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1"/>
  </p:notesMasterIdLst>
  <p:sldIdLst>
    <p:sldId id="256" r:id="rId2"/>
    <p:sldId id="371" r:id="rId3"/>
    <p:sldId id="263" r:id="rId4"/>
    <p:sldId id="259" r:id="rId5"/>
    <p:sldId id="350" r:id="rId6"/>
    <p:sldId id="272" r:id="rId7"/>
    <p:sldId id="279" r:id="rId8"/>
    <p:sldId id="280" r:id="rId9"/>
    <p:sldId id="281" r:id="rId10"/>
    <p:sldId id="341" r:id="rId11"/>
    <p:sldId id="282" r:id="rId12"/>
    <p:sldId id="289" r:id="rId13"/>
    <p:sldId id="290" r:id="rId14"/>
    <p:sldId id="305" r:id="rId15"/>
    <p:sldId id="291" r:id="rId16"/>
    <p:sldId id="306" r:id="rId17"/>
    <p:sldId id="292" r:id="rId18"/>
    <p:sldId id="293" r:id="rId19"/>
    <p:sldId id="359" r:id="rId20"/>
    <p:sldId id="323" r:id="rId21"/>
    <p:sldId id="328" r:id="rId22"/>
    <p:sldId id="327" r:id="rId23"/>
    <p:sldId id="329" r:id="rId24"/>
    <p:sldId id="330" r:id="rId25"/>
    <p:sldId id="331" r:id="rId26"/>
    <p:sldId id="332" r:id="rId27"/>
    <p:sldId id="333" r:id="rId28"/>
    <p:sldId id="309" r:id="rId29"/>
    <p:sldId id="353" r:id="rId30"/>
    <p:sldId id="342" r:id="rId31"/>
    <p:sldId id="312" r:id="rId32"/>
    <p:sldId id="362" r:id="rId33"/>
    <p:sldId id="310" r:id="rId34"/>
    <p:sldId id="311" r:id="rId35"/>
    <p:sldId id="352" r:id="rId36"/>
    <p:sldId id="313" r:id="rId37"/>
    <p:sldId id="297" r:id="rId38"/>
    <p:sldId id="367" r:id="rId39"/>
    <p:sldId id="348" r:id="rId40"/>
    <p:sldId id="317" r:id="rId41"/>
    <p:sldId id="368" r:id="rId42"/>
    <p:sldId id="370" r:id="rId43"/>
    <p:sldId id="369" r:id="rId44"/>
    <p:sldId id="344" r:id="rId45"/>
    <p:sldId id="320" r:id="rId46"/>
    <p:sldId id="354" r:id="rId47"/>
    <p:sldId id="301" r:id="rId48"/>
    <p:sldId id="346" r:id="rId49"/>
    <p:sldId id="347" r:id="rId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FFCC66"/>
    <a:srgbClr val="FF9933"/>
    <a:srgbClr val="0B20E9"/>
    <a:srgbClr val="FF99FF"/>
    <a:srgbClr val="CCCCFF"/>
    <a:srgbClr val="CCFF99"/>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83" autoAdjust="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anose="02020603050405020304" pitchFamily="18" charset="0"/>
              </a:defRPr>
            </a:lvl1pPr>
          </a:lstStyle>
          <a:p>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defRPr>
            </a:lvl1pPr>
          </a:lstStyle>
          <a:p>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anose="02020603050405020304" pitchFamily="18" charset="0"/>
              </a:defRPr>
            </a:lvl1pPr>
          </a:lstStyle>
          <a:p>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76AA74E2-86D1-4AF3-AA64-9F7C3EA1B697}" type="slidenum">
              <a:rPr lang="en-US"/>
              <a:pPr/>
              <a:t>‹#›</a:t>
            </a:fld>
            <a:endParaRPr lang="en-US"/>
          </a:p>
        </p:txBody>
      </p:sp>
    </p:spTree>
    <p:extLst>
      <p:ext uri="{BB962C8B-B14F-4D97-AF65-F5344CB8AC3E}">
        <p14:creationId xmlns:p14="http://schemas.microsoft.com/office/powerpoint/2010/main" val="623165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6F853C-2CED-4245-94E8-2E6DC818243A}" type="slidenum">
              <a:rPr lang="en-US"/>
              <a:pPr/>
              <a:t>3</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8564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8242" name="Group 2"/>
          <p:cNvGrpSpPr>
            <a:grpSpLocks/>
          </p:cNvGrpSpPr>
          <p:nvPr userDrawn="1"/>
        </p:nvGrpSpPr>
        <p:grpSpPr bwMode="auto">
          <a:xfrm>
            <a:off x="0" y="0"/>
            <a:ext cx="9159875" cy="6858000"/>
            <a:chOff x="0" y="0"/>
            <a:chExt cx="5770" cy="4320"/>
          </a:xfrm>
        </p:grpSpPr>
        <p:sp>
          <p:nvSpPr>
            <p:cNvPr id="13824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44"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45"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46"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47"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48"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4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1"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2"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3"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4"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6"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8"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5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60"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61"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8262"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IN"/>
            </a:p>
          </p:txBody>
        </p:sp>
        <p:sp>
          <p:nvSpPr>
            <p:cNvPr id="138263"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IN"/>
            </a:p>
          </p:txBody>
        </p:sp>
      </p:grpSp>
      <p:sp>
        <p:nvSpPr>
          <p:cNvPr id="138264"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en-US" noProof="0" smtClean="0"/>
              <a:t>Click to edit Master title style</a:t>
            </a:r>
          </a:p>
        </p:txBody>
      </p:sp>
      <p:sp>
        <p:nvSpPr>
          <p:cNvPr id="13826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138266" name="Rectangle 26"/>
          <p:cNvSpPr>
            <a:spLocks noGrp="1" noChangeArrowheads="1"/>
          </p:cNvSpPr>
          <p:nvPr>
            <p:ph type="dt" sz="quarter" idx="2"/>
          </p:nvPr>
        </p:nvSpPr>
        <p:spPr>
          <a:xfrm>
            <a:off x="457200" y="6243638"/>
            <a:ext cx="2133600" cy="457200"/>
          </a:xfrm>
        </p:spPr>
        <p:txBody>
          <a:bodyPr/>
          <a:lstStyle>
            <a:lvl1pPr>
              <a:defRPr/>
            </a:lvl1pPr>
          </a:lstStyle>
          <a:p>
            <a:endParaRPr lang="en-US"/>
          </a:p>
        </p:txBody>
      </p:sp>
      <p:sp>
        <p:nvSpPr>
          <p:cNvPr id="138267" name="Rectangle 27"/>
          <p:cNvSpPr>
            <a:spLocks noGrp="1" noChangeArrowheads="1"/>
          </p:cNvSpPr>
          <p:nvPr>
            <p:ph type="ftr" sz="quarter" idx="3"/>
          </p:nvPr>
        </p:nvSpPr>
        <p:spPr/>
        <p:txBody>
          <a:bodyPr/>
          <a:lstStyle>
            <a:lvl1pPr>
              <a:defRPr/>
            </a:lvl1pPr>
          </a:lstStyle>
          <a:p>
            <a:endParaRPr lang="en-US"/>
          </a:p>
        </p:txBody>
      </p:sp>
      <p:sp>
        <p:nvSpPr>
          <p:cNvPr id="138268" name="Rectangle 28"/>
          <p:cNvSpPr>
            <a:spLocks noGrp="1" noChangeArrowheads="1"/>
          </p:cNvSpPr>
          <p:nvPr>
            <p:ph type="sldNum" sz="quarter" idx="4"/>
          </p:nvPr>
        </p:nvSpPr>
        <p:spPr/>
        <p:txBody>
          <a:bodyPr/>
          <a:lstStyle>
            <a:lvl1pPr>
              <a:defRPr/>
            </a:lvl1pPr>
          </a:lstStyle>
          <a:p>
            <a:fld id="{AAF792BB-0FA9-4120-9778-F9496B4B29CD}" type="slidenum">
              <a:rPr lang="en-US"/>
              <a:pPr/>
              <a:t>‹#›</a:t>
            </a:fld>
            <a:endParaRPr lang="en-US"/>
          </a:p>
        </p:txBody>
      </p:sp>
    </p:spTree>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536958E1-18F6-4A52-BB68-DAA6495911AC}"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3188919021"/>
      </p:ext>
    </p:extLst>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8971594-DE6F-4DAB-BEE7-7C895BBDE432}"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434262515"/>
      </p:ext>
    </p:extLst>
  </p:cSld>
  <p:clrMapOvr>
    <a:masterClrMapping/>
  </p:clrMapOvr>
  <p:transition spd="med">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3638"/>
            <a:ext cx="2133600" cy="457200"/>
          </a:xfrm>
        </p:spPr>
        <p:txBody>
          <a:bodyPr/>
          <a:lstStyle>
            <a:lvl1pPr>
              <a:defRPr/>
            </a:lvl1pPr>
          </a:lstStyle>
          <a:p>
            <a:fld id="{76977016-8868-44D6-A96B-1BC74C21974C}" type="slidenum">
              <a:rPr lang="en-US"/>
              <a:pPr/>
              <a:t>‹#›</a:t>
            </a:fld>
            <a:endParaRPr lang="en-US"/>
          </a:p>
        </p:txBody>
      </p:sp>
      <p:sp>
        <p:nvSpPr>
          <p:cNvPr id="7" name="Date Placeholder 6"/>
          <p:cNvSpPr>
            <a:spLocks noGrp="1"/>
          </p:cNvSpPr>
          <p:nvPr>
            <p:ph type="dt" sz="half" idx="12"/>
          </p:nvPr>
        </p:nvSpPr>
        <p:spPr>
          <a:xfrm>
            <a:off x="457200" y="6248400"/>
            <a:ext cx="2133600" cy="457200"/>
          </a:xfrm>
        </p:spPr>
        <p:txBody>
          <a:bodyPr/>
          <a:lstStyle>
            <a:lvl1pPr>
              <a:defRPr/>
            </a:lvl1pPr>
          </a:lstStyle>
          <a:p>
            <a:endParaRPr lang="en-US"/>
          </a:p>
        </p:txBody>
      </p:sp>
    </p:spTree>
    <p:extLst>
      <p:ext uri="{BB962C8B-B14F-4D97-AF65-F5344CB8AC3E}">
        <p14:creationId xmlns:p14="http://schemas.microsoft.com/office/powerpoint/2010/main" val="3303180201"/>
      </p:ext>
    </p:extLst>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3" name="Footer Placeholder 2"/>
          <p:cNvSpPr>
            <a:spLocks noGrp="1"/>
          </p:cNvSpPr>
          <p:nvPr>
            <p:ph type="ftr" sz="quarter" idx="10"/>
          </p:nvPr>
        </p:nvSpPr>
        <p:spPr>
          <a:xfrm>
            <a:off x="3124200" y="6248400"/>
            <a:ext cx="2895600" cy="457200"/>
          </a:xfrm>
        </p:spPr>
        <p:txBody>
          <a:bodyPr/>
          <a:lstStyle>
            <a:lvl1pPr>
              <a:defRPr/>
            </a:lvl1pPr>
          </a:lstStyle>
          <a:p>
            <a:endParaRPr lang="en-US"/>
          </a:p>
        </p:txBody>
      </p:sp>
      <p:sp>
        <p:nvSpPr>
          <p:cNvPr id="4" name="Slide Number Placeholder 3"/>
          <p:cNvSpPr>
            <a:spLocks noGrp="1"/>
          </p:cNvSpPr>
          <p:nvPr>
            <p:ph type="sldNum" sz="quarter" idx="11"/>
          </p:nvPr>
        </p:nvSpPr>
        <p:spPr>
          <a:xfrm>
            <a:off x="6553200" y="6243638"/>
            <a:ext cx="2133600" cy="457200"/>
          </a:xfrm>
        </p:spPr>
        <p:txBody>
          <a:bodyPr/>
          <a:lstStyle>
            <a:lvl1pPr>
              <a:defRPr/>
            </a:lvl1pPr>
          </a:lstStyle>
          <a:p>
            <a:fld id="{6B3EC9DB-494A-4F59-B6EE-6008563ED29A}" type="slidenum">
              <a:rPr lang="en-US"/>
              <a:pPr/>
              <a:t>‹#›</a:t>
            </a:fld>
            <a:endParaRPr lang="en-US"/>
          </a:p>
        </p:txBody>
      </p:sp>
      <p:sp>
        <p:nvSpPr>
          <p:cNvPr id="5" name="Date Placeholder 4"/>
          <p:cNvSpPr>
            <a:spLocks noGrp="1"/>
          </p:cNvSpPr>
          <p:nvPr>
            <p:ph type="dt" sz="half" idx="12"/>
          </p:nvPr>
        </p:nvSpPr>
        <p:spPr>
          <a:xfrm>
            <a:off x="457200" y="6248400"/>
            <a:ext cx="2133600" cy="457200"/>
          </a:xfrm>
        </p:spPr>
        <p:txBody>
          <a:bodyPr/>
          <a:lstStyle>
            <a:lvl1pPr>
              <a:defRPr/>
            </a:lvl1pPr>
          </a:lstStyle>
          <a:p>
            <a:endParaRPr lang="en-US"/>
          </a:p>
        </p:txBody>
      </p:sp>
    </p:spTree>
    <p:extLst>
      <p:ext uri="{BB962C8B-B14F-4D97-AF65-F5344CB8AC3E}">
        <p14:creationId xmlns:p14="http://schemas.microsoft.com/office/powerpoint/2010/main" val="798360543"/>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C865EEF5-4B15-42CB-A78F-5612E1CFB56B}"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1229770271"/>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D992C33-E149-433E-A967-A5F4D213C5AF}"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465470606"/>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AF63C206-F99A-4B7C-8E2D-CABCF4A43A83}"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3135625605"/>
      </p:ext>
    </p:extLst>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021E3583-7907-4E59-9C7C-50FFDF6786FE}"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2315999607"/>
      </p:ext>
    </p:extLst>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04C2EA9C-7970-4410-AEC9-15AF7A462C68}"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2699087282"/>
      </p:ext>
    </p:extLst>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AE715627-2508-4A7F-A3EE-6DB972DCA1BC}"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2739518057"/>
      </p:ext>
    </p:extLst>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A2C3BB44-CBBB-4571-8476-07A449DEC580}"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3803646098"/>
      </p:ext>
    </p:extLst>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93C7326A-7073-49DC-AE5F-DD00D7E053EB}"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3462827439"/>
      </p:ext>
    </p:extLst>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0" y="0"/>
            <a:ext cx="9159875" cy="6858000"/>
            <a:chOff x="0" y="0"/>
            <a:chExt cx="5770" cy="4320"/>
          </a:xfrm>
        </p:grpSpPr>
        <p:sp>
          <p:nvSpPr>
            <p:cNvPr id="13721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0"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1"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2"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3"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4"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7"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8"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29"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30"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3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32"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3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34"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3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36"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37"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7238"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IN"/>
            </a:p>
          </p:txBody>
        </p:sp>
        <p:sp>
          <p:nvSpPr>
            <p:cNvPr id="137239"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IN"/>
            </a:p>
          </p:txBody>
        </p:sp>
      </p:grpSp>
      <p:sp>
        <p:nvSpPr>
          <p:cNvPr id="137240" name="Rectangle 2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37241" name="Rectangle 2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7242" name="Rectangle 2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p>
        </p:txBody>
      </p:sp>
      <p:sp>
        <p:nvSpPr>
          <p:cNvPr id="137243" name="Rectangle 27"/>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0E826B6C-E36E-4C64-9BB9-5D8FED79B653}" type="slidenum">
              <a:rPr lang="en-US"/>
              <a:pPr/>
              <a:t>‹#›</a:t>
            </a:fld>
            <a:endParaRPr lang="en-US"/>
          </a:p>
        </p:txBody>
      </p:sp>
      <p:sp>
        <p:nvSpPr>
          <p:cNvPr id="137244" name="Rectangle 2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ransition spd="med">
    <p:wipe dir="d"/>
  </p:transition>
  <p:txStyles>
    <p:titleStyle>
      <a:lvl1pPr algn="ctr" rtl="0" fontAlgn="base">
        <a:spcBef>
          <a:spcPct val="0"/>
        </a:spcBef>
        <a:spcAft>
          <a:spcPct val="0"/>
        </a:spcAft>
        <a:defRPr sz="42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8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80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hlink"/>
        </a:buClr>
        <a:buSzPct val="8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8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7" Type="http://schemas.openxmlformats.org/officeDocument/2006/relationships/image" Target="../media/image1.png"/><Relationship Id="rId2" Type="http://schemas.microsoft.com/office/2007/relationships/media" Target="../media/media10.wma"/><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audio" Target="../media/media32.wma"/><Relationship Id="rId7" Type="http://schemas.openxmlformats.org/officeDocument/2006/relationships/image" Target="../media/image1.png"/><Relationship Id="rId2" Type="http://schemas.microsoft.com/office/2007/relationships/media" Target="../media/media32.wma"/><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pn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png"/><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png"/><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3" Type="http://schemas.openxmlformats.org/officeDocument/2006/relationships/audio" Target="../media/media43.wma"/><Relationship Id="rId2" Type="http://schemas.microsoft.com/office/2007/relationships/media" Target="../media/media43.wm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ma"/><Relationship Id="rId1" Type="http://schemas.microsoft.com/office/2007/relationships/media" Target="../media/media47.wm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52400" y="381000"/>
            <a:ext cx="8839200" cy="3048000"/>
          </a:xfrm>
        </p:spPr>
        <p:txBody>
          <a:bodyPr/>
          <a:lstStyle/>
          <a:p>
            <a:pPr>
              <a:lnSpc>
                <a:spcPct val="70000"/>
              </a:lnSpc>
            </a:pPr>
            <a:r>
              <a:rPr lang="en-US" sz="5400" b="1" dirty="0">
                <a:solidFill>
                  <a:srgbClr val="CCFF99"/>
                </a:solidFill>
                <a:latin typeface="Courier New" panose="02070309020205020404" pitchFamily="49" charset="0"/>
              </a:rPr>
              <a:t>STABILITY                          </a:t>
            </a:r>
            <a:br>
              <a:rPr lang="en-US" sz="5400" b="1" dirty="0">
                <a:solidFill>
                  <a:srgbClr val="CCFF99"/>
                </a:solidFill>
                <a:latin typeface="Courier New" panose="02070309020205020404" pitchFamily="49" charset="0"/>
              </a:rPr>
            </a:br>
            <a:r>
              <a:rPr lang="en-US" sz="5400" b="1" dirty="0" smtClean="0">
                <a:solidFill>
                  <a:srgbClr val="CCFF99"/>
                </a:solidFill>
                <a:latin typeface="Courier New" panose="02070309020205020404" pitchFamily="49" charset="0"/>
              </a:rPr>
              <a:t>IN</a:t>
            </a:r>
            <a:r>
              <a:rPr lang="en-US" sz="5400" b="1" dirty="0">
                <a:solidFill>
                  <a:srgbClr val="CCFF99"/>
                </a:solidFill>
                <a:latin typeface="Courier New" panose="02070309020205020404" pitchFamily="49" charset="0"/>
              </a:rPr>
              <a:t/>
            </a:r>
            <a:br>
              <a:rPr lang="en-US" sz="5400" b="1" dirty="0">
                <a:solidFill>
                  <a:srgbClr val="CCFF99"/>
                </a:solidFill>
                <a:latin typeface="Courier New" panose="02070309020205020404" pitchFamily="49" charset="0"/>
              </a:rPr>
            </a:br>
            <a:r>
              <a:rPr lang="en-US" sz="5400" b="1" dirty="0">
                <a:solidFill>
                  <a:srgbClr val="CCFF99"/>
                </a:solidFill>
                <a:latin typeface="Courier New" panose="02070309020205020404" pitchFamily="49" charset="0"/>
              </a:rPr>
              <a:t>COMPLETE DENTURES</a:t>
            </a:r>
          </a:p>
        </p:txBody>
      </p:sp>
      <p:sp>
        <p:nvSpPr>
          <p:cNvPr id="3" name="TextBox 2"/>
          <p:cNvSpPr txBox="1"/>
          <p:nvPr/>
        </p:nvSpPr>
        <p:spPr>
          <a:xfrm>
            <a:off x="3105397" y="5105400"/>
            <a:ext cx="5757923" cy="1015663"/>
          </a:xfrm>
          <a:prstGeom prst="rect">
            <a:avLst/>
          </a:prstGeom>
          <a:noFill/>
        </p:spPr>
        <p:txBody>
          <a:bodyPr wrap="none" rtlCol="0">
            <a:spAutoFit/>
          </a:bodyPr>
          <a:lstStyle/>
          <a:p>
            <a:pPr algn="r"/>
            <a:r>
              <a:rPr lang="en-IN" sz="2000" dirty="0" smtClean="0"/>
              <a:t>Dr Piyush Javiya</a:t>
            </a:r>
          </a:p>
          <a:p>
            <a:pPr algn="r"/>
            <a:r>
              <a:rPr lang="en-IN" sz="2000" dirty="0" smtClean="0"/>
              <a:t>Reader, Dept. of Prosthodontics, Crown &amp; Bridge,</a:t>
            </a:r>
          </a:p>
          <a:p>
            <a:pPr algn="r"/>
            <a:r>
              <a:rPr lang="en-IN" sz="2000" dirty="0" smtClean="0"/>
              <a:t>KMSDCH, SVDU</a:t>
            </a:r>
            <a:endParaRPr lang="en-IN"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98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9" name="Object 5"/>
          <p:cNvGraphicFramePr>
            <a:graphicFrameLocks noChangeAspect="1"/>
          </p:cNvGraphicFramePr>
          <p:nvPr/>
        </p:nvGraphicFramePr>
        <p:xfrm>
          <a:off x="2057400" y="1066800"/>
          <a:ext cx="5181600" cy="4800600"/>
        </p:xfrm>
        <a:graphic>
          <a:graphicData uri="http://schemas.openxmlformats.org/presentationml/2006/ole">
            <mc:AlternateContent xmlns:mc="http://schemas.openxmlformats.org/markup-compatibility/2006">
              <mc:Choice xmlns:v="urn:schemas-microsoft-com:vml" Requires="v">
                <p:oleObj spid="_x0000_s103435" name="CorelDRAW" r:id="rId5" imgW="6001512" imgH="5216652" progId="CorelDRAW.Graphic.11">
                  <p:embed/>
                </p:oleObj>
              </mc:Choice>
              <mc:Fallback>
                <p:oleObj name="CorelDRAW" r:id="rId5" imgW="6001512" imgH="5216652" progId="CorelDRAW.Graphic.11">
                  <p:embed/>
                  <p:pic>
                    <p:nvPicPr>
                      <p:cNvPr id="0" name="Object 5"/>
                      <p:cNvPicPr>
                        <a:picLocks noChangeAspect="1" noChangeArrowheads="1"/>
                      </p:cNvPicPr>
                      <p:nvPr/>
                    </p:nvPicPr>
                    <p:blipFill>
                      <a:blip r:embed="rId6">
                        <a:lum bright="-12000" contrast="36000"/>
                        <a:extLst>
                          <a:ext uri="{28A0092B-C50C-407E-A947-70E740481C1C}">
                            <a14:useLocalDpi xmlns:a14="http://schemas.microsoft.com/office/drawing/2010/main" val="0"/>
                          </a:ext>
                        </a:extLst>
                      </a:blip>
                      <a:srcRect l="3015" t="4716" r="10635" b="3256"/>
                      <a:stretch>
                        <a:fillRect/>
                      </a:stretch>
                    </p:blipFill>
                    <p:spPr bwMode="auto">
                      <a:xfrm>
                        <a:off x="2057400" y="1066800"/>
                        <a:ext cx="5181600" cy="4800600"/>
                      </a:xfrm>
                      <a:prstGeom prst="rect">
                        <a:avLst/>
                      </a:prstGeom>
                      <a:noFill/>
                      <a:ln w="38100">
                        <a:solidFill>
                          <a:srgbClr val="FF99FF"/>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03430" name="Text Box 6"/>
          <p:cNvSpPr txBox="1">
            <a:spLocks noChangeArrowheads="1"/>
          </p:cNvSpPr>
          <p:nvPr/>
        </p:nvSpPr>
        <p:spPr bwMode="auto">
          <a:xfrm>
            <a:off x="2743200" y="153988"/>
            <a:ext cx="4292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400">
                <a:solidFill>
                  <a:srgbClr val="CCFF99"/>
                </a:solidFill>
              </a:rPr>
              <a:t>MYLOHYOID MUSCLE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2121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new-4"/>
          <p:cNvPicPr>
            <a:picLocks noChangeAspect="1" noChangeArrowheads="1"/>
          </p:cNvPicPr>
          <p:nvPr/>
        </p:nvPicPr>
        <p:blipFill>
          <a:blip r:embed="rId4">
            <a:lum bright="-12000" contrast="30000"/>
            <a:extLst>
              <a:ext uri="{28A0092B-C50C-407E-A947-70E740481C1C}">
                <a14:useLocalDpi xmlns:a14="http://schemas.microsoft.com/office/drawing/2010/main" val="0"/>
              </a:ext>
            </a:extLst>
          </a:blip>
          <a:srcRect/>
          <a:stretch>
            <a:fillRect/>
          </a:stretch>
        </p:blipFill>
        <p:spPr bwMode="auto">
          <a:xfrm>
            <a:off x="812800" y="1257300"/>
            <a:ext cx="7518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10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new-8"/>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2273300" y="290513"/>
            <a:ext cx="4597400" cy="5827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27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8"/>
          <p:cNvPicPr>
            <a:picLocks noGrp="1" noChangeAspect="1" noChangeArrowheads="1"/>
          </p:cNvPicPr>
          <p:nvPr>
            <p:ph/>
          </p:nvPr>
        </p:nvPicPr>
        <p:blipFill>
          <a:blip r:embed="rId4">
            <a:lum contrast="18000"/>
            <a:extLst>
              <a:ext uri="{28A0092B-C50C-407E-A947-70E740481C1C}">
                <a14:useLocalDpi xmlns:a14="http://schemas.microsoft.com/office/drawing/2010/main" val="0"/>
              </a:ext>
            </a:extLst>
          </a:blip>
          <a:srcRect/>
          <a:stretch>
            <a:fillRect/>
          </a:stretch>
        </p:blipFill>
        <p:spPr>
          <a:xfrm>
            <a:off x="914400" y="1676400"/>
            <a:ext cx="7415213" cy="2200275"/>
          </a:xfrm>
          <a:noFill/>
          <a:ln w="63500">
            <a:solidFill>
              <a:srgbClr val="CC99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6" name="Text Box 4"/>
          <p:cNvSpPr txBox="1">
            <a:spLocks noChangeArrowheads="1"/>
          </p:cNvSpPr>
          <p:nvPr/>
        </p:nvSpPr>
        <p:spPr bwMode="auto">
          <a:xfrm>
            <a:off x="1447800" y="5410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9157" name="Text Box 5"/>
          <p:cNvSpPr txBox="1">
            <a:spLocks noChangeArrowheads="1"/>
          </p:cNvSpPr>
          <p:nvPr/>
        </p:nvSpPr>
        <p:spPr bwMode="auto">
          <a:xfrm>
            <a:off x="1066800" y="51054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49159" name="Text Box 7"/>
          <p:cNvSpPr txBox="1">
            <a:spLocks noChangeArrowheads="1"/>
          </p:cNvSpPr>
          <p:nvPr/>
        </p:nvSpPr>
        <p:spPr bwMode="auto">
          <a:xfrm>
            <a:off x="533400" y="4191000"/>
            <a:ext cx="6781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0988" indent="-280988">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buClr>
                <a:schemeClr val="hlink"/>
              </a:buClr>
              <a:buFont typeface="Wingdings" panose="05000000000000000000" pitchFamily="2" charset="2"/>
              <a:buChar char="n"/>
            </a:pPr>
            <a:r>
              <a:rPr lang="en-US" sz="2800" b="1">
                <a:latin typeface="Arial" panose="020B0604020202020204" pitchFamily="34" charset="0"/>
              </a:rPr>
              <a:t>Large, square, broad ridges ………</a:t>
            </a:r>
          </a:p>
          <a:p>
            <a:pPr>
              <a:buClr>
                <a:schemeClr val="hlink"/>
              </a:buClr>
              <a:buFont typeface="Wingdings" panose="05000000000000000000" pitchFamily="2" charset="2"/>
              <a:buChar char="n"/>
            </a:pPr>
            <a:endParaRPr lang="en-US" sz="2800" b="1">
              <a:latin typeface="Arial" panose="020B0604020202020204" pitchFamily="34" charset="0"/>
            </a:endParaRPr>
          </a:p>
          <a:p>
            <a:pPr>
              <a:buClr>
                <a:schemeClr val="hlink"/>
              </a:buClr>
              <a:buFont typeface="Wingdings" panose="05000000000000000000" pitchFamily="2" charset="2"/>
              <a:buChar char="n"/>
            </a:pPr>
            <a:r>
              <a:rPr lang="en-US" sz="2800" b="1">
                <a:latin typeface="Arial" panose="020B0604020202020204" pitchFamily="34" charset="0"/>
              </a:rPr>
              <a:t>Small, rounded irregularities……..        Alveoloplasty …………</a:t>
            </a:r>
          </a:p>
        </p:txBody>
      </p:sp>
      <p:sp>
        <p:nvSpPr>
          <p:cNvPr id="49160" name="Text Box 8"/>
          <p:cNvSpPr txBox="1">
            <a:spLocks noChangeArrowheads="1"/>
          </p:cNvSpPr>
          <p:nvPr/>
        </p:nvSpPr>
        <p:spPr bwMode="auto">
          <a:xfrm>
            <a:off x="1676400" y="457200"/>
            <a:ext cx="561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400">
                <a:solidFill>
                  <a:srgbClr val="CCFF99"/>
                </a:solidFill>
              </a:rPr>
              <a:t>RESIDUAL RIDGE ANATOMY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088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p:cNvSpPr txBox="1">
            <a:spLocks noChangeArrowheads="1"/>
          </p:cNvSpPr>
          <p:nvPr/>
        </p:nvSpPr>
        <p:spPr bwMode="auto">
          <a:xfrm>
            <a:off x="457200" y="228600"/>
            <a:ext cx="8229600" cy="512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93700" indent="-393700">
              <a:defRPr sz="2400">
                <a:solidFill>
                  <a:schemeClr val="tx1"/>
                </a:solidFill>
                <a:latin typeface="Times New Roman" panose="02020603050405020304" pitchFamily="18" charset="0"/>
              </a:defRPr>
            </a:lvl1pPr>
            <a:lvl2pPr marL="5080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 typeface="Wingdings" panose="05000000000000000000" pitchFamily="2" charset="2"/>
              <a:buNone/>
            </a:pPr>
            <a:r>
              <a:rPr lang="en-US" sz="3200">
                <a:solidFill>
                  <a:srgbClr val="CCFF99"/>
                </a:solidFill>
                <a:effectLst>
                  <a:outerShdw blurRad="38100" dist="38100" dir="2700000" algn="tl">
                    <a:srgbClr val="000000"/>
                  </a:outerShdw>
                </a:effectLst>
                <a:latin typeface="Tahoma" panose="020B0604030504040204" pitchFamily="34" charset="0"/>
              </a:rPr>
              <a:t>			       </a:t>
            </a:r>
            <a:r>
              <a:rPr lang="en-US" sz="3200" b="1">
                <a:solidFill>
                  <a:srgbClr val="CCFF99"/>
                </a:solidFill>
                <a:effectLst>
                  <a:outerShdw blurRad="38100" dist="38100" dir="2700000" algn="tl">
                    <a:srgbClr val="000000"/>
                  </a:outerShdw>
                </a:effectLst>
                <a:latin typeface="Arial" panose="020B0604020202020204" pitchFamily="34" charset="0"/>
              </a:rPr>
              <a:t>ARCH FORM</a:t>
            </a:r>
          </a:p>
          <a:p>
            <a:pPr lvl="1">
              <a:spcBef>
                <a:spcPct val="50000"/>
              </a:spcBef>
              <a:buClr>
                <a:schemeClr val="tx1"/>
              </a:buClr>
              <a:buFont typeface="Wingdings" panose="05000000000000000000" pitchFamily="2" charset="2"/>
              <a:buChar char="Ø"/>
            </a:pPr>
            <a:r>
              <a:rPr lang="en-US" sz="3200">
                <a:solidFill>
                  <a:srgbClr val="CCFF99"/>
                </a:solidFill>
                <a:effectLst>
                  <a:outerShdw blurRad="38100" dist="38100" dir="2700000" algn="tl">
                    <a:srgbClr val="000000"/>
                  </a:outerShdw>
                </a:effectLst>
                <a:latin typeface="Tahoma" panose="020B0604030504040204" pitchFamily="34" charset="0"/>
              </a:rPr>
              <a:t> </a:t>
            </a:r>
            <a:r>
              <a:rPr lang="en-US" sz="3200">
                <a:effectLst>
                  <a:outerShdw blurRad="38100" dist="38100" dir="2700000" algn="tl">
                    <a:srgbClr val="000000"/>
                  </a:outerShdw>
                </a:effectLst>
                <a:latin typeface="Tahoma" panose="020B0604030504040204" pitchFamily="34" charset="0"/>
              </a:rPr>
              <a:t>Square or Tapered arches ………..</a:t>
            </a:r>
          </a:p>
          <a:p>
            <a:pPr>
              <a:spcBef>
                <a:spcPct val="50000"/>
              </a:spcBef>
              <a:buFont typeface="Wingdings" panose="05000000000000000000" pitchFamily="2" charset="2"/>
              <a:buNone/>
            </a:pPr>
            <a:endParaRPr lang="en-US" sz="3200">
              <a:effectLst>
                <a:outerShdw blurRad="38100" dist="38100" dir="2700000" algn="tl">
                  <a:srgbClr val="000000"/>
                </a:outerShdw>
              </a:effectLst>
              <a:latin typeface="Tahoma" panose="020B0604030504040204" pitchFamily="34" charset="0"/>
            </a:endParaRPr>
          </a:p>
          <a:p>
            <a:pPr algn="ctr">
              <a:spcBef>
                <a:spcPct val="50000"/>
              </a:spcBef>
              <a:buFont typeface="Wingdings" panose="05000000000000000000" pitchFamily="2" charset="2"/>
              <a:buNone/>
            </a:pPr>
            <a:r>
              <a:rPr lang="en-US" sz="3200" b="1">
                <a:solidFill>
                  <a:srgbClr val="CCFF99"/>
                </a:solidFill>
                <a:effectLst>
                  <a:outerShdw blurRad="38100" dist="38100" dir="2700000" algn="tl">
                    <a:srgbClr val="000000"/>
                  </a:outerShdw>
                </a:effectLst>
                <a:latin typeface="Arial" panose="020B0604020202020204" pitchFamily="34" charset="0"/>
              </a:rPr>
              <a:t>SHAPE OF PALATAL VAULT</a:t>
            </a:r>
          </a:p>
          <a:p>
            <a:pPr lvl="1">
              <a:spcBef>
                <a:spcPct val="50000"/>
              </a:spcBef>
              <a:buFont typeface="Wingdings" panose="05000000000000000000" pitchFamily="2" charset="2"/>
              <a:buChar char="Ø"/>
            </a:pPr>
            <a:r>
              <a:rPr lang="en-US" sz="2800" b="1">
                <a:effectLst>
                  <a:outerShdw blurRad="38100" dist="38100" dir="2700000" algn="tl">
                    <a:srgbClr val="000000"/>
                  </a:outerShdw>
                </a:effectLst>
                <a:latin typeface="Arial" panose="020B0604020202020204" pitchFamily="34" charset="0"/>
              </a:rPr>
              <a:t> Limited by length and angulation of   palatal ridge slopes</a:t>
            </a:r>
          </a:p>
          <a:p>
            <a:pPr lvl="1">
              <a:spcBef>
                <a:spcPct val="50000"/>
              </a:spcBef>
              <a:buFont typeface="Wingdings" panose="05000000000000000000" pitchFamily="2" charset="2"/>
              <a:buChar char="Ø"/>
            </a:pPr>
            <a:r>
              <a:rPr lang="en-US" sz="2800" b="1">
                <a:effectLst>
                  <a:outerShdw blurRad="38100" dist="38100" dir="2700000" algn="tl">
                    <a:srgbClr val="000000"/>
                  </a:outerShdw>
                </a:effectLst>
                <a:latin typeface="Arial" panose="020B0604020202020204" pitchFamily="34" charset="0"/>
              </a:rPr>
              <a:t> Steep palatal vault……….</a:t>
            </a:r>
          </a:p>
          <a:p>
            <a:pPr>
              <a:spcBef>
                <a:spcPct val="50000"/>
              </a:spcBef>
              <a:buFont typeface="Wingdings" panose="05000000000000000000" pitchFamily="2" charset="2"/>
              <a:buNone/>
            </a:pPr>
            <a:r>
              <a:rPr lang="en-US" sz="2800">
                <a:solidFill>
                  <a:srgbClr val="CCFF99"/>
                </a:solidFill>
                <a:effectLst>
                  <a:outerShdw blurRad="38100" dist="38100" dir="2700000" algn="tl">
                    <a:srgbClr val="000000"/>
                  </a:outerShdw>
                </a:effectLst>
                <a:latin typeface="Tahoma" panose="020B0604030504040204" pitchFamily="34" charset="0"/>
              </a:rPr>
              <a:t> </a:t>
            </a:r>
            <a:endParaRPr lang="en-US" sz="3200">
              <a:solidFill>
                <a:srgbClr val="CCFF99"/>
              </a:solidFill>
              <a:effectLst>
                <a:outerShdw blurRad="38100" dist="38100" dir="2700000" algn="tl">
                  <a:srgbClr val="000000"/>
                </a:outerShdw>
              </a:effectLst>
              <a:latin typeface="Tahom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744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2900">
                <a:solidFill>
                  <a:srgbClr val="CCFF99"/>
                </a:solidFill>
                <a:latin typeface="Arial" panose="020B0604020202020204" pitchFamily="34" charset="0"/>
              </a:rPr>
              <a:t>Relationship of the External Surface and Periphery to Surrounding Oro-facial </a:t>
            </a:r>
            <a:br>
              <a:rPr lang="en-US" sz="2900">
                <a:solidFill>
                  <a:srgbClr val="CCFF99"/>
                </a:solidFill>
                <a:latin typeface="Arial" panose="020B0604020202020204" pitchFamily="34" charset="0"/>
              </a:rPr>
            </a:br>
            <a:r>
              <a:rPr lang="en-US" sz="2900">
                <a:solidFill>
                  <a:srgbClr val="CCFF99"/>
                </a:solidFill>
                <a:latin typeface="Arial" panose="020B0604020202020204" pitchFamily="34" charset="0"/>
              </a:rPr>
              <a:t>Musculature</a:t>
            </a:r>
          </a:p>
        </p:txBody>
      </p:sp>
      <p:sp>
        <p:nvSpPr>
          <p:cNvPr id="50181" name="Rectangle 5"/>
          <p:cNvSpPr>
            <a:spLocks noChangeArrowheads="1"/>
          </p:cNvSpPr>
          <p:nvPr/>
        </p:nvSpPr>
        <p:spPr bwMode="auto">
          <a:xfrm>
            <a:off x="381000" y="2033588"/>
            <a:ext cx="8534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65200" indent="-457200">
              <a:defRPr sz="2400">
                <a:solidFill>
                  <a:schemeClr val="tx1"/>
                </a:solidFill>
                <a:latin typeface="Times New Roman" panose="02020603050405020304" pitchFamily="18" charset="0"/>
              </a:defRPr>
            </a:lvl2pPr>
            <a:lvl3pPr marL="1536700" indent="-457200">
              <a:defRPr sz="2400">
                <a:solidFill>
                  <a:schemeClr val="tx1"/>
                </a:solidFill>
                <a:latin typeface="Times New Roman" panose="02020603050405020304" pitchFamily="18" charset="0"/>
              </a:defRPr>
            </a:lvl3pPr>
            <a:lvl4pPr marL="2108200" indent="-457200">
              <a:defRPr sz="2400">
                <a:solidFill>
                  <a:schemeClr val="tx1"/>
                </a:solidFill>
                <a:latin typeface="Times New Roman" panose="02020603050405020304" pitchFamily="18" charset="0"/>
              </a:defRPr>
            </a:lvl4pPr>
            <a:lvl5pPr marL="2679700" indent="-457200">
              <a:defRPr sz="2400">
                <a:solidFill>
                  <a:schemeClr val="tx1"/>
                </a:solidFill>
                <a:latin typeface="Times New Roman" panose="02020603050405020304" pitchFamily="18" charset="0"/>
              </a:defRPr>
            </a:lvl5pPr>
            <a:lvl6pPr marL="3136900" indent="-457200" eaLnBrk="0" fontAlgn="base" hangingPunct="0">
              <a:spcBef>
                <a:spcPct val="0"/>
              </a:spcBef>
              <a:spcAft>
                <a:spcPct val="0"/>
              </a:spcAft>
              <a:defRPr sz="2400">
                <a:solidFill>
                  <a:schemeClr val="tx1"/>
                </a:solidFill>
                <a:latin typeface="Times New Roman" panose="02020603050405020304" pitchFamily="18" charset="0"/>
              </a:defRPr>
            </a:lvl6pPr>
            <a:lvl7pPr marL="3594100" indent="-457200" eaLnBrk="0" fontAlgn="base" hangingPunct="0">
              <a:spcBef>
                <a:spcPct val="0"/>
              </a:spcBef>
              <a:spcAft>
                <a:spcPct val="0"/>
              </a:spcAft>
              <a:defRPr sz="2400">
                <a:solidFill>
                  <a:schemeClr val="tx1"/>
                </a:solidFill>
                <a:latin typeface="Times New Roman" panose="02020603050405020304" pitchFamily="18" charset="0"/>
              </a:defRPr>
            </a:lvl7pPr>
            <a:lvl8pPr marL="4051300" indent="-457200" eaLnBrk="0" fontAlgn="base" hangingPunct="0">
              <a:spcBef>
                <a:spcPct val="0"/>
              </a:spcBef>
              <a:spcAft>
                <a:spcPct val="0"/>
              </a:spcAft>
              <a:defRPr sz="2400">
                <a:solidFill>
                  <a:schemeClr val="tx1"/>
                </a:solidFill>
                <a:latin typeface="Times New Roman" panose="02020603050405020304" pitchFamily="18" charset="0"/>
              </a:defRPr>
            </a:lvl8pPr>
            <a:lvl9pPr marL="4508500" indent="-4572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atin typeface="Arial" panose="020B0604020202020204" pitchFamily="34" charset="0"/>
              </a:rPr>
              <a:t>Jacobson (1983) states that the orofacial musculature and</a:t>
            </a:r>
          </a:p>
          <a:p>
            <a:r>
              <a:rPr lang="en-US">
                <a:latin typeface="Arial" panose="020B0604020202020204" pitchFamily="34" charset="0"/>
              </a:rPr>
              <a:t>    the polished surface of the denture can facilitate the</a:t>
            </a:r>
          </a:p>
          <a:p>
            <a:r>
              <a:rPr lang="en-US">
                <a:latin typeface="Arial" panose="020B0604020202020204" pitchFamily="34" charset="0"/>
              </a:rPr>
              <a:t>    stability in two ways –</a:t>
            </a:r>
          </a:p>
          <a:p>
            <a:endParaRPr lang="en-US">
              <a:latin typeface="Arial" panose="020B0604020202020204" pitchFamily="34" charset="0"/>
            </a:endParaRPr>
          </a:p>
          <a:p>
            <a:endParaRPr lang="en-US">
              <a:latin typeface="Arial" panose="020B0604020202020204" pitchFamily="34" charset="0"/>
            </a:endParaRPr>
          </a:p>
          <a:p>
            <a:pPr lvl="1">
              <a:buFontTx/>
              <a:buAutoNum type="arabicPeriod"/>
            </a:pPr>
            <a:r>
              <a:rPr lang="en-US">
                <a:latin typeface="Arial" panose="020B0604020202020204" pitchFamily="34" charset="0"/>
              </a:rPr>
              <a:t>The action of certain muscle groups must be permitted to occur with out interference by the denture base .</a:t>
            </a:r>
          </a:p>
          <a:p>
            <a:pPr lvl="1"/>
            <a:endParaRPr lang="en-US">
              <a:latin typeface="Arial" panose="020B0604020202020204" pitchFamily="34" charset="0"/>
            </a:endParaRPr>
          </a:p>
          <a:p>
            <a:pPr lvl="1"/>
            <a:endParaRPr lang="en-US">
              <a:latin typeface="Arial" panose="020B0604020202020204" pitchFamily="34" charset="0"/>
            </a:endParaRPr>
          </a:p>
          <a:p>
            <a:pPr lvl="1">
              <a:buFontTx/>
              <a:buAutoNum type="arabicPeriod" startAt="2"/>
            </a:pPr>
            <a:r>
              <a:rPr lang="en-US">
                <a:latin typeface="Arial" panose="020B0604020202020204" pitchFamily="34" charset="0"/>
              </a:rPr>
              <a:t>The normal functioning of some muscle groups is to </a:t>
            </a:r>
          </a:p>
          <a:p>
            <a:pPr lvl="1"/>
            <a:r>
              <a:rPr lang="en-US">
                <a:latin typeface="Arial" panose="020B0604020202020204" pitchFamily="34" charset="0"/>
              </a:rPr>
              <a:t>      be recognize and can be used to enhance stability.</a:t>
            </a:r>
            <a:r>
              <a:rPr lang="en-US" b="1">
                <a:latin typeface="Arial" panose="020B0604020202020204" pitchFamily="34"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522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457200" y="1143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l"/>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90000"/>
              </a:lnSpc>
            </a:pPr>
            <a:endParaRPr lang="en-US"/>
          </a:p>
          <a:p>
            <a:pPr eaLnBrk="1" hangingPunct="1">
              <a:lnSpc>
                <a:spcPct val="90000"/>
              </a:lnSpc>
              <a:buFont typeface="Wingdings" panose="05000000000000000000" pitchFamily="2" charset="2"/>
              <a:buNone/>
            </a:pPr>
            <a:endParaRPr lang="en-US">
              <a:solidFill>
                <a:srgbClr val="EFFA14"/>
              </a:solidFill>
            </a:endParaRPr>
          </a:p>
          <a:p>
            <a:pPr eaLnBrk="1" hangingPunct="1">
              <a:lnSpc>
                <a:spcPct val="120000"/>
              </a:lnSpc>
              <a:buFont typeface="Wingdings" panose="05000000000000000000" pitchFamily="2" charset="2"/>
              <a:buNone/>
            </a:pPr>
            <a:r>
              <a:rPr lang="en-US" b="1" i="1">
                <a:solidFill>
                  <a:srgbClr val="CCFF99"/>
                </a:solidFill>
                <a:latin typeface="Arial" panose="020B0604020202020204" pitchFamily="34" charset="0"/>
              </a:rPr>
              <a:t>Fish (1933):</a:t>
            </a:r>
            <a:r>
              <a:rPr lang="en-US" b="1" i="1">
                <a:solidFill>
                  <a:srgbClr val="EFFA14"/>
                </a:solidFill>
                <a:latin typeface="Arial" panose="020B0604020202020204" pitchFamily="34" charset="0"/>
              </a:rPr>
              <a:t> </a:t>
            </a:r>
            <a:r>
              <a:rPr lang="en-US" sz="2800" b="1" i="1">
                <a:latin typeface="Times New Roman" panose="02020603050405020304" pitchFamily="18" charset="0"/>
              </a:rPr>
              <a:t>“ it is not so widely understood that the actual shape of the whole of the buccal, labial and lingual surfaces can wreck the stability of a denture just as completely as a bad impression or wrong bite.”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2568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3400">
                <a:solidFill>
                  <a:srgbClr val="CCFF99"/>
                </a:solidFill>
                <a:latin typeface="Arial" panose="020B0604020202020204" pitchFamily="34" charset="0"/>
              </a:rPr>
              <a:t>Influence of Oro-facial Musculature</a:t>
            </a:r>
          </a:p>
        </p:txBody>
      </p:sp>
      <p:sp>
        <p:nvSpPr>
          <p:cNvPr id="51203" name="Rectangle 3"/>
          <p:cNvSpPr>
            <a:spLocks noGrp="1" noChangeArrowheads="1"/>
          </p:cNvSpPr>
          <p:nvPr>
            <p:ph type="body" sz="half" idx="1"/>
          </p:nvPr>
        </p:nvSpPr>
        <p:spPr>
          <a:xfrm>
            <a:off x="457200" y="1600200"/>
            <a:ext cx="4041775" cy="4530725"/>
          </a:xfrm>
        </p:spPr>
        <p:txBody>
          <a:bodyPr/>
          <a:lstStyle/>
          <a:p>
            <a:endParaRPr lang="en-US" sz="2800"/>
          </a:p>
          <a:p>
            <a:endParaRPr lang="en-US" sz="2800"/>
          </a:p>
          <a:p>
            <a:endParaRPr lang="en-US" sz="2800"/>
          </a:p>
          <a:p>
            <a:r>
              <a:rPr lang="en-US" sz="2800"/>
              <a:t>Basic geometric design – </a:t>
            </a:r>
            <a:r>
              <a:rPr lang="en-US" sz="2800">
                <a:solidFill>
                  <a:srgbClr val="FFCC66"/>
                </a:solidFill>
              </a:rPr>
              <a:t>Triangular</a:t>
            </a:r>
          </a:p>
          <a:p>
            <a:r>
              <a:rPr lang="en-US" sz="2800"/>
              <a:t>In frontal cross section ……….</a:t>
            </a:r>
          </a:p>
          <a:p>
            <a:pPr>
              <a:buFont typeface="Wingdings" panose="05000000000000000000" pitchFamily="2" charset="2"/>
              <a:buNone/>
            </a:pPr>
            <a:endParaRPr lang="en-US" sz="2800">
              <a:solidFill>
                <a:srgbClr val="EFFA14"/>
              </a:solidFill>
            </a:endParaRPr>
          </a:p>
        </p:txBody>
      </p:sp>
      <p:pic>
        <p:nvPicPr>
          <p:cNvPr id="51204" name="Picture 4" descr="9"/>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53000" y="1447800"/>
            <a:ext cx="3716338" cy="4876800"/>
          </a:xfrm>
          <a:noFill/>
          <a:ln w="63500">
            <a:solidFill>
              <a:srgbClr val="CC99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64505">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51203">
                                            <p:txEl>
                                              <p:pRg st="3" end="3"/>
                                            </p:txEl>
                                          </p:spTgt>
                                        </p:tgtEl>
                                        <p:attrNameLst>
                                          <p:attrName>style.visibility</p:attrName>
                                        </p:attrNameLst>
                                      </p:cBhvr>
                                      <p:to>
                                        <p:strVal val="visible"/>
                                      </p:to>
                                    </p:set>
                                    <p:anim calcmode="lin" valueType="num">
                                      <p:cBhvr additive="base">
                                        <p:cTn id="10" dur="10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1000"/>
                            </p:stCondLst>
                            <p:childTnLst>
                              <p:par>
                                <p:cTn id="13" presetID="2" presetClass="entr" presetSubtype="4" fill="hold" nodeType="afterEffect">
                                  <p:stCondLst>
                                    <p:cond delay="0"/>
                                  </p:stCondLst>
                                  <p:childTnLst>
                                    <p:set>
                                      <p:cBhvr>
                                        <p:cTn id="14" dur="1" fill="hold">
                                          <p:stCondLst>
                                            <p:cond delay="0"/>
                                          </p:stCondLst>
                                        </p:cTn>
                                        <p:tgtEl>
                                          <p:spTgt spid="51203">
                                            <p:txEl>
                                              <p:pRg st="4" end="4"/>
                                            </p:txEl>
                                          </p:spTgt>
                                        </p:tgtEl>
                                        <p:attrNameLst>
                                          <p:attrName>style.visibility</p:attrName>
                                        </p:attrNameLst>
                                      </p:cBhvr>
                                      <p:to>
                                        <p:strVal val="visible"/>
                                      </p:to>
                                    </p:set>
                                    <p:anim calcmode="lin" valueType="num">
                                      <p:cBhvr additive="base">
                                        <p:cTn id="15" dur="10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2000"/>
                            </p:stCondLst>
                            <p:childTnLst>
                              <p:par>
                                <p:cTn id="18" presetID="10" presetClass="entr" presetSubtype="0" fill="hold" nodeType="afterEffect">
                                  <p:stCondLst>
                                    <p:cond delay="0"/>
                                  </p:stCondLst>
                                  <p:childTnLst>
                                    <p:set>
                                      <p:cBhvr>
                                        <p:cTn id="19" dur="1" fill="hold">
                                          <p:stCondLst>
                                            <p:cond delay="0"/>
                                          </p:stCondLst>
                                        </p:cTn>
                                        <p:tgtEl>
                                          <p:spTgt spid="51204"/>
                                        </p:tgtEl>
                                        <p:attrNameLst>
                                          <p:attrName>style.visibility</p:attrName>
                                        </p:attrNameLst>
                                      </p:cBhvr>
                                      <p:to>
                                        <p:strVal val="visible"/>
                                      </p:to>
                                    </p:set>
                                    <p:animEffect transition="in" filter="fade">
                                      <p:cBhvr>
                                        <p:cTn id="20" dur="30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        </a:t>
            </a:r>
          </a:p>
        </p:txBody>
      </p:sp>
      <p:pic>
        <p:nvPicPr>
          <p:cNvPr id="52229" name="Picture 5" descr="new-6"/>
          <p:cNvPicPr>
            <a:picLocks noGrp="1" noChangeAspect="1" noChangeArrowheads="1"/>
          </p:cNvPicPr>
          <p:nvPr>
            <p:ph sz="half" idx="2"/>
          </p:nvPr>
        </p:nvPicPr>
        <p:blipFill>
          <a:blip r:embed="rId4">
            <a:lum bright="-30000" contrast="42000"/>
            <a:extLst>
              <a:ext uri="{28A0092B-C50C-407E-A947-70E740481C1C}">
                <a14:useLocalDpi xmlns:a14="http://schemas.microsoft.com/office/drawing/2010/main" val="0"/>
              </a:ext>
            </a:extLst>
          </a:blip>
          <a:srcRect/>
          <a:stretch>
            <a:fillRect/>
          </a:stretch>
        </p:blipFill>
        <p:spPr>
          <a:xfrm>
            <a:off x="2819400" y="1600200"/>
            <a:ext cx="3263900"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3" name="Text Box 9"/>
          <p:cNvSpPr txBox="1">
            <a:spLocks noChangeArrowheads="1"/>
          </p:cNvSpPr>
          <p:nvPr/>
        </p:nvSpPr>
        <p:spPr bwMode="auto">
          <a:xfrm>
            <a:off x="0" y="457200"/>
            <a:ext cx="9159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latin typeface="Arial" panose="020B0604020202020204" pitchFamily="34" charset="0"/>
              </a:rPr>
              <a:t>Seating action by Tongue        Lingual flange inclined medially</a:t>
            </a:r>
          </a:p>
        </p:txBody>
      </p:sp>
      <p:sp>
        <p:nvSpPr>
          <p:cNvPr id="52237" name="Line 13"/>
          <p:cNvSpPr>
            <a:spLocks noChangeShapeType="1"/>
          </p:cNvSpPr>
          <p:nvPr/>
        </p:nvSpPr>
        <p:spPr bwMode="auto">
          <a:xfrm>
            <a:off x="3886200" y="6858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986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ChangeArrowheads="1"/>
          </p:cNvSpPr>
          <p:nvPr/>
        </p:nvSpPr>
        <p:spPr bwMode="auto">
          <a:xfrm>
            <a:off x="381000" y="516255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Arial" panose="020B0604020202020204" pitchFamily="34" charset="0"/>
              </a:rPr>
              <a:t>flanges          concave           positive seating</a:t>
            </a:r>
            <a:endParaRPr lang="en-US" sz="2800" b="1">
              <a:latin typeface="Arial" panose="020B0604020202020204" pitchFamily="34" charset="0"/>
            </a:endParaRPr>
          </a:p>
        </p:txBody>
      </p:sp>
      <p:sp>
        <p:nvSpPr>
          <p:cNvPr id="148485" name="AutoShape 5"/>
          <p:cNvSpPr>
            <a:spLocks noChangeArrowheads="1"/>
          </p:cNvSpPr>
          <p:nvPr/>
        </p:nvSpPr>
        <p:spPr bwMode="auto">
          <a:xfrm>
            <a:off x="1905000" y="5257800"/>
            <a:ext cx="457200" cy="381000"/>
          </a:xfrm>
          <a:prstGeom prst="rightArrow">
            <a:avLst>
              <a:gd name="adj1" fmla="val 50000"/>
              <a:gd name="adj2" fmla="val 3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48486" name="AutoShape 6"/>
          <p:cNvSpPr>
            <a:spLocks noChangeArrowheads="1"/>
          </p:cNvSpPr>
          <p:nvPr/>
        </p:nvSpPr>
        <p:spPr bwMode="auto">
          <a:xfrm>
            <a:off x="4191000" y="5257800"/>
            <a:ext cx="457200" cy="381000"/>
          </a:xfrm>
          <a:prstGeom prst="rightArrow">
            <a:avLst>
              <a:gd name="adj1" fmla="val 50000"/>
              <a:gd name="adj2" fmla="val 3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48488" name="Line 8"/>
          <p:cNvSpPr>
            <a:spLocks noChangeShapeType="1"/>
          </p:cNvSpPr>
          <p:nvPr/>
        </p:nvSpPr>
        <p:spPr bwMode="auto">
          <a:xfrm flipH="1" flipV="1">
            <a:off x="6096000" y="2895600"/>
            <a:ext cx="76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148498" name="Picture 18" descr="new-1"/>
          <p:cNvPicPr>
            <a:picLocks noChangeAspect="1" noChangeArrowheads="1"/>
          </p:cNvPicPr>
          <p:nvPr/>
        </p:nvPicPr>
        <p:blipFill>
          <a:blip r:embed="rId4">
            <a:lum contrast="6000"/>
            <a:extLst>
              <a:ext uri="{28A0092B-C50C-407E-A947-70E740481C1C}">
                <a14:useLocalDpi xmlns:a14="http://schemas.microsoft.com/office/drawing/2010/main" val="0"/>
              </a:ext>
            </a:extLst>
          </a:blip>
          <a:srcRect l="5902"/>
          <a:stretch>
            <a:fillRect/>
          </a:stretch>
        </p:blipFill>
        <p:spPr bwMode="auto">
          <a:xfrm>
            <a:off x="685800" y="609600"/>
            <a:ext cx="7010400" cy="4148138"/>
          </a:xfrm>
          <a:prstGeom prst="rect">
            <a:avLst/>
          </a:prstGeom>
          <a:noFill/>
          <a:extLst>
            <a:ext uri="{909E8E84-426E-40DD-AFC4-6F175D3DCCD1}">
              <a14:hiddenFill xmlns:a14="http://schemas.microsoft.com/office/drawing/2010/main">
                <a:solidFill>
                  <a:srgbClr val="FFFFFF"/>
                </a:solidFill>
              </a14:hiddenFill>
            </a:ext>
          </a:extLst>
        </p:spPr>
      </p:pic>
      <p:sp>
        <p:nvSpPr>
          <p:cNvPr id="148492" name="AutoShape 12"/>
          <p:cNvSpPr>
            <a:spLocks noChangeArrowheads="1"/>
          </p:cNvSpPr>
          <p:nvPr/>
        </p:nvSpPr>
        <p:spPr bwMode="auto">
          <a:xfrm rot="1389603">
            <a:off x="6629400" y="1981200"/>
            <a:ext cx="457200" cy="152400"/>
          </a:xfrm>
          <a:prstGeom prst="leftArrow">
            <a:avLst>
              <a:gd name="adj1" fmla="val 50000"/>
              <a:gd name="adj2" fmla="val 7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48491" name="AutoShape 11"/>
          <p:cNvSpPr>
            <a:spLocks noChangeArrowheads="1"/>
          </p:cNvSpPr>
          <p:nvPr/>
        </p:nvSpPr>
        <p:spPr bwMode="auto">
          <a:xfrm>
            <a:off x="6629400" y="2590800"/>
            <a:ext cx="457200" cy="152400"/>
          </a:xfrm>
          <a:prstGeom prst="leftArrow">
            <a:avLst>
              <a:gd name="adj1" fmla="val 50000"/>
              <a:gd name="adj2" fmla="val 7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48499" name="AutoShape 19"/>
          <p:cNvSpPr>
            <a:spLocks noChangeArrowheads="1"/>
          </p:cNvSpPr>
          <p:nvPr/>
        </p:nvSpPr>
        <p:spPr bwMode="auto">
          <a:xfrm rot="-2001982">
            <a:off x="6705600" y="3200400"/>
            <a:ext cx="457200" cy="152400"/>
          </a:xfrm>
          <a:prstGeom prst="leftArrow">
            <a:avLst>
              <a:gd name="adj1" fmla="val 50000"/>
              <a:gd name="adj2" fmla="val 7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48500" name="Line 20"/>
          <p:cNvSpPr>
            <a:spLocks noChangeShapeType="1"/>
          </p:cNvSpPr>
          <p:nvPr/>
        </p:nvSpPr>
        <p:spPr bwMode="auto">
          <a:xfrm flipH="1" flipV="1">
            <a:off x="3810000" y="3124200"/>
            <a:ext cx="76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48501" name="AutoShape 21"/>
          <p:cNvSpPr>
            <a:spLocks noChangeArrowheads="1"/>
          </p:cNvSpPr>
          <p:nvPr/>
        </p:nvSpPr>
        <p:spPr bwMode="auto">
          <a:xfrm rot="8783058">
            <a:off x="4343400" y="2209800"/>
            <a:ext cx="457200" cy="152400"/>
          </a:xfrm>
          <a:prstGeom prst="leftArrow">
            <a:avLst>
              <a:gd name="adj1" fmla="val 50000"/>
              <a:gd name="adj2" fmla="val 7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48502" name="AutoShape 22"/>
          <p:cNvSpPr>
            <a:spLocks noChangeArrowheads="1"/>
          </p:cNvSpPr>
          <p:nvPr/>
        </p:nvSpPr>
        <p:spPr bwMode="auto">
          <a:xfrm rot="10653801">
            <a:off x="4343400" y="2819400"/>
            <a:ext cx="457200" cy="152400"/>
          </a:xfrm>
          <a:prstGeom prst="leftArrow">
            <a:avLst>
              <a:gd name="adj1" fmla="val 50000"/>
              <a:gd name="adj2" fmla="val 7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48503" name="AutoShape 23"/>
          <p:cNvSpPr>
            <a:spLocks noChangeArrowheads="1"/>
          </p:cNvSpPr>
          <p:nvPr/>
        </p:nvSpPr>
        <p:spPr bwMode="auto">
          <a:xfrm rot="12636243">
            <a:off x="4419600" y="3429000"/>
            <a:ext cx="457200" cy="152400"/>
          </a:xfrm>
          <a:prstGeom prst="leftArrow">
            <a:avLst>
              <a:gd name="adj1" fmla="val 50000"/>
              <a:gd name="adj2" fmla="val 7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1714">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5" presetClass="path" presetSubtype="0" repeatCount="indefinite" accel="50000" decel="50000" fill="hold" grpId="0" nodeType="withEffect">
                                  <p:stCondLst>
                                    <p:cond delay="0"/>
                                  </p:stCondLst>
                                  <p:childTnLst>
                                    <p:animMotion origin="layout" path="M 0.04167 0.0222 L -0.025 -0.0111 " pathEditMode="relative" rAng="0" ptsTypes="AA">
                                      <p:cBhvr>
                                        <p:cTn id="8" dur="1000" fill="hold"/>
                                        <p:tgtEl>
                                          <p:spTgt spid="148492"/>
                                        </p:tgtEl>
                                        <p:attrNameLst>
                                          <p:attrName>ppt_x</p:attrName>
                                          <p:attrName>ppt_y</p:attrName>
                                        </p:attrNameLst>
                                      </p:cBhvr>
                                      <p:rCtr x="-3333" y="-1665"/>
                                    </p:animMotion>
                                  </p:childTnLst>
                                </p:cTn>
                              </p:par>
                              <p:par>
                                <p:cTn id="9" presetID="35" presetClass="path" presetSubtype="0" repeatCount="indefinite" accel="50000" decel="50000" fill="hold" grpId="0" nodeType="withEffect">
                                  <p:stCondLst>
                                    <p:cond delay="0"/>
                                  </p:stCondLst>
                                  <p:childTnLst>
                                    <p:animMotion origin="layout" path="M 0.03333 6.93642E-7 L -0.04167 6.93642E-7 " pathEditMode="relative" rAng="0" ptsTypes="AA">
                                      <p:cBhvr>
                                        <p:cTn id="10" dur="1000" fill="hold"/>
                                        <p:tgtEl>
                                          <p:spTgt spid="148491"/>
                                        </p:tgtEl>
                                        <p:attrNameLst>
                                          <p:attrName>ppt_x</p:attrName>
                                          <p:attrName>ppt_y</p:attrName>
                                        </p:attrNameLst>
                                      </p:cBhvr>
                                      <p:rCtr x="-3750" y="0"/>
                                    </p:animMotion>
                                  </p:childTnLst>
                                </p:cTn>
                              </p:par>
                              <p:par>
                                <p:cTn id="11" presetID="35" presetClass="path" presetSubtype="0" repeatCount="indefinite" accel="50000" decel="50000" fill="hold" grpId="0" nodeType="withEffect">
                                  <p:stCondLst>
                                    <p:cond delay="0"/>
                                  </p:stCondLst>
                                  <p:childTnLst>
                                    <p:animMotion origin="layout" path="M 0.01666 -0.0111 L -0.025 0.02219 " pathEditMode="relative" rAng="0" ptsTypes="AA">
                                      <p:cBhvr>
                                        <p:cTn id="12" dur="1000" fill="hold"/>
                                        <p:tgtEl>
                                          <p:spTgt spid="148499"/>
                                        </p:tgtEl>
                                        <p:attrNameLst>
                                          <p:attrName>ppt_x</p:attrName>
                                          <p:attrName>ppt_y</p:attrName>
                                        </p:attrNameLst>
                                      </p:cBhvr>
                                      <p:rCtr x="-2083" y="1665"/>
                                    </p:animMotion>
                                  </p:childTnLst>
                                </p:cTn>
                              </p:par>
                              <p:par>
                                <p:cTn id="13" presetID="63" presetClass="path" presetSubtype="0" repeatCount="indefinite" accel="50000" decel="50000" fill="hold" grpId="0" nodeType="withEffect">
                                  <p:stCondLst>
                                    <p:cond delay="0"/>
                                  </p:stCondLst>
                                  <p:childTnLst>
                                    <p:animMotion origin="layout" path="M -0.025 0.02219 L 0.025 -0.0222 " pathEditMode="relative" rAng="0" ptsTypes="AA">
                                      <p:cBhvr>
                                        <p:cTn id="14" dur="1000" fill="hold"/>
                                        <p:tgtEl>
                                          <p:spTgt spid="148501"/>
                                        </p:tgtEl>
                                        <p:attrNameLst>
                                          <p:attrName>ppt_x</p:attrName>
                                          <p:attrName>ppt_y</p:attrName>
                                        </p:attrNameLst>
                                      </p:cBhvr>
                                      <p:rCtr x="2500" y="-2220"/>
                                    </p:animMotion>
                                  </p:childTnLst>
                                </p:cTn>
                              </p:par>
                              <p:par>
                                <p:cTn id="15" presetID="63" presetClass="path" presetSubtype="0" repeatCount="indefinite" accel="50000" decel="50000" fill="hold" grpId="0" nodeType="withEffect">
                                  <p:stCondLst>
                                    <p:cond delay="0"/>
                                  </p:stCondLst>
                                  <p:childTnLst>
                                    <p:animMotion origin="layout" path="M -0.04167 -4.10405E-6 L 0.04167 -4.10405E-6 " pathEditMode="relative" rAng="0" ptsTypes="AA">
                                      <p:cBhvr>
                                        <p:cTn id="16" dur="1000" fill="hold"/>
                                        <p:tgtEl>
                                          <p:spTgt spid="148502"/>
                                        </p:tgtEl>
                                        <p:attrNameLst>
                                          <p:attrName>ppt_x</p:attrName>
                                          <p:attrName>ppt_y</p:attrName>
                                        </p:attrNameLst>
                                      </p:cBhvr>
                                      <p:rCtr x="4167" y="0"/>
                                    </p:animMotion>
                                  </p:childTnLst>
                                </p:cTn>
                              </p:par>
                              <p:par>
                                <p:cTn id="17" presetID="63" presetClass="path" presetSubtype="0" repeatCount="indefinite" accel="50000" decel="50000" fill="hold" grpId="0" nodeType="withEffect">
                                  <p:stCondLst>
                                    <p:cond delay="0"/>
                                  </p:stCondLst>
                                  <p:childTnLst>
                                    <p:animMotion origin="layout" path="M -0.04166 -0.0222 L 0.01667 0.0111 " pathEditMode="relative" rAng="0" ptsTypes="AA">
                                      <p:cBhvr>
                                        <p:cTn id="18" dur="1000" fill="hold"/>
                                        <p:tgtEl>
                                          <p:spTgt spid="148503"/>
                                        </p:tgtEl>
                                        <p:attrNameLst>
                                          <p:attrName>ppt_x</p:attrName>
                                          <p:attrName>ppt_y</p:attrName>
                                        </p:attrNameLst>
                                      </p:cBhvr>
                                      <p:rCtr x="2917" y="166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48492" grpId="0" animBg="1"/>
      <p:bldP spid="148491" grpId="0" animBg="1"/>
      <p:bldP spid="148499" grpId="0" animBg="1"/>
      <p:bldP spid="148501" grpId="0" animBg="1"/>
      <p:bldP spid="148502" grpId="0" animBg="1"/>
      <p:bldP spid="14850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FF00"/>
                </a:solidFill>
              </a:rPr>
              <a:t>Lesson Plan</a:t>
            </a:r>
            <a:endParaRPr lang="en-IN" dirty="0">
              <a:solidFill>
                <a:srgbClr val="FFFF00"/>
              </a:solidFill>
            </a:endParaRPr>
          </a:p>
        </p:txBody>
      </p:sp>
      <p:sp>
        <p:nvSpPr>
          <p:cNvPr id="3" name="Content Placeholder 2"/>
          <p:cNvSpPr>
            <a:spLocks noGrp="1"/>
          </p:cNvSpPr>
          <p:nvPr>
            <p:ph idx="1"/>
          </p:nvPr>
        </p:nvSpPr>
        <p:spPr/>
        <p:txBody>
          <a:bodyPr/>
          <a:lstStyle/>
          <a:p>
            <a:r>
              <a:rPr lang="en-IN" dirty="0" smtClean="0"/>
              <a:t>Target: II BDS students</a:t>
            </a:r>
          </a:p>
          <a:p>
            <a:r>
              <a:rPr lang="en-IN" dirty="0" smtClean="0"/>
              <a:t>Duration: 45 Minutes</a:t>
            </a:r>
          </a:p>
          <a:p>
            <a:r>
              <a:rPr lang="en-IN" dirty="0" smtClean="0"/>
              <a:t>Topic: Stability in Complete dentures</a:t>
            </a:r>
          </a:p>
          <a:p>
            <a:endParaRPr lang="en-IN" dirty="0" smtClean="0"/>
          </a:p>
          <a:p>
            <a:endParaRPr lang="en-IN" dirty="0"/>
          </a:p>
        </p:txBody>
      </p:sp>
      <p:graphicFrame>
        <p:nvGraphicFramePr>
          <p:cNvPr id="4" name="Table 3"/>
          <p:cNvGraphicFramePr>
            <a:graphicFrameLocks noGrp="1"/>
          </p:cNvGraphicFramePr>
          <p:nvPr>
            <p:extLst>
              <p:ext uri="{D42A27DB-BD31-4B8C-83A1-F6EECF244321}">
                <p14:modId xmlns:p14="http://schemas.microsoft.com/office/powerpoint/2010/main" val="1782894411"/>
              </p:ext>
            </p:extLst>
          </p:nvPr>
        </p:nvGraphicFramePr>
        <p:xfrm>
          <a:off x="1066800" y="3505200"/>
          <a:ext cx="6096000" cy="2595880"/>
        </p:xfrm>
        <a:graphic>
          <a:graphicData uri="http://schemas.openxmlformats.org/drawingml/2006/table">
            <a:tbl>
              <a:tblPr firstRow="1" bandRow="1">
                <a:tableStyleId>{8A107856-5554-42FB-B03E-39F5DBC370BA}</a:tableStyleId>
              </a:tblPr>
              <a:tblGrid>
                <a:gridCol w="3048000"/>
                <a:gridCol w="3048000"/>
              </a:tblGrid>
              <a:tr h="370840">
                <a:tc>
                  <a:txBody>
                    <a:bodyPr/>
                    <a:lstStyle/>
                    <a:p>
                      <a:r>
                        <a:rPr lang="en-IN" dirty="0" smtClean="0"/>
                        <a:t>Content</a:t>
                      </a:r>
                      <a:endParaRPr lang="en-IN" dirty="0"/>
                    </a:p>
                  </a:txBody>
                  <a:tcPr/>
                </a:tc>
                <a:tc>
                  <a:txBody>
                    <a:bodyPr/>
                    <a:lstStyle/>
                    <a:p>
                      <a:pPr algn="ctr"/>
                      <a:r>
                        <a:rPr lang="en-IN" dirty="0" smtClean="0"/>
                        <a:t>Duration in Minutes</a:t>
                      </a:r>
                      <a:endParaRPr lang="en-IN" dirty="0"/>
                    </a:p>
                  </a:txBody>
                  <a:tcPr/>
                </a:tc>
              </a:tr>
              <a:tr h="370840">
                <a:tc>
                  <a:txBody>
                    <a:bodyPr/>
                    <a:lstStyle/>
                    <a:p>
                      <a:r>
                        <a:rPr lang="en-IN" dirty="0" smtClean="0"/>
                        <a:t>Introduction</a:t>
                      </a:r>
                      <a:endParaRPr lang="en-IN" dirty="0"/>
                    </a:p>
                  </a:txBody>
                  <a:tcPr/>
                </a:tc>
                <a:tc>
                  <a:txBody>
                    <a:bodyPr/>
                    <a:lstStyle/>
                    <a:p>
                      <a:pPr algn="ctr"/>
                      <a:r>
                        <a:rPr lang="en-IN" dirty="0" smtClean="0"/>
                        <a:t>05</a:t>
                      </a:r>
                      <a:endParaRPr lang="en-IN" dirty="0"/>
                    </a:p>
                  </a:txBody>
                  <a:tcPr/>
                </a:tc>
              </a:tr>
              <a:tr h="370840">
                <a:tc>
                  <a:txBody>
                    <a:bodyPr/>
                    <a:lstStyle/>
                    <a:p>
                      <a:r>
                        <a:rPr lang="en-IN" dirty="0" smtClean="0"/>
                        <a:t>Definitions</a:t>
                      </a:r>
                      <a:endParaRPr lang="en-IN" dirty="0"/>
                    </a:p>
                  </a:txBody>
                  <a:tcPr/>
                </a:tc>
                <a:tc>
                  <a:txBody>
                    <a:bodyPr/>
                    <a:lstStyle/>
                    <a:p>
                      <a:pPr algn="ctr"/>
                      <a:r>
                        <a:rPr lang="en-IN" dirty="0" smtClean="0"/>
                        <a:t>05</a:t>
                      </a:r>
                      <a:endParaRPr lang="en-IN" dirty="0"/>
                    </a:p>
                  </a:txBody>
                  <a:tcPr/>
                </a:tc>
              </a:tr>
              <a:tr h="370840">
                <a:tc>
                  <a:txBody>
                    <a:bodyPr/>
                    <a:lstStyle/>
                    <a:p>
                      <a:r>
                        <a:rPr lang="en-IN" dirty="0" smtClean="0"/>
                        <a:t>Factors</a:t>
                      </a:r>
                      <a:r>
                        <a:rPr lang="en-IN" baseline="0" dirty="0" smtClean="0"/>
                        <a:t> affecting Stability</a:t>
                      </a:r>
                      <a:endParaRPr lang="en-IN" dirty="0"/>
                    </a:p>
                  </a:txBody>
                  <a:tcPr/>
                </a:tc>
                <a:tc>
                  <a:txBody>
                    <a:bodyPr/>
                    <a:lstStyle/>
                    <a:p>
                      <a:pPr algn="ctr"/>
                      <a:r>
                        <a:rPr lang="en-IN" dirty="0" smtClean="0"/>
                        <a:t>20</a:t>
                      </a:r>
                      <a:endParaRPr lang="en-IN" dirty="0"/>
                    </a:p>
                  </a:txBody>
                  <a:tcPr/>
                </a:tc>
              </a:tr>
              <a:tr h="370840">
                <a:tc>
                  <a:txBody>
                    <a:bodyPr/>
                    <a:lstStyle/>
                    <a:p>
                      <a:r>
                        <a:rPr lang="en-IN" dirty="0" smtClean="0"/>
                        <a:t>Summary</a:t>
                      </a:r>
                      <a:r>
                        <a:rPr lang="en-IN" baseline="0" dirty="0" smtClean="0"/>
                        <a:t> and Conclusion</a:t>
                      </a:r>
                      <a:endParaRPr lang="en-IN" dirty="0"/>
                    </a:p>
                  </a:txBody>
                  <a:tcPr/>
                </a:tc>
                <a:tc>
                  <a:txBody>
                    <a:bodyPr/>
                    <a:lstStyle/>
                    <a:p>
                      <a:pPr algn="ctr"/>
                      <a:r>
                        <a:rPr lang="en-IN" dirty="0" smtClean="0"/>
                        <a:t>05</a:t>
                      </a:r>
                      <a:endParaRPr lang="en-IN" dirty="0"/>
                    </a:p>
                  </a:txBody>
                  <a:tcPr/>
                </a:tc>
              </a:tr>
              <a:tr h="370840">
                <a:tc>
                  <a:txBody>
                    <a:bodyPr/>
                    <a:lstStyle/>
                    <a:p>
                      <a:r>
                        <a:rPr lang="en-IN" dirty="0" smtClean="0"/>
                        <a:t>Discussion</a:t>
                      </a:r>
                      <a:endParaRPr lang="en-IN" dirty="0"/>
                    </a:p>
                  </a:txBody>
                  <a:tcPr/>
                </a:tc>
                <a:tc>
                  <a:txBody>
                    <a:bodyPr/>
                    <a:lstStyle/>
                    <a:p>
                      <a:pPr algn="ctr"/>
                      <a:r>
                        <a:rPr lang="en-IN" dirty="0" smtClean="0"/>
                        <a:t>05</a:t>
                      </a:r>
                      <a:endParaRPr lang="en-IN" dirty="0"/>
                    </a:p>
                  </a:txBody>
                  <a:tcPr/>
                </a:tc>
              </a:tr>
              <a:tr h="370840">
                <a:tc>
                  <a:txBody>
                    <a:bodyPr/>
                    <a:lstStyle/>
                    <a:p>
                      <a:r>
                        <a:rPr lang="en-IN" dirty="0" smtClean="0"/>
                        <a:t>CCES</a:t>
                      </a:r>
                      <a:endParaRPr lang="en-IN" dirty="0"/>
                    </a:p>
                  </a:txBody>
                  <a:tcPr/>
                </a:tc>
                <a:tc>
                  <a:txBody>
                    <a:bodyPr/>
                    <a:lstStyle/>
                    <a:p>
                      <a:pPr algn="ctr"/>
                      <a:r>
                        <a:rPr lang="en-IN" dirty="0" smtClean="0"/>
                        <a:t>05</a:t>
                      </a:r>
                      <a:endParaRPr lang="en-IN"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6313752"/>
      </p:ext>
    </p:extLst>
  </p:cSld>
  <p:clrMapOvr>
    <a:masterClrMapping/>
  </p:clrMapOvr>
  <p:transition spd="med" advTm="150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004" name="Group 36"/>
          <p:cNvGraphicFramePr>
            <a:graphicFrameLocks noGrp="1"/>
          </p:cNvGraphicFramePr>
          <p:nvPr/>
        </p:nvGraphicFramePr>
        <p:xfrm>
          <a:off x="457200" y="304800"/>
          <a:ext cx="8382000" cy="2346960"/>
        </p:xfrm>
        <a:graphic>
          <a:graphicData uri="http://schemas.openxmlformats.org/drawingml/2006/table">
            <a:tbl>
              <a:tblPr/>
              <a:tblGrid>
                <a:gridCol w="8382000"/>
              </a:tblGrid>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8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tx2"/>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r>
                        <a:rPr kumimoji="0" lang="en-US" sz="3400" b="0" i="0" u="none" strike="noStrike" cap="none" normalizeH="0" baseline="0" smtClean="0">
                          <a:ln>
                            <a:noFill/>
                          </a:ln>
                          <a:solidFill>
                            <a:srgbClr val="CCFF99"/>
                          </a:solidFill>
                          <a:effectLst/>
                          <a:latin typeface="Arial" panose="020B0604020202020204" pitchFamily="34" charset="0"/>
                          <a:cs typeface="Arial" panose="020B0604020202020204" pitchFamily="34" charset="0"/>
                        </a:rPr>
                        <a:t>TONGUE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400" b="0" i="0" u="none" strike="noStrike" cap="none" normalizeH="0" baseline="0" smtClean="0">
                        <a:ln>
                          <a:noFill/>
                        </a:ln>
                        <a:solidFill>
                          <a:srgbClr val="CCFF99"/>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The tongue fills the floor of the mouth completely, and lateral borders extend onto the occlusal surfaces of the mandibular teeth.</a:t>
                      </a:r>
                      <a:r>
                        <a:rPr kumimoji="0" lang="en-US" sz="3200" b="0" i="0" u="none" strike="noStrike" cap="none" normalizeH="0" baseline="0" smtClean="0">
                          <a:ln>
                            <a:noFill/>
                          </a:ln>
                          <a:solidFill>
                            <a:schemeClr val="tx1"/>
                          </a:solidFill>
                          <a:effectLst/>
                          <a:latin typeface="Tahoma" panose="020B0604030504040204" pitchFamily="34" charset="0"/>
                        </a:rPr>
                        <a:t> </a:t>
                      </a:r>
                      <a:endParaRPr kumimoji="0" lang="en-US" sz="32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83977" name="Picture 9" descr="fs0022391304005050gr1"/>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1076" r="1076"/>
          <a:stretch>
            <a:fillRect/>
          </a:stretch>
        </p:blipFill>
        <p:spPr bwMode="auto">
          <a:xfrm>
            <a:off x="1143000" y="2895600"/>
            <a:ext cx="6934200" cy="3276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005" name="Text Box 37"/>
          <p:cNvSpPr txBox="1">
            <a:spLocks noChangeArrowheads="1"/>
          </p:cNvSpPr>
          <p:nvPr/>
        </p:nvSpPr>
        <p:spPr bwMode="auto">
          <a:xfrm>
            <a:off x="4953000" y="6223000"/>
            <a:ext cx="2222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rgbClr val="66FFCC"/>
                </a:solidFill>
              </a:rPr>
              <a:t>With natural teeth</a:t>
            </a:r>
          </a:p>
        </p:txBody>
      </p:sp>
      <p:sp>
        <p:nvSpPr>
          <p:cNvPr id="84006" name="Text Box 38"/>
          <p:cNvSpPr txBox="1">
            <a:spLocks noChangeArrowheads="1"/>
          </p:cNvSpPr>
          <p:nvPr/>
        </p:nvSpPr>
        <p:spPr bwMode="auto">
          <a:xfrm>
            <a:off x="3352800" y="2413000"/>
            <a:ext cx="2862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rgbClr val="66FFCC"/>
                </a:solidFill>
              </a:rPr>
              <a:t>Normal Tongue position</a:t>
            </a:r>
          </a:p>
        </p:txBody>
      </p:sp>
      <p:sp>
        <p:nvSpPr>
          <p:cNvPr id="84007" name="Text Box 39"/>
          <p:cNvSpPr txBox="1">
            <a:spLocks noChangeArrowheads="1"/>
          </p:cNvSpPr>
          <p:nvPr/>
        </p:nvSpPr>
        <p:spPr bwMode="auto">
          <a:xfrm>
            <a:off x="1371600" y="6248400"/>
            <a:ext cx="2217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rgbClr val="66FFCC"/>
                </a:solidFill>
              </a:rPr>
              <a:t>Edentulous mouth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27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ChangeArrowheads="1"/>
          </p:cNvSpPr>
          <p:nvPr/>
        </p:nvSpPr>
        <p:spPr bwMode="auto">
          <a:xfrm>
            <a:off x="304800" y="1247775"/>
            <a:ext cx="86106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Arial" panose="020B0604020202020204" pitchFamily="34" charset="0"/>
              </a:rPr>
              <a:t>Although everyone has a normal tongue position at birth, some lose it, and as a result they acquire a retracted tongue position.</a:t>
            </a:r>
          </a:p>
          <a:p>
            <a:endParaRPr lang="en-US" sz="2800">
              <a:latin typeface="Arial" panose="020B0604020202020204" pitchFamily="34" charset="0"/>
            </a:endParaRPr>
          </a:p>
          <a:p>
            <a:r>
              <a:rPr lang="en-US" sz="2800">
                <a:latin typeface="Arial" panose="020B0604020202020204" pitchFamily="34" charset="0"/>
              </a:rPr>
              <a:t> When natural teeth are present, a retracted tongue position has little effect on the ordinary functions of the mouth. It is only when a person attempts to achieve perfection in some specific function or becomes edentulous that a retracted tongue position becomes a problem.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275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5" name="Picture 9" descr="fs0022391304005050g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38275"/>
            <a:ext cx="7696200" cy="3514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33" name="Text Box 17"/>
          <p:cNvSpPr txBox="1">
            <a:spLocks noChangeArrowheads="1"/>
          </p:cNvSpPr>
          <p:nvPr/>
        </p:nvSpPr>
        <p:spPr bwMode="auto">
          <a:xfrm>
            <a:off x="2209800" y="482600"/>
            <a:ext cx="4391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Retracted tongue positions</a:t>
            </a:r>
          </a:p>
        </p:txBody>
      </p:sp>
      <p:sp>
        <p:nvSpPr>
          <p:cNvPr id="86035" name="Text Box 19"/>
          <p:cNvSpPr txBox="1">
            <a:spLocks noChangeArrowheads="1"/>
          </p:cNvSpPr>
          <p:nvPr/>
        </p:nvSpPr>
        <p:spPr bwMode="auto">
          <a:xfrm>
            <a:off x="736600" y="5308600"/>
            <a:ext cx="3249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srgbClr val="66FFCC"/>
                </a:solidFill>
              </a:rPr>
              <a:t>Failure of the tongue to fill </a:t>
            </a:r>
          </a:p>
          <a:p>
            <a:pPr algn="ctr"/>
            <a:r>
              <a:rPr lang="en-US" sz="2000">
                <a:solidFill>
                  <a:srgbClr val="66FFCC"/>
                </a:solidFill>
              </a:rPr>
              <a:t>the floor of the mouth</a:t>
            </a:r>
          </a:p>
        </p:txBody>
      </p:sp>
      <p:sp>
        <p:nvSpPr>
          <p:cNvPr id="86037" name="Text Box 21"/>
          <p:cNvSpPr txBox="1">
            <a:spLocks noChangeArrowheads="1"/>
          </p:cNvSpPr>
          <p:nvPr/>
        </p:nvSpPr>
        <p:spPr bwMode="auto">
          <a:xfrm>
            <a:off x="4760913" y="5308600"/>
            <a:ext cx="3163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srgbClr val="66FFCC"/>
                </a:solidFill>
              </a:rPr>
              <a:t>Lateral borders inside the </a:t>
            </a:r>
          </a:p>
          <a:p>
            <a:pPr algn="ctr"/>
            <a:r>
              <a:rPr lang="en-US" sz="2000">
                <a:solidFill>
                  <a:srgbClr val="66FFCC"/>
                </a:solidFill>
              </a:rPr>
              <a:t>mandibular posterior teeth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93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ChangeArrowheads="1"/>
          </p:cNvSpPr>
          <p:nvPr/>
        </p:nvSpPr>
        <p:spPr bwMode="auto">
          <a:xfrm>
            <a:off x="228600" y="1374775"/>
            <a:ext cx="8534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400">
                <a:latin typeface="Arial" panose="020B0604020202020204" pitchFamily="34" charset="0"/>
              </a:rPr>
              <a:t>Patients who have a retracted tongue position are given  a series of tongue exercises which help to strengthen the larger muscles responsible for keeping the tongue in its normal position.</a:t>
            </a:r>
          </a:p>
          <a:p>
            <a:endParaRPr lang="en-US" sz="2400">
              <a:latin typeface="Arial" panose="020B0604020202020204" pitchFamily="34" charset="0"/>
            </a:endParaRPr>
          </a:p>
          <a:p>
            <a:endParaRPr lang="en-US" sz="2400">
              <a:latin typeface="Arial" panose="020B0604020202020204" pitchFamily="34" charset="0"/>
            </a:endParaRPr>
          </a:p>
          <a:p>
            <a:endParaRPr lang="en-US" sz="2400">
              <a:latin typeface="Arial" panose="020B0604020202020204" pitchFamily="34" charset="0"/>
            </a:endParaRPr>
          </a:p>
          <a:p>
            <a:endParaRPr lang="en-US" sz="2400">
              <a:latin typeface="Arial" panose="020B0604020202020204" pitchFamily="34" charset="0"/>
            </a:endParaRPr>
          </a:p>
          <a:p>
            <a:r>
              <a:rPr lang="en-US" sz="2400">
                <a:latin typeface="Arial" panose="020B0604020202020204" pitchFamily="34" charset="0"/>
              </a:rPr>
              <a:t>The dentures should be removed and the exercises practiced twice daily for periods of five to ten minutes.</a:t>
            </a:r>
          </a:p>
          <a:p>
            <a:r>
              <a:rPr lang="en-US" sz="2400">
                <a:latin typeface="Arial" panose="020B0604020202020204" pitchFamily="34"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379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74" name="Group 38"/>
          <p:cNvGraphicFramePr>
            <a:graphicFrameLocks noGrp="1"/>
          </p:cNvGraphicFramePr>
          <p:nvPr/>
        </p:nvGraphicFramePr>
        <p:xfrm>
          <a:off x="1447800" y="228600"/>
          <a:ext cx="6324600" cy="1042416"/>
        </p:xfrm>
        <a:graphic>
          <a:graphicData uri="http://schemas.openxmlformats.org/drawingml/2006/table">
            <a:tbl>
              <a:tblPr/>
              <a:tblGrid>
                <a:gridCol w="6324600"/>
              </a:tblGrid>
              <a:tr h="8572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8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tx2"/>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pPr>
                      <a:r>
                        <a:rPr kumimoji="0" lang="en-US" sz="2800" b="0" i="0" u="none" strike="noStrike" cap="none" normalizeH="0" baseline="0" smtClean="0">
                          <a:ln>
                            <a:noFill/>
                          </a:ln>
                          <a:solidFill>
                            <a:srgbClr val="CCFF99"/>
                          </a:solidFill>
                          <a:effectLst/>
                          <a:latin typeface="Arial" panose="020B0604020202020204" pitchFamily="34" charset="0"/>
                          <a:cs typeface="Arial" panose="020B0604020202020204" pitchFamily="34" charset="0"/>
                        </a:rPr>
                        <a:t>Tongue exercise No. 1.</a:t>
                      </a:r>
                      <a:r>
                        <a:rPr kumimoji="0" 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2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The tongue is thrust out and in rapidly</a:t>
                      </a:r>
                      <a:r>
                        <a:rPr kumimoji="0" lang="en-US"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r>
                        <a:rPr kumimoji="0" lang="en-US" sz="1100" b="0" i="0" u="none" strike="noStrike" cap="none" normalizeH="0" baseline="0" smtClean="0">
                          <a:ln>
                            <a:noFill/>
                          </a:ln>
                          <a:solidFill>
                            <a:schemeClr val="tx1"/>
                          </a:solidFill>
                          <a:effectLst/>
                          <a:latin typeface="Arial" panose="020B0604020202020204" pitchFamily="34" charset="0"/>
                        </a:rPr>
                        <a:t> </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91142" name="Picture 6" descr="fs0022391304005050gr20"/>
          <p:cNvPicPr>
            <a:picLocks noChangeAspect="1" noChangeArrowheads="1"/>
          </p:cNvPicPr>
          <p:nvPr/>
        </p:nvPicPr>
        <p:blipFill>
          <a:blip r:embed="rId4">
            <a:extLst>
              <a:ext uri="{28A0092B-C50C-407E-A947-70E740481C1C}">
                <a14:useLocalDpi xmlns:a14="http://schemas.microsoft.com/office/drawing/2010/main" val="0"/>
              </a:ext>
            </a:extLst>
          </a:blip>
          <a:srcRect l="3572"/>
          <a:stretch>
            <a:fillRect/>
          </a:stretch>
        </p:blipFill>
        <p:spPr bwMode="auto">
          <a:xfrm>
            <a:off x="609600" y="1752600"/>
            <a:ext cx="8229600" cy="39608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242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4" name="Group 34"/>
          <p:cNvGraphicFramePr>
            <a:graphicFrameLocks noGrp="1"/>
          </p:cNvGraphicFramePr>
          <p:nvPr/>
        </p:nvGraphicFramePr>
        <p:xfrm>
          <a:off x="914400" y="533400"/>
          <a:ext cx="7162800" cy="1042416"/>
        </p:xfrm>
        <a:graphic>
          <a:graphicData uri="http://schemas.openxmlformats.org/drawingml/2006/table">
            <a:tbl>
              <a:tblPr/>
              <a:tblGrid>
                <a:gridCol w="7162800"/>
              </a:tblGrid>
              <a:tr h="60960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8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tx2"/>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pPr>
                      <a:r>
                        <a:rPr kumimoji="0" lang="en-US" sz="2800" b="0" i="0" u="none" strike="noStrike" cap="none" normalizeH="0" baseline="0" smtClean="0">
                          <a:ln>
                            <a:noFill/>
                          </a:ln>
                          <a:solidFill>
                            <a:srgbClr val="CCFF99"/>
                          </a:solidFill>
                          <a:effectLst/>
                          <a:latin typeface="Arial" panose="020B0604020202020204" pitchFamily="34" charset="0"/>
                          <a:cs typeface="Arial" panose="020B0604020202020204" pitchFamily="34" charset="0"/>
                        </a:rPr>
                        <a:t>Tongue exercise No. 2</a:t>
                      </a:r>
                      <a:r>
                        <a:rPr kumimoji="0" 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2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The tongue is swung rapidly from side to side.</a:t>
                      </a:r>
                      <a:r>
                        <a:rPr kumimoji="0" lang="en-US" sz="1100" b="0" i="0" u="none" strike="noStrike" cap="none" normalizeH="0" baseline="0" smtClean="0">
                          <a:ln>
                            <a:noFill/>
                          </a:ln>
                          <a:solidFill>
                            <a:schemeClr val="tx1"/>
                          </a:solidFill>
                          <a:effectLst/>
                          <a:latin typeface="Arial" panose="020B0604020202020204" pitchFamily="34" charset="0"/>
                        </a:rPr>
                        <a:t> </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92166" name="Picture 6" descr="fs0022391304005050gr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09800"/>
            <a:ext cx="8763000" cy="32861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3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0" name="Picture 6" descr="fs0022391304005050gr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828800"/>
            <a:ext cx="5029200" cy="43259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211" name="Text Box 27"/>
          <p:cNvSpPr txBox="1">
            <a:spLocks noChangeArrowheads="1"/>
          </p:cNvSpPr>
          <p:nvPr/>
        </p:nvSpPr>
        <p:spPr bwMode="auto">
          <a:xfrm>
            <a:off x="762000" y="69850"/>
            <a:ext cx="7818438"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en-US" sz="2800">
                <a:solidFill>
                  <a:srgbClr val="CCFF99"/>
                </a:solidFill>
              </a:rPr>
              <a:t>Tongue exercise No. 3.</a:t>
            </a:r>
            <a:r>
              <a:rPr lang="en-US" sz="2400"/>
              <a:t> </a:t>
            </a:r>
          </a:p>
          <a:p>
            <a:pPr algn="ctr">
              <a:lnSpc>
                <a:spcPct val="130000"/>
              </a:lnSpc>
            </a:pPr>
            <a:r>
              <a:rPr lang="en-US" sz="2400"/>
              <a:t>The tongue is fully extended and then quickly retracted. </a:t>
            </a:r>
          </a:p>
          <a:p>
            <a:pPr algn="ctr">
              <a:lnSpc>
                <a:spcPct val="130000"/>
              </a:lnSpc>
            </a:pPr>
            <a:endParaRPr lang="en-US" sz="2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4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33" name="Group 25"/>
          <p:cNvGraphicFramePr>
            <a:graphicFrameLocks noGrp="1"/>
          </p:cNvGraphicFramePr>
          <p:nvPr/>
        </p:nvGraphicFramePr>
        <p:xfrm>
          <a:off x="381000" y="381000"/>
          <a:ext cx="8305800" cy="2423160"/>
        </p:xfrm>
        <a:graphic>
          <a:graphicData uri="http://schemas.openxmlformats.org/drawingml/2006/table">
            <a:tbl>
              <a:tblPr/>
              <a:tblGrid>
                <a:gridCol w="8305800"/>
              </a:tblGrid>
              <a:tr h="963613">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8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tx2"/>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CCFF99"/>
                          </a:solidFill>
                          <a:effectLst/>
                          <a:latin typeface="Arial" panose="020B0604020202020204" pitchFamily="34" charset="0"/>
                          <a:cs typeface="Arial" panose="020B0604020202020204" pitchFamily="34" charset="0"/>
                        </a:rPr>
                        <a:t>Tongue exercise No. 4.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The tongue is first raised to its highest position well forward in the mouth (left) as the sound “ee” is articulated and dropped down (right) as the sound “yuh” is articulated.</a:t>
                      </a:r>
                      <a:r>
                        <a:rPr kumimoji="0" lang="en-US" sz="1100" b="0" i="0" u="none" strike="noStrike" cap="none" normalizeH="0" baseline="0" smtClean="0">
                          <a:ln>
                            <a:noFill/>
                          </a:ln>
                          <a:solidFill>
                            <a:schemeClr val="tx1"/>
                          </a:solidFill>
                          <a:effectLst/>
                          <a:latin typeface="Arial" panose="020B0604020202020204" pitchFamily="34" charset="0"/>
                        </a:rPr>
                        <a:t> </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cap="flat">
                      <a:noFill/>
                    </a:lnR>
                    <a:lnT cap="flat">
                      <a:noFill/>
                    </a:lnT>
                    <a:lnB>
                      <a:noFill/>
                    </a:lnB>
                    <a:lnTlToBr>
                      <a:noFill/>
                    </a:lnTlToBr>
                    <a:lnBlToTr>
                      <a:noFill/>
                    </a:lnBlToTr>
                    <a:noFill/>
                  </a:tcPr>
                </a:tc>
              </a:tr>
              <a:tr h="56038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8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tx2"/>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anose="02020603050405020304" pitchFamily="18" charset="0"/>
                        </a:rPr>
                        <a:t>  </a:t>
                      </a:r>
                      <a:r>
                        <a:rPr kumimoji="0" lang="en-US" sz="4300" b="0" i="0" u="none" strike="noStrike" cap="none" normalizeH="0" baseline="0" smtClean="0">
                          <a:ln>
                            <a:noFill/>
                          </a:ln>
                          <a:solidFill>
                            <a:schemeClr val="tx1"/>
                          </a:solidFill>
                          <a:effectLst/>
                          <a:latin typeface="Times New Roman" panose="02020603050405020304" pitchFamily="18" charset="0"/>
                        </a:rPr>
                        <a:t> </a:t>
                      </a:r>
                      <a:r>
                        <a:rPr kumimoji="0" lang="en-US" sz="2400" b="0" i="0" u="none" strike="noStrike" cap="none" normalizeH="0" baseline="0" smtClean="0">
                          <a:ln>
                            <a:noFill/>
                          </a:ln>
                          <a:solidFill>
                            <a:schemeClr val="tx1"/>
                          </a:solidFill>
                          <a:effectLst/>
                          <a:latin typeface="Times New Roman" panose="02020603050405020304" pitchFamily="18" charset="0"/>
                        </a:rPr>
                        <a:t>                        </a:t>
                      </a:r>
                    </a:p>
                  </a:txBody>
                  <a:tcPr anchor="ctr" horzOverflow="overflow">
                    <a:lnL cap="flat">
                      <a:noFill/>
                    </a:lnL>
                    <a:lnR cap="flat">
                      <a:noFill/>
                    </a:lnR>
                    <a:lnT>
                      <a:noFill/>
                    </a:lnT>
                    <a:lnB cap="flat">
                      <a:noFill/>
                    </a:lnB>
                    <a:lnTlToBr>
                      <a:noFill/>
                    </a:lnTlToBr>
                    <a:lnBlToTr>
                      <a:noFill/>
                    </a:lnBlToTr>
                    <a:noFill/>
                  </a:tcPr>
                </a:tc>
              </a:tr>
            </a:tbl>
          </a:graphicData>
        </a:graphic>
      </p:graphicFrame>
      <p:pic>
        <p:nvPicPr>
          <p:cNvPr id="94214" name="Picture 6" descr="fs0022391304005050gr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8534400" cy="31146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542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457200" y="381000"/>
            <a:ext cx="8305800"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3400">
                <a:solidFill>
                  <a:srgbClr val="CCFF99"/>
                </a:solidFill>
                <a:latin typeface="Arial" panose="020B0604020202020204" pitchFamily="34" charset="0"/>
              </a:rPr>
              <a:t>Significance of Modiolus and </a:t>
            </a:r>
          </a:p>
          <a:p>
            <a:pPr algn="ctr"/>
            <a:r>
              <a:rPr lang="en-US" sz="3400">
                <a:solidFill>
                  <a:srgbClr val="CCFF99"/>
                </a:solidFill>
                <a:latin typeface="Arial" panose="020B0604020202020204" pitchFamily="34" charset="0"/>
              </a:rPr>
              <a:t>Associated Musculature</a:t>
            </a:r>
          </a:p>
          <a:p>
            <a:pPr algn="ctr"/>
            <a:endParaRPr lang="en-US" sz="2000">
              <a:latin typeface="Arial" panose="020B0604020202020204" pitchFamily="34" charset="0"/>
            </a:endParaRPr>
          </a:p>
          <a:p>
            <a:endParaRPr lang="en-US" sz="2400">
              <a:latin typeface="Arial" panose="020B0604020202020204" pitchFamily="34" charset="0"/>
            </a:endParaRPr>
          </a:p>
        </p:txBody>
      </p:sp>
      <p:sp>
        <p:nvSpPr>
          <p:cNvPr id="69638" name="Rectangle 6"/>
          <p:cNvSpPr>
            <a:spLocks noChangeArrowheads="1"/>
          </p:cNvSpPr>
          <p:nvPr/>
        </p:nvSpPr>
        <p:spPr bwMode="auto">
          <a:xfrm>
            <a:off x="685800" y="1828800"/>
            <a:ext cx="8458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Arial" panose="020B0604020202020204" pitchFamily="34" charset="0"/>
              </a:rPr>
              <a:t>A conical prominence present near the corner of the mouth, </a:t>
            </a:r>
          </a:p>
          <a:p>
            <a:endParaRPr lang="en-US" sz="2400">
              <a:latin typeface="Arial" panose="020B0604020202020204" pitchFamily="34" charset="0"/>
            </a:endParaRPr>
          </a:p>
          <a:p>
            <a:r>
              <a:rPr lang="en-US" sz="2400">
                <a:latin typeface="Arial" panose="020B0604020202020204" pitchFamily="34" charset="0"/>
              </a:rPr>
              <a:t>Intersection of several muscles of the cheeks and lips.</a:t>
            </a:r>
          </a:p>
          <a:p>
            <a:r>
              <a:rPr lang="en-US" sz="2400">
                <a:latin typeface="Arial" panose="020B0604020202020204" pitchFamily="34" charset="0"/>
              </a:rPr>
              <a:t>	</a:t>
            </a:r>
          </a:p>
          <a:p>
            <a:r>
              <a:rPr lang="en-US" sz="2400">
                <a:latin typeface="Arial" panose="020B0604020202020204" pitchFamily="34" charset="0"/>
              </a:rPr>
              <a:t>These include Orbicularis oris, </a:t>
            </a:r>
          </a:p>
          <a:p>
            <a:r>
              <a:rPr lang="en-US" sz="2400">
                <a:latin typeface="Arial" panose="020B0604020202020204" pitchFamily="34" charset="0"/>
              </a:rPr>
              <a:t>		            Triangularis, </a:t>
            </a:r>
          </a:p>
          <a:p>
            <a:r>
              <a:rPr lang="en-US" sz="2400">
                <a:latin typeface="Arial" panose="020B0604020202020204" pitchFamily="34" charset="0"/>
              </a:rPr>
              <a:t>		            Buccinator, </a:t>
            </a:r>
          </a:p>
          <a:p>
            <a:r>
              <a:rPr lang="en-US" sz="2400">
                <a:latin typeface="Arial" panose="020B0604020202020204" pitchFamily="34" charset="0"/>
              </a:rPr>
              <a:t>		            Risorius and </a:t>
            </a:r>
          </a:p>
          <a:p>
            <a:r>
              <a:rPr lang="en-US" sz="2400">
                <a:latin typeface="Arial" panose="020B0604020202020204" pitchFamily="34" charset="0"/>
              </a:rPr>
              <a:t>		            Zygomaticus major.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446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descr="TMP36"/>
          <p:cNvPicPr>
            <a:picLocks noChangeAspect="1" noChangeArrowheads="1"/>
          </p:cNvPicPr>
          <p:nvPr/>
        </p:nvPicPr>
        <p:blipFill>
          <a:blip r:embed="rId4">
            <a:lum bright="12000" contrast="100000"/>
            <a:grayscl/>
            <a:biLevel thresh="50000"/>
            <a:extLst>
              <a:ext uri="{28A0092B-C50C-407E-A947-70E740481C1C}">
                <a14:useLocalDpi xmlns:a14="http://schemas.microsoft.com/office/drawing/2010/main" val="0"/>
              </a:ext>
            </a:extLst>
          </a:blip>
          <a:srcRect l="50450" t="16820" r="13702" b="63217"/>
          <a:stretch>
            <a:fillRect/>
          </a:stretch>
        </p:blipFill>
        <p:spPr bwMode="auto">
          <a:xfrm>
            <a:off x="3962400" y="1447800"/>
            <a:ext cx="5029200" cy="5029200"/>
          </a:xfrm>
          <a:prstGeom prst="rect">
            <a:avLst/>
          </a:prstGeom>
          <a:noFill/>
          <a:ln w="28575">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40293" name="Text Box 5"/>
          <p:cNvSpPr txBox="1">
            <a:spLocks noChangeArrowheads="1"/>
          </p:cNvSpPr>
          <p:nvPr/>
        </p:nvSpPr>
        <p:spPr bwMode="auto">
          <a:xfrm>
            <a:off x="228600" y="1206500"/>
            <a:ext cx="3505200"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200">
              <a:latin typeface="Arial" panose="020B0604020202020204" pitchFamily="34" charset="0"/>
            </a:endParaRPr>
          </a:p>
          <a:p>
            <a:endParaRPr lang="en-US" sz="2200">
              <a:latin typeface="Arial" panose="020B0604020202020204" pitchFamily="34" charset="0"/>
            </a:endParaRPr>
          </a:p>
          <a:p>
            <a:pPr algn="ctr"/>
            <a:r>
              <a:rPr lang="en-US" sz="2200" u="sng">
                <a:latin typeface="Arial" panose="020B0604020202020204" pitchFamily="34" charset="0"/>
              </a:rPr>
              <a:t>In the Premolar region</a:t>
            </a:r>
            <a:r>
              <a:rPr lang="en-US" sz="2200">
                <a:latin typeface="Arial" panose="020B0604020202020204" pitchFamily="34" charset="0"/>
              </a:rPr>
              <a:t> </a:t>
            </a:r>
          </a:p>
          <a:p>
            <a:endParaRPr lang="en-US" sz="2200">
              <a:latin typeface="Arial" panose="020B0604020202020204" pitchFamily="34" charset="0"/>
            </a:endParaRPr>
          </a:p>
          <a:p>
            <a:r>
              <a:rPr lang="en-US" sz="2200">
                <a:latin typeface="Arial" panose="020B0604020202020204" pitchFamily="34" charset="0"/>
              </a:rPr>
              <a:t>Dentures should exhibit shortened and narrowed flange to permit the action that draws the vestibule superiorly and modiolus medially against the dentures. </a:t>
            </a:r>
          </a:p>
          <a:p>
            <a:pPr>
              <a:spcBef>
                <a:spcPct val="50000"/>
              </a:spcBef>
            </a:pPr>
            <a:endParaRPr lang="en-US" sz="2200">
              <a:latin typeface="Arial" panose="020B0604020202020204" pitchFamily="34" charset="0"/>
            </a:endParaRPr>
          </a:p>
        </p:txBody>
      </p:sp>
      <p:sp>
        <p:nvSpPr>
          <p:cNvPr id="140295" name="Text Box 7"/>
          <p:cNvSpPr txBox="1">
            <a:spLocks noChangeArrowheads="1"/>
          </p:cNvSpPr>
          <p:nvPr/>
        </p:nvSpPr>
        <p:spPr bwMode="auto">
          <a:xfrm>
            <a:off x="1066800" y="304800"/>
            <a:ext cx="6477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200">
                <a:latin typeface="Arial" panose="020B0604020202020204" pitchFamily="34" charset="0"/>
              </a:rPr>
              <a:t> The denture base must be contoured to permit the modiolus to function freely.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979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609600"/>
            <a:ext cx="2895600" cy="762000"/>
          </a:xfrm>
        </p:spPr>
        <p:txBody>
          <a:bodyPr/>
          <a:lstStyle/>
          <a:p>
            <a:r>
              <a:rPr lang="en-US" sz="3400">
                <a:solidFill>
                  <a:srgbClr val="CCFF99"/>
                </a:solidFill>
                <a:latin typeface="Arial" panose="020B0604020202020204" pitchFamily="34" charset="0"/>
              </a:rPr>
              <a:t>CONTENTS</a:t>
            </a:r>
          </a:p>
        </p:txBody>
      </p:sp>
      <p:sp>
        <p:nvSpPr>
          <p:cNvPr id="20483" name="Rectangle 3"/>
          <p:cNvSpPr>
            <a:spLocks noGrp="1" noChangeArrowheads="1"/>
          </p:cNvSpPr>
          <p:nvPr>
            <p:ph type="body" idx="1"/>
          </p:nvPr>
        </p:nvSpPr>
        <p:spPr>
          <a:xfrm>
            <a:off x="228600" y="1524000"/>
            <a:ext cx="8915400" cy="4876800"/>
          </a:xfrm>
        </p:spPr>
        <p:txBody>
          <a:bodyPr/>
          <a:lstStyle/>
          <a:p>
            <a:pPr marL="0" indent="112713">
              <a:lnSpc>
                <a:spcPct val="90000"/>
              </a:lnSpc>
            </a:pPr>
            <a:r>
              <a:rPr lang="en-US" sz="2400" dirty="0">
                <a:latin typeface="Arial" panose="020B0604020202020204" pitchFamily="34" charset="0"/>
              </a:rPr>
              <a:t> Introduction	</a:t>
            </a:r>
          </a:p>
          <a:p>
            <a:pPr marL="0" indent="112713">
              <a:lnSpc>
                <a:spcPct val="90000"/>
              </a:lnSpc>
            </a:pPr>
            <a:r>
              <a:rPr lang="en-US" sz="2400" dirty="0">
                <a:latin typeface="Arial" panose="020B0604020202020204" pitchFamily="34" charset="0"/>
              </a:rPr>
              <a:t> Definition</a:t>
            </a:r>
          </a:p>
          <a:p>
            <a:pPr marL="0" indent="112713">
              <a:lnSpc>
                <a:spcPct val="90000"/>
              </a:lnSpc>
            </a:pPr>
            <a:r>
              <a:rPr lang="en-US" sz="2400" dirty="0" smtClean="0">
                <a:latin typeface="Arial" panose="020B0604020202020204" pitchFamily="34" charset="0"/>
              </a:rPr>
              <a:t>Factors </a:t>
            </a:r>
            <a:r>
              <a:rPr lang="en-US" sz="2400" dirty="0">
                <a:latin typeface="Arial" panose="020B0604020202020204" pitchFamily="34" charset="0"/>
              </a:rPr>
              <a:t>affecting Stability  </a:t>
            </a:r>
          </a:p>
          <a:p>
            <a:pPr marL="1314450" lvl="1">
              <a:lnSpc>
                <a:spcPct val="90000"/>
              </a:lnSpc>
              <a:buFont typeface="Wingdings" panose="05000000000000000000" pitchFamily="2" charset="2"/>
              <a:buChar char="Ø"/>
            </a:pPr>
            <a:r>
              <a:rPr lang="en-US" sz="2400" dirty="0">
                <a:latin typeface="Arial" panose="020B0604020202020204" pitchFamily="34" charset="0"/>
              </a:rPr>
              <a:t>Relationship of denture base to underlying tissues</a:t>
            </a:r>
            <a:endParaRPr lang="en-US" sz="2000" dirty="0">
              <a:latin typeface="Arial" panose="020B0604020202020204" pitchFamily="34" charset="0"/>
            </a:endParaRPr>
          </a:p>
          <a:p>
            <a:pPr marL="1314450" lvl="1">
              <a:lnSpc>
                <a:spcPct val="90000"/>
              </a:lnSpc>
              <a:buFont typeface="Wingdings" panose="05000000000000000000" pitchFamily="2" charset="2"/>
              <a:buChar char="Ø"/>
            </a:pPr>
            <a:r>
              <a:rPr lang="en-US" sz="2400" dirty="0">
                <a:latin typeface="Arial" panose="020B0604020202020204" pitchFamily="34" charset="0"/>
              </a:rPr>
              <a:t>Relationship of external surface and periphery to surrounding orofacial musculature</a:t>
            </a:r>
          </a:p>
          <a:p>
            <a:pPr marL="1314450" lvl="1">
              <a:lnSpc>
                <a:spcPct val="90000"/>
              </a:lnSpc>
              <a:buFont typeface="Wingdings" panose="05000000000000000000" pitchFamily="2" charset="2"/>
              <a:buChar char="Ø"/>
            </a:pPr>
            <a:r>
              <a:rPr lang="en-US" sz="2400" dirty="0">
                <a:latin typeface="Arial" panose="020B0604020202020204" pitchFamily="34" charset="0"/>
              </a:rPr>
              <a:t>Relationship of opposing occlusal surfaces</a:t>
            </a:r>
            <a:endParaRPr lang="en-US" sz="2000" dirty="0">
              <a:latin typeface="Arial" panose="020B0604020202020204" pitchFamily="34" charset="0"/>
            </a:endParaRPr>
          </a:p>
          <a:p>
            <a:pPr marL="0" indent="112713">
              <a:lnSpc>
                <a:spcPct val="90000"/>
              </a:lnSpc>
            </a:pPr>
            <a:r>
              <a:rPr lang="en-US" sz="2400" dirty="0">
                <a:latin typeface="Arial" panose="020B0604020202020204" pitchFamily="34" charset="0"/>
              </a:rPr>
              <a:t> Summary and Conclusion</a:t>
            </a:r>
          </a:p>
          <a:p>
            <a:pPr marL="0" indent="112713">
              <a:lnSpc>
                <a:spcPct val="90000"/>
              </a:lnSpc>
            </a:pPr>
            <a:r>
              <a:rPr lang="en-US" sz="2400" dirty="0">
                <a:latin typeface="Arial" panose="020B0604020202020204" pitchFamily="34" charset="0"/>
              </a:rPr>
              <a:t>References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6096000"/>
            <a:ext cx="609600" cy="609600"/>
          </a:xfrm>
          <a:prstGeom prst="rect">
            <a:avLst/>
          </a:prstGeom>
        </p:spPr>
      </p:pic>
    </p:spTree>
  </p:cSld>
  <p:clrMapOvr>
    <a:masterClrMapping/>
  </p:clrMapOvr>
  <p:transition spd="med" advTm="168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fs0022391304005050g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86000"/>
            <a:ext cx="6705600" cy="37147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4461" name="Group 13"/>
          <p:cNvGraphicFramePr>
            <a:graphicFrameLocks noGrp="1"/>
          </p:cNvGraphicFramePr>
          <p:nvPr/>
        </p:nvGraphicFramePr>
        <p:xfrm>
          <a:off x="914400" y="838200"/>
          <a:ext cx="7772400" cy="1143000"/>
        </p:xfrm>
        <a:graphic>
          <a:graphicData uri="http://schemas.openxmlformats.org/drawingml/2006/table">
            <a:tbl>
              <a:tblPr/>
              <a:tblGrid>
                <a:gridCol w="7772400"/>
              </a:tblGrid>
              <a:tr h="1143000">
                <a:tc>
                  <a:txBody>
                    <a:bodyPr/>
                    <a:lstStyle>
                      <a:lvl1pPr marL="342900" indent="-342900">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r>
                        <a:rPr kumimoji="0" 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The corner of the mouth is in contact with the buccal surface of the mandibular first bicuspid.</a:t>
                      </a:r>
                      <a:r>
                        <a:rPr kumimoji="0" lang="en-US" sz="2400" b="0" i="0" u="none" strike="noStrike" cap="none" normalizeH="0" baseline="0" smtClean="0">
                          <a:ln>
                            <a:noFill/>
                          </a:ln>
                          <a:solidFill>
                            <a:schemeClr val="tx1"/>
                          </a:solidFill>
                          <a:effectLst/>
                          <a:latin typeface="Tahoma" panose="020B0604030504040204" pitchFamily="34" charset="0"/>
                        </a:rPr>
                        <a:t> </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68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ChangeArrowheads="1"/>
          </p:cNvSpPr>
          <p:nvPr/>
        </p:nvSpPr>
        <p:spPr bwMode="auto">
          <a:xfrm>
            <a:off x="304800" y="274638"/>
            <a:ext cx="8534400" cy="617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3200" b="1">
                <a:solidFill>
                  <a:srgbClr val="CCFF99"/>
                </a:solidFill>
                <a:latin typeface="Arial" panose="020B0604020202020204" pitchFamily="34" charset="0"/>
              </a:rPr>
              <a:t>Significance of buccinator muscle</a:t>
            </a:r>
          </a:p>
          <a:p>
            <a:pPr algn="ctr"/>
            <a:endParaRPr lang="en-US" sz="3200" b="1">
              <a:solidFill>
                <a:srgbClr val="CCFF99"/>
              </a:solidFill>
              <a:latin typeface="Arial" panose="020B0604020202020204" pitchFamily="34" charset="0"/>
            </a:endParaRPr>
          </a:p>
          <a:p>
            <a:r>
              <a:rPr lang="en-US" sz="2000">
                <a:latin typeface="Arial" panose="020B0604020202020204" pitchFamily="34" charset="0"/>
              </a:rPr>
              <a:t>   </a:t>
            </a:r>
            <a:r>
              <a:rPr lang="en-US" sz="2400">
                <a:latin typeface="Arial" panose="020B0604020202020204" pitchFamily="34" charset="0"/>
              </a:rPr>
              <a:t>The buccinator is a broad band of muscle forming the entire wall of the cheek from the corner of the mouth and passing along the outer surface of the maxilla and mandible till it reaches the ramus.</a:t>
            </a:r>
            <a:r>
              <a:rPr lang="en-US" sz="2400" b="1">
                <a:latin typeface="Arial" panose="020B0604020202020204" pitchFamily="34" charset="0"/>
              </a:rPr>
              <a:t> </a:t>
            </a:r>
          </a:p>
          <a:p>
            <a:endParaRPr lang="en-US" sz="2400" b="1">
              <a:latin typeface="Arial" panose="020B0604020202020204" pitchFamily="34" charset="0"/>
            </a:endParaRPr>
          </a:p>
          <a:p>
            <a:r>
              <a:rPr lang="en-US" sz="2400" b="1">
                <a:latin typeface="Arial" panose="020B0604020202020204" pitchFamily="34" charset="0"/>
              </a:rPr>
              <a:t>   </a:t>
            </a:r>
            <a:r>
              <a:rPr lang="en-US" sz="2400">
                <a:latin typeface="Arial" panose="020B0604020202020204" pitchFamily="34" charset="0"/>
              </a:rPr>
              <a:t>It can be divided into -</a:t>
            </a:r>
          </a:p>
          <a:p>
            <a:endParaRPr lang="en-US" sz="2400">
              <a:latin typeface="Arial" panose="020B0604020202020204" pitchFamily="34" charset="0"/>
            </a:endParaRPr>
          </a:p>
          <a:p>
            <a:endParaRPr lang="en-US" sz="2400">
              <a:latin typeface="Arial" panose="020B0604020202020204" pitchFamily="34" charset="0"/>
            </a:endParaRPr>
          </a:p>
          <a:p>
            <a:pPr algn="ctr">
              <a:buFontTx/>
              <a:buChar char="•"/>
            </a:pPr>
            <a:r>
              <a:rPr lang="en-US" sz="2400">
                <a:solidFill>
                  <a:srgbClr val="FFCC66"/>
                </a:solidFill>
                <a:latin typeface="Arial" panose="020B0604020202020204" pitchFamily="34" charset="0"/>
              </a:rPr>
              <a:t>Superior</a:t>
            </a:r>
          </a:p>
          <a:p>
            <a:pPr algn="ctr"/>
            <a:endParaRPr lang="en-US" sz="2400">
              <a:solidFill>
                <a:srgbClr val="FFCC66"/>
              </a:solidFill>
              <a:latin typeface="Arial" panose="020B0604020202020204" pitchFamily="34" charset="0"/>
            </a:endParaRPr>
          </a:p>
          <a:p>
            <a:pPr algn="ctr">
              <a:buFontTx/>
              <a:buChar char="•"/>
            </a:pPr>
            <a:r>
              <a:rPr lang="en-US" sz="2400">
                <a:solidFill>
                  <a:srgbClr val="FFCC66"/>
                </a:solidFill>
                <a:latin typeface="Arial" panose="020B0604020202020204" pitchFamily="34" charset="0"/>
              </a:rPr>
              <a:t>Middle</a:t>
            </a:r>
          </a:p>
          <a:p>
            <a:pPr algn="ctr"/>
            <a:r>
              <a:rPr lang="en-US" sz="2400">
                <a:solidFill>
                  <a:srgbClr val="FFCC66"/>
                </a:solidFill>
                <a:latin typeface="Arial" panose="020B0604020202020204" pitchFamily="34" charset="0"/>
              </a:rPr>
              <a:t> </a:t>
            </a:r>
          </a:p>
          <a:p>
            <a:pPr algn="ctr">
              <a:buFontTx/>
              <a:buChar char="•"/>
            </a:pPr>
            <a:r>
              <a:rPr lang="en-US" sz="2400">
                <a:solidFill>
                  <a:srgbClr val="FFCC66"/>
                </a:solidFill>
                <a:latin typeface="Arial" panose="020B0604020202020204" pitchFamily="34" charset="0"/>
              </a:rPr>
              <a:t>Inferior</a:t>
            </a:r>
          </a:p>
          <a:p>
            <a:r>
              <a:rPr lang="en-US" sz="2400">
                <a:latin typeface="Arial" panose="020B0604020202020204" pitchFamily="34" charset="0"/>
              </a:rPr>
              <a:t>  </a:t>
            </a:r>
            <a:r>
              <a:rPr lang="en-US" sz="2400" i="1">
                <a:latin typeface="Arial" panose="020B0604020202020204" pitchFamily="34" charset="0"/>
              </a:rPr>
              <a:t> </a:t>
            </a:r>
            <a:endParaRPr lang="en-US" sz="2400">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283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4" name="Object 2"/>
          <p:cNvGraphicFramePr>
            <a:graphicFrameLocks noChangeAspect="1"/>
          </p:cNvGraphicFramePr>
          <p:nvPr/>
        </p:nvGraphicFramePr>
        <p:xfrm>
          <a:off x="2209800" y="381000"/>
          <a:ext cx="5046663" cy="5334000"/>
        </p:xfrm>
        <a:graphic>
          <a:graphicData uri="http://schemas.openxmlformats.org/presentationml/2006/ole">
            <mc:AlternateContent xmlns:mc="http://schemas.openxmlformats.org/markup-compatibility/2006">
              <mc:Choice xmlns:v="urn:schemas-microsoft-com:vml" Requires="v">
                <p:oleObj spid="_x0000_s151561" name="CorelPhotoPaint.Image.11" r:id="rId5" imgW="860408" imgH="869770" progId="CorelPhotoPaint.Image.11">
                  <p:embed/>
                </p:oleObj>
              </mc:Choice>
              <mc:Fallback>
                <p:oleObj name="CorelPhotoPaint.Image.11" r:id="rId5" imgW="860408" imgH="869770" progId="CorelPhotoPaint.Image.11">
                  <p:embed/>
                  <p:pic>
                    <p:nvPicPr>
                      <p:cNvPr id="0" name="Object 2"/>
                      <p:cNvPicPr>
                        <a:picLocks noChangeAspect="1" noChangeArrowheads="1"/>
                      </p:cNvPicPr>
                      <p:nvPr/>
                    </p:nvPicPr>
                    <p:blipFill>
                      <a:blip r:embed="rId6">
                        <a:lum contrast="34000"/>
                        <a:extLst>
                          <a:ext uri="{28A0092B-C50C-407E-A947-70E740481C1C}">
                            <a14:useLocalDpi xmlns:a14="http://schemas.microsoft.com/office/drawing/2010/main" val="0"/>
                          </a:ext>
                        </a:extLst>
                      </a:blip>
                      <a:srcRect l="4333"/>
                      <a:stretch>
                        <a:fillRect/>
                      </a:stretch>
                    </p:blipFill>
                    <p:spPr bwMode="auto">
                      <a:xfrm>
                        <a:off x="2209800" y="381000"/>
                        <a:ext cx="5046663" cy="5334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1555" name="Text Box 3"/>
          <p:cNvSpPr txBox="1">
            <a:spLocks noChangeArrowheads="1"/>
          </p:cNvSpPr>
          <p:nvPr/>
        </p:nvSpPr>
        <p:spPr bwMode="auto">
          <a:xfrm>
            <a:off x="381000" y="6019800"/>
            <a:ext cx="830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4000"/>
          </a:p>
        </p:txBody>
      </p:sp>
      <p:sp>
        <p:nvSpPr>
          <p:cNvPr id="151556" name="Text Box 4"/>
          <p:cNvSpPr txBox="1">
            <a:spLocks noChangeArrowheads="1"/>
          </p:cNvSpPr>
          <p:nvPr/>
        </p:nvSpPr>
        <p:spPr bwMode="auto">
          <a:xfrm>
            <a:off x="609600" y="5943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a:latin typeface="Arial" panose="020B0604020202020204" pitchFamily="34" charset="0"/>
              </a:rPr>
              <a:t>Schematic drawing of Buccinator muscle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355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scan0005"/>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t="1680" b="874"/>
          <a:stretch>
            <a:fillRect/>
          </a:stretch>
        </p:blipFill>
        <p:spPr bwMode="auto">
          <a:xfrm>
            <a:off x="2057400" y="1371600"/>
            <a:ext cx="5029200" cy="4419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0661" name="Text Box 5"/>
          <p:cNvSpPr txBox="1">
            <a:spLocks noChangeArrowheads="1"/>
          </p:cNvSpPr>
          <p:nvPr/>
        </p:nvSpPr>
        <p:spPr bwMode="auto">
          <a:xfrm>
            <a:off x="3200400" y="457200"/>
            <a:ext cx="29702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solidFill>
                  <a:srgbClr val="CCFF99"/>
                </a:solidFill>
                <a:latin typeface="Arial" panose="020B0604020202020204" pitchFamily="34" charset="0"/>
              </a:rPr>
              <a:t>NEUTRAL ZONE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6107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ChangeArrowheads="1"/>
          </p:cNvSpPr>
          <p:nvPr/>
        </p:nvSpPr>
        <p:spPr bwMode="auto">
          <a:xfrm>
            <a:off x="533400" y="2667000"/>
            <a:ext cx="8382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685800" indent="-228600">
              <a:tabLst>
                <a:tab pos="685800" algn="l"/>
              </a:tabLst>
              <a:defRPr sz="2400">
                <a:solidFill>
                  <a:schemeClr val="tx1"/>
                </a:solidFill>
                <a:latin typeface="Times New Roman" panose="02020603050405020304" pitchFamily="18" charset="0"/>
              </a:defRPr>
            </a:lvl1pPr>
            <a:lvl2pPr marL="1257300" indent="-457200">
              <a:tabLst>
                <a:tab pos="685800" algn="l"/>
              </a:tabLst>
              <a:defRPr sz="2400">
                <a:solidFill>
                  <a:schemeClr val="tx1"/>
                </a:solidFill>
                <a:latin typeface="Times New Roman" panose="02020603050405020304" pitchFamily="18" charset="0"/>
              </a:defRPr>
            </a:lvl2pPr>
            <a:lvl3pPr marL="1828800" indent="-457200">
              <a:tabLst>
                <a:tab pos="685800" algn="l"/>
              </a:tabLst>
              <a:defRPr sz="2400">
                <a:solidFill>
                  <a:schemeClr val="tx1"/>
                </a:solidFill>
                <a:latin typeface="Times New Roman" panose="02020603050405020304" pitchFamily="18" charset="0"/>
              </a:defRPr>
            </a:lvl3pPr>
            <a:lvl4pPr marL="2400300" indent="-457200">
              <a:tabLst>
                <a:tab pos="685800" algn="l"/>
              </a:tabLst>
              <a:defRPr sz="2400">
                <a:solidFill>
                  <a:schemeClr val="tx1"/>
                </a:solidFill>
                <a:latin typeface="Times New Roman" panose="02020603050405020304" pitchFamily="18" charset="0"/>
              </a:defRPr>
            </a:lvl4pPr>
            <a:lvl5pPr marL="2971800" indent="-457200">
              <a:tabLst>
                <a:tab pos="685800" algn="l"/>
              </a:tabLst>
              <a:defRPr sz="2400">
                <a:solidFill>
                  <a:schemeClr val="tx1"/>
                </a:solidFill>
                <a:latin typeface="Times New Roman" panose="02020603050405020304" pitchFamily="18" charset="0"/>
              </a:defRPr>
            </a:lvl5pPr>
            <a:lvl6pPr marL="3429000" indent="-457200" eaLnBrk="0" fontAlgn="base" hangingPunct="0">
              <a:spcBef>
                <a:spcPct val="0"/>
              </a:spcBef>
              <a:spcAft>
                <a:spcPct val="0"/>
              </a:spcAft>
              <a:tabLst>
                <a:tab pos="685800" algn="l"/>
              </a:tabLst>
              <a:defRPr sz="2400">
                <a:solidFill>
                  <a:schemeClr val="tx1"/>
                </a:solidFill>
                <a:latin typeface="Times New Roman" panose="02020603050405020304" pitchFamily="18" charset="0"/>
              </a:defRPr>
            </a:lvl6pPr>
            <a:lvl7pPr marL="3886200" indent="-457200" eaLnBrk="0" fontAlgn="base" hangingPunct="0">
              <a:spcBef>
                <a:spcPct val="0"/>
              </a:spcBef>
              <a:spcAft>
                <a:spcPct val="0"/>
              </a:spcAft>
              <a:tabLst>
                <a:tab pos="685800" algn="l"/>
              </a:tabLst>
              <a:defRPr sz="2400">
                <a:solidFill>
                  <a:schemeClr val="tx1"/>
                </a:solidFill>
                <a:latin typeface="Times New Roman" panose="02020603050405020304" pitchFamily="18" charset="0"/>
              </a:defRPr>
            </a:lvl7pPr>
            <a:lvl8pPr marL="4343400" indent="-457200" eaLnBrk="0" fontAlgn="base" hangingPunct="0">
              <a:spcBef>
                <a:spcPct val="0"/>
              </a:spcBef>
              <a:spcAft>
                <a:spcPct val="0"/>
              </a:spcAft>
              <a:tabLst>
                <a:tab pos="685800" algn="l"/>
              </a:tabLst>
              <a:defRPr sz="2400">
                <a:solidFill>
                  <a:schemeClr val="tx1"/>
                </a:solidFill>
                <a:latin typeface="Times New Roman" panose="02020603050405020304" pitchFamily="18" charset="0"/>
              </a:defRPr>
            </a:lvl8pPr>
            <a:lvl9pPr marL="4800600" indent="-457200" eaLnBrk="0" fontAlgn="base" hangingPunct="0">
              <a:spcBef>
                <a:spcPct val="0"/>
              </a:spcBef>
              <a:spcAft>
                <a:spcPct val="0"/>
              </a:spcAft>
              <a:tabLst>
                <a:tab pos="685800" algn="l"/>
              </a:tabLst>
              <a:defRPr sz="2400">
                <a:solidFill>
                  <a:schemeClr val="tx1"/>
                </a:solidFill>
                <a:latin typeface="Times New Roman" panose="02020603050405020304" pitchFamily="18" charset="0"/>
              </a:defRPr>
            </a:lvl9pPr>
          </a:lstStyle>
          <a:p>
            <a:r>
              <a:rPr lang="en-US">
                <a:latin typeface="Arial" panose="020B0604020202020204" pitchFamily="34" charset="0"/>
              </a:rPr>
              <a:t>   </a:t>
            </a:r>
          </a:p>
          <a:p>
            <a:r>
              <a:rPr lang="en-US">
                <a:latin typeface="Arial" panose="020B0604020202020204" pitchFamily="34" charset="0"/>
              </a:rPr>
              <a:t>The lower denture will be unstable if –</a:t>
            </a:r>
          </a:p>
          <a:p>
            <a:endParaRPr lang="en-US">
              <a:latin typeface="Arial" panose="020B0604020202020204" pitchFamily="34" charset="0"/>
            </a:endParaRPr>
          </a:p>
          <a:p>
            <a:pPr>
              <a:buFontTx/>
              <a:buAutoNum type="arabicPeriod"/>
            </a:pPr>
            <a:r>
              <a:rPr lang="en-US">
                <a:latin typeface="Arial" panose="020B0604020202020204" pitchFamily="34" charset="0"/>
              </a:rPr>
              <a:t>It is too wide in bicuspid region.</a:t>
            </a:r>
          </a:p>
          <a:p>
            <a:pPr>
              <a:buFontTx/>
              <a:buAutoNum type="arabicPeriod"/>
            </a:pPr>
            <a:r>
              <a:rPr lang="en-US">
                <a:latin typeface="Arial" panose="020B0604020202020204" pitchFamily="34" charset="0"/>
              </a:rPr>
              <a:t>If incisors are set too far labially.</a:t>
            </a:r>
          </a:p>
          <a:p>
            <a:pPr>
              <a:buFontTx/>
              <a:buAutoNum type="arabicPeriod"/>
            </a:pPr>
            <a:r>
              <a:rPr lang="en-US">
                <a:latin typeface="Arial" panose="020B0604020202020204" pitchFamily="34" charset="0"/>
              </a:rPr>
              <a:t>If the molars encroach on the tongue space.</a:t>
            </a:r>
          </a:p>
          <a:p>
            <a:pPr>
              <a:buFontTx/>
              <a:buAutoNum type="arabicPeriod"/>
            </a:pPr>
            <a:r>
              <a:rPr lang="en-US">
                <a:latin typeface="Arial" panose="020B0604020202020204" pitchFamily="34" charset="0"/>
              </a:rPr>
              <a:t>If buccal and lingual flanges were parallel and affect  normal functioning of buccinator and tongue muscles.</a:t>
            </a:r>
          </a:p>
          <a:p>
            <a:pPr algn="ctr">
              <a:buFontTx/>
              <a:buAutoNum type="arabicPeriod"/>
            </a:pPr>
            <a:endParaRPr lang="en-US">
              <a:latin typeface="Arial" panose="020B0604020202020204" pitchFamily="34" charset="0"/>
            </a:endParaRPr>
          </a:p>
          <a:p>
            <a:pPr algn="ctr"/>
            <a:r>
              <a:rPr lang="en-US">
                <a:latin typeface="Arial" panose="020B0604020202020204" pitchFamily="34" charset="0"/>
              </a:rPr>
              <a:t>	</a:t>
            </a:r>
            <a:endParaRPr lang="en-US" b="1">
              <a:latin typeface="Arial" panose="020B0604020202020204" pitchFamily="34" charset="0"/>
            </a:endParaRPr>
          </a:p>
        </p:txBody>
      </p:sp>
      <p:sp>
        <p:nvSpPr>
          <p:cNvPr id="71685" name="Text Box 5"/>
          <p:cNvSpPr txBox="1">
            <a:spLocks noChangeArrowheads="1"/>
          </p:cNvSpPr>
          <p:nvPr/>
        </p:nvSpPr>
        <p:spPr bwMode="auto">
          <a:xfrm>
            <a:off x="304800" y="609600"/>
            <a:ext cx="8382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Arial" panose="020B0604020202020204" pitchFamily="34" charset="0"/>
              </a:rPr>
              <a:t>The upper and lower denture must be narrow in the bicuspid region to avoid lifting by corners of the mouth and posterior teeth must not encroach on the tongue space.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530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Text Box 5"/>
          <p:cNvSpPr txBox="1">
            <a:spLocks noChangeArrowheads="1"/>
          </p:cNvSpPr>
          <p:nvPr/>
        </p:nvSpPr>
        <p:spPr bwMode="auto">
          <a:xfrm>
            <a:off x="533400" y="1828800"/>
            <a:ext cx="82296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i="1">
                <a:latin typeface="Times New Roman" panose="02020603050405020304" pitchFamily="18" charset="0"/>
              </a:rPr>
              <a:t>	“</a:t>
            </a:r>
            <a:r>
              <a:rPr lang="en-US" sz="3200" i="1">
                <a:solidFill>
                  <a:srgbClr val="99FFCC"/>
                </a:solidFill>
                <a:latin typeface="Times New Roman" panose="02020603050405020304" pitchFamily="18" charset="0"/>
              </a:rPr>
              <a:t>The most common cause of instability of lower denture is violation of the neutral zone by incorrect arrangement of teeth or incorrect form of labial and lingual angles of the polished surface</a:t>
            </a:r>
            <a:r>
              <a:rPr lang="en-US" sz="3200" b="1" i="1">
                <a:solidFill>
                  <a:srgbClr val="99FFCC"/>
                </a:solidFill>
                <a:latin typeface="Times New Roman" panose="02020603050405020304" pitchFamily="18" charset="0"/>
              </a:rPr>
              <a:t> ”</a:t>
            </a:r>
          </a:p>
          <a:p>
            <a:endParaRPr lang="en-US" sz="3200" i="1">
              <a:solidFill>
                <a:srgbClr val="99FFCC"/>
              </a:solidFill>
              <a:latin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309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ChangeArrowheads="1"/>
          </p:cNvSpPr>
          <p:nvPr/>
        </p:nvSpPr>
        <p:spPr bwMode="auto">
          <a:xfrm>
            <a:off x="1041400" y="228600"/>
            <a:ext cx="734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a:solidFill>
                  <a:srgbClr val="CCFF99"/>
                </a:solidFill>
                <a:effectLst>
                  <a:outerShdw blurRad="38100" dist="38100" dir="2700000" algn="tl">
                    <a:srgbClr val="000000"/>
                  </a:outerShdw>
                </a:effectLst>
                <a:latin typeface="Arial" panose="020B0604020202020204" pitchFamily="34" charset="0"/>
              </a:rPr>
              <a:t>Relationship of Opposing Occlusal          Surfaces</a:t>
            </a:r>
          </a:p>
        </p:txBody>
      </p:sp>
      <p:sp>
        <p:nvSpPr>
          <p:cNvPr id="73733" name="Text Box 5"/>
          <p:cNvSpPr txBox="1">
            <a:spLocks noChangeArrowheads="1"/>
          </p:cNvSpPr>
          <p:nvPr/>
        </p:nvSpPr>
        <p:spPr bwMode="auto">
          <a:xfrm>
            <a:off x="746125" y="2220913"/>
            <a:ext cx="1997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000" b="1">
              <a:latin typeface="Arial" panose="020B0604020202020204" pitchFamily="34" charset="0"/>
            </a:endParaRPr>
          </a:p>
        </p:txBody>
      </p:sp>
      <p:sp>
        <p:nvSpPr>
          <p:cNvPr id="73734" name="Rectangle 6"/>
          <p:cNvSpPr>
            <a:spLocks noChangeArrowheads="1"/>
          </p:cNvSpPr>
          <p:nvPr/>
        </p:nvSpPr>
        <p:spPr bwMode="auto">
          <a:xfrm>
            <a:off x="304800" y="1997075"/>
            <a:ext cx="85344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sz="2400">
                <a:latin typeface="Arial" panose="020B0604020202020204" pitchFamily="34" charset="0"/>
              </a:rPr>
              <a:t>  Harmony between the opposing occlusal surfaces will play a major role in the complete denture stability, regardless of the type of posterior tooth form or occlusal scheme used. The dentures must be free of interferences within the functional range of movement of the patient.</a:t>
            </a:r>
          </a:p>
          <a:p>
            <a:pPr algn="just"/>
            <a:endParaRPr lang="en-US" sz="2400">
              <a:latin typeface="Arial" panose="020B0604020202020204" pitchFamily="34" charset="0"/>
            </a:endParaRPr>
          </a:p>
          <a:p>
            <a:pPr algn="just"/>
            <a:r>
              <a:rPr lang="en-US" sz="2400">
                <a:latin typeface="Arial" panose="020B0604020202020204" pitchFamily="34" charset="0"/>
              </a:rPr>
              <a:t> </a:t>
            </a:r>
          </a:p>
          <a:p>
            <a:pPr algn="just"/>
            <a:endParaRPr lang="en-US" sz="2400">
              <a:latin typeface="Arial" panose="020B0604020202020204" pitchFamily="34" charset="0"/>
            </a:endParaRPr>
          </a:p>
          <a:p>
            <a:pPr algn="just"/>
            <a:r>
              <a:rPr lang="en-US" sz="2400">
                <a:latin typeface="Arial" panose="020B0604020202020204" pitchFamily="34" charset="0"/>
              </a:rPr>
              <a:t>  Bilateral simultaneous contact of the posterior teeth in centric relation is essential to enhance the denture stability.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488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2900">
                <a:solidFill>
                  <a:srgbClr val="CCFF99"/>
                </a:solidFill>
                <a:latin typeface="Arial" panose="020B0604020202020204" pitchFamily="34" charset="0"/>
              </a:rPr>
              <a:t>SELECTION OF TEETH</a:t>
            </a:r>
          </a:p>
        </p:txBody>
      </p:sp>
      <p:sp>
        <p:nvSpPr>
          <p:cNvPr id="56323" name="Rectangle 3"/>
          <p:cNvSpPr>
            <a:spLocks noGrp="1" noChangeArrowheads="1"/>
          </p:cNvSpPr>
          <p:nvPr>
            <p:ph type="body" idx="1"/>
          </p:nvPr>
        </p:nvSpPr>
        <p:spPr>
          <a:xfrm>
            <a:off x="457200" y="1447800"/>
            <a:ext cx="8229600" cy="4876800"/>
          </a:xfrm>
        </p:spPr>
        <p:txBody>
          <a:bodyPr/>
          <a:lstStyle/>
          <a:p>
            <a:endParaRPr lang="en-US" sz="3600"/>
          </a:p>
          <a:p>
            <a:r>
              <a:rPr lang="en-US">
                <a:latin typeface="Arial" panose="020B0604020202020204" pitchFamily="34" charset="0"/>
              </a:rPr>
              <a:t> </a:t>
            </a:r>
            <a:r>
              <a:rPr lang="en-US" sz="2400">
                <a:latin typeface="Arial" panose="020B0604020202020204" pitchFamily="34" charset="0"/>
              </a:rPr>
              <a:t>The selection of anatomic, semi-anatomic, or non-anatomic artificial teeth depends on the occlusal scheme.</a:t>
            </a:r>
          </a:p>
          <a:p>
            <a:endParaRPr lang="en-US" sz="2400">
              <a:latin typeface="Arial" panose="020B0604020202020204" pitchFamily="34" charset="0"/>
            </a:endParaRPr>
          </a:p>
          <a:p>
            <a:r>
              <a:rPr lang="en-US" sz="2400">
                <a:latin typeface="Arial" panose="020B0604020202020204" pitchFamily="34" charset="0"/>
              </a:rPr>
              <a:t>The unfavourable ridges exhibiting severe resorption patterns may contribute to compromised stability due to poor denture base to residual ridge relationship</a:t>
            </a:r>
            <a:r>
              <a:rPr lang="en-US">
                <a:latin typeface="Arial" panose="020B0604020202020204" pitchFamily="34" charset="0"/>
              </a:rPr>
              <a:t>.</a:t>
            </a:r>
            <a:endParaRPr lang="en-US">
              <a:solidFill>
                <a:srgbClr val="EFFA14"/>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486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57200" y="152400"/>
            <a:ext cx="8229600" cy="1143000"/>
          </a:xfrm>
        </p:spPr>
        <p:txBody>
          <a:bodyPr/>
          <a:lstStyle/>
          <a:p>
            <a:r>
              <a:rPr lang="en-US" sz="2900">
                <a:solidFill>
                  <a:srgbClr val="CCFF99"/>
                </a:solidFill>
                <a:latin typeface="Arial" panose="020B0604020202020204" pitchFamily="34" charset="0"/>
              </a:rPr>
              <a:t>Tooth Position and Occlusal Plane</a:t>
            </a:r>
          </a:p>
        </p:txBody>
      </p:sp>
      <p:sp>
        <p:nvSpPr>
          <p:cNvPr id="156675" name="Rectangle 3"/>
          <p:cNvSpPr>
            <a:spLocks noGrp="1" noChangeArrowheads="1"/>
          </p:cNvSpPr>
          <p:nvPr>
            <p:ph type="body" sz="half" idx="1"/>
          </p:nvPr>
        </p:nvSpPr>
        <p:spPr>
          <a:xfrm>
            <a:off x="0" y="1066800"/>
            <a:ext cx="4800600" cy="5105400"/>
          </a:xfrm>
        </p:spPr>
        <p:txBody>
          <a:bodyPr/>
          <a:lstStyle/>
          <a:p>
            <a:endParaRPr lang="en-US" sz="900"/>
          </a:p>
          <a:p>
            <a:pPr>
              <a:buFont typeface="Wingdings" panose="05000000000000000000" pitchFamily="2" charset="2"/>
              <a:buNone/>
            </a:pPr>
            <a:r>
              <a:rPr lang="en-US" sz="2400" b="1" u="sng">
                <a:solidFill>
                  <a:srgbClr val="FFCC66"/>
                </a:solidFill>
                <a:latin typeface="Arial" panose="020B0604020202020204" pitchFamily="34" charset="0"/>
              </a:rPr>
              <a:t>Anterior teeth:</a:t>
            </a:r>
          </a:p>
          <a:p>
            <a:pPr>
              <a:buFont typeface="Wingdings" panose="05000000000000000000" pitchFamily="2" charset="2"/>
              <a:buNone/>
            </a:pPr>
            <a:r>
              <a:rPr lang="en-US" sz="2400">
                <a:latin typeface="Arial" panose="020B0604020202020204" pitchFamily="34" charset="0"/>
              </a:rPr>
              <a:t> The anterior teeth arrangement must fulfill certain functional as well as esthetic requirements.</a:t>
            </a:r>
          </a:p>
          <a:p>
            <a:pPr>
              <a:buFont typeface="Wingdings" panose="05000000000000000000" pitchFamily="2" charset="2"/>
              <a:buNone/>
            </a:pPr>
            <a:endParaRPr lang="en-US" sz="2400">
              <a:latin typeface="Arial" panose="020B0604020202020204" pitchFamily="34" charset="0"/>
            </a:endParaRPr>
          </a:p>
          <a:p>
            <a:r>
              <a:rPr lang="en-US" sz="2400">
                <a:latin typeface="Arial" panose="020B0604020202020204" pitchFamily="34" charset="0"/>
              </a:rPr>
              <a:t> The lower anteriors if placed far forward of the remaining alveolar ridge, the orbicularis oris muscle will lift the lower denture when it contacts.</a:t>
            </a:r>
          </a:p>
        </p:txBody>
      </p:sp>
      <p:pic>
        <p:nvPicPr>
          <p:cNvPr id="156676" name="Picture 4" descr="TMP39"/>
          <p:cNvPicPr>
            <a:picLocks noGrp="1" noChangeAspect="1" noChangeArrowheads="1"/>
          </p:cNvPicPr>
          <p:nvPr>
            <p:ph sz="half" idx="2"/>
          </p:nvPr>
        </p:nvPicPr>
        <p:blipFill>
          <a:blip r:embed="rId4">
            <a:lum contrast="36000"/>
            <a:extLst>
              <a:ext uri="{28A0092B-C50C-407E-A947-70E740481C1C}">
                <a14:useLocalDpi xmlns:a14="http://schemas.microsoft.com/office/drawing/2010/main" val="0"/>
              </a:ext>
            </a:extLst>
          </a:blip>
          <a:srcRect l="38034" t="48897" r="28510" b="33018"/>
          <a:stretch>
            <a:fillRect/>
          </a:stretch>
        </p:blipFill>
        <p:spPr>
          <a:xfrm>
            <a:off x="4800600" y="2636838"/>
            <a:ext cx="4038600" cy="3459162"/>
          </a:xfr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323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Text Box 4"/>
          <p:cNvSpPr txBox="1">
            <a:spLocks noChangeArrowheads="1"/>
          </p:cNvSpPr>
          <p:nvPr/>
        </p:nvSpPr>
        <p:spPr bwMode="auto">
          <a:xfrm>
            <a:off x="457200" y="457200"/>
            <a:ext cx="8458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effectLst>
                  <a:outerShdw blurRad="38100" dist="38100" dir="2700000" algn="tl">
                    <a:srgbClr val="000000"/>
                  </a:outerShdw>
                </a:effectLst>
                <a:latin typeface="Arial" panose="020B0604020202020204" pitchFamily="34" charset="0"/>
              </a:rPr>
              <a:t>Boucher (1960) stated that </a:t>
            </a:r>
            <a:r>
              <a:rPr lang="en-US" sz="2400" i="1">
                <a:solidFill>
                  <a:srgbClr val="CCFF99"/>
                </a:solidFill>
                <a:effectLst>
                  <a:outerShdw blurRad="38100" dist="38100" dir="2700000" algn="tl">
                    <a:srgbClr val="000000"/>
                  </a:outerShdw>
                </a:effectLst>
                <a:latin typeface="Times New Roman" panose="02020603050405020304" pitchFamily="18" charset="0"/>
              </a:rPr>
              <a:t>“The only correct position of a tooth is the one in which, it was placed by the nature</a:t>
            </a:r>
            <a:r>
              <a:rPr lang="en-US" sz="2400">
                <a:solidFill>
                  <a:srgbClr val="CCFF99"/>
                </a:solidFill>
                <a:effectLst>
                  <a:outerShdw blurRad="38100" dist="38100" dir="2700000" algn="tl">
                    <a:srgbClr val="000000"/>
                  </a:outerShdw>
                </a:effectLst>
                <a:latin typeface="Arial" panose="020B0604020202020204" pitchFamily="34" charset="0"/>
              </a:rPr>
              <a:t>.”</a:t>
            </a:r>
          </a:p>
          <a:p>
            <a:endParaRPr lang="en-US" sz="2400">
              <a:effectLst>
                <a:outerShdw blurRad="38100" dist="38100" dir="2700000" algn="tl">
                  <a:srgbClr val="000000"/>
                </a:outerShdw>
              </a:effectLst>
              <a:latin typeface="Arial" panose="020B0604020202020204" pitchFamily="34" charset="0"/>
            </a:endParaRPr>
          </a:p>
          <a:p>
            <a:r>
              <a:rPr lang="en-US" sz="2400">
                <a:effectLst>
                  <a:outerShdw blurRad="38100" dist="38100" dir="2700000" algn="tl">
                    <a:srgbClr val="000000"/>
                  </a:outerShdw>
                </a:effectLst>
                <a:latin typeface="Arial" panose="020B0604020202020204" pitchFamily="34" charset="0"/>
              </a:rPr>
              <a:t>In general the lower anteriors teeth should not be set further forward than a plane perpendicular to the mucobuccal fold.</a:t>
            </a:r>
            <a:endParaRPr lang="en-US" sz="2400">
              <a:latin typeface="Arial" panose="020B0604020202020204" pitchFamily="34" charset="0"/>
            </a:endParaRPr>
          </a:p>
        </p:txBody>
      </p:sp>
      <p:pic>
        <p:nvPicPr>
          <p:cNvPr id="111621" name="Picture 5" descr="TMP40"/>
          <p:cNvPicPr>
            <a:picLocks noChangeAspect="1" noChangeArrowheads="1"/>
          </p:cNvPicPr>
          <p:nvPr/>
        </p:nvPicPr>
        <p:blipFill>
          <a:blip r:embed="rId4">
            <a:lum contrast="30000"/>
            <a:extLst>
              <a:ext uri="{28A0092B-C50C-407E-A947-70E740481C1C}">
                <a14:useLocalDpi xmlns:a14="http://schemas.microsoft.com/office/drawing/2010/main" val="0"/>
              </a:ext>
            </a:extLst>
          </a:blip>
          <a:srcRect l="21782" t="60475" r="47525" b="19113"/>
          <a:stretch>
            <a:fillRect/>
          </a:stretch>
        </p:blipFill>
        <p:spPr bwMode="auto">
          <a:xfrm>
            <a:off x="2590800" y="2819400"/>
            <a:ext cx="3581400" cy="3276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648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371600" y="1447800"/>
            <a:ext cx="6324600" cy="3048000"/>
          </a:xfrm>
        </p:spPr>
        <p:txBody>
          <a:bodyPr/>
          <a:lstStyle/>
          <a:p>
            <a:r>
              <a:rPr lang="en-US" sz="6200">
                <a:solidFill>
                  <a:srgbClr val="CCFF99"/>
                </a:solidFill>
              </a:rPr>
              <a:t>INTRODUCTION</a:t>
            </a:r>
          </a:p>
        </p:txBody>
      </p:sp>
      <p:sp>
        <p:nvSpPr>
          <p:cNvPr id="12292" name="Text Box 4"/>
          <p:cNvSpPr txBox="1">
            <a:spLocks noChangeArrowheads="1"/>
          </p:cNvSpPr>
          <p:nvPr/>
        </p:nvSpPr>
        <p:spPr bwMode="auto">
          <a:xfrm>
            <a:off x="228600" y="1371600"/>
            <a:ext cx="876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latin typeface="Arial" panose="020B0604020202020204" pitchFamily="34" charset="0"/>
              </a:rPr>
              <a:t> </a:t>
            </a:r>
            <a:endParaRPr lang="en-US" sz="2400">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26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 Box 4"/>
          <p:cNvSpPr txBox="1">
            <a:spLocks noChangeArrowheads="1"/>
          </p:cNvSpPr>
          <p:nvPr/>
        </p:nvSpPr>
        <p:spPr bwMode="auto">
          <a:xfrm>
            <a:off x="1584325" y="849313"/>
            <a:ext cx="4816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000">
              <a:latin typeface="Arial" panose="020B0604020202020204" pitchFamily="34" charset="0"/>
            </a:endParaRPr>
          </a:p>
        </p:txBody>
      </p:sp>
      <p:sp>
        <p:nvSpPr>
          <p:cNvPr id="77829" name="Rectangle 5"/>
          <p:cNvSpPr>
            <a:spLocks noChangeArrowheads="1"/>
          </p:cNvSpPr>
          <p:nvPr/>
        </p:nvSpPr>
        <p:spPr bwMode="auto">
          <a:xfrm>
            <a:off x="228600" y="1495425"/>
            <a:ext cx="86868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400" b="1" u="sng">
                <a:solidFill>
                  <a:srgbClr val="FFCC66"/>
                </a:solidFill>
                <a:latin typeface="Arial" panose="020B0604020202020204" pitchFamily="34" charset="0"/>
              </a:rPr>
              <a:t>Posterior teeth:</a:t>
            </a:r>
          </a:p>
          <a:p>
            <a:endParaRPr lang="en-US" sz="2400">
              <a:solidFill>
                <a:srgbClr val="FFCC66"/>
              </a:solidFill>
              <a:latin typeface="Arial" panose="020B0604020202020204" pitchFamily="34" charset="0"/>
            </a:endParaRPr>
          </a:p>
          <a:p>
            <a:r>
              <a:rPr lang="en-US" sz="2400">
                <a:latin typeface="Arial" panose="020B0604020202020204" pitchFamily="34" charset="0"/>
              </a:rPr>
              <a:t>The posterior teeth bear the functional burden for the occlusion. By their proper arrangement they serve to aid in retention and stability and preserve the health of masticatory tissues.</a:t>
            </a:r>
          </a:p>
          <a:p>
            <a:endParaRPr lang="en-US" sz="2400">
              <a:latin typeface="Arial" panose="020B0604020202020204" pitchFamily="34" charset="0"/>
            </a:endParaRPr>
          </a:p>
          <a:p>
            <a:r>
              <a:rPr lang="en-US" sz="2400">
                <a:latin typeface="Arial" panose="020B0604020202020204" pitchFamily="34" charset="0"/>
              </a:rPr>
              <a:t>The buccolingual position of the lower posterior teeth is determined by the needs of retention and stability. </a:t>
            </a:r>
          </a:p>
          <a:p>
            <a:endParaRPr lang="en-US" sz="2400">
              <a:latin typeface="Arial" panose="020B0604020202020204" pitchFamily="34" charset="0"/>
            </a:endParaRPr>
          </a:p>
          <a:p>
            <a:pPr algn="ctr"/>
            <a:endParaRPr lang="en-US" sz="2400">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203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new-9"/>
          <p:cNvPicPr>
            <a:picLocks noChangeAspect="1" noChangeArrowheads="1"/>
          </p:cNvPicPr>
          <p:nvPr/>
        </p:nvPicPr>
        <p:blipFill>
          <a:blip r:embed="rId4">
            <a:lum bright="-12000" contrast="30000"/>
            <a:extLst>
              <a:ext uri="{28A0092B-C50C-407E-A947-70E740481C1C}">
                <a14:useLocalDpi xmlns:a14="http://schemas.microsoft.com/office/drawing/2010/main" val="0"/>
              </a:ext>
            </a:extLst>
          </a:blip>
          <a:srcRect l="2632" t="3226" r="5263" b="21957"/>
          <a:stretch>
            <a:fillRect/>
          </a:stretch>
        </p:blipFill>
        <p:spPr bwMode="auto">
          <a:xfrm>
            <a:off x="1219200" y="304800"/>
            <a:ext cx="6172200" cy="409098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57699" name="Text Box 3"/>
          <p:cNvSpPr txBox="1">
            <a:spLocks noChangeArrowheads="1"/>
          </p:cNvSpPr>
          <p:nvPr/>
        </p:nvSpPr>
        <p:spPr bwMode="auto">
          <a:xfrm>
            <a:off x="304800" y="4648200"/>
            <a:ext cx="8305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Arial" panose="020B0604020202020204" pitchFamily="34" charset="0"/>
              </a:rPr>
              <a:t>If they are located buccal to ridge…….</a:t>
            </a:r>
          </a:p>
          <a:p>
            <a:endParaRPr lang="en-US" sz="2400">
              <a:latin typeface="Arial" panose="020B0604020202020204" pitchFamily="34" charset="0"/>
            </a:endParaRPr>
          </a:p>
          <a:p>
            <a:endParaRPr lang="en-US" sz="2400">
              <a:latin typeface="Arial" panose="020B0604020202020204" pitchFamily="34" charset="0"/>
            </a:endParaRPr>
          </a:p>
          <a:p>
            <a:r>
              <a:rPr lang="en-US" sz="2400">
                <a:latin typeface="Arial" panose="020B0604020202020204" pitchFamily="34" charset="0"/>
              </a:rPr>
              <a:t> If the teeth arranged too far lingually…….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63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228600" y="368300"/>
            <a:ext cx="87630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b="1" u="sng">
                <a:solidFill>
                  <a:srgbClr val="CCFF99"/>
                </a:solidFill>
                <a:latin typeface="Arial" panose="020B0604020202020204" pitchFamily="34" charset="0"/>
              </a:rPr>
              <a:t>Significance of Occlusal Plane</a:t>
            </a:r>
          </a:p>
          <a:p>
            <a:endParaRPr lang="en-US" sz="2800" b="1" u="sng">
              <a:solidFill>
                <a:srgbClr val="CCFF99"/>
              </a:solidFill>
              <a:latin typeface="Arial" panose="020B0604020202020204" pitchFamily="34" charset="0"/>
            </a:endParaRPr>
          </a:p>
          <a:p>
            <a:r>
              <a:rPr lang="en-US" sz="2400">
                <a:latin typeface="Arial" panose="020B0604020202020204" pitchFamily="34" charset="0"/>
              </a:rPr>
              <a:t>  </a:t>
            </a:r>
          </a:p>
          <a:p>
            <a:pPr>
              <a:buFontTx/>
              <a:buChar char="•"/>
            </a:pPr>
            <a:r>
              <a:rPr lang="en-US" sz="2400">
                <a:latin typeface="Arial" panose="020B0604020202020204" pitchFamily="34" charset="0"/>
              </a:rPr>
              <a:t> The anterior height ……</a:t>
            </a:r>
          </a:p>
          <a:p>
            <a:pPr>
              <a:buFontTx/>
              <a:buChar char="•"/>
            </a:pPr>
            <a:endParaRPr lang="en-US" sz="2400">
              <a:latin typeface="Arial" panose="020B0604020202020204" pitchFamily="34" charset="0"/>
            </a:endParaRPr>
          </a:p>
          <a:p>
            <a:pPr>
              <a:buFontTx/>
              <a:buChar char="•"/>
            </a:pPr>
            <a:endParaRPr lang="en-US" sz="2400">
              <a:latin typeface="Arial" panose="020B0604020202020204" pitchFamily="34" charset="0"/>
            </a:endParaRPr>
          </a:p>
          <a:p>
            <a:pPr>
              <a:buFontTx/>
              <a:buChar char="•"/>
            </a:pPr>
            <a:r>
              <a:rPr lang="en-US" sz="2400">
                <a:latin typeface="Arial" panose="020B0604020202020204" pitchFamily="34" charset="0"/>
              </a:rPr>
              <a:t>The posterior height ………</a:t>
            </a:r>
          </a:p>
        </p:txBody>
      </p:sp>
      <p:graphicFrame>
        <p:nvGraphicFramePr>
          <p:cNvPr id="159747" name="Group 3"/>
          <p:cNvGraphicFramePr>
            <a:graphicFrameLocks noGrp="1"/>
          </p:cNvGraphicFramePr>
          <p:nvPr/>
        </p:nvGraphicFramePr>
        <p:xfrm>
          <a:off x="2286000" y="3581400"/>
          <a:ext cx="4191000" cy="3048000"/>
        </p:xfrm>
        <a:graphic>
          <a:graphicData uri="http://schemas.openxmlformats.org/drawingml/2006/table">
            <a:tbl>
              <a:tblPr/>
              <a:tblGrid>
                <a:gridCol w="4191000"/>
              </a:tblGrid>
              <a:tr h="6159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8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tx2"/>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cap="flat">
                      <a:noFill/>
                    </a:lnR>
                    <a:lnT cap="flat">
                      <a:noFill/>
                    </a:lnT>
                    <a:lnB>
                      <a:noFill/>
                    </a:lnB>
                    <a:lnTlToBr>
                      <a:noFill/>
                    </a:lnTlToBr>
                    <a:lnBlToTr>
                      <a:noFill/>
                    </a:lnBlToTr>
                    <a:noFill/>
                  </a:tcPr>
                </a:tc>
              </a:tr>
              <a:tr h="24320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8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tx2"/>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1"/>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anose="02020603050405020304" pitchFamily="18" charset="0"/>
                        </a:rPr>
                        <a:t>  </a:t>
                      </a:r>
                      <a:r>
                        <a:rPr kumimoji="0" lang="en-US" sz="8800" b="0" i="0" u="none" strike="noStrike" cap="none" normalizeH="0" baseline="0" smtClean="0">
                          <a:ln>
                            <a:noFill/>
                          </a:ln>
                          <a:solidFill>
                            <a:schemeClr val="tx1"/>
                          </a:solidFill>
                          <a:effectLst/>
                          <a:latin typeface="Times New Roman" panose="02020603050405020304" pitchFamily="18" charset="0"/>
                        </a:rPr>
                        <a:t> </a:t>
                      </a:r>
                      <a:r>
                        <a:rPr kumimoji="0" lang="en-US" sz="2400" b="0" i="0" u="none" strike="noStrike" cap="none" normalizeH="0" baseline="0" smtClean="0">
                          <a:ln>
                            <a:noFill/>
                          </a:ln>
                          <a:solidFill>
                            <a:schemeClr val="tx1"/>
                          </a:solidFill>
                          <a:effectLst/>
                          <a:latin typeface="Times New Roman" panose="02020603050405020304" pitchFamily="18" charset="0"/>
                        </a:rPr>
                        <a:t>                        </a:t>
                      </a:r>
                    </a:p>
                  </a:txBody>
                  <a:tcPr anchor="ctr" horzOverflow="overflow">
                    <a:lnL cap="flat">
                      <a:noFill/>
                    </a:lnL>
                    <a:lnR cap="flat">
                      <a:noFill/>
                    </a:lnR>
                    <a:lnT>
                      <a:noFill/>
                    </a:lnT>
                    <a:lnB cap="flat">
                      <a:noFill/>
                    </a:lnB>
                    <a:lnTlToBr>
                      <a:noFill/>
                    </a:lnTlToBr>
                    <a:lnBlToTr>
                      <a:noFill/>
                    </a:lnBlToTr>
                    <a:noFill/>
                  </a:tcPr>
                </a:tc>
              </a:tr>
            </a:tbl>
          </a:graphicData>
        </a:graphic>
      </p:graphicFrame>
      <p:pic>
        <p:nvPicPr>
          <p:cNvPr id="159754" name="Picture 10" descr="fs0022391304005050gr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505200"/>
            <a:ext cx="4267200" cy="31369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00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152400" y="1828800"/>
            <a:ext cx="89916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400">
              <a:latin typeface="Arial" panose="020B0604020202020204" pitchFamily="34" charset="0"/>
            </a:endParaRPr>
          </a:p>
          <a:p>
            <a:pPr>
              <a:buFontTx/>
              <a:buChar char="•"/>
            </a:pPr>
            <a:r>
              <a:rPr lang="en-US" sz="2400">
                <a:latin typeface="Arial" panose="020B0604020202020204" pitchFamily="34" charset="0"/>
              </a:rPr>
              <a:t>The laterally tilting forces directed against the teeth are magnified and the muscular support from the tongue will be obliterated.</a:t>
            </a:r>
          </a:p>
          <a:p>
            <a:pPr>
              <a:buFontTx/>
              <a:buChar char="•"/>
            </a:pPr>
            <a:endParaRPr lang="en-US" sz="2400">
              <a:latin typeface="Arial" panose="020B0604020202020204" pitchFamily="34" charset="0"/>
            </a:endParaRPr>
          </a:p>
          <a:p>
            <a:endParaRPr lang="en-US" sz="2400">
              <a:latin typeface="Arial" panose="020B0604020202020204" pitchFamily="34" charset="0"/>
            </a:endParaRPr>
          </a:p>
          <a:p>
            <a:r>
              <a:rPr lang="en-US" sz="2400">
                <a:latin typeface="Arial" panose="020B0604020202020204" pitchFamily="34" charset="0"/>
              </a:rPr>
              <a:t> </a:t>
            </a:r>
          </a:p>
          <a:p>
            <a:pPr>
              <a:buFontTx/>
              <a:buChar char="•"/>
            </a:pPr>
            <a:r>
              <a:rPr lang="en-US" sz="2400">
                <a:latin typeface="Arial" panose="020B0604020202020204" pitchFamily="34" charset="0"/>
              </a:rPr>
              <a:t> forces the tongue into a higher position which raise the floor of the mouth and creating undue pressure on the border of the lingual flange resulting in a partial loss of the border seal.</a:t>
            </a:r>
          </a:p>
          <a:p>
            <a:endParaRPr lang="en-US" sz="2400">
              <a:latin typeface="Arial" panose="020B0604020202020204" pitchFamily="34" charset="0"/>
            </a:endParaRPr>
          </a:p>
        </p:txBody>
      </p:sp>
      <p:sp>
        <p:nvSpPr>
          <p:cNvPr id="158723" name="Text Box 3"/>
          <p:cNvSpPr txBox="1">
            <a:spLocks noChangeArrowheads="1"/>
          </p:cNvSpPr>
          <p:nvPr/>
        </p:nvSpPr>
        <p:spPr bwMode="auto">
          <a:xfrm>
            <a:off x="6324600" y="457200"/>
            <a:ext cx="2438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a:latin typeface="Arial" panose="020B0604020202020204" pitchFamily="34" charset="0"/>
              </a:rPr>
              <a:t>Can result in </a:t>
            </a:r>
            <a:r>
              <a:rPr lang="en-US" sz="2000">
                <a:solidFill>
                  <a:schemeClr val="hlink"/>
                </a:solidFill>
                <a:latin typeface="Arial" panose="020B0604020202020204" pitchFamily="34" charset="0"/>
              </a:rPr>
              <a:t>Reduced Stability</a:t>
            </a:r>
          </a:p>
        </p:txBody>
      </p:sp>
      <p:sp>
        <p:nvSpPr>
          <p:cNvPr id="158724" name="Text Box 4"/>
          <p:cNvSpPr txBox="1">
            <a:spLocks noChangeArrowheads="1"/>
          </p:cNvSpPr>
          <p:nvPr/>
        </p:nvSpPr>
        <p:spPr bwMode="auto">
          <a:xfrm>
            <a:off x="533400" y="533400"/>
            <a:ext cx="457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latin typeface="Arial" panose="020B0604020202020204" pitchFamily="34" charset="0"/>
              </a:rPr>
              <a:t>Mandibular occlusal plane set too high</a:t>
            </a:r>
          </a:p>
        </p:txBody>
      </p:sp>
      <p:sp>
        <p:nvSpPr>
          <p:cNvPr id="158725" name="Line 5"/>
          <p:cNvSpPr>
            <a:spLocks noChangeShapeType="1"/>
          </p:cNvSpPr>
          <p:nvPr/>
        </p:nvSpPr>
        <p:spPr bwMode="auto">
          <a:xfrm>
            <a:off x="5334000" y="762000"/>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58726" name="Rectangle 6"/>
          <p:cNvSpPr>
            <a:spLocks noChangeArrowheads="1"/>
          </p:cNvSpPr>
          <p:nvPr/>
        </p:nvSpPr>
        <p:spPr bwMode="auto">
          <a:xfrm>
            <a:off x="381000" y="228600"/>
            <a:ext cx="8458200" cy="106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8727" name="Text Box 7"/>
          <p:cNvSpPr txBox="1">
            <a:spLocks noChangeArrowheads="1"/>
          </p:cNvSpPr>
          <p:nvPr/>
        </p:nvSpPr>
        <p:spPr bwMode="auto">
          <a:xfrm>
            <a:off x="3581400" y="1600200"/>
            <a:ext cx="1389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u="sng">
                <a:latin typeface="Arial" panose="020B0604020202020204" pitchFamily="34" charset="0"/>
              </a:rPr>
              <a:t>Reasons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spd="med" advTm="419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58722"/>
                                        </p:tgtEl>
                                        <p:attrNameLst>
                                          <p:attrName>style.visibility</p:attrName>
                                        </p:attrNameLst>
                                      </p:cBhvr>
                                      <p:to>
                                        <p:strVal val="visible"/>
                                      </p:to>
                                    </p:set>
                                    <p:animEffect transition="in" filter="dissolve">
                                      <p:cBhvr>
                                        <p:cTn id="11" dur="500"/>
                                        <p:tgtEl>
                                          <p:spTgt spid="158722"/>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58727"/>
                                        </p:tgtEl>
                                        <p:attrNameLst>
                                          <p:attrName>style.visibility</p:attrName>
                                        </p:attrNameLst>
                                      </p:cBhvr>
                                      <p:to>
                                        <p:strVal val="visible"/>
                                      </p:to>
                                    </p:set>
                                    <p:animEffect transition="in" filter="dissolve">
                                      <p:cBhvr>
                                        <p:cTn id="14" dur="500"/>
                                        <p:tgtEl>
                                          <p:spTgt spid="1587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58722" grpId="0"/>
      <p:bldP spid="1587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228600" y="492125"/>
            <a:ext cx="8610600" cy="577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b="1">
                <a:solidFill>
                  <a:srgbClr val="CCFF99"/>
                </a:solidFill>
                <a:latin typeface="Arial" panose="020B0604020202020204" pitchFamily="34" charset="0"/>
              </a:rPr>
              <a:t>Ridge relationship and denture stability</a:t>
            </a:r>
          </a:p>
          <a:p>
            <a:pPr>
              <a:lnSpc>
                <a:spcPct val="90000"/>
              </a:lnSpc>
            </a:pPr>
            <a:endParaRPr lang="en-US" sz="2400">
              <a:latin typeface="Arial" panose="020B0604020202020204" pitchFamily="34" charset="0"/>
            </a:endParaRPr>
          </a:p>
          <a:p>
            <a:pPr>
              <a:lnSpc>
                <a:spcPct val="90000"/>
              </a:lnSpc>
            </a:pPr>
            <a:endParaRPr lang="en-US" sz="2400">
              <a:latin typeface="Arial" panose="020B0604020202020204" pitchFamily="34" charset="0"/>
            </a:endParaRPr>
          </a:p>
          <a:p>
            <a:pPr>
              <a:lnSpc>
                <a:spcPct val="90000"/>
              </a:lnSpc>
              <a:buFontTx/>
              <a:buChar char="•"/>
            </a:pPr>
            <a:r>
              <a:rPr lang="en-US" sz="2400">
                <a:latin typeface="Arial" panose="020B0604020202020204" pitchFamily="34" charset="0"/>
              </a:rPr>
              <a:t>Excessive amount of interridge space </a:t>
            </a:r>
          </a:p>
          <a:p>
            <a:pPr>
              <a:lnSpc>
                <a:spcPct val="90000"/>
              </a:lnSpc>
              <a:buFontTx/>
              <a:buChar char="•"/>
            </a:pPr>
            <a:r>
              <a:rPr lang="en-US" sz="2400">
                <a:latin typeface="Arial" panose="020B0604020202020204" pitchFamily="34" charset="0"/>
              </a:rPr>
              <a:t>Small amount of interridge space.</a:t>
            </a:r>
          </a:p>
          <a:p>
            <a:pPr>
              <a:lnSpc>
                <a:spcPct val="90000"/>
              </a:lnSpc>
            </a:pPr>
            <a:endParaRPr lang="en-US" sz="2400">
              <a:latin typeface="Arial" panose="020B0604020202020204" pitchFamily="34" charset="0"/>
            </a:endParaRPr>
          </a:p>
          <a:p>
            <a:pPr>
              <a:lnSpc>
                <a:spcPct val="90000"/>
              </a:lnSpc>
            </a:pPr>
            <a:r>
              <a:rPr lang="en-US" sz="2400">
                <a:latin typeface="Arial" panose="020B0604020202020204" pitchFamily="34" charset="0"/>
              </a:rPr>
              <a:t>Ridges that are not parallel to each other will cause the movement of the denture bases when the teeth are occluded because of unfavourable distribution of the forces.</a:t>
            </a:r>
          </a:p>
          <a:p>
            <a:pPr>
              <a:lnSpc>
                <a:spcPct val="90000"/>
              </a:lnSpc>
            </a:pPr>
            <a:endParaRPr lang="en-US" sz="2400">
              <a:latin typeface="Arial" panose="020B0604020202020204" pitchFamily="34" charset="0"/>
            </a:endParaRPr>
          </a:p>
          <a:p>
            <a:pPr>
              <a:lnSpc>
                <a:spcPct val="90000"/>
              </a:lnSpc>
            </a:pPr>
            <a:r>
              <a:rPr lang="en-US" sz="2400">
                <a:latin typeface="Arial" panose="020B0604020202020204" pitchFamily="34" charset="0"/>
              </a:rPr>
              <a:t>The anteroposterior and lateral ridge   relationship will also influence the stability of the denture. The amount of resorption which occur when the natural teeth are removed will affect these relationships –</a:t>
            </a:r>
          </a:p>
          <a:p>
            <a:pPr>
              <a:lnSpc>
                <a:spcPct val="90000"/>
              </a:lnSpc>
            </a:pPr>
            <a:endParaRPr lang="en-US" sz="2400">
              <a:latin typeface="Arial" panose="020B0604020202020204" pitchFamily="34" charset="0"/>
            </a:endParaRPr>
          </a:p>
          <a:p>
            <a:pPr>
              <a:lnSpc>
                <a:spcPct val="90000"/>
              </a:lnSpc>
              <a:buFontTx/>
              <a:buChar char="•"/>
            </a:pPr>
            <a:r>
              <a:rPr lang="en-US" sz="2400">
                <a:latin typeface="Arial" panose="020B0604020202020204" pitchFamily="34" charset="0"/>
              </a:rPr>
              <a:t>Maxillary ridge resorption</a:t>
            </a:r>
          </a:p>
          <a:p>
            <a:pPr>
              <a:lnSpc>
                <a:spcPct val="90000"/>
              </a:lnSpc>
              <a:buFontTx/>
              <a:buChar char="•"/>
            </a:pPr>
            <a:r>
              <a:rPr lang="en-US" sz="2400">
                <a:latin typeface="Arial" panose="020B0604020202020204" pitchFamily="34" charset="0"/>
              </a:rPr>
              <a:t>Mandibular ridge resorption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476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ChangeArrowheads="1"/>
          </p:cNvSpPr>
          <p:nvPr/>
        </p:nvSpPr>
        <p:spPr bwMode="auto">
          <a:xfrm>
            <a:off x="304800" y="381000"/>
            <a:ext cx="8534400"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400" b="1" i="1">
              <a:latin typeface="Arial" panose="020B0604020202020204" pitchFamily="34" charset="0"/>
            </a:endParaRPr>
          </a:p>
          <a:p>
            <a:pPr>
              <a:lnSpc>
                <a:spcPct val="110000"/>
              </a:lnSpc>
            </a:pPr>
            <a:r>
              <a:rPr lang="en-US" sz="2400" b="1" i="1">
                <a:latin typeface="Arial" panose="020B0604020202020204" pitchFamily="34" charset="0"/>
              </a:rPr>
              <a:t>Jacobson (1983)</a:t>
            </a:r>
            <a:r>
              <a:rPr lang="en-US" sz="2400">
                <a:latin typeface="Arial" panose="020B0604020202020204" pitchFamily="34" charset="0"/>
              </a:rPr>
              <a:t> stated that </a:t>
            </a:r>
            <a:r>
              <a:rPr lang="en-US" sz="2400" i="1">
                <a:solidFill>
                  <a:srgbClr val="99FFCC"/>
                </a:solidFill>
                <a:latin typeface="Times New Roman" panose="02020603050405020304" pitchFamily="18" charset="0"/>
              </a:rPr>
              <a:t>“Stability is a problem in prognathic and retrognathic patients. The Class III patients frequently displays a lower arch anterior to the upper arch in centric relation. Sufficient mandibular occlusion must be developed so that contact against the maxillary denture extends posteriorly more than half the distance from the incisive papilla to the hamular notch without this contact the maxillary denture would tip anterosuperiorly, traumatizing the maxillary anterior ridge and loosening the maxillary denture”.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583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ChangeArrowheads="1"/>
          </p:cNvSpPr>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200">
                <a:solidFill>
                  <a:schemeClr val="tx2"/>
                </a:solidFill>
                <a:effectLst>
                  <a:outerShdw blurRad="38100" dist="38100" dir="2700000" algn="tl">
                    <a:srgbClr val="000000"/>
                  </a:outerShdw>
                </a:effectLst>
                <a:latin typeface="Tahoma" panose="020B0604030504040204" pitchFamily="34" charset="0"/>
              </a:defRPr>
            </a:lvl1pPr>
            <a:lvl2pPr algn="ctr">
              <a:defRPr sz="4200">
                <a:solidFill>
                  <a:schemeClr val="tx2"/>
                </a:solidFill>
                <a:effectLst>
                  <a:outerShdw blurRad="38100" dist="38100" dir="2700000" algn="tl">
                    <a:srgbClr val="000000"/>
                  </a:outerShdw>
                </a:effectLst>
                <a:latin typeface="Tahoma" panose="020B0604030504040204" pitchFamily="34" charset="0"/>
              </a:defRPr>
            </a:lvl2pPr>
            <a:lvl3pPr algn="ctr">
              <a:defRPr sz="4200">
                <a:solidFill>
                  <a:schemeClr val="tx2"/>
                </a:solidFill>
                <a:effectLst>
                  <a:outerShdw blurRad="38100" dist="38100" dir="2700000" algn="tl">
                    <a:srgbClr val="000000"/>
                  </a:outerShdw>
                </a:effectLst>
                <a:latin typeface="Tahoma" panose="020B0604030504040204" pitchFamily="34" charset="0"/>
              </a:defRPr>
            </a:lvl3pPr>
            <a:lvl4pPr algn="ctr">
              <a:defRPr sz="4200">
                <a:solidFill>
                  <a:schemeClr val="tx2"/>
                </a:solidFill>
                <a:effectLst>
                  <a:outerShdw blurRad="38100" dist="38100" dir="2700000" algn="tl">
                    <a:srgbClr val="000000"/>
                  </a:outerShdw>
                </a:effectLst>
                <a:latin typeface="Tahoma" panose="020B0604030504040204" pitchFamily="34" charset="0"/>
              </a:defRPr>
            </a:lvl4pPr>
            <a:lvl5pPr algn="ctr">
              <a:defRPr sz="4200">
                <a:solidFill>
                  <a:schemeClr val="tx2"/>
                </a:solidFill>
                <a:effectLst>
                  <a:outerShdw blurRad="38100" dist="38100" dir="2700000" algn="tl">
                    <a:srgbClr val="000000"/>
                  </a:outerShdw>
                </a:effectLst>
                <a:latin typeface="Tahoma" panose="020B0604030504040204" pitchFamily="34" charset="0"/>
              </a:defRPr>
            </a:lvl5pPr>
            <a:lvl6pPr marL="457200" algn="ctr"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6pPr>
            <a:lvl7pPr marL="914400" algn="ctr"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7pPr>
            <a:lvl8pPr marL="1371600" algn="ctr"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8pPr>
            <a:lvl9pPr marL="1828800" algn="ctr" fontAlgn="base">
              <a:spcBef>
                <a:spcPct val="0"/>
              </a:spcBef>
              <a:spcAft>
                <a:spcPct val="0"/>
              </a:spcAft>
              <a:defRPr sz="4200">
                <a:solidFill>
                  <a:schemeClr val="tx2"/>
                </a:solidFill>
                <a:effectLst>
                  <a:outerShdw blurRad="38100" dist="38100" dir="2700000" algn="tl">
                    <a:srgbClr val="000000"/>
                  </a:outerShdw>
                </a:effectLst>
                <a:latin typeface="Tahoma" panose="020B0604030504040204" pitchFamily="34" charset="0"/>
              </a:defRPr>
            </a:lvl9pPr>
          </a:lstStyle>
          <a:p>
            <a:pPr eaLnBrk="1" hangingPunct="1"/>
            <a:r>
              <a:rPr lang="en-US" sz="3800">
                <a:solidFill>
                  <a:srgbClr val="CCFF99"/>
                </a:solidFill>
                <a:latin typeface="Arial" panose="020B0604020202020204" pitchFamily="34" charset="0"/>
              </a:rPr>
              <a:t>Assessment of Stability</a:t>
            </a:r>
          </a:p>
        </p:txBody>
      </p:sp>
      <p:sp>
        <p:nvSpPr>
          <p:cNvPr id="142344" name="Text Box 8"/>
          <p:cNvSpPr txBox="1">
            <a:spLocks noChangeArrowheads="1"/>
          </p:cNvSpPr>
          <p:nvPr/>
        </p:nvSpPr>
        <p:spPr bwMode="auto">
          <a:xfrm>
            <a:off x="762000" y="1371600"/>
            <a:ext cx="771207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To check the stability put two fingers on either side of the quadrant and light pressure is applied alternatively on each side. This pressure must be directed at right angle to the occlusal surface. if pressure on one side causes the denture to tilt and rise from the ridge on the other side then the denture is not stable.</a:t>
            </a:r>
          </a:p>
        </p:txBody>
      </p:sp>
      <p:pic>
        <p:nvPicPr>
          <p:cNvPr id="142345" name="Picture 9"/>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l="23807" t="28700" r="22061" b="17093"/>
          <a:stretch>
            <a:fillRect/>
          </a:stretch>
        </p:blipFill>
        <p:spPr bwMode="auto">
          <a:xfrm>
            <a:off x="685800" y="3962400"/>
            <a:ext cx="3352800" cy="2235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6" name="Picture 10"/>
          <p:cNvPicPr>
            <a:picLocks noChangeAspect="1" noChangeArrowheads="1"/>
          </p:cNvPicPr>
          <p:nvPr/>
        </p:nvPicPr>
        <p:blipFill>
          <a:blip r:embed="rId5">
            <a:extLst>
              <a:ext uri="{28A0092B-C50C-407E-A947-70E740481C1C}">
                <a14:useLocalDpi xmlns:a14="http://schemas.microsoft.com/office/drawing/2010/main" val="0"/>
              </a:ext>
            </a:extLst>
          </a:blip>
          <a:srcRect l="6696" t="5229" r="2928" b="5882"/>
          <a:stretch>
            <a:fillRect/>
          </a:stretch>
        </p:blipFill>
        <p:spPr bwMode="auto">
          <a:xfrm>
            <a:off x="4800600" y="3943350"/>
            <a:ext cx="3581400" cy="22542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3805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685800" y="2286000"/>
            <a:ext cx="75438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i="1">
                <a:effectLst>
                  <a:outerShdw blurRad="38100" dist="38100" dir="2700000" algn="tl">
                    <a:srgbClr val="000000"/>
                  </a:outerShdw>
                </a:effectLst>
                <a:latin typeface="Lucida Bright" panose="02040602050505020304" pitchFamily="18" charset="0"/>
              </a:rPr>
              <a:t>The factors of stability involve the tissue, occlusal and polished surfaces of the denture. Care must be taken  in the development of all three of these surfaces to ensure optimal stability of the final prosthesis</a:t>
            </a:r>
            <a:r>
              <a:rPr lang="en-US" sz="2800" b="1" i="1">
                <a:latin typeface="Lucida Calligraphy" panose="03010101010101010101" pitchFamily="66" charset="0"/>
              </a:rPr>
              <a:t>.</a:t>
            </a:r>
          </a:p>
        </p:txBody>
      </p:sp>
      <p:sp>
        <p:nvSpPr>
          <p:cNvPr id="60419" name="Text Box 3"/>
          <p:cNvSpPr txBox="1">
            <a:spLocks noChangeArrowheads="1"/>
          </p:cNvSpPr>
          <p:nvPr/>
        </p:nvSpPr>
        <p:spPr bwMode="auto">
          <a:xfrm>
            <a:off x="2895600" y="9906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b="1">
                <a:solidFill>
                  <a:srgbClr val="CCFF99"/>
                </a:solidFill>
                <a:latin typeface="Arial" panose="020B0604020202020204" pitchFamily="34" charset="0"/>
              </a:rPr>
              <a:t>CONCLUSION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2308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ChangeArrowheads="1"/>
          </p:cNvSpPr>
          <p:nvPr/>
        </p:nvSpPr>
        <p:spPr bwMode="auto">
          <a:xfrm>
            <a:off x="304800" y="547688"/>
            <a:ext cx="8610600" cy="561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tabLst>
                <a:tab pos="504825" algn="l"/>
              </a:tabLst>
              <a:defRPr sz="2400">
                <a:solidFill>
                  <a:schemeClr val="tx1"/>
                </a:solidFill>
                <a:latin typeface="Times New Roman" panose="02020603050405020304" pitchFamily="18" charset="0"/>
              </a:defRPr>
            </a:lvl1pPr>
            <a:lvl2pPr marL="914400" indent="-457200">
              <a:tabLst>
                <a:tab pos="504825" algn="l"/>
              </a:tabLst>
              <a:defRPr sz="2400">
                <a:solidFill>
                  <a:schemeClr val="tx1"/>
                </a:solidFill>
                <a:latin typeface="Times New Roman" panose="02020603050405020304" pitchFamily="18" charset="0"/>
              </a:defRPr>
            </a:lvl2pPr>
            <a:lvl3pPr marL="1371600" indent="-457200">
              <a:tabLst>
                <a:tab pos="504825" algn="l"/>
              </a:tabLst>
              <a:defRPr sz="2400">
                <a:solidFill>
                  <a:schemeClr val="tx1"/>
                </a:solidFill>
                <a:latin typeface="Times New Roman" panose="02020603050405020304" pitchFamily="18" charset="0"/>
              </a:defRPr>
            </a:lvl3pPr>
            <a:lvl4pPr marL="1828800" indent="-457200">
              <a:tabLst>
                <a:tab pos="504825" algn="l"/>
              </a:tabLst>
              <a:defRPr sz="2400">
                <a:solidFill>
                  <a:schemeClr val="tx1"/>
                </a:solidFill>
                <a:latin typeface="Times New Roman" panose="02020603050405020304" pitchFamily="18" charset="0"/>
              </a:defRPr>
            </a:lvl4pPr>
            <a:lvl5pPr marL="2286000" indent="-457200">
              <a:tabLst>
                <a:tab pos="504825" algn="l"/>
              </a:tabLst>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tabLst>
                <a:tab pos="504825" algn="l"/>
              </a:tabLs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tabLst>
                <a:tab pos="504825" algn="l"/>
              </a:tabLs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tabLst>
                <a:tab pos="504825" algn="l"/>
              </a:tabLs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tabLst>
                <a:tab pos="504825" algn="l"/>
              </a:tabLst>
              <a:defRPr sz="2400">
                <a:solidFill>
                  <a:schemeClr val="tx1"/>
                </a:solidFill>
                <a:latin typeface="Times New Roman" panose="02020603050405020304" pitchFamily="18" charset="0"/>
              </a:defRPr>
            </a:lvl9pPr>
          </a:lstStyle>
          <a:p>
            <a:pPr algn="ctr"/>
            <a:r>
              <a:rPr lang="en-US" b="1" u="sng">
                <a:solidFill>
                  <a:srgbClr val="CCFF99"/>
                </a:solidFill>
                <a:latin typeface="Arial" panose="020B0604020202020204" pitchFamily="34" charset="0"/>
              </a:rPr>
              <a:t>REFERENCES</a:t>
            </a:r>
          </a:p>
          <a:p>
            <a:pPr algn="ctr"/>
            <a:endParaRPr lang="en-US">
              <a:solidFill>
                <a:srgbClr val="CCFF99"/>
              </a:solidFill>
              <a:latin typeface="Arial" panose="020B0604020202020204" pitchFamily="34" charset="0"/>
            </a:endParaRPr>
          </a:p>
          <a:p>
            <a:pPr>
              <a:buFontTx/>
              <a:buAutoNum type="arabicPeriod"/>
            </a:pPr>
            <a:r>
              <a:rPr lang="en-US" b="1" i="1">
                <a:latin typeface="Arial" panose="020B0604020202020204" pitchFamily="34" charset="0"/>
              </a:rPr>
              <a:t>Zarb - Bolender</a:t>
            </a:r>
            <a:r>
              <a:rPr lang="en-US" b="1">
                <a:latin typeface="Arial" panose="020B0604020202020204" pitchFamily="34" charset="0"/>
              </a:rPr>
              <a:t> </a:t>
            </a:r>
            <a:r>
              <a:rPr lang="en-US">
                <a:latin typeface="Arial" panose="020B0604020202020204" pitchFamily="34" charset="0"/>
              </a:rPr>
              <a:t>: Prosthodontic treatment for edentulous            patients. Twelfth edition, 2004.</a:t>
            </a:r>
          </a:p>
          <a:p>
            <a:pPr>
              <a:buFontTx/>
              <a:buAutoNum type="arabicPeriod"/>
            </a:pPr>
            <a:r>
              <a:rPr lang="en-US" b="1" i="1">
                <a:latin typeface="Arial" panose="020B0604020202020204" pitchFamily="34" charset="0"/>
              </a:rPr>
              <a:t>Jacobson T.E</a:t>
            </a:r>
            <a:r>
              <a:rPr lang="en-US" b="1">
                <a:latin typeface="Arial" panose="020B0604020202020204" pitchFamily="34" charset="0"/>
              </a:rPr>
              <a:t>.</a:t>
            </a:r>
            <a:r>
              <a:rPr lang="en-US">
                <a:latin typeface="Arial" panose="020B0604020202020204" pitchFamily="34" charset="0"/>
              </a:rPr>
              <a:t> : Contemporary review of factors involved     in the complete dentures. J. Prosthet. Dent. 49: 165, 1983.</a:t>
            </a:r>
          </a:p>
          <a:p>
            <a:pPr>
              <a:buFontTx/>
              <a:buAutoNum type="arabicPeriod"/>
            </a:pPr>
            <a:r>
              <a:rPr lang="en-US" b="1" i="1">
                <a:latin typeface="Arial" panose="020B0604020202020204" pitchFamily="34" charset="0"/>
              </a:rPr>
              <a:t>Corwin R.Wright,</a:t>
            </a:r>
            <a:r>
              <a:rPr lang="en-US">
                <a:latin typeface="Arial" panose="020B0604020202020204" pitchFamily="34" charset="0"/>
              </a:rPr>
              <a:t> :Evaluation of factors necessary to         develop stability in mandibular dentures. J. Prosthet. Dent. 92:509-518,2004</a:t>
            </a:r>
          </a:p>
          <a:p>
            <a:pPr>
              <a:buFontTx/>
              <a:buAutoNum type="arabicPeriod"/>
            </a:pPr>
            <a:r>
              <a:rPr lang="en-US" b="1" i="1">
                <a:latin typeface="Arial" panose="020B0604020202020204" pitchFamily="34" charset="0"/>
              </a:rPr>
              <a:t>Arthur R.F.</a:t>
            </a:r>
            <a:r>
              <a:rPr lang="en-US">
                <a:latin typeface="Arial" panose="020B0604020202020204" pitchFamily="34" charset="0"/>
              </a:rPr>
              <a:t> : Complete denture stability related to tooth  position. J. Prosthet. Dent. 1961; 11: 1031-1037.</a:t>
            </a:r>
          </a:p>
          <a:p>
            <a:pPr>
              <a:buFontTx/>
              <a:buAutoNum type="arabicPeriod"/>
            </a:pPr>
            <a:r>
              <a:rPr lang="en-US" b="1" i="1">
                <a:latin typeface="Arial" panose="020B0604020202020204" pitchFamily="34" charset="0"/>
              </a:rPr>
              <a:t>Strain C.J.</a:t>
            </a:r>
            <a:r>
              <a:rPr lang="en-US">
                <a:latin typeface="Arial" panose="020B0604020202020204" pitchFamily="34" charset="0"/>
              </a:rPr>
              <a:t> : Establishing stability for mandibular complete denture. J. Prosthet. Dent. 21: 359, 1969.</a:t>
            </a:r>
          </a:p>
          <a:p>
            <a:pPr>
              <a:lnSpc>
                <a:spcPct val="80000"/>
              </a:lnSpc>
              <a:buFontTx/>
              <a:buAutoNum type="arabicPeriod"/>
            </a:pPr>
            <a:r>
              <a:rPr lang="en-US" b="1" i="1">
                <a:latin typeface="Arial" panose="020B0604020202020204" pitchFamily="34" charset="0"/>
              </a:rPr>
              <a:t>Victor E. and Frank J.</a:t>
            </a:r>
            <a:r>
              <a:rPr lang="en-US">
                <a:latin typeface="Arial" panose="020B0604020202020204" pitchFamily="34" charset="0"/>
              </a:rPr>
              <a:t> :The neutral zone in complete dentures, J. Prosthet. Dent. 1976;36 :356-365</a:t>
            </a:r>
            <a:r>
              <a:rPr lang="en-US" sz="4000">
                <a:latin typeface="Tahoma" panose="020B0604030504040204" pitchFamily="34"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26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304800" y="828675"/>
            <a:ext cx="85344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tabLst>
                <a:tab pos="504825" algn="l"/>
              </a:tabLst>
              <a:defRPr sz="2400">
                <a:solidFill>
                  <a:schemeClr val="tx1"/>
                </a:solidFill>
                <a:latin typeface="Times New Roman" panose="02020603050405020304" pitchFamily="18" charset="0"/>
              </a:defRPr>
            </a:lvl1pPr>
            <a:lvl2pPr marL="914400" indent="-457200">
              <a:tabLst>
                <a:tab pos="504825" algn="l"/>
              </a:tabLst>
              <a:defRPr sz="2400">
                <a:solidFill>
                  <a:schemeClr val="tx1"/>
                </a:solidFill>
                <a:latin typeface="Times New Roman" panose="02020603050405020304" pitchFamily="18" charset="0"/>
              </a:defRPr>
            </a:lvl2pPr>
            <a:lvl3pPr marL="1371600" indent="-457200">
              <a:tabLst>
                <a:tab pos="504825" algn="l"/>
              </a:tabLst>
              <a:defRPr sz="2400">
                <a:solidFill>
                  <a:schemeClr val="tx1"/>
                </a:solidFill>
                <a:latin typeface="Times New Roman" panose="02020603050405020304" pitchFamily="18" charset="0"/>
              </a:defRPr>
            </a:lvl3pPr>
            <a:lvl4pPr marL="1828800" indent="-457200">
              <a:tabLst>
                <a:tab pos="504825" algn="l"/>
              </a:tabLst>
              <a:defRPr sz="2400">
                <a:solidFill>
                  <a:schemeClr val="tx1"/>
                </a:solidFill>
                <a:latin typeface="Times New Roman" panose="02020603050405020304" pitchFamily="18" charset="0"/>
              </a:defRPr>
            </a:lvl4pPr>
            <a:lvl5pPr marL="2286000" indent="-457200">
              <a:tabLst>
                <a:tab pos="504825" algn="l"/>
              </a:tabLst>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tabLst>
                <a:tab pos="504825" algn="l"/>
              </a:tabLs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tabLst>
                <a:tab pos="504825" algn="l"/>
              </a:tabLs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tabLst>
                <a:tab pos="504825" algn="l"/>
              </a:tabLs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tabLst>
                <a:tab pos="504825" algn="l"/>
              </a:tabLst>
              <a:defRPr sz="2400">
                <a:solidFill>
                  <a:schemeClr val="tx1"/>
                </a:solidFill>
                <a:latin typeface="Times New Roman" panose="02020603050405020304" pitchFamily="18" charset="0"/>
              </a:defRPr>
            </a:lvl9pPr>
          </a:lstStyle>
          <a:p>
            <a:r>
              <a:rPr lang="en-US" b="1" i="1">
                <a:latin typeface="Arial" panose="020B0604020202020204" pitchFamily="34" charset="0"/>
              </a:rPr>
              <a:t>7.Victor E. and Frank J.</a:t>
            </a:r>
            <a:r>
              <a:rPr lang="en-US">
                <a:latin typeface="Arial" panose="020B0604020202020204" pitchFamily="34" charset="0"/>
              </a:rPr>
              <a:t> :The neutral zone in complete dentures, J. Prosthet. Dent. 1976;36 :356-365 </a:t>
            </a:r>
          </a:p>
          <a:p>
            <a:pPr>
              <a:buFontTx/>
              <a:buChar char="•"/>
            </a:pPr>
            <a:endParaRPr lang="en-US" b="1" i="1">
              <a:latin typeface="Arial" panose="020B0604020202020204" pitchFamily="34" charset="0"/>
            </a:endParaRPr>
          </a:p>
          <a:p>
            <a:r>
              <a:rPr lang="en-US" b="1" i="1">
                <a:latin typeface="Arial" panose="020B0604020202020204" pitchFamily="34" charset="0"/>
              </a:rPr>
              <a:t>8.Rahn and Heartwell</a:t>
            </a:r>
            <a:r>
              <a:rPr lang="en-US">
                <a:latin typeface="Arial" panose="020B0604020202020204" pitchFamily="34" charset="0"/>
              </a:rPr>
              <a:t> : Textbook of complete denture, 5th edition, 1993.</a:t>
            </a:r>
          </a:p>
          <a:p>
            <a:endParaRPr lang="en-US">
              <a:latin typeface="Arial" panose="020B0604020202020204" pitchFamily="34" charset="0"/>
            </a:endParaRPr>
          </a:p>
          <a:p>
            <a:r>
              <a:rPr lang="en-US" b="1" i="1">
                <a:latin typeface="Arial" panose="020B0604020202020204" pitchFamily="34" charset="0"/>
              </a:rPr>
              <a:t>9.Sharry J.J.</a:t>
            </a:r>
            <a:r>
              <a:rPr lang="en-US">
                <a:latin typeface="Arial" panose="020B0604020202020204" pitchFamily="34" charset="0"/>
              </a:rPr>
              <a:t> : Complete denture prosthodontics, 1968.</a:t>
            </a:r>
          </a:p>
          <a:p>
            <a:endParaRPr lang="en-US" b="1" i="1">
              <a:latin typeface="Arial" panose="020B0604020202020204" pitchFamily="34" charset="0"/>
            </a:endParaRPr>
          </a:p>
          <a:p>
            <a:r>
              <a:rPr lang="en-US" b="1" i="1">
                <a:latin typeface="Arial" panose="020B0604020202020204" pitchFamily="34" charset="0"/>
              </a:rPr>
              <a:t>10.Thomas E.</a:t>
            </a:r>
            <a:r>
              <a:rPr lang="en-US">
                <a:latin typeface="Arial" panose="020B0604020202020204" pitchFamily="34" charset="0"/>
              </a:rPr>
              <a:t> :Stabilizing lower dentures on unfavourable ridges. J. Prosthet. Dent. 12: 420-424, 1962.</a:t>
            </a:r>
          </a:p>
          <a:p>
            <a:endParaRPr lang="en-US">
              <a:latin typeface="Arial" panose="020B0604020202020204" pitchFamily="34" charset="0"/>
            </a:endParaRPr>
          </a:p>
          <a:p>
            <a:r>
              <a:rPr lang="en-US" b="1" i="1">
                <a:latin typeface="Arial" panose="020B0604020202020204" pitchFamily="34" charset="0"/>
              </a:rPr>
              <a:t>11.H.R.B. Fenn</a:t>
            </a:r>
            <a:r>
              <a:rPr lang="en-US">
                <a:latin typeface="Arial" panose="020B0604020202020204" pitchFamily="34" charset="0"/>
              </a:rPr>
              <a:t> :Clinical dental prosthodontics, 1st edition, 1986.</a:t>
            </a:r>
          </a:p>
          <a:p>
            <a:r>
              <a:rPr lang="en-US">
                <a:latin typeface="Arial" panose="020B0604020202020204" pitchFamily="34"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8" name="Text Box 6"/>
          <p:cNvSpPr txBox="1">
            <a:spLocks noChangeArrowheads="1"/>
          </p:cNvSpPr>
          <p:nvPr/>
        </p:nvSpPr>
        <p:spPr bwMode="auto">
          <a:xfrm>
            <a:off x="3429000" y="990600"/>
            <a:ext cx="2119313" cy="9445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Biological Factors</a:t>
            </a:r>
          </a:p>
          <a:p>
            <a:pPr algn="ctr"/>
            <a:r>
              <a:rPr lang="en-US"/>
              <a:t>Physical Factors</a:t>
            </a:r>
          </a:p>
          <a:p>
            <a:pPr algn="ctr"/>
            <a:r>
              <a:rPr lang="en-US"/>
              <a:t>Mechanical Factors</a:t>
            </a:r>
          </a:p>
        </p:txBody>
      </p:sp>
      <p:sp>
        <p:nvSpPr>
          <p:cNvPr id="115719" name="Text Box 7"/>
          <p:cNvSpPr txBox="1">
            <a:spLocks noChangeArrowheads="1"/>
          </p:cNvSpPr>
          <p:nvPr/>
        </p:nvSpPr>
        <p:spPr bwMode="auto">
          <a:xfrm>
            <a:off x="3429000" y="5334000"/>
            <a:ext cx="2362200" cy="3952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Success of Prosthesis</a:t>
            </a:r>
          </a:p>
        </p:txBody>
      </p:sp>
      <p:sp>
        <p:nvSpPr>
          <p:cNvPr id="115720" name="Text Box 8"/>
          <p:cNvSpPr txBox="1">
            <a:spLocks noChangeArrowheads="1"/>
          </p:cNvSpPr>
          <p:nvPr/>
        </p:nvSpPr>
        <p:spPr bwMode="auto">
          <a:xfrm>
            <a:off x="6858000" y="2743200"/>
            <a:ext cx="1371600" cy="3952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Support</a:t>
            </a:r>
          </a:p>
        </p:txBody>
      </p:sp>
      <p:sp>
        <p:nvSpPr>
          <p:cNvPr id="115721" name="Text Box 9"/>
          <p:cNvSpPr txBox="1">
            <a:spLocks noChangeArrowheads="1"/>
          </p:cNvSpPr>
          <p:nvPr/>
        </p:nvSpPr>
        <p:spPr bwMode="auto">
          <a:xfrm>
            <a:off x="6858000" y="3886200"/>
            <a:ext cx="1447800" cy="3952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Longevity</a:t>
            </a:r>
          </a:p>
        </p:txBody>
      </p:sp>
      <p:sp>
        <p:nvSpPr>
          <p:cNvPr id="115722" name="Text Box 10"/>
          <p:cNvSpPr txBox="1">
            <a:spLocks noChangeArrowheads="1"/>
          </p:cNvSpPr>
          <p:nvPr/>
        </p:nvSpPr>
        <p:spPr bwMode="auto">
          <a:xfrm>
            <a:off x="914400" y="2743200"/>
            <a:ext cx="1219200" cy="3952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Retention</a:t>
            </a:r>
          </a:p>
        </p:txBody>
      </p:sp>
      <p:sp>
        <p:nvSpPr>
          <p:cNvPr id="115723" name="Text Box 11"/>
          <p:cNvSpPr txBox="1">
            <a:spLocks noChangeArrowheads="1"/>
          </p:cNvSpPr>
          <p:nvPr/>
        </p:nvSpPr>
        <p:spPr bwMode="auto">
          <a:xfrm>
            <a:off x="685800" y="3749675"/>
            <a:ext cx="1676400" cy="6699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Psychological Comfort</a:t>
            </a:r>
          </a:p>
        </p:txBody>
      </p:sp>
      <p:sp>
        <p:nvSpPr>
          <p:cNvPr id="115724" name="Text Box 12"/>
          <p:cNvSpPr txBox="1">
            <a:spLocks noChangeArrowheads="1"/>
          </p:cNvSpPr>
          <p:nvPr/>
        </p:nvSpPr>
        <p:spPr bwMode="auto">
          <a:xfrm>
            <a:off x="3962400" y="2743200"/>
            <a:ext cx="1143000" cy="3952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Stability</a:t>
            </a:r>
          </a:p>
        </p:txBody>
      </p:sp>
      <p:sp>
        <p:nvSpPr>
          <p:cNvPr id="115726" name="Text Box 14"/>
          <p:cNvSpPr txBox="1">
            <a:spLocks noChangeArrowheads="1"/>
          </p:cNvSpPr>
          <p:nvPr/>
        </p:nvSpPr>
        <p:spPr bwMode="auto">
          <a:xfrm>
            <a:off x="3657600" y="3749675"/>
            <a:ext cx="1676400" cy="6699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Physiological Comfort</a:t>
            </a:r>
          </a:p>
        </p:txBody>
      </p:sp>
      <p:cxnSp>
        <p:nvCxnSpPr>
          <p:cNvPr id="115728" name="AutoShape 16"/>
          <p:cNvCxnSpPr>
            <a:cxnSpLocks noChangeShapeType="1"/>
            <a:stCxn id="115718" idx="3"/>
            <a:endCxn id="115720" idx="0"/>
          </p:cNvCxnSpPr>
          <p:nvPr/>
        </p:nvCxnSpPr>
        <p:spPr bwMode="auto">
          <a:xfrm>
            <a:off x="5562600" y="1463675"/>
            <a:ext cx="1981200" cy="1265238"/>
          </a:xfrm>
          <a:prstGeom prst="curvedConnector2">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29" name="AutoShape 17"/>
          <p:cNvCxnSpPr>
            <a:cxnSpLocks noChangeShapeType="1"/>
            <a:stCxn id="115718" idx="1"/>
            <a:endCxn id="115722" idx="0"/>
          </p:cNvCxnSpPr>
          <p:nvPr/>
        </p:nvCxnSpPr>
        <p:spPr bwMode="auto">
          <a:xfrm rot="10800000" flipV="1">
            <a:off x="1524000" y="1463675"/>
            <a:ext cx="1890713" cy="1265238"/>
          </a:xfrm>
          <a:prstGeom prst="curvedConnector2">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30" name="AutoShape 18"/>
          <p:cNvCxnSpPr>
            <a:cxnSpLocks noChangeShapeType="1"/>
            <a:stCxn id="115723" idx="2"/>
            <a:endCxn id="115719" idx="1"/>
          </p:cNvCxnSpPr>
          <p:nvPr/>
        </p:nvCxnSpPr>
        <p:spPr bwMode="auto">
          <a:xfrm rot="16200000" flipH="1">
            <a:off x="1920082" y="4037806"/>
            <a:ext cx="1098550" cy="1890713"/>
          </a:xfrm>
          <a:prstGeom prst="curvedConnector2">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31" name="AutoShape 19"/>
          <p:cNvCxnSpPr>
            <a:cxnSpLocks noChangeShapeType="1"/>
            <a:stCxn id="115721" idx="2"/>
            <a:endCxn id="115719" idx="3"/>
          </p:cNvCxnSpPr>
          <p:nvPr/>
        </p:nvCxnSpPr>
        <p:spPr bwMode="auto">
          <a:xfrm rot="5400000">
            <a:off x="6075362" y="4025901"/>
            <a:ext cx="1236663" cy="1776412"/>
          </a:xfrm>
          <a:prstGeom prst="curvedConnector2">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33" name="Line 21"/>
          <p:cNvSpPr>
            <a:spLocks noChangeShapeType="1"/>
          </p:cNvSpPr>
          <p:nvPr/>
        </p:nvSpPr>
        <p:spPr bwMode="auto">
          <a:xfrm>
            <a:off x="4495800" y="2057400"/>
            <a:ext cx="0" cy="53340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15734" name="Line 22"/>
          <p:cNvSpPr>
            <a:spLocks noChangeShapeType="1"/>
          </p:cNvSpPr>
          <p:nvPr/>
        </p:nvSpPr>
        <p:spPr bwMode="auto">
          <a:xfrm>
            <a:off x="4495800" y="3200400"/>
            <a:ext cx="0" cy="53340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15735" name="Line 23"/>
          <p:cNvSpPr>
            <a:spLocks noChangeShapeType="1"/>
          </p:cNvSpPr>
          <p:nvPr/>
        </p:nvSpPr>
        <p:spPr bwMode="auto">
          <a:xfrm>
            <a:off x="4495800" y="4572000"/>
            <a:ext cx="0" cy="53340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15736" name="Line 24"/>
          <p:cNvSpPr>
            <a:spLocks noChangeShapeType="1"/>
          </p:cNvSpPr>
          <p:nvPr/>
        </p:nvSpPr>
        <p:spPr bwMode="auto">
          <a:xfrm>
            <a:off x="7620000" y="3276600"/>
            <a:ext cx="0" cy="53340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15737" name="Line 25"/>
          <p:cNvSpPr>
            <a:spLocks noChangeShapeType="1"/>
          </p:cNvSpPr>
          <p:nvPr/>
        </p:nvSpPr>
        <p:spPr bwMode="auto">
          <a:xfrm>
            <a:off x="1447800" y="3200400"/>
            <a:ext cx="0" cy="53340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406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5"/>
          <p:cNvSpPr txBox="1">
            <a:spLocks noChangeArrowheads="1"/>
          </p:cNvSpPr>
          <p:nvPr/>
        </p:nvSpPr>
        <p:spPr bwMode="auto">
          <a:xfrm>
            <a:off x="228600" y="685800"/>
            <a:ext cx="8702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726" name="Text Box 6"/>
          <p:cNvSpPr txBox="1">
            <a:spLocks noChangeArrowheads="1"/>
          </p:cNvSpPr>
          <p:nvPr/>
        </p:nvSpPr>
        <p:spPr bwMode="auto">
          <a:xfrm>
            <a:off x="288925" y="565150"/>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727" name="Rectangle 7"/>
          <p:cNvSpPr>
            <a:spLocks noChangeArrowheads="1"/>
          </p:cNvSpPr>
          <p:nvPr/>
        </p:nvSpPr>
        <p:spPr bwMode="auto">
          <a:xfrm>
            <a:off x="533400" y="1281113"/>
            <a:ext cx="8382000" cy="344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3200">
                <a:latin typeface="Arial" panose="020B0604020202020204" pitchFamily="34" charset="0"/>
              </a:rPr>
              <a:t>Stability is defined as </a:t>
            </a:r>
            <a:r>
              <a:rPr lang="en-US" sz="3200">
                <a:solidFill>
                  <a:srgbClr val="99FFCC"/>
                </a:solidFill>
                <a:latin typeface="Arial" panose="020B0604020202020204" pitchFamily="34" charset="0"/>
              </a:rPr>
              <a:t>“</a:t>
            </a:r>
            <a:r>
              <a:rPr lang="en-US" sz="2800" i="1">
                <a:solidFill>
                  <a:srgbClr val="99FFCC"/>
                </a:solidFill>
                <a:latin typeface="Times New Roman" panose="02020603050405020304" pitchFamily="18" charset="0"/>
              </a:rPr>
              <a:t>The quality of a prosthesis to be firm, steady or constant, to resist displacement by functional, horizontal or rotational stresses</a:t>
            </a:r>
            <a:r>
              <a:rPr lang="en-US" sz="3200">
                <a:solidFill>
                  <a:srgbClr val="99FFCC"/>
                </a:solidFill>
                <a:latin typeface="Arial" panose="020B0604020202020204" pitchFamily="34" charset="0"/>
              </a:rPr>
              <a:t>.” </a:t>
            </a:r>
            <a:r>
              <a:rPr lang="en-US" sz="3200">
                <a:latin typeface="Arial" panose="020B0604020202020204" pitchFamily="34" charset="0"/>
              </a:rPr>
              <a:t>(GPT)</a:t>
            </a:r>
          </a:p>
          <a:p>
            <a:endParaRPr lang="en-US" sz="3200">
              <a:latin typeface="Arial" panose="020B0604020202020204" pitchFamily="34" charset="0"/>
            </a:endParaRPr>
          </a:p>
          <a:p>
            <a:endParaRPr lang="en-US" sz="3200">
              <a:latin typeface="Arial" panose="020B0604020202020204" pitchFamily="34" charset="0"/>
            </a:endParaRPr>
          </a:p>
          <a:p>
            <a:r>
              <a:rPr lang="en-US" sz="3200">
                <a:latin typeface="Arial" panose="020B0604020202020204" pitchFamily="34" charset="0"/>
              </a:rPr>
              <a:t>It is usually the distinguishing factor between success and failure.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2575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3400">
                <a:solidFill>
                  <a:srgbClr val="CCFF99"/>
                </a:solidFill>
                <a:latin typeface="Arial" panose="020B0604020202020204" pitchFamily="34" charset="0"/>
              </a:rPr>
              <a:t>FACTORS AFFECTING STABILITY</a:t>
            </a:r>
          </a:p>
        </p:txBody>
      </p:sp>
      <p:sp>
        <p:nvSpPr>
          <p:cNvPr id="37891" name="Rectangle 3"/>
          <p:cNvSpPr>
            <a:spLocks noGrp="1" noChangeArrowheads="1"/>
          </p:cNvSpPr>
          <p:nvPr>
            <p:ph type="body" idx="1"/>
          </p:nvPr>
        </p:nvSpPr>
        <p:spPr/>
        <p:txBody>
          <a:bodyPr/>
          <a:lstStyle/>
          <a:p>
            <a:pPr>
              <a:lnSpc>
                <a:spcPct val="90000"/>
              </a:lnSpc>
            </a:pPr>
            <a:r>
              <a:rPr lang="en-US" sz="2800">
                <a:latin typeface="Arial" panose="020B0604020202020204" pitchFamily="34" charset="0"/>
              </a:rPr>
              <a:t>Relationship of the denture base to the underlying tissues.</a:t>
            </a:r>
          </a:p>
          <a:p>
            <a:pPr>
              <a:lnSpc>
                <a:spcPct val="90000"/>
              </a:lnSpc>
            </a:pPr>
            <a:endParaRPr lang="en-US" sz="2800">
              <a:latin typeface="Arial" panose="020B0604020202020204" pitchFamily="34" charset="0"/>
            </a:endParaRPr>
          </a:p>
          <a:p>
            <a:pPr>
              <a:lnSpc>
                <a:spcPct val="90000"/>
              </a:lnSpc>
            </a:pPr>
            <a:r>
              <a:rPr lang="en-US" sz="2800">
                <a:latin typeface="Arial" panose="020B0604020202020204" pitchFamily="34" charset="0"/>
              </a:rPr>
              <a:t>Relationship of the external surface and denture border to the surrounding  oro-facial musculature.</a:t>
            </a:r>
          </a:p>
          <a:p>
            <a:pPr>
              <a:lnSpc>
                <a:spcPct val="90000"/>
              </a:lnSpc>
            </a:pPr>
            <a:endParaRPr lang="en-US" sz="2800">
              <a:latin typeface="Arial" panose="020B0604020202020204" pitchFamily="34" charset="0"/>
            </a:endParaRPr>
          </a:p>
          <a:p>
            <a:pPr>
              <a:lnSpc>
                <a:spcPct val="90000"/>
              </a:lnSpc>
            </a:pPr>
            <a:r>
              <a:rPr lang="en-US" sz="2800">
                <a:latin typeface="Arial" panose="020B0604020202020204" pitchFamily="34" charset="0"/>
              </a:rPr>
              <a:t>Relationship of the opposing occlusal surfaces.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4253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spcBef>
                <a:spcPct val="5000"/>
              </a:spcBef>
            </a:pPr>
            <a:r>
              <a:rPr lang="en-US" sz="3400">
                <a:solidFill>
                  <a:srgbClr val="CCFF99"/>
                </a:solidFill>
                <a:latin typeface="Arial" panose="020B0604020202020204" pitchFamily="34" charset="0"/>
              </a:rPr>
              <a:t>Relationship of the Denture Base to Tissues</a:t>
            </a:r>
          </a:p>
        </p:txBody>
      </p:sp>
      <p:sp>
        <p:nvSpPr>
          <p:cNvPr id="38915" name="Rectangle 3"/>
          <p:cNvSpPr>
            <a:spLocks noGrp="1" noChangeArrowheads="1"/>
          </p:cNvSpPr>
          <p:nvPr>
            <p:ph type="body" idx="1"/>
          </p:nvPr>
        </p:nvSpPr>
        <p:spPr>
          <a:xfrm>
            <a:off x="457200" y="1676400"/>
            <a:ext cx="8229600" cy="4419600"/>
          </a:xfrm>
        </p:spPr>
        <p:txBody>
          <a:bodyPr/>
          <a:lstStyle/>
          <a:p>
            <a:pPr>
              <a:spcBef>
                <a:spcPct val="50000"/>
              </a:spcBef>
            </a:pPr>
            <a:r>
              <a:rPr lang="en-US" sz="2800">
                <a:latin typeface="Arial" panose="020B0604020202020204" pitchFamily="34" charset="0"/>
              </a:rPr>
              <a:t>Accuracy of the impression procedures.</a:t>
            </a:r>
          </a:p>
          <a:p>
            <a:pPr>
              <a:spcBef>
                <a:spcPct val="50000"/>
              </a:spcBef>
            </a:pPr>
            <a:r>
              <a:rPr lang="en-US" sz="2800">
                <a:latin typeface="Arial" panose="020B0604020202020204" pitchFamily="34" charset="0"/>
              </a:rPr>
              <a:t>Adequate extension of the denture border as limited by the movable tissues……</a:t>
            </a:r>
          </a:p>
          <a:p>
            <a:pPr>
              <a:spcBef>
                <a:spcPct val="50000"/>
              </a:spcBef>
            </a:pPr>
            <a:r>
              <a:rPr lang="en-US" sz="2800">
                <a:latin typeface="Arial" panose="020B0604020202020204" pitchFamily="34" charset="0"/>
              </a:rPr>
              <a:t>Nature of the overlying soft tissues….. </a:t>
            </a:r>
          </a:p>
          <a:p>
            <a:pPr>
              <a:spcBef>
                <a:spcPct val="50000"/>
              </a:spcBef>
            </a:pPr>
            <a:r>
              <a:rPr lang="en-US" sz="2800">
                <a:latin typeface="Arial" panose="020B0604020202020204" pitchFamily="34" charset="0"/>
              </a:rPr>
              <a:t>Ridge surface         right angle to the occlusal plane.</a:t>
            </a:r>
          </a:p>
          <a:p>
            <a:pPr>
              <a:spcBef>
                <a:spcPct val="50000"/>
              </a:spcBef>
            </a:pPr>
            <a:r>
              <a:rPr lang="en-US" sz="2800">
                <a:latin typeface="Arial" panose="020B0604020202020204" pitchFamily="34" charset="0"/>
              </a:rPr>
              <a:t>Types of underlying tissue…..</a:t>
            </a:r>
          </a:p>
        </p:txBody>
      </p:sp>
      <p:sp>
        <p:nvSpPr>
          <p:cNvPr id="38919" name="AutoShape 7"/>
          <p:cNvSpPr>
            <a:spLocks noChangeArrowheads="1"/>
          </p:cNvSpPr>
          <p:nvPr/>
        </p:nvSpPr>
        <p:spPr bwMode="auto">
          <a:xfrm rot="-21600000">
            <a:off x="3276600" y="4191000"/>
            <a:ext cx="533400" cy="228600"/>
          </a:xfrm>
          <a:prstGeom prst="rightArrow">
            <a:avLst>
              <a:gd name="adj1" fmla="val 50000"/>
              <a:gd name="adj2" fmla="val 5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med" advTm="1239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3400">
                <a:solidFill>
                  <a:srgbClr val="CCFF99"/>
                </a:solidFill>
                <a:latin typeface="Arial" panose="020B0604020202020204" pitchFamily="34" charset="0"/>
              </a:rPr>
              <a:t>Mandibular Lingual Flange</a:t>
            </a:r>
          </a:p>
        </p:txBody>
      </p:sp>
      <p:sp>
        <p:nvSpPr>
          <p:cNvPr id="39939" name="Rectangle 3"/>
          <p:cNvSpPr>
            <a:spLocks noGrp="1" noChangeArrowheads="1"/>
          </p:cNvSpPr>
          <p:nvPr>
            <p:ph type="body" sz="half" idx="1"/>
          </p:nvPr>
        </p:nvSpPr>
        <p:spPr/>
        <p:txBody>
          <a:bodyPr/>
          <a:lstStyle/>
          <a:p>
            <a:r>
              <a:rPr lang="en-US" sz="2800">
                <a:latin typeface="Arial" panose="020B0604020202020204" pitchFamily="34" charset="0"/>
              </a:rPr>
              <a:t>At 90° to the occlusal plane.</a:t>
            </a:r>
          </a:p>
          <a:p>
            <a:endParaRPr lang="en-US" sz="2800">
              <a:latin typeface="Arial" panose="020B0604020202020204" pitchFamily="34" charset="0"/>
            </a:endParaRPr>
          </a:p>
          <a:p>
            <a:endParaRPr lang="en-US" sz="2800">
              <a:latin typeface="Arial" panose="020B0604020202020204" pitchFamily="34" charset="0"/>
            </a:endParaRPr>
          </a:p>
          <a:p>
            <a:r>
              <a:rPr lang="en-US" sz="2800">
                <a:latin typeface="Arial" panose="020B0604020202020204" pitchFamily="34" charset="0"/>
              </a:rPr>
              <a:t>Effectively resists horizontal forces</a:t>
            </a:r>
            <a:r>
              <a:rPr lang="en-US" sz="2800" b="1">
                <a:latin typeface="Arial" panose="020B0604020202020204" pitchFamily="34" charset="0"/>
              </a:rPr>
              <a:t>.</a:t>
            </a:r>
          </a:p>
        </p:txBody>
      </p:sp>
      <p:pic>
        <p:nvPicPr>
          <p:cNvPr id="39944" name="Picture 8" descr="new-2"/>
          <p:cNvPicPr>
            <a:picLocks noGrp="1" noChangeAspect="1" noChangeArrowheads="1"/>
          </p:cNvPicPr>
          <p:nvPr>
            <p:ph sz="half" idx="2"/>
          </p:nvPr>
        </p:nvPicPr>
        <p:blipFill>
          <a:blip r:embed="rId4">
            <a:lum bright="-42000" contrast="66000"/>
            <a:extLst>
              <a:ext uri="{28A0092B-C50C-407E-A947-70E740481C1C}">
                <a14:useLocalDpi xmlns:a14="http://schemas.microsoft.com/office/drawing/2010/main" val="0"/>
              </a:ext>
            </a:extLst>
          </a:blip>
          <a:srcRect/>
          <a:stretch>
            <a:fillRect/>
          </a:stretch>
        </p:blipFill>
        <p:spPr>
          <a:xfrm>
            <a:off x="5033963" y="1600200"/>
            <a:ext cx="3265487"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47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Curtain Call</Template>
  <TotalTime>3112</TotalTime>
  <Words>1746</Words>
  <Application>Microsoft Office PowerPoint</Application>
  <PresentationFormat>On-screen Show (4:3)</PresentationFormat>
  <Paragraphs>256</Paragraphs>
  <Slides>49</Slides>
  <Notes>1</Notes>
  <HiddenSlides>0</HiddenSlides>
  <MMClips>49</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9" baseType="lpstr">
      <vt:lpstr>Arial</vt:lpstr>
      <vt:lpstr>Courier New</vt:lpstr>
      <vt:lpstr>Lucida Bright</vt:lpstr>
      <vt:lpstr>Lucida Calligraphy</vt:lpstr>
      <vt:lpstr>Tahoma</vt:lpstr>
      <vt:lpstr>Times New Roman</vt:lpstr>
      <vt:lpstr>Wingdings</vt:lpstr>
      <vt:lpstr>Curtain Call</vt:lpstr>
      <vt:lpstr>CorelDRAW</vt:lpstr>
      <vt:lpstr>CorelPhotoPaint.Image.11</vt:lpstr>
      <vt:lpstr>STABILITY                           IN COMPLETE DENTURES</vt:lpstr>
      <vt:lpstr>Lesson Plan</vt:lpstr>
      <vt:lpstr>CONTENTS</vt:lpstr>
      <vt:lpstr>INTRODUCTION</vt:lpstr>
      <vt:lpstr>PowerPoint Presentation</vt:lpstr>
      <vt:lpstr>PowerPoint Presentation</vt:lpstr>
      <vt:lpstr>FACTORS AFFECTING STABILITY</vt:lpstr>
      <vt:lpstr>Relationship of the Denture Base to Tissues</vt:lpstr>
      <vt:lpstr>Mandibular Lingual Flange</vt:lpstr>
      <vt:lpstr>PowerPoint Presentation</vt:lpstr>
      <vt:lpstr>PowerPoint Presentation</vt:lpstr>
      <vt:lpstr>PowerPoint Presentation</vt:lpstr>
      <vt:lpstr>PowerPoint Presentation</vt:lpstr>
      <vt:lpstr>PowerPoint Presentation</vt:lpstr>
      <vt:lpstr>Relationship of the External Surface and Periphery to Surrounding Oro-facial  Musculature</vt:lpstr>
      <vt:lpstr>PowerPoint Presentation</vt:lpstr>
      <vt:lpstr>Influence of Oro-facial Musculature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SELECTION OF TEETH</vt:lpstr>
      <vt:lpstr>Tooth Position and Occlusal Plane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Piyush Javiya</dc:creator>
  <cp:lastModifiedBy>Microsoft account</cp:lastModifiedBy>
  <cp:revision>147</cp:revision>
  <dcterms:created xsi:type="dcterms:W3CDTF">1601-01-01T00:00:00Z</dcterms:created>
  <dcterms:modified xsi:type="dcterms:W3CDTF">2020-08-23T17:18:34Z</dcterms:modified>
</cp:coreProperties>
</file>