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976B-EEBF-4233-A97B-587EEF9C4BD0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01FE-2033-4879-A40A-ABD2ABFA0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976B-EEBF-4233-A97B-587EEF9C4BD0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01FE-2033-4879-A40A-ABD2ABFA0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976B-EEBF-4233-A97B-587EEF9C4BD0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01FE-2033-4879-A40A-ABD2ABFA0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976B-EEBF-4233-A97B-587EEF9C4BD0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01FE-2033-4879-A40A-ABD2ABFA0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976B-EEBF-4233-A97B-587EEF9C4BD0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01FE-2033-4879-A40A-ABD2ABFA0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976B-EEBF-4233-A97B-587EEF9C4BD0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01FE-2033-4879-A40A-ABD2ABFA0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976B-EEBF-4233-A97B-587EEF9C4BD0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01FE-2033-4879-A40A-ABD2ABFA0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976B-EEBF-4233-A97B-587EEF9C4BD0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01FE-2033-4879-A40A-ABD2ABFA0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976B-EEBF-4233-A97B-587EEF9C4BD0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01FE-2033-4879-A40A-ABD2ABFA0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976B-EEBF-4233-A97B-587EEF9C4BD0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01FE-2033-4879-A40A-ABD2ABFA0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B976B-EEBF-4233-A97B-587EEF9C4BD0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01FE-2033-4879-A40A-ABD2ABFA0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B976B-EEBF-4233-A97B-587EEF9C4BD0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501FE-2033-4879-A40A-ABD2ABFA07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Relationship Id="rId6" Type="http://schemas.openxmlformats.org/officeDocument/2006/relationships/image" Target="../media/image2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Dr.Radhika</a:t>
            </a:r>
            <a:r>
              <a:rPr lang="en-US" sz="2400" dirty="0" smtClean="0"/>
              <a:t> </a:t>
            </a:r>
            <a:r>
              <a:rPr lang="en-US" sz="2400" dirty="0" err="1" smtClean="0"/>
              <a:t>Pathak</a:t>
            </a:r>
            <a:endParaRPr lang="en-US" sz="2400" dirty="0" smtClean="0"/>
          </a:p>
          <a:p>
            <a:r>
              <a:rPr lang="en-US" sz="2400" dirty="0" smtClean="0"/>
              <a:t>Department of Public Health </a:t>
            </a:r>
            <a:r>
              <a:rPr lang="en-US" sz="2400" dirty="0" smtClean="0"/>
              <a:t>Dentistry</a:t>
            </a:r>
          </a:p>
          <a:p>
            <a:r>
              <a:rPr lang="en-US" sz="2400" dirty="0" smtClean="0"/>
              <a:t>K.M Shah Dental College &amp; </a:t>
            </a:r>
            <a:r>
              <a:rPr lang="en-US" sz="2400" dirty="0" err="1" smtClean="0"/>
              <a:t>Hospiral</a:t>
            </a:r>
            <a:endParaRPr lang="en-US" sz="2400" dirty="0" smtClean="0"/>
          </a:p>
          <a:p>
            <a:r>
              <a:rPr lang="en-US" sz="2400" dirty="0" err="1" smtClean="0"/>
              <a:t>Sumandeep</a:t>
            </a:r>
            <a:r>
              <a:rPr lang="en-US" sz="2400" dirty="0" smtClean="0"/>
              <a:t> </a:t>
            </a:r>
            <a:r>
              <a:rPr lang="en-US" sz="2400" dirty="0" err="1" smtClean="0"/>
              <a:t>Vidyapeeth</a:t>
            </a:r>
            <a:r>
              <a:rPr lang="en-US" sz="2400" dirty="0" smtClean="0"/>
              <a:t> (Deemed to be University)</a:t>
            </a:r>
            <a:endParaRPr lang="en-US" sz="2400" dirty="0"/>
          </a:p>
        </p:txBody>
      </p:sp>
      <p:sp>
        <p:nvSpPr>
          <p:cNvPr id="4" name="object 2"/>
          <p:cNvSpPr/>
          <p:nvPr/>
        </p:nvSpPr>
        <p:spPr>
          <a:xfrm>
            <a:off x="990600" y="1143000"/>
            <a:ext cx="7791450" cy="8286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" name="~PP3806.WAV">
            <a:hlinkClick r:id="" action="ppaction://media"/>
          </p:cNvPr>
          <p:cNvPicPr>
            <a:picLocks noRot="1" noChangeAspect="1"/>
          </p:cNvPicPr>
          <p:nvPr>
            <a:wavAudioFile r:embed="rId1" name="~PP3806.WAV"/>
          </p:nvPr>
        </p:nvPicPr>
        <p:blipFill>
          <a:blip r:embed="rId4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140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09550" y="285750"/>
            <a:ext cx="7791450" cy="8286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276471" y="1667001"/>
            <a:ext cx="4453890" cy="4416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32105" marR="5080" indent="-320040">
              <a:lnSpc>
                <a:spcPct val="100000"/>
              </a:lnSpc>
              <a:spcBef>
                <a:spcPts val="105"/>
              </a:spcBef>
              <a:buClr>
                <a:srgbClr val="EF7E09"/>
              </a:buClr>
              <a:buSzPct val="79687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3200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DEFINITION:</a:t>
            </a:r>
            <a:r>
              <a:rPr sz="3200" spc="-120" dirty="0">
                <a:latin typeface="Arial"/>
                <a:cs typeface="Arial"/>
              </a:rPr>
              <a:t> </a:t>
            </a:r>
            <a:r>
              <a:rPr sz="3200" i="1" spc="-25" dirty="0">
                <a:latin typeface="Arial"/>
                <a:cs typeface="Arial"/>
              </a:rPr>
              <a:t>DAVIES,  </a:t>
            </a:r>
            <a:r>
              <a:rPr sz="3200" i="1" spc="-10" dirty="0">
                <a:latin typeface="Arial"/>
                <a:cs typeface="Arial"/>
              </a:rPr>
              <a:t>1988</a:t>
            </a:r>
            <a:endParaRPr sz="3200">
              <a:latin typeface="Arial"/>
              <a:cs typeface="Arial"/>
            </a:endParaRPr>
          </a:p>
          <a:p>
            <a:pPr marL="332105" marR="120014" indent="-320040">
              <a:lnSpc>
                <a:spcPct val="100000"/>
              </a:lnSpc>
              <a:buClr>
                <a:srgbClr val="EF7E09"/>
              </a:buClr>
              <a:buSzPct val="79687"/>
              <a:buFont typeface="Wingdings 2"/>
              <a:buChar char=""/>
              <a:tabLst>
                <a:tab pos="332105" algn="l"/>
                <a:tab pos="332740" algn="l"/>
              </a:tabLst>
            </a:pPr>
            <a:r>
              <a:rPr sz="3200" dirty="0">
                <a:latin typeface="Arial"/>
                <a:cs typeface="Arial"/>
              </a:rPr>
              <a:t>A complex </a:t>
            </a:r>
            <a:r>
              <a:rPr sz="3200" spc="-5" dirty="0">
                <a:latin typeface="Arial"/>
                <a:cs typeface="Arial"/>
              </a:rPr>
              <a:t>disease  involving </a:t>
            </a:r>
            <a:r>
              <a:rPr sz="3200" dirty="0">
                <a:latin typeface="Arial"/>
                <a:cs typeface="Arial"/>
              </a:rPr>
              <a:t>maxillary  </a:t>
            </a:r>
            <a:r>
              <a:rPr sz="3200" spc="-5" dirty="0">
                <a:latin typeface="Arial"/>
                <a:cs typeface="Arial"/>
              </a:rPr>
              <a:t>primary </a:t>
            </a:r>
            <a:r>
              <a:rPr sz="3200" dirty="0">
                <a:latin typeface="Arial"/>
                <a:cs typeface="Arial"/>
              </a:rPr>
              <a:t>incisors</a:t>
            </a:r>
            <a:r>
              <a:rPr sz="3200" spc="-8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within  </a:t>
            </a:r>
            <a:r>
              <a:rPr sz="3200" dirty="0">
                <a:latin typeface="Arial"/>
                <a:cs typeface="Arial"/>
              </a:rPr>
              <a:t>a month </a:t>
            </a:r>
            <a:r>
              <a:rPr sz="3200" spc="-5" dirty="0">
                <a:latin typeface="Arial"/>
                <a:cs typeface="Arial"/>
              </a:rPr>
              <a:t>after eruption  and </a:t>
            </a:r>
            <a:r>
              <a:rPr sz="3200" dirty="0">
                <a:latin typeface="Arial"/>
                <a:cs typeface="Arial"/>
              </a:rPr>
              <a:t>spread </a:t>
            </a:r>
            <a:r>
              <a:rPr sz="3200" spc="-5" dirty="0">
                <a:latin typeface="Arial"/>
                <a:cs typeface="Arial"/>
              </a:rPr>
              <a:t>rapidly </a:t>
            </a:r>
            <a:r>
              <a:rPr sz="3200" dirty="0">
                <a:latin typeface="Arial"/>
                <a:cs typeface="Arial"/>
              </a:rPr>
              <a:t>to  involve </a:t>
            </a:r>
            <a:r>
              <a:rPr sz="3200" spc="-5" dirty="0">
                <a:latin typeface="Arial"/>
                <a:cs typeface="Arial"/>
              </a:rPr>
              <a:t>other primary  teeth.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4121" y="1926719"/>
            <a:ext cx="3973820" cy="31249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8600" y="1981200"/>
            <a:ext cx="3810000" cy="29622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09550" y="1962150"/>
            <a:ext cx="3848100" cy="3000375"/>
          </a:xfrm>
          <a:custGeom>
            <a:avLst/>
            <a:gdLst/>
            <a:ahLst/>
            <a:cxnLst/>
            <a:rect l="l" t="t" r="r" b="b"/>
            <a:pathLst>
              <a:path w="3848100" h="3000375">
                <a:moveTo>
                  <a:pt x="0" y="3000375"/>
                </a:moveTo>
                <a:lnTo>
                  <a:pt x="3848100" y="3000375"/>
                </a:lnTo>
                <a:lnTo>
                  <a:pt x="3848100" y="0"/>
                </a:lnTo>
                <a:lnTo>
                  <a:pt x="0" y="0"/>
                </a:lnTo>
                <a:lnTo>
                  <a:pt x="0" y="3000375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" name="~PP1688.WAV">
            <a:hlinkClick r:id="" action="ppaction://media"/>
          </p:cNvPr>
          <p:cNvPicPr>
            <a:picLocks noRot="1" noChangeAspect="1"/>
          </p:cNvPicPr>
          <p:nvPr>
            <a:wavAudioFile r:embed="rId1" name="~PP1688.WAV"/>
          </p:nvPr>
        </p:nvPicPr>
        <p:blipFill>
          <a:blip r:embed="rId6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825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975" y="0"/>
            <a:ext cx="5476875" cy="8191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38200" y="1600200"/>
            <a:ext cx="1143000" cy="844462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b="0">
                <a:solidFill>
                  <a:schemeClr val="bg1"/>
                </a:solidFill>
              </a:rPr>
              <a:t>TYPE</a:t>
            </a:r>
            <a:r>
              <a:rPr sz="1800" b="0" spc="-95">
                <a:solidFill>
                  <a:schemeClr val="bg1"/>
                </a:solidFill>
              </a:rPr>
              <a:t> </a:t>
            </a:r>
            <a:r>
              <a:rPr sz="1800" b="0" smtClean="0">
                <a:solidFill>
                  <a:schemeClr val="bg1"/>
                </a:solidFill>
              </a:rPr>
              <a:t>1</a:t>
            </a:r>
            <a:r>
              <a:rPr lang="en-US" sz="1800" b="0" dirty="0" smtClean="0">
                <a:solidFill>
                  <a:schemeClr val="bg1"/>
                </a:solidFill>
              </a:rPr>
              <a:t> ECC Moderate</a:t>
            </a:r>
            <a:endParaRPr sz="1800" b="0" dirty="0">
              <a:solidFill>
                <a:schemeClr val="bg1"/>
              </a:solidFill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42742" y="1151382"/>
            <a:ext cx="51219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Char char="•"/>
              <a:tabLst>
                <a:tab pos="185420" algn="l"/>
              </a:tabLst>
            </a:pPr>
            <a:r>
              <a:rPr sz="1800" spc="-5" dirty="0">
                <a:latin typeface="Arial"/>
                <a:cs typeface="Arial"/>
              </a:rPr>
              <a:t>Carious lesions involving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molars and</a:t>
            </a:r>
            <a:r>
              <a:rPr sz="1800" spc="4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incisors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642742" y="1428750"/>
            <a:ext cx="5722620" cy="1324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indent="-172720">
              <a:lnSpc>
                <a:spcPct val="100000"/>
              </a:lnSpc>
              <a:spcBef>
                <a:spcPts val="100"/>
              </a:spcBef>
              <a:buChar char="•"/>
              <a:tabLst>
                <a:tab pos="185420" algn="l"/>
              </a:tabLst>
            </a:pPr>
            <a:r>
              <a:rPr sz="1800" spc="-5" dirty="0">
                <a:latin typeface="Arial"/>
                <a:cs typeface="Arial"/>
              </a:rPr>
              <a:t>Seen in 2-5 </a:t>
            </a:r>
            <a:r>
              <a:rPr sz="1800" spc="-10" dirty="0">
                <a:latin typeface="Arial"/>
                <a:cs typeface="Arial"/>
              </a:rPr>
              <a:t>years </a:t>
            </a:r>
            <a:r>
              <a:rPr sz="1800" dirty="0">
                <a:latin typeface="Arial"/>
                <a:cs typeface="Arial"/>
              </a:rPr>
              <a:t>of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age</a:t>
            </a:r>
            <a:endParaRPr sz="1800">
              <a:latin typeface="Arial"/>
              <a:cs typeface="Arial"/>
            </a:endParaRPr>
          </a:p>
          <a:p>
            <a:pPr marL="184785" marR="5080" indent="-172720">
              <a:lnSpc>
                <a:spcPts val="1860"/>
              </a:lnSpc>
              <a:spcBef>
                <a:spcPts val="325"/>
              </a:spcBef>
              <a:buChar char="•"/>
              <a:tabLst>
                <a:tab pos="185420" algn="l"/>
              </a:tabLst>
            </a:pPr>
            <a:r>
              <a:rPr sz="1800" spc="-5" dirty="0">
                <a:latin typeface="Arial"/>
                <a:cs typeface="Arial"/>
              </a:rPr>
              <a:t>Cause is usually a combination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cariogenic semisolid  or solid food and lack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oral</a:t>
            </a:r>
            <a:r>
              <a:rPr sz="1800" spc="2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hygiene</a:t>
            </a:r>
            <a:endParaRPr sz="1800">
              <a:latin typeface="Arial"/>
              <a:cs typeface="Arial"/>
            </a:endParaRPr>
          </a:p>
          <a:p>
            <a:pPr marL="184785" marR="516890" indent="-172720">
              <a:lnSpc>
                <a:spcPts val="1860"/>
              </a:lnSpc>
              <a:spcBef>
                <a:spcPts val="310"/>
              </a:spcBef>
              <a:buChar char="•"/>
              <a:tabLst>
                <a:tab pos="185420" algn="l"/>
              </a:tabLst>
            </a:pPr>
            <a:r>
              <a:rPr sz="1800" spc="-5" dirty="0">
                <a:latin typeface="Arial"/>
                <a:cs typeface="Arial"/>
              </a:rPr>
              <a:t>Number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affected teeth usually increases as </a:t>
            </a:r>
            <a:r>
              <a:rPr sz="1800" dirty="0">
                <a:latin typeface="Arial"/>
                <a:cs typeface="Arial"/>
              </a:rPr>
              <a:t>the  </a:t>
            </a:r>
            <a:r>
              <a:rPr sz="1800" spc="-5" dirty="0">
                <a:latin typeface="Arial"/>
                <a:cs typeface="Arial"/>
              </a:rPr>
              <a:t>cariogenic challenge</a:t>
            </a:r>
            <a:r>
              <a:rPr sz="1800" spc="3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persists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7596" y="965580"/>
            <a:ext cx="8773579" cy="5648121"/>
          </a:xfrm>
          <a:prstGeom prst="rect">
            <a:avLst/>
          </a:prstGeom>
          <a:noFill/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62000" y="3048000"/>
            <a:ext cx="1447800" cy="1402948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0" tIns="55880" rIns="0" bIns="0" rtlCol="0">
            <a:spAutoFit/>
          </a:bodyPr>
          <a:lstStyle/>
          <a:p>
            <a:pPr marL="48895" marR="42545" algn="ctr">
              <a:lnSpc>
                <a:spcPts val="2080"/>
              </a:lnSpc>
              <a:spcBef>
                <a:spcPts val="440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TYPE</a:t>
            </a:r>
            <a:r>
              <a:rPr sz="20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2  ECC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ts val="1885"/>
              </a:lnSpc>
            </a:pPr>
            <a:r>
              <a:rPr sz="2000" smtClean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lang="en-US" sz="2000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000" smtClean="0">
                <a:solidFill>
                  <a:srgbClr val="FFFFFF"/>
                </a:solidFill>
                <a:latin typeface="Arial"/>
                <a:cs typeface="Arial"/>
              </a:rPr>
              <a:t>odera</a:t>
            </a:r>
            <a:endParaRPr sz="2000">
              <a:latin typeface="Arial"/>
              <a:cs typeface="Arial"/>
            </a:endParaRPr>
          </a:p>
          <a:p>
            <a:pPr marL="60960" marR="55244" indent="2540" algn="ctr">
              <a:lnSpc>
                <a:spcPts val="2060"/>
              </a:lnSpc>
              <a:spcBef>
                <a:spcPts val="190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te to  s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vere)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84704" y="3163061"/>
            <a:ext cx="6066790" cy="132588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210185" marR="62865" indent="-172720">
              <a:lnSpc>
                <a:spcPts val="1870"/>
              </a:lnSpc>
              <a:spcBef>
                <a:spcPts val="405"/>
              </a:spcBef>
              <a:buChar char="•"/>
              <a:tabLst>
                <a:tab pos="210820" algn="l"/>
              </a:tabLst>
            </a:pPr>
            <a:r>
              <a:rPr sz="1800" spc="-5" dirty="0">
                <a:latin typeface="Arial"/>
                <a:cs typeface="Arial"/>
              </a:rPr>
              <a:t>Labiolingual carious lesion </a:t>
            </a:r>
            <a:r>
              <a:rPr sz="1800" spc="-10" dirty="0">
                <a:latin typeface="Arial"/>
                <a:cs typeface="Arial"/>
              </a:rPr>
              <a:t>affecting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maxillary incisors  </a:t>
            </a:r>
            <a:r>
              <a:rPr sz="1800" spc="-15" dirty="0">
                <a:latin typeface="Arial"/>
                <a:cs typeface="Arial"/>
              </a:rPr>
              <a:t>with </a:t>
            </a:r>
            <a:r>
              <a:rPr sz="1800" spc="-5" dirty="0">
                <a:latin typeface="Arial"/>
                <a:cs typeface="Arial"/>
              </a:rPr>
              <a:t>or </a:t>
            </a:r>
            <a:r>
              <a:rPr sz="1800" spc="-10" dirty="0">
                <a:latin typeface="Arial"/>
                <a:cs typeface="Arial"/>
              </a:rPr>
              <a:t>without </a:t>
            </a:r>
            <a:r>
              <a:rPr sz="1800" spc="-5" dirty="0">
                <a:latin typeface="Arial"/>
                <a:cs typeface="Arial"/>
              </a:rPr>
              <a:t>molar</a:t>
            </a:r>
            <a:r>
              <a:rPr sz="1800" spc="9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caries</a:t>
            </a:r>
            <a:endParaRPr sz="1800">
              <a:latin typeface="Arial"/>
              <a:cs typeface="Arial"/>
            </a:endParaRPr>
          </a:p>
          <a:p>
            <a:pPr marL="210185" indent="-172720">
              <a:lnSpc>
                <a:spcPct val="100000"/>
              </a:lnSpc>
              <a:buChar char="•"/>
              <a:tabLst>
                <a:tab pos="210820" algn="l"/>
              </a:tabLst>
            </a:pPr>
            <a:r>
              <a:rPr sz="1800" spc="-5" dirty="0">
                <a:latin typeface="Arial"/>
                <a:cs typeface="Arial"/>
              </a:rPr>
              <a:t>Seen soon </a:t>
            </a:r>
            <a:r>
              <a:rPr sz="1800" dirty="0">
                <a:latin typeface="Arial"/>
                <a:cs typeface="Arial"/>
              </a:rPr>
              <a:t>after </a:t>
            </a:r>
            <a:r>
              <a:rPr sz="1800" spc="-5" dirty="0">
                <a:latin typeface="Arial"/>
                <a:cs typeface="Arial"/>
              </a:rPr>
              <a:t>1</a:t>
            </a:r>
            <a:r>
              <a:rPr sz="1800" spc="-7" baseline="25462" dirty="0">
                <a:latin typeface="Arial"/>
                <a:cs typeface="Arial"/>
              </a:rPr>
              <a:t>st </a:t>
            </a:r>
            <a:r>
              <a:rPr sz="1800" spc="-5" dirty="0">
                <a:latin typeface="Arial"/>
                <a:cs typeface="Arial"/>
              </a:rPr>
              <a:t>tooth</a:t>
            </a:r>
            <a:r>
              <a:rPr sz="1800" spc="-14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erupt</a:t>
            </a:r>
            <a:endParaRPr sz="1800">
              <a:latin typeface="Arial"/>
              <a:cs typeface="Arial"/>
            </a:endParaRPr>
          </a:p>
          <a:p>
            <a:pPr marL="210185" indent="-172720">
              <a:lnSpc>
                <a:spcPts val="2010"/>
              </a:lnSpc>
              <a:spcBef>
                <a:spcPts val="10"/>
              </a:spcBef>
              <a:buChar char="•"/>
              <a:tabLst>
                <a:tab pos="210820" algn="l"/>
              </a:tabLst>
            </a:pPr>
            <a:r>
              <a:rPr sz="1800" spc="-5" dirty="0">
                <a:latin typeface="Arial"/>
                <a:cs typeface="Arial"/>
              </a:rPr>
              <a:t>Cause is inappropriate use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5" dirty="0">
                <a:latin typeface="Arial"/>
                <a:cs typeface="Arial"/>
              </a:rPr>
              <a:t>feeding bottle, </a:t>
            </a:r>
            <a:r>
              <a:rPr sz="1800" spc="-10" dirty="0">
                <a:latin typeface="Arial"/>
                <a:cs typeface="Arial"/>
              </a:rPr>
              <a:t>at-will</a:t>
            </a:r>
            <a:r>
              <a:rPr sz="1800" spc="15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breast</a:t>
            </a:r>
            <a:endParaRPr sz="1800">
              <a:latin typeface="Arial"/>
              <a:cs typeface="Arial"/>
            </a:endParaRPr>
          </a:p>
          <a:p>
            <a:pPr marL="210185">
              <a:lnSpc>
                <a:spcPts val="2010"/>
              </a:lnSpc>
            </a:pPr>
            <a:r>
              <a:rPr sz="1800" spc="-5" dirty="0">
                <a:latin typeface="Arial"/>
                <a:cs typeface="Arial"/>
              </a:rPr>
              <a:t>feeding or combination, </a:t>
            </a:r>
            <a:r>
              <a:rPr sz="1800" spc="-10" dirty="0">
                <a:latin typeface="Arial"/>
                <a:cs typeface="Arial"/>
              </a:rPr>
              <a:t>poor </a:t>
            </a:r>
            <a:r>
              <a:rPr sz="1800" spc="-5" dirty="0">
                <a:latin typeface="Arial"/>
                <a:cs typeface="Arial"/>
              </a:rPr>
              <a:t>oral</a:t>
            </a:r>
            <a:r>
              <a:rPr sz="1800" spc="6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hygiene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90600" y="5105400"/>
            <a:ext cx="960119" cy="856615"/>
          </a:xfrm>
          <a:prstGeom prst="rect">
            <a:avLst/>
          </a:prstGeom>
          <a:solidFill>
            <a:schemeClr val="tx1"/>
          </a:solidFill>
        </p:spPr>
        <p:txBody>
          <a:bodyPr vert="horz" wrap="square" lIns="0" tIns="55879" rIns="0" bIns="0" rtlCol="0">
            <a:spAutoFit/>
          </a:bodyPr>
          <a:lstStyle/>
          <a:p>
            <a:pPr marL="43180" marR="34290" algn="ctr">
              <a:lnSpc>
                <a:spcPts val="2080"/>
              </a:lnSpc>
              <a:spcBef>
                <a:spcPts val="439"/>
              </a:spcBef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TYPE</a:t>
            </a:r>
            <a:r>
              <a:rPr sz="2000" spc="-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3  ECC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ts val="2045"/>
              </a:lnSpc>
            </a:pP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sz="2000" spc="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2000" dirty="0">
                <a:solidFill>
                  <a:srgbClr val="FFFFFF"/>
                </a:solidFill>
                <a:latin typeface="Arial"/>
                <a:cs typeface="Arial"/>
              </a:rPr>
              <a:t>evere)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543682" y="5031104"/>
            <a:ext cx="5882005" cy="136588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84785" marR="5080" indent="-172720">
              <a:lnSpc>
                <a:spcPts val="1870"/>
              </a:lnSpc>
              <a:spcBef>
                <a:spcPts val="400"/>
              </a:spcBef>
              <a:buChar char="•"/>
              <a:tabLst>
                <a:tab pos="185420" algn="l"/>
              </a:tabLst>
            </a:pPr>
            <a:r>
              <a:rPr sz="1800" spc="-5" dirty="0">
                <a:latin typeface="Arial"/>
                <a:cs typeface="Arial"/>
              </a:rPr>
              <a:t>Carious lesion involve all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teeth, including mandibular  incisors.</a:t>
            </a:r>
            <a:endParaRPr sz="1800">
              <a:latin typeface="Arial"/>
              <a:cs typeface="Arial"/>
            </a:endParaRPr>
          </a:p>
          <a:p>
            <a:pPr marL="184785" indent="-172720">
              <a:lnSpc>
                <a:spcPct val="100000"/>
              </a:lnSpc>
              <a:spcBef>
                <a:spcPts val="5"/>
              </a:spcBef>
              <a:buChar char="•"/>
              <a:tabLst>
                <a:tab pos="185420" algn="l"/>
              </a:tabLst>
            </a:pPr>
            <a:r>
              <a:rPr sz="1800" spc="-5" dirty="0">
                <a:latin typeface="Arial"/>
                <a:cs typeface="Arial"/>
              </a:rPr>
              <a:t>Usually seen </a:t>
            </a:r>
            <a:r>
              <a:rPr sz="1800" dirty="0">
                <a:latin typeface="Arial"/>
                <a:cs typeface="Arial"/>
              </a:rPr>
              <a:t>in </a:t>
            </a:r>
            <a:r>
              <a:rPr sz="1800" spc="-5" dirty="0">
                <a:latin typeface="Arial"/>
                <a:cs typeface="Arial"/>
              </a:rPr>
              <a:t>3-5 </a:t>
            </a:r>
            <a:r>
              <a:rPr sz="1800" spc="-10" dirty="0">
                <a:latin typeface="Arial"/>
                <a:cs typeface="Arial"/>
              </a:rPr>
              <a:t>years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50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age</a:t>
            </a:r>
            <a:endParaRPr sz="1800">
              <a:latin typeface="Arial"/>
              <a:cs typeface="Arial"/>
            </a:endParaRPr>
          </a:p>
          <a:p>
            <a:pPr marL="184785" indent="-172720">
              <a:lnSpc>
                <a:spcPct val="100000"/>
              </a:lnSpc>
              <a:spcBef>
                <a:spcPts val="10"/>
              </a:spcBef>
              <a:buChar char="•"/>
              <a:tabLst>
                <a:tab pos="185420" algn="l"/>
              </a:tabLst>
            </a:pPr>
            <a:r>
              <a:rPr sz="1800" spc="-5" dirty="0">
                <a:latin typeface="Arial"/>
                <a:cs typeface="Arial"/>
              </a:rPr>
              <a:t>Cause is combination </a:t>
            </a:r>
            <a:r>
              <a:rPr sz="1800" dirty="0">
                <a:latin typeface="Arial"/>
                <a:cs typeface="Arial"/>
              </a:rPr>
              <a:t>of factors </a:t>
            </a:r>
            <a:r>
              <a:rPr sz="1800" spc="-5" dirty="0">
                <a:latin typeface="Arial"/>
                <a:cs typeface="Arial"/>
              </a:rPr>
              <a:t>and poor oral</a:t>
            </a:r>
            <a:r>
              <a:rPr sz="1800" spc="45" dirty="0">
                <a:latin typeface="Arial"/>
                <a:cs typeface="Arial"/>
              </a:rPr>
              <a:t> </a:t>
            </a:r>
            <a:r>
              <a:rPr sz="1800" spc="-10" dirty="0">
                <a:latin typeface="Arial"/>
                <a:cs typeface="Arial"/>
              </a:rPr>
              <a:t>hygiene</a:t>
            </a:r>
            <a:endParaRPr sz="1800">
              <a:latin typeface="Arial"/>
              <a:cs typeface="Arial"/>
            </a:endParaRPr>
          </a:p>
          <a:p>
            <a:pPr marL="184785" indent="-172720">
              <a:lnSpc>
                <a:spcPct val="100000"/>
              </a:lnSpc>
              <a:spcBef>
                <a:spcPts val="15"/>
              </a:spcBef>
              <a:buChar char="•"/>
              <a:tabLst>
                <a:tab pos="185420" algn="l"/>
              </a:tabLst>
            </a:pPr>
            <a:r>
              <a:rPr sz="1800" spc="-5" dirty="0">
                <a:latin typeface="Arial"/>
                <a:cs typeface="Arial"/>
              </a:rPr>
              <a:t>Rampant in nature and involves immune tooth</a:t>
            </a:r>
            <a:r>
              <a:rPr sz="1800" spc="9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surfaces.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12" name="~PP3899.WAV">
            <a:hlinkClick r:id="" action="ppaction://media"/>
          </p:cNvPr>
          <p:cNvPicPr>
            <a:picLocks noRot="1" noChangeAspect="1"/>
          </p:cNvPicPr>
          <p:nvPr>
            <a:wavAudioFile r:embed="rId1" name="~PP3899.WAV"/>
          </p:nvPr>
        </p:nvPicPr>
        <p:blipFill>
          <a:blip r:embed="rId4"/>
          <a:stretch>
            <a:fillRect/>
          </a:stretch>
        </p:blipFill>
        <p:spPr>
          <a:xfrm>
            <a:off x="8696325" y="64103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8409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Words>178</Words>
  <Application>Microsoft Office PowerPoint</Application>
  <PresentationFormat>On-screen Show (4:3)</PresentationFormat>
  <Paragraphs>24</Paragraphs>
  <Slides>3</Slides>
  <Notes>0</Notes>
  <HiddenSlides>0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TYPE 1 ECC Moderate</vt:lpstr>
    </vt:vector>
  </TitlesOfParts>
  <Company>by 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Radhika</dc:creator>
  <cp:lastModifiedBy>Radhika</cp:lastModifiedBy>
  <cp:revision>8</cp:revision>
  <dcterms:created xsi:type="dcterms:W3CDTF">2020-08-19T03:53:14Z</dcterms:created>
  <dcterms:modified xsi:type="dcterms:W3CDTF">2020-08-19T04:40:39Z</dcterms:modified>
</cp:coreProperties>
</file>