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6" r:id="rId10"/>
    <p:sldId id="268" r:id="rId11"/>
    <p:sldId id="269" r:id="rId12"/>
    <p:sldId id="295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84" r:id="rId21"/>
    <p:sldId id="281" r:id="rId22"/>
    <p:sldId id="282" r:id="rId23"/>
    <p:sldId id="283" r:id="rId24"/>
    <p:sldId id="285" r:id="rId25"/>
    <p:sldId id="292" r:id="rId26"/>
    <p:sldId id="294" r:id="rId27"/>
    <p:sldId id="289" r:id="rId28"/>
    <p:sldId id="290" r:id="rId29"/>
    <p:sldId id="29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3300"/>
    <a:srgbClr val="00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B3D92-DF72-4A9C-9A63-9BDA1B241F2B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849B0-6C82-4F84-A56D-F9E7304677E6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sz="6600" dirty="0">
                <a:solidFill>
                  <a:schemeClr val="accent2">
                    <a:lumMod val="50000"/>
                  </a:schemeClr>
                </a:solidFill>
                <a:latin typeface="Arnprior" pitchFamily="2" charset="0"/>
              </a:rPr>
              <a:t>ALCOHOL DEPENDENCE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>
                <a:solidFill>
                  <a:schemeClr val="bg1">
                    <a:lumMod val="95000"/>
                    <a:lumOff val="5000"/>
                  </a:schemeClr>
                </a:solidFill>
                <a:latin typeface="Baskerville Old Face" pitchFamily="18" charset="0"/>
              </a:rPr>
              <a:t>By:</a:t>
            </a:r>
            <a:r>
              <a:rPr lang="en-AU" dirty="0">
                <a:solidFill>
                  <a:srgbClr val="002060"/>
                </a:solidFill>
                <a:latin typeface="Baskerville Old Face" pitchFamily="18" charset="0"/>
              </a:rPr>
              <a:t> </a:t>
            </a:r>
            <a:r>
              <a:rPr lang="en-AU" sz="4000" dirty="0">
                <a:solidFill>
                  <a:srgbClr val="002060"/>
                </a:solidFill>
                <a:latin typeface="Baskerville Old Face" pitchFamily="18" charset="0"/>
              </a:rPr>
              <a:t>Dr</a:t>
            </a:r>
            <a:r>
              <a:rPr lang="en-AU" dirty="0">
                <a:solidFill>
                  <a:srgbClr val="0070C0"/>
                </a:solidFill>
                <a:latin typeface="Baskerville Old Face" pitchFamily="18" charset="0"/>
              </a:rPr>
              <a:t>. </a:t>
            </a:r>
            <a:r>
              <a:rPr lang="en-AU" sz="4000" dirty="0">
                <a:solidFill>
                  <a:srgbClr val="002060"/>
                </a:solidFill>
                <a:latin typeface="Baskerville Old Face" pitchFamily="18" charset="0"/>
              </a:rPr>
              <a:t>KAJAL</a:t>
            </a:r>
            <a:r>
              <a:rPr lang="en-AU" sz="3600" dirty="0">
                <a:solidFill>
                  <a:srgbClr val="002060"/>
                </a:solidFill>
                <a:latin typeface="Baskerville Old Face" pitchFamily="18" charset="0"/>
              </a:rPr>
              <a:t> TANNA </a:t>
            </a:r>
            <a:endParaRPr lang="en-AU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BEHAVIOURAL EFFECT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66"/>
                </a:solidFill>
              </a:rPr>
              <a:t>%age of alc. in blood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AU" dirty="0">
                <a:solidFill>
                  <a:srgbClr val="FF0066"/>
                </a:solidFill>
              </a:rPr>
              <a:t>                     effect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A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0.05 %</a:t>
            </a:r>
          </a:p>
          <a:p>
            <a:endParaRPr lang="en-A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A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0.1%	</a:t>
            </a:r>
          </a:p>
          <a:p>
            <a:r>
              <a:rPr lang="en-A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0.2%</a:t>
            </a:r>
          </a:p>
          <a:p>
            <a:r>
              <a:rPr lang="en-A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0.3%	</a:t>
            </a:r>
          </a:p>
          <a:p>
            <a:r>
              <a:rPr lang="en-A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0.4 &amp; 0.5 %	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AU" dirty="0"/>
              <a:t>Thought, judgement, restraint loosened</a:t>
            </a:r>
          </a:p>
          <a:p>
            <a:pPr>
              <a:buNone/>
            </a:pPr>
            <a:r>
              <a:rPr lang="en-AU" dirty="0"/>
              <a:t>Voluntary  action clumsy</a:t>
            </a:r>
          </a:p>
          <a:p>
            <a:pPr>
              <a:buNone/>
            </a:pPr>
            <a:r>
              <a:rPr lang="en-AU" dirty="0"/>
              <a:t>Entire motor  area depress</a:t>
            </a:r>
          </a:p>
          <a:p>
            <a:pPr>
              <a:buNone/>
            </a:pPr>
            <a:r>
              <a:rPr lang="en-AU" dirty="0"/>
              <a:t>Confused and stuporous</a:t>
            </a:r>
          </a:p>
          <a:p>
            <a:pPr>
              <a:buNone/>
            </a:pPr>
            <a:r>
              <a:rPr lang="en-AU" dirty="0"/>
              <a:t>coma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214678" y="2614410"/>
            <a:ext cx="1000132" cy="100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ight Arrow 7"/>
          <p:cNvSpPr/>
          <p:nvPr/>
        </p:nvSpPr>
        <p:spPr>
          <a:xfrm>
            <a:off x="3214678" y="3357562"/>
            <a:ext cx="1000132" cy="100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ight Arrow 8"/>
          <p:cNvSpPr/>
          <p:nvPr/>
        </p:nvSpPr>
        <p:spPr>
          <a:xfrm>
            <a:off x="3214678" y="3786190"/>
            <a:ext cx="1000132" cy="100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ight Arrow 9"/>
          <p:cNvSpPr/>
          <p:nvPr/>
        </p:nvSpPr>
        <p:spPr>
          <a:xfrm>
            <a:off x="3214678" y="4214818"/>
            <a:ext cx="1000132" cy="100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ight Arrow 10"/>
          <p:cNvSpPr/>
          <p:nvPr/>
        </p:nvSpPr>
        <p:spPr>
          <a:xfrm>
            <a:off x="3214678" y="4572008"/>
            <a:ext cx="1000132" cy="100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28  C 0.081 0.06527  0.102 0.07193  0.124 0.07193  C 0.149 0.07193  0.169 0.06527  0.183 0.05328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ALCOHOL INTOXICATION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sz="3600" dirty="0"/>
              <a:t>DSM – IV – TR</a:t>
            </a:r>
          </a:p>
          <a:p>
            <a:pPr marL="742950" indent="-742950">
              <a:buFont typeface="+mj-lt"/>
              <a:buAutoNum type="alphaUcPeriod"/>
            </a:pPr>
            <a:r>
              <a:rPr lang="en-AU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Recent ingestion of alcohol</a:t>
            </a:r>
          </a:p>
          <a:p>
            <a:pPr marL="742950" indent="-742950">
              <a:buFont typeface="+mj-lt"/>
              <a:buAutoNum type="alphaUcPeriod"/>
            </a:pPr>
            <a:r>
              <a:rPr lang="en-AU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Clinically significant maladaptive behavioural or psychological changes (</a:t>
            </a:r>
            <a:r>
              <a:rPr lang="en-AU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</a:t>
            </a:r>
            <a:r>
              <a:rPr lang="en-AU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inappropriate aggressive or sexual behaviour)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928670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C.    One (or more) of the following signs developing during or shortly after alcohol use.</a:t>
            </a:r>
          </a:p>
          <a:p>
            <a:pPr marL="742950" indent="-742950">
              <a:buFont typeface="Wingdings" pitchFamily="2" charset="2"/>
              <a:buChar char="ü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slurred speech</a:t>
            </a:r>
          </a:p>
          <a:p>
            <a:pPr marL="742950" indent="-742950">
              <a:buFont typeface="Wingdings" pitchFamily="2" charset="2"/>
              <a:buChar char="ü"/>
            </a:pPr>
            <a:r>
              <a:rPr lang="en-A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Incoordination</a:t>
            </a:r>
            <a:endParaRPr lang="en-A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42950" indent="-742950">
              <a:buFont typeface="Wingdings" pitchFamily="2" charset="2"/>
              <a:buChar char="ü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Unsteady gait</a:t>
            </a:r>
          </a:p>
          <a:p>
            <a:pPr marL="742950" indent="-742950">
              <a:buFont typeface="Wingdings" pitchFamily="2" charset="2"/>
              <a:buChar char="ü"/>
            </a:pPr>
            <a:r>
              <a:rPr lang="en-AU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Nystagmus</a:t>
            </a:r>
            <a:endParaRPr lang="en-A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42950" indent="-742950">
              <a:buFont typeface="Wingdings" pitchFamily="2" charset="2"/>
              <a:buChar char="ü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Impairment in attention and memory</a:t>
            </a:r>
          </a:p>
          <a:p>
            <a:pPr marL="742950" indent="-742950">
              <a:buFont typeface="Wingdings" pitchFamily="2" charset="2"/>
              <a:buChar char="ü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Stupor or coma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1214422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4800" dirty="0"/>
              <a:t>D. The symptoms are not due to the general medical conditions &amp; are not better accounted for by another medical disorders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1" dirty="0">
                <a:solidFill>
                  <a:srgbClr val="C00000"/>
                </a:solidFill>
                <a:latin typeface="Biondi" pitchFamily="2" charset="0"/>
              </a:rPr>
              <a:t>Alcohol withdrawal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>
              <a:buNone/>
            </a:pPr>
            <a:r>
              <a:rPr lang="en-AU" sz="3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DSM – IV – TR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Cessation of alcohol use that has been heavy and prolonged.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Two or more of the </a:t>
            </a:r>
            <a:r>
              <a:rPr lang="en-AU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foll</a:t>
            </a: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developing within several hours to few days after criterion A: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Autonomic  hyperactivity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Increased hand tremor 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Insomnia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Nausea or vomiting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Transient visual, tactile, or auditory hallucination or illusions.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psychomotor agitation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Anxiety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Grand mal seizures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1428736"/>
            <a:ext cx="82153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3600" i="1" dirty="0">
                <a:solidFill>
                  <a:srgbClr val="C00000"/>
                </a:solidFill>
              </a:rPr>
              <a:t>III</a:t>
            </a:r>
            <a:r>
              <a:rPr lang="en-AU" sz="3600" i="1" dirty="0"/>
              <a:t>. The symptoms in criterion B cause clinically significant distress or impairment in social, occupational or other imp areas of functioning.</a:t>
            </a:r>
          </a:p>
          <a:p>
            <a:pPr>
              <a:buNone/>
            </a:pPr>
            <a:r>
              <a:rPr lang="en-AU" sz="3600" i="1" dirty="0">
                <a:solidFill>
                  <a:srgbClr val="C00000"/>
                </a:solidFill>
              </a:rPr>
              <a:t>IV</a:t>
            </a:r>
            <a:r>
              <a:rPr lang="en-AU" sz="3600" i="1" dirty="0"/>
              <a:t>. The symptoms are not due to general medical  condition&amp; are not better accounted for another mental disorder.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en-AU" i="1" dirty="0">
                <a:solidFill>
                  <a:srgbClr val="003300"/>
                </a:solidFill>
                <a:latin typeface="Algerian" pitchFamily="82" charset="0"/>
              </a:rPr>
              <a:t>DRUG  THERAPY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666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haroni" pitchFamily="2" charset="-79"/>
                          <a:cs typeface="Aharoni" pitchFamily="2" charset="-79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TREMULOUSNESS &amp; MILD TO MOD. AGITATION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Chlordiazopoxide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diazepam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  <a:p>
                      <a:endParaRPr lang="en-AU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25-100mg every 6 </a:t>
                      </a:r>
                      <a:r>
                        <a:rPr lang="en-AU" b="1" i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5-20 mg 6 </a:t>
                      </a:r>
                      <a:r>
                        <a:rPr lang="en-AU" b="1" i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Initially dose repeat every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 hours till pt calms then individualise.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hallucination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lorazepam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2-10 mg 6 </a:t>
                      </a:r>
                      <a:r>
                        <a:rPr lang="en-AU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4725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Extreme</a:t>
                      </a:r>
                    </a:p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chlordiazopoxide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0.5mg/kg at 12.5mg/min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Initially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AU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upto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patient calms then titrated.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Withdrawal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seizure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diazepam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0.15mg/kg at 2.5mg/min.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6" y="6000768"/>
          <a:ext cx="814393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Delirium</a:t>
                      </a:r>
                    </a:p>
                    <a:p>
                      <a:r>
                        <a:rPr lang="en-AU" dirty="0"/>
                        <a:t>tremens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</a:rPr>
                        <a:t>lorazepam</a:t>
                      </a:r>
                      <a:endParaRPr lang="en-A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0.1mg/kg at 2mg/min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1" dirty="0">
                <a:solidFill>
                  <a:srgbClr val="FF0066"/>
                </a:solidFill>
              </a:rPr>
              <a:t>DELIRIUM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A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DSM – IV – TR (for alcohol withdrawal &amp; intoxication delirium)</a:t>
            </a:r>
          </a:p>
          <a:p>
            <a:pPr>
              <a:buFont typeface="Wingdings" pitchFamily="2" charset="2"/>
              <a:buChar char="v"/>
            </a:pPr>
            <a:r>
              <a:rPr lang="en-AU" b="1" dirty="0">
                <a:solidFill>
                  <a:schemeClr val="bg2">
                    <a:lumMod val="10000"/>
                  </a:schemeClr>
                </a:solidFill>
              </a:rPr>
              <a:t>Disturbance of consciousness with reduced ability to focus , sustain or shift attention.</a:t>
            </a:r>
          </a:p>
          <a:p>
            <a:pPr>
              <a:buFont typeface="Wingdings" pitchFamily="2" charset="2"/>
              <a:buChar char="v"/>
            </a:pPr>
            <a:r>
              <a:rPr lang="en-AU" b="1" dirty="0">
                <a:solidFill>
                  <a:schemeClr val="bg2">
                    <a:lumMod val="10000"/>
                  </a:schemeClr>
                </a:solidFill>
              </a:rPr>
              <a:t>A change in cognition such as memory deficit, disorientation, language disturbance or perceptual disturbances.</a:t>
            </a:r>
          </a:p>
          <a:p>
            <a:pPr>
              <a:buFont typeface="Wingdings" pitchFamily="2" charset="2"/>
              <a:buChar char="v"/>
            </a:pPr>
            <a:r>
              <a:rPr lang="en-AU" b="1" dirty="0">
                <a:solidFill>
                  <a:schemeClr val="bg2">
                    <a:lumMod val="10000"/>
                  </a:schemeClr>
                </a:solidFill>
              </a:rPr>
              <a:t>The disturbance developed over a short period of time and tend to fluctuate during the course of the day.</a:t>
            </a:r>
          </a:p>
          <a:p>
            <a:pPr>
              <a:buFont typeface="Wingdings" pitchFamily="2" charset="2"/>
              <a:buChar char="v"/>
            </a:pPr>
            <a:r>
              <a:rPr lang="en-AU" b="1" dirty="0">
                <a:solidFill>
                  <a:schemeClr val="bg2">
                    <a:lumMod val="10000"/>
                  </a:schemeClr>
                </a:solidFill>
              </a:rPr>
              <a:t>There is evidence from the history, physical examination or lab finding of either 1 or 2</a:t>
            </a:r>
          </a:p>
          <a:p>
            <a:pPr marL="514350" indent="-514350">
              <a:buFont typeface="+mj-lt"/>
              <a:buAutoNum type="arabicPeriod"/>
            </a:pPr>
            <a:r>
              <a:rPr lang="en-AU" b="1" dirty="0">
                <a:solidFill>
                  <a:schemeClr val="bg2">
                    <a:lumMod val="10000"/>
                  </a:schemeClr>
                </a:solidFill>
              </a:rPr>
              <a:t>The symptoms in criteria A &amp; B develops during substance intoxication or </a:t>
            </a:r>
          </a:p>
          <a:p>
            <a:pPr marL="514350" indent="-514350">
              <a:buFont typeface="+mj-lt"/>
              <a:buAutoNum type="arabicPeriod"/>
            </a:pPr>
            <a:r>
              <a:rPr lang="en-AU" b="1" dirty="0">
                <a:solidFill>
                  <a:schemeClr val="bg2">
                    <a:lumMod val="10000"/>
                  </a:schemeClr>
                </a:solidFill>
              </a:rPr>
              <a:t>Shortly after withdrawal symptoms.</a:t>
            </a:r>
          </a:p>
          <a:p>
            <a:pPr>
              <a:buFont typeface="Wingdings" pitchFamily="2" charset="2"/>
              <a:buChar char="v"/>
            </a:pPr>
            <a:endParaRPr lang="en-A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600" dirty="0">
                <a:solidFill>
                  <a:srgbClr val="002060"/>
                </a:solidFill>
                <a:latin typeface="Burnstown Dam" pitchFamily="2" charset="0"/>
              </a:rPr>
              <a:t>Treatment of delirium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AU" dirty="0"/>
              <a:t> best </a:t>
            </a:r>
            <a:r>
              <a:rPr lang="en-AU" dirty="0" err="1"/>
              <a:t>tmt.is</a:t>
            </a:r>
            <a:r>
              <a:rPr lang="en-AU" dirty="0"/>
              <a:t> prevention.</a:t>
            </a:r>
          </a:p>
          <a:p>
            <a:pPr>
              <a:buFont typeface="Wingdings" pitchFamily="2" charset="2"/>
              <a:buChar char="ü"/>
            </a:pPr>
            <a:r>
              <a:rPr lang="en-AU" dirty="0" err="1"/>
              <a:t>Chlordiazepoxide</a:t>
            </a:r>
            <a:r>
              <a:rPr lang="en-AU" dirty="0"/>
              <a:t> – 25 to 50 mg every 2 – 4 </a:t>
            </a:r>
            <a:r>
              <a:rPr lang="en-AU" dirty="0" err="1"/>
              <a:t>hrly</a:t>
            </a:r>
            <a:r>
              <a:rPr lang="en-AU" dirty="0"/>
              <a:t> till patient out of danger.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Once delirium appear 50 to 100 mg of </a:t>
            </a:r>
            <a:r>
              <a:rPr lang="en-AU" dirty="0" err="1"/>
              <a:t>chlordiazepoxide</a:t>
            </a:r>
            <a:r>
              <a:rPr lang="en-AU" dirty="0"/>
              <a:t>  iv 4 </a:t>
            </a:r>
            <a:r>
              <a:rPr lang="en-AU" dirty="0" err="1"/>
              <a:t>hrly</a:t>
            </a:r>
            <a:r>
              <a:rPr lang="en-AU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A high calorie diet, high carbohydrate diet with multivitamin is imp.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When patient is disordered or uncontrollable , a secluded room can be used.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Dehydration corrected by iv fluids.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Warm supportive psychotherapy , skilful verbal support is imperative.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C00000"/>
                </a:solidFill>
                <a:latin typeface="Castellar" pitchFamily="18" charset="0"/>
              </a:rPr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Intoxication</a:t>
            </a:r>
          </a:p>
          <a:p>
            <a:r>
              <a:rPr lang="en-AU" dirty="0">
                <a:solidFill>
                  <a:srgbClr val="FF0000"/>
                </a:solidFill>
              </a:rPr>
              <a:t>Withdrawal symptoms</a:t>
            </a:r>
          </a:p>
          <a:p>
            <a:r>
              <a:rPr lang="en-AU" dirty="0">
                <a:solidFill>
                  <a:srgbClr val="FF0000"/>
                </a:solidFill>
              </a:rPr>
              <a:t>Nutrition </a:t>
            </a:r>
            <a:r>
              <a:rPr lang="en-AU" dirty="0" err="1">
                <a:solidFill>
                  <a:srgbClr val="FF0000"/>
                </a:solidFill>
              </a:rPr>
              <a:t>dz</a:t>
            </a:r>
            <a:r>
              <a:rPr lang="en-AU" dirty="0">
                <a:solidFill>
                  <a:srgbClr val="FF0000"/>
                </a:solidFill>
              </a:rPr>
              <a:t> of </a:t>
            </a:r>
            <a:r>
              <a:rPr lang="en-AU" dirty="0" err="1">
                <a:solidFill>
                  <a:srgbClr val="FF0000"/>
                </a:solidFill>
              </a:rPr>
              <a:t>cns</a:t>
            </a:r>
            <a:r>
              <a:rPr lang="en-AU" dirty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en-AU" dirty="0" err="1">
                <a:latin typeface="Blue Highway" pitchFamily="2" charset="0"/>
              </a:rPr>
              <a:t>Wernick’s</a:t>
            </a:r>
            <a:r>
              <a:rPr lang="en-AU" dirty="0">
                <a:latin typeface="Blue Highway" pitchFamily="2" charset="0"/>
              </a:rPr>
              <a:t> – </a:t>
            </a:r>
            <a:r>
              <a:rPr lang="en-AU" dirty="0" err="1">
                <a:latin typeface="Blue Highway" pitchFamily="2" charset="0"/>
              </a:rPr>
              <a:t>korsakoff’s</a:t>
            </a:r>
            <a:r>
              <a:rPr lang="en-AU" dirty="0">
                <a:latin typeface="Blue Highway" pitchFamily="2" charset="0"/>
              </a:rPr>
              <a:t> syndrome</a:t>
            </a:r>
          </a:p>
          <a:p>
            <a:pPr>
              <a:buFont typeface="Wingdings" pitchFamily="2" charset="2"/>
              <a:buChar char="v"/>
            </a:pPr>
            <a:r>
              <a:rPr lang="en-AU" dirty="0" err="1">
                <a:latin typeface="Blue Highway" pitchFamily="2" charset="0"/>
              </a:rPr>
              <a:t>Cerebellar</a:t>
            </a:r>
            <a:r>
              <a:rPr lang="en-AU" dirty="0">
                <a:latin typeface="Blue Highway" pitchFamily="2" charset="0"/>
              </a:rPr>
              <a:t> degeneration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Peripheral neuropathy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Optic neuropathy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pellagra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Autofit/>
          </a:bodyPr>
          <a:lstStyle/>
          <a:p>
            <a:r>
              <a:rPr lang="en-AU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Andalus" pitchFamily="2" charset="-78"/>
                <a:cs typeface="Andalus" pitchFamily="2" charset="-78"/>
              </a:rPr>
              <a:t>Alcohol abuse and dependency are commonly called </a:t>
            </a:r>
            <a:r>
              <a:rPr lang="en-AU" sz="6000" i="1" dirty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ALCOHOLISM.</a:t>
            </a:r>
            <a:endParaRPr lang="en-AU" sz="6000" dirty="0">
              <a:solidFill>
                <a:schemeClr val="tx1">
                  <a:lumMod val="85000"/>
                  <a:lumOff val="15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357298"/>
            <a:ext cx="80010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</a:rPr>
              <a:t>Alcohol </a:t>
            </a:r>
            <a:r>
              <a:rPr lang="en-AU" sz="3200" dirty="0" err="1">
                <a:solidFill>
                  <a:srgbClr val="FF0000"/>
                </a:solidFill>
              </a:rPr>
              <a:t>dz</a:t>
            </a:r>
            <a:r>
              <a:rPr lang="en-AU" sz="3200" dirty="0">
                <a:solidFill>
                  <a:srgbClr val="FF0000"/>
                </a:solidFill>
              </a:rPr>
              <a:t> of uncertain pathogenesis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Central </a:t>
            </a:r>
            <a:r>
              <a:rPr lang="en-AU" sz="3200" dirty="0" err="1">
                <a:latin typeface="Agency FB" pitchFamily="34" charset="0"/>
              </a:rPr>
              <a:t>pontine</a:t>
            </a:r>
            <a:r>
              <a:rPr lang="en-AU" sz="3200" dirty="0">
                <a:latin typeface="Agency FB" pitchFamily="34" charset="0"/>
              </a:rPr>
              <a:t> </a:t>
            </a:r>
            <a:r>
              <a:rPr lang="en-AU" sz="3200" dirty="0" err="1">
                <a:latin typeface="Agency FB" pitchFamily="34" charset="0"/>
              </a:rPr>
              <a:t>myelinolysis</a:t>
            </a:r>
            <a:endParaRPr lang="en-AU" sz="3200" dirty="0">
              <a:latin typeface="Agency FB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gency FB" pitchFamily="34" charset="0"/>
              </a:rPr>
              <a:t>Fetal</a:t>
            </a:r>
            <a:r>
              <a:rPr lang="en-AU" sz="3200" dirty="0">
                <a:latin typeface="Agency FB" pitchFamily="34" charset="0"/>
              </a:rPr>
              <a:t> alcohol syndrome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gency FB" pitchFamily="34" charset="0"/>
              </a:rPr>
              <a:t>Myopathy</a:t>
            </a:r>
            <a:endParaRPr lang="en-AU" sz="3200" dirty="0">
              <a:latin typeface="Agency FB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Alcoholic dementia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Cerebral atrophy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</a:rPr>
              <a:t>Liver </a:t>
            </a:r>
            <a:r>
              <a:rPr lang="en-AU" sz="3200" dirty="0" err="1">
                <a:solidFill>
                  <a:srgbClr val="FF0000"/>
                </a:solidFill>
              </a:rPr>
              <a:t>dz</a:t>
            </a:r>
            <a:endParaRPr lang="en-AU" sz="3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ndalus" pitchFamily="2" charset="-78"/>
                <a:cs typeface="Andalus" pitchFamily="2" charset="-78"/>
              </a:rPr>
              <a:t>Encephalopathy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Hepatocerebral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 degeneration </a:t>
            </a:r>
          </a:p>
          <a:p>
            <a:endParaRPr lang="en-AU" sz="3200" dirty="0"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1428736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CVS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Cardiomyopathy</a:t>
            </a:r>
            <a:endParaRPr lang="en-AU" sz="3200" dirty="0">
              <a:latin typeface="Andalus" pitchFamily="2" charset="-78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Arrythmias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 and abnormal </a:t>
            </a:r>
            <a:r>
              <a:rPr lang="en-AU" sz="3200" dirty="0" err="1">
                <a:latin typeface="Andalus" pitchFamily="2" charset="-78"/>
                <a:cs typeface="Andalus" pitchFamily="2" charset="-78"/>
              </a:rPr>
              <a:t>bp</a:t>
            </a:r>
            <a:endParaRPr lang="en-AU" sz="3200" dirty="0">
              <a:latin typeface="Andalus" pitchFamily="2" charset="-78"/>
              <a:cs typeface="Andal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Hematological</a:t>
            </a: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Anemia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, </a:t>
            </a:r>
            <a:r>
              <a:rPr lang="en-AU" sz="3200" dirty="0" err="1">
                <a:latin typeface="Andalus" pitchFamily="2" charset="-78"/>
                <a:cs typeface="Andalus" pitchFamily="2" charset="-78"/>
              </a:rPr>
              <a:t>leukopenia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, thrombocytopenia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Infectious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Hypo &amp; hyperthermia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Hypo &amp; hypertension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Respi</a:t>
            </a: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 depression</a:t>
            </a:r>
            <a:endParaRPr lang="en-A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142984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4800" dirty="0">
                <a:solidFill>
                  <a:srgbClr val="FF0000"/>
                </a:solidFill>
                <a:cs typeface="Andalus" pitchFamily="2" charset="-78"/>
              </a:rPr>
              <a:t>Electrolyte disturbances</a:t>
            </a:r>
          </a:p>
          <a:p>
            <a:pPr>
              <a:buFont typeface="Wingdings" pitchFamily="2" charset="2"/>
              <a:buChar char="q"/>
            </a:pPr>
            <a:r>
              <a:rPr lang="en-AU" sz="4800" dirty="0">
                <a:latin typeface="Agency FB" pitchFamily="34" charset="0"/>
                <a:cs typeface="Andalus" pitchFamily="2" charset="-78"/>
              </a:rPr>
              <a:t>Hypo and </a:t>
            </a:r>
            <a:r>
              <a:rPr lang="en-AU" sz="4800" dirty="0" err="1">
                <a:latin typeface="Agency FB" pitchFamily="34" charset="0"/>
                <a:cs typeface="Andalus" pitchFamily="2" charset="-78"/>
              </a:rPr>
              <a:t>hyperglycemia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Hyponatremia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Hypercalcemia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Hypomagnesemia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hypophosphatemia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428736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4000" dirty="0">
                <a:solidFill>
                  <a:srgbClr val="FF0000"/>
                </a:solidFill>
                <a:cs typeface="Andalus" pitchFamily="2" charset="-78"/>
              </a:rPr>
              <a:t>Increase incidence of trauma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Hematoma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Spinal cord injury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Post traumatic seizure disorder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Compressive neuropathies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Normal pressure hydrocephalus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Crush injury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dirty="0">
                <a:solidFill>
                  <a:schemeClr val="tx2">
                    <a:lumMod val="50000"/>
                  </a:schemeClr>
                </a:solidFill>
                <a:latin typeface="Blue Highway Linocut" pitchFamily="2" charset="0"/>
              </a:rPr>
              <a:t>Treatment &amp;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Intervention( confrontation)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goal is to break through feeling of denial and help the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pt.to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recognise the adverse consequences likely to occur if the disorder is not treated.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It involves convincing pt how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alc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has created significant life impairment. 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Most alcoholics need a series of reminders  of how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alc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contributed to each developing crises before they seriously consider abstinence as a long term option.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Family is of gr8 help in the intervention.</a:t>
            </a:r>
          </a:p>
          <a:p>
            <a:pPr>
              <a:buNone/>
            </a:pPr>
            <a:endParaRPr lang="en-AU" b="1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Courier New" pitchFamily="49" charset="0"/>
              <a:buChar char="o"/>
            </a:pPr>
            <a:endParaRPr lang="en-AU" b="1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95000"/>
                  <a:lumOff val="5000"/>
                </a:schemeClr>
              </a:solidFill>
              <a:latin typeface="Blue Highway Linocut" pitchFamily="2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214422"/>
            <a:ext cx="85725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2800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Detoxification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Thorough physical examination to rule out med disorders and other drug abuse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Offer rest , adequate nutrition, multivitamins.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rgbClr val="C00000"/>
                </a:solidFill>
                <a:latin typeface="Comic Sans MS" pitchFamily="66" charset="0"/>
              </a:rPr>
              <a:t>Mild and moderate withdrawal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It develops because brain has physically adducted to the presence of </a:t>
            </a:r>
            <a:r>
              <a:rPr lang="en-A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alc</a:t>
            </a: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and cant function in absence of alc.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Treatment- </a:t>
            </a:r>
            <a:r>
              <a:rPr lang="en-A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chlordiazepoxide</a:t>
            </a:r>
            <a:endParaRPr lang="en-AU" sz="2800" b="1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rgbClr val="C00000"/>
                </a:solidFill>
                <a:latin typeface="Comic Sans MS" pitchFamily="66" charset="0"/>
              </a:rPr>
              <a:t>Severe withdrawal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Seen only in 1 to 3 %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Treatment – BZDs and haloperidol</a:t>
            </a:r>
          </a:p>
          <a:p>
            <a:pPr>
              <a:buNone/>
            </a:pPr>
            <a:endParaRPr lang="en-AU" sz="2800" b="1" dirty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071546"/>
            <a:ext cx="835824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3600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Rehabilitation </a:t>
            </a:r>
            <a:endParaRPr lang="en-AU" sz="3600" dirty="0">
              <a:solidFill>
                <a:schemeClr val="accent6">
                  <a:lumMod val="50000"/>
                </a:schemeClr>
              </a:solidFill>
              <a:latin typeface="Blue Highway Linocut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Continued effort to increase and maintain high level of motivation for abstinence.</a:t>
            </a: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Work to help pt readjust to a life style free of alc.</a:t>
            </a: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Relapse prevention</a:t>
            </a:r>
          </a:p>
          <a:p>
            <a:pPr>
              <a:buFont typeface="Wingdings" pitchFamily="2" charset="2"/>
              <a:buChar char="v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It involves  optimizing physical and psychological functioning ,enhancing motivation, reaching out to family  and  it is for 2 -4 wks.</a:t>
            </a:r>
          </a:p>
          <a:p>
            <a:pPr>
              <a:buFont typeface="Wingdings" pitchFamily="2" charset="2"/>
              <a:buChar char="v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It follows by </a:t>
            </a:r>
            <a:r>
              <a:rPr lang="en-AU" sz="2800" i="1" dirty="0" err="1">
                <a:solidFill>
                  <a:srgbClr val="C00000"/>
                </a:solidFill>
                <a:latin typeface="Comic Sans MS" pitchFamily="66" charset="0"/>
              </a:rPr>
              <a:t>atleast</a:t>
            </a: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 3 to 6 </a:t>
            </a:r>
            <a:r>
              <a:rPr lang="en-AU" sz="2800" i="1" dirty="0" err="1">
                <a:solidFill>
                  <a:srgbClr val="C00000"/>
                </a:solidFill>
                <a:latin typeface="Comic Sans MS" pitchFamily="66" charset="0"/>
              </a:rPr>
              <a:t>mnths</a:t>
            </a: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 of less frequent outpatient care.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AU" sz="7200" b="1" dirty="0">
                <a:solidFill>
                  <a:srgbClr val="FFC000"/>
                </a:solidFill>
                <a:latin typeface="Algerian" pitchFamily="82" charset="0"/>
              </a:rPr>
              <a:t>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first several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focus on daily life issues for maintaining high level of motivation for abstinence and to enhance their functioning.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 times a wk for 2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then wkly for 3 to6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deals with how to build a life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alc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free.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Need for sober peer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grps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Relapse prevention 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Counselling of family member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abt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process lasting for 6 to 12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7030A0"/>
                </a:solidFill>
                <a:latin typeface="Burnstown Dam" pitchFamily="2" charset="0"/>
              </a:rPr>
              <a:t>MEDICATION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After acute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Mx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pt treated with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alc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sensitizing agent- DISULFIRAM.</a:t>
            </a:r>
          </a:p>
          <a:p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250mg before pt is discharged.</a:t>
            </a:r>
          </a:p>
          <a:p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Goal is to place the pt in a condition in which drinking 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ppts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an uncomfortable physical reaction .</a:t>
            </a:r>
          </a:p>
          <a:p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Other agent –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opioid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antagonist NALTREXONE 50mg/day.</a:t>
            </a:r>
          </a:p>
          <a:p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ACAMPROSATE- 2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gms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/ day give 10 to 20 % positive result.</a:t>
            </a:r>
          </a:p>
          <a:p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BUSPIRONE – also effective.</a:t>
            </a:r>
          </a:p>
          <a:p>
            <a:pPr>
              <a:buNone/>
            </a:pP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8000" dirty="0">
                <a:solidFill>
                  <a:srgbClr val="FF0066"/>
                </a:solidFill>
                <a:latin typeface="Earwig Factory" pitchFamily="2" charset="0"/>
              </a:rPr>
              <a:t>Self help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AU" b="1" dirty="0">
                <a:solidFill>
                  <a:srgbClr val="C00000"/>
                </a:solidFill>
                <a:latin typeface="Comic Sans MS" pitchFamily="66" charset="0"/>
              </a:rPr>
              <a:t>AA group(alcoholic anonymous)</a:t>
            </a:r>
          </a:p>
          <a:p>
            <a:pPr>
              <a:buFont typeface="Wingdings" pitchFamily="2" charset="2"/>
              <a:buChar char="ü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Clinicians must recognise the potential importance of this </a:t>
            </a:r>
            <a:r>
              <a:rPr lang="en-AU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grp</a:t>
            </a: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Members have help available for 24 hrs /day , associate with a sober peer </a:t>
            </a:r>
            <a:r>
              <a:rPr lang="en-AU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grp</a:t>
            </a: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, learn that it is possible to participate in social functions without drinking.</a:t>
            </a:r>
          </a:p>
          <a:p>
            <a:pPr>
              <a:buFont typeface="Wingdings" pitchFamily="2" charset="2"/>
              <a:buChar char="ü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Members are given a model of recovery by observing the accomplishments of the sober members of the </a:t>
            </a:r>
            <a:r>
              <a:rPr lang="en-AU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grp</a:t>
            </a: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en-A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DEPENDeNCE</a:t>
            </a:r>
            <a:endParaRPr lang="en-AU" sz="6600" dirty="0">
              <a:solidFill>
                <a:schemeClr val="accent6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A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2800" i="1" dirty="0">
                <a:solidFill>
                  <a:schemeClr val="bg2">
                    <a:lumMod val="25000"/>
                  </a:schemeClr>
                </a:solidFill>
              </a:rPr>
              <a:t>MAY BE PHYSICAL, PSYCHOLOGICAL OR BOTH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i="1" dirty="0">
                <a:solidFill>
                  <a:srgbClr val="C00000"/>
                </a:solidFill>
              </a:rPr>
              <a:t>Psychological  dependence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psychological dependence referred to as habituation, is characterised by continuous or intermittent craving for the substance in order to avoid a </a:t>
            </a:r>
            <a:r>
              <a:rPr lang="en-AU" sz="28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dysphoric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state .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i="1" dirty="0">
                <a:solidFill>
                  <a:srgbClr val="C00000"/>
                </a:solidFill>
                <a:latin typeface="+mj-lt"/>
                <a:cs typeface="Andalus" pitchFamily="2" charset="-78"/>
              </a:rPr>
              <a:t>Physical dependence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ndalus" pitchFamily="2" charset="-78"/>
              </a:rPr>
              <a:t>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  <a:cs typeface="Andalus" pitchFamily="2" charset="-78"/>
              </a:rPr>
              <a:t>it is characterised by a need to take the substance to prevent the occurrence of a withdrawal.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A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en-AU" sz="6000" dirty="0">
                <a:solidFill>
                  <a:srgbClr val="002060"/>
                </a:solidFill>
                <a:latin typeface="Baskerville Old Face" pitchFamily="18" charset="0"/>
              </a:rPr>
              <a:t>Current rate of alcohol dependence is</a:t>
            </a:r>
            <a:br>
              <a:rPr lang="en-AU" sz="6000" dirty="0">
                <a:solidFill>
                  <a:srgbClr val="002060"/>
                </a:solidFill>
                <a:latin typeface="Baskerville Old Face" pitchFamily="18" charset="0"/>
              </a:rPr>
            </a:br>
            <a:r>
              <a:rPr lang="en-AU" sz="6000" dirty="0">
                <a:solidFill>
                  <a:srgbClr val="FF0000"/>
                </a:solidFill>
                <a:latin typeface="Baskerville Old Face" pitchFamily="18" charset="0"/>
              </a:rPr>
              <a:t>5%</a:t>
            </a:r>
            <a:endParaRPr lang="en-AU" sz="6000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dirty="0">
                <a:solidFill>
                  <a:srgbClr val="FF0066"/>
                </a:solidFill>
                <a:latin typeface="Baveuse" pitchFamily="2" charset="0"/>
              </a:rPr>
              <a:t>DSM-IV-TR CRITERIA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&gt;/= 3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of the following occurring at any time in the same 12 month period.</a:t>
            </a:r>
          </a:p>
          <a:p>
            <a:pPr marL="571500" indent="-571500">
              <a:buFont typeface="+mj-lt"/>
              <a:buAutoNum type="romanLcPeriod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TOLERANCE-</a:t>
            </a: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defined by either of the following :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A need for markedly increased amount of the substance to achieve intoxication or desired effect.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Markedly diminished effect with continued use of the same amount of the sub.</a:t>
            </a:r>
          </a:p>
          <a:p>
            <a:pPr marL="571500" indent="-571500">
              <a:buAutoNum type="romanLcPeriod" startAt="2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WITHDRAWAL-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manifested by: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The characteristic withdrawal  symptoms for the substance.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The same substance is taken to relieve withdrawal symptoms.</a:t>
            </a: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     </a:t>
            </a:r>
            <a:endParaRPr lang="en-AU" i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357166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iii. Substance is often taken in larger amt over a longer period than was intended.</a:t>
            </a:r>
          </a:p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iv. There is a persistent desire or unsuccessful  effort to cut down substance use.</a:t>
            </a:r>
          </a:p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v.  A great deal of time is spent in activities  necessary to obtain the substance.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500042"/>
            <a:ext cx="77153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AutoNum type="romanLcPeriod" startAt="6"/>
            </a:pPr>
            <a:r>
              <a:rPr lang="en-AU" sz="3200" i="1" dirty="0">
                <a:latin typeface="Comic Sans MS" pitchFamily="66" charset="0"/>
              </a:rPr>
              <a:t>Imp social, occupational </a:t>
            </a:r>
          </a:p>
          <a:p>
            <a:pPr marL="571500" indent="-571500"/>
            <a:r>
              <a:rPr lang="en-AU" sz="3200" i="1" dirty="0">
                <a:latin typeface="Comic Sans MS" pitchFamily="66" charset="0"/>
              </a:rPr>
              <a:t>     or recreational activities are given up or reduced because of substance use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vii. The substance use is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continued despite of knowledge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of   having a persistent physical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or psychological problem that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is likely to have been caused by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the substance.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AU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auhaus 93" pitchFamily="82" charset="0"/>
              </a:rPr>
              <a:t>EFFECT OF ALCOHOL</a:t>
            </a:r>
            <a:endParaRPr lang="en-AU" sz="4800" dirty="0">
              <a:solidFill>
                <a:srgbClr val="0033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883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A single drink usually considered to contain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abt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12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gms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of ethanol.</a:t>
            </a:r>
          </a:p>
          <a:p>
            <a:pPr>
              <a:buNone/>
            </a:pPr>
            <a:r>
              <a:rPr lang="en-AU" i="1" dirty="0">
                <a:solidFill>
                  <a:srgbClr val="C00000"/>
                </a:solidFill>
              </a:rPr>
              <a:t>ABSORPTION: 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10 %  - stomach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mostly in intestines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peak conc. within 30 to 90 min.</a:t>
            </a:r>
            <a:endParaRPr lang="en-AU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AU" i="1" dirty="0">
                <a:solidFill>
                  <a:srgbClr val="C00000"/>
                </a:solidFill>
              </a:rPr>
              <a:t>METABOLISM: 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90% in liver by oxidation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10 % excreted by kidney</a:t>
            </a:r>
          </a:p>
          <a:p>
            <a:pPr>
              <a:buNone/>
            </a:pPr>
            <a:r>
              <a:rPr lang="en-AU" i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alcohol       acetaldehyde        acetic acid</a:t>
            </a:r>
          </a:p>
        </p:txBody>
      </p:sp>
      <p:sp>
        <p:nvSpPr>
          <p:cNvPr id="6" name="Right Arrow 5"/>
          <p:cNvSpPr/>
          <p:nvPr/>
        </p:nvSpPr>
        <p:spPr>
          <a:xfrm>
            <a:off x="1714480" y="535782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ight Arrow 6"/>
          <p:cNvSpPr/>
          <p:nvPr/>
        </p:nvSpPr>
        <p:spPr>
          <a:xfrm>
            <a:off x="4429124" y="5357826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solidFill>
                  <a:schemeClr val="accent3">
                    <a:lumMod val="50000"/>
                  </a:schemeClr>
                </a:solidFill>
                <a:latin typeface="Arnprior" pitchFamily="2" charset="0"/>
              </a:rPr>
              <a:t>EFFECT ON BRAIN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AU" sz="4000" dirty="0">
                <a:solidFill>
                  <a:srgbClr val="C00000"/>
                </a:solidFill>
              </a:rPr>
              <a:t>Fluidity of neuronal membrane is critical for normal functioning .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solidFill>
                  <a:srgbClr val="C00000"/>
                </a:solidFill>
              </a:rPr>
              <a:t>Initially alcohol increase fluidity of membrane.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solidFill>
                  <a:srgbClr val="C00000"/>
                </a:solidFill>
              </a:rPr>
              <a:t>Later membrane becomes rigid and stiff.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1382</Words>
  <Application>Microsoft Office PowerPoint</Application>
  <PresentationFormat>On-screen Show (4:3)</PresentationFormat>
  <Paragraphs>244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52" baseType="lpstr">
      <vt:lpstr>Agency FB</vt:lpstr>
      <vt:lpstr>Aharoni</vt:lpstr>
      <vt:lpstr>Algerian</vt:lpstr>
      <vt:lpstr>Andalus</vt:lpstr>
      <vt:lpstr>Arial</vt:lpstr>
      <vt:lpstr>Arial Black</vt:lpstr>
      <vt:lpstr>Arnprior</vt:lpstr>
      <vt:lpstr>Baskerville Old Face</vt:lpstr>
      <vt:lpstr>Bauhaus 93</vt:lpstr>
      <vt:lpstr>Baveuse</vt:lpstr>
      <vt:lpstr>Biondi</vt:lpstr>
      <vt:lpstr>Blue Highway</vt:lpstr>
      <vt:lpstr>Blue Highway Linocut</vt:lpstr>
      <vt:lpstr>Burnstown Dam</vt:lpstr>
      <vt:lpstr>Calibri</vt:lpstr>
      <vt:lpstr>Castellar</vt:lpstr>
      <vt:lpstr>Comic Sans MS</vt:lpstr>
      <vt:lpstr>Constantia</vt:lpstr>
      <vt:lpstr>Courier New</vt:lpstr>
      <vt:lpstr>Earwig Factory</vt:lpstr>
      <vt:lpstr>Wingdings</vt:lpstr>
      <vt:lpstr>Wingdings 2</vt:lpstr>
      <vt:lpstr>Flow</vt:lpstr>
      <vt:lpstr>ALCOHOL DEPENDENCE</vt:lpstr>
      <vt:lpstr>Alcohol abuse and dependency are commonly called ALCOHOLISM.</vt:lpstr>
      <vt:lpstr>DEPENDeNCE</vt:lpstr>
      <vt:lpstr>Current rate of alcohol dependence is 5%</vt:lpstr>
      <vt:lpstr>DSM-IV-TR CRITERIA</vt:lpstr>
      <vt:lpstr>PowerPoint Presentation</vt:lpstr>
      <vt:lpstr>PowerPoint Presentation</vt:lpstr>
      <vt:lpstr>EFFECT OF ALCOHOL</vt:lpstr>
      <vt:lpstr>EFFECT ON BRAIN</vt:lpstr>
      <vt:lpstr>BEHAVIOURAL EFFECT</vt:lpstr>
      <vt:lpstr>ALCOHOL INTOXICATION </vt:lpstr>
      <vt:lpstr>PowerPoint Presentation</vt:lpstr>
      <vt:lpstr>PowerPoint Presentation</vt:lpstr>
      <vt:lpstr>Alcohol withdrawal</vt:lpstr>
      <vt:lpstr>PowerPoint Presentation</vt:lpstr>
      <vt:lpstr>DRUG  THERAPY</vt:lpstr>
      <vt:lpstr>DELIRIUM</vt:lpstr>
      <vt:lpstr>Treatment of delirium</vt:lpstr>
      <vt:lpstr>complications</vt:lpstr>
      <vt:lpstr>PowerPoint Presentation</vt:lpstr>
      <vt:lpstr>PowerPoint Presentation</vt:lpstr>
      <vt:lpstr>PowerPoint Presentation</vt:lpstr>
      <vt:lpstr>PowerPoint Presentation</vt:lpstr>
      <vt:lpstr>Treatment &amp; rehabilitation</vt:lpstr>
      <vt:lpstr>PowerPoint Presentation</vt:lpstr>
      <vt:lpstr>PowerPoint Presentation</vt:lpstr>
      <vt:lpstr>counselling</vt:lpstr>
      <vt:lpstr>MEDICATION</vt:lpstr>
      <vt:lpstr>Self help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DEPENDENCE</dc:title>
  <dc:creator>gupta</dc:creator>
  <cp:lastModifiedBy>918477051901</cp:lastModifiedBy>
  <cp:revision>56</cp:revision>
  <dcterms:created xsi:type="dcterms:W3CDTF">2009-03-31T05:53:36Z</dcterms:created>
  <dcterms:modified xsi:type="dcterms:W3CDTF">2020-08-14T09:30:04Z</dcterms:modified>
</cp:coreProperties>
</file>