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5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Mediastinum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Mrs. </a:t>
            </a:r>
            <a:r>
              <a:rPr lang="en-US" dirty="0" err="1" smtClean="0">
                <a:solidFill>
                  <a:schemeClr val="tx1"/>
                </a:solidFill>
              </a:rPr>
              <a:t>Priyanka</a:t>
            </a:r>
            <a:r>
              <a:rPr lang="en-US" dirty="0" smtClean="0">
                <a:solidFill>
                  <a:schemeClr val="tx1"/>
                </a:solidFill>
              </a:rPr>
              <a:t> Sharma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Assistant Professor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Department of Anatomy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S.B.K.S.M.I. &amp; R.C.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200400" cy="1143000"/>
          </a:xfrm>
        </p:spPr>
        <p:txBody>
          <a:bodyPr/>
          <a:lstStyle/>
          <a:p>
            <a:r>
              <a:rPr lang="en-US" sz="3200" b="1" u="sng" smtClean="0"/>
              <a:t>SUPERIOR MEDIASTINUM</a:t>
            </a:r>
          </a:p>
        </p:txBody>
      </p:sp>
      <p:pic>
        <p:nvPicPr>
          <p:cNvPr id="13315" name="Picture 2" descr="G:\BOOKS\photos\V03-F019-00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0001" r="790" b="12500"/>
          <a:stretch>
            <a:fillRect/>
          </a:stretch>
        </p:blipFill>
        <p:spPr>
          <a:xfrm>
            <a:off x="228600" y="228600"/>
            <a:ext cx="5184775" cy="2819400"/>
          </a:xfrm>
          <a:noFill/>
        </p:spPr>
      </p:pic>
      <p:pic>
        <p:nvPicPr>
          <p:cNvPr id="13316" name="Picture 3" descr="G:\BOOKS\photos\V03-F019-00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711" t="7692" r="-320" b="7692"/>
          <a:stretch>
            <a:fillRect/>
          </a:stretch>
        </p:blipFill>
        <p:spPr>
          <a:xfrm>
            <a:off x="2057400" y="2667000"/>
            <a:ext cx="7086600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SUPERIOR MEDIASTINUM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587" t="16837" r="17816" b="25922"/>
          <a:stretch>
            <a:fillRect/>
          </a:stretch>
        </p:blipFill>
        <p:spPr>
          <a:xfrm>
            <a:off x="228600" y="609600"/>
            <a:ext cx="8229600" cy="6218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SUPERIOR MEDIASTINUM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317" t="42686" r="39203" b="13811"/>
          <a:stretch>
            <a:fillRect/>
          </a:stretch>
        </p:blipFill>
        <p:spPr>
          <a:xfrm>
            <a:off x="762000" y="914400"/>
            <a:ext cx="5638800" cy="58769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b="1" u="sng" smtClean="0"/>
              <a:t>APPLIED ASPECT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smtClean="0"/>
              <a:t>Prevertebral layer of deep cervical fascia extends to the superior mediastinum and is attached to T4. : infection present in neck behind this fascia can pass down into sup. Mediastinum BUT NOT LOWER DOWN.</a:t>
            </a:r>
          </a:p>
          <a:p>
            <a:r>
              <a:rPr lang="en-US" smtClean="0"/>
              <a:t>Pretracheal fascia of neck extends to sup. Mediastinum, where it blends with arch of aorta. : neck infections b/w pretracheal &amp; prevertebral fasciae spread into sup. Mediastinum, through it into post. Mediastinum - MEDIASTINITIS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ANTERIOR MEDIASTINUM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481" t="23570" r="19710" b="32655"/>
          <a:stretch>
            <a:fillRect/>
          </a:stretch>
        </p:blipFill>
        <p:spPr>
          <a:xfrm>
            <a:off x="0" y="838200"/>
            <a:ext cx="9013825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944562"/>
          </a:xfrm>
        </p:spPr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1. Loose areolar tissue.</a:t>
            </a:r>
          </a:p>
          <a:p>
            <a:pPr>
              <a:buFont typeface="Arial" charset="0"/>
              <a:buNone/>
            </a:pPr>
            <a:r>
              <a:rPr lang="en-US" sz="2800" smtClean="0"/>
              <a:t>2. Superior and inferior </a:t>
            </a:r>
            <a:r>
              <a:rPr lang="en-US" sz="2800" i="1" smtClean="0"/>
              <a:t>sternopericardial ligaments</a:t>
            </a:r>
          </a:p>
          <a:p>
            <a:pPr>
              <a:buFont typeface="Arial" charset="0"/>
              <a:buNone/>
            </a:pPr>
            <a:r>
              <a:rPr lang="en-US" sz="2800" smtClean="0"/>
              <a:t>stretching between sternum and pericardium.</a:t>
            </a:r>
          </a:p>
          <a:p>
            <a:pPr>
              <a:buFont typeface="Arial" charset="0"/>
              <a:buNone/>
            </a:pPr>
            <a:r>
              <a:rPr lang="en-US" sz="2800" smtClean="0"/>
              <a:t>3. Three or four lymph nodes.</a:t>
            </a:r>
          </a:p>
          <a:p>
            <a:pPr>
              <a:buFont typeface="Arial" charset="0"/>
              <a:buNone/>
            </a:pPr>
            <a:r>
              <a:rPr lang="en-US" sz="2800" smtClean="0"/>
              <a:t>4. Mediastinal branches of internal thoracic (mammary)</a:t>
            </a:r>
          </a:p>
          <a:p>
            <a:pPr>
              <a:buFont typeface="Arial" charset="0"/>
              <a:buNone/>
            </a:pPr>
            <a:r>
              <a:rPr lang="en-US" sz="2800" smtClean="0"/>
              <a:t>arteries.</a:t>
            </a:r>
          </a:p>
          <a:p>
            <a:pPr>
              <a:buFont typeface="Arial" charset="0"/>
              <a:buNone/>
            </a:pPr>
            <a:r>
              <a:rPr lang="en-US" sz="2800" smtClean="0"/>
              <a:t>5. Lower portion of thymus (in children).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MIDDLE MEDIASTINUM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481" t="23570" r="19710" b="32655"/>
          <a:stretch>
            <a:fillRect/>
          </a:stretch>
        </p:blipFill>
        <p:spPr>
          <a:xfrm>
            <a:off x="0" y="838200"/>
            <a:ext cx="9013825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821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1. </a:t>
            </a:r>
            <a:r>
              <a:rPr lang="en-US" sz="2400" b="1" smtClean="0"/>
              <a:t>Heart</a:t>
            </a:r>
          </a:p>
          <a:p>
            <a:pPr>
              <a:buFont typeface="Arial" charset="0"/>
              <a:buNone/>
            </a:pPr>
            <a:r>
              <a:rPr lang="en-US" sz="2400" smtClean="0"/>
              <a:t>2. </a:t>
            </a:r>
            <a:r>
              <a:rPr lang="en-US" sz="2400" b="1" smtClean="0"/>
              <a:t>Pericardium</a:t>
            </a:r>
          </a:p>
          <a:p>
            <a:pPr>
              <a:buFont typeface="Arial" charset="0"/>
              <a:buNone/>
            </a:pPr>
            <a:r>
              <a:rPr lang="en-US" sz="2400" smtClean="0"/>
              <a:t>3. </a:t>
            </a:r>
            <a:r>
              <a:rPr lang="en-US" sz="2400" b="1" smtClean="0"/>
              <a:t>Arteries:</a:t>
            </a:r>
            <a:r>
              <a:rPr lang="en-US" sz="2400" smtClean="0"/>
              <a:t>(a) Ascending aorta</a:t>
            </a:r>
          </a:p>
          <a:p>
            <a:pPr>
              <a:buFont typeface="Arial" charset="0"/>
              <a:buNone/>
            </a:pPr>
            <a:r>
              <a:rPr lang="en-US" sz="2400" smtClean="0"/>
              <a:t>(b) Pulmonary trunk dividing into two pulmonary arteries</a:t>
            </a:r>
          </a:p>
          <a:p>
            <a:pPr>
              <a:buFont typeface="Arial" charset="0"/>
              <a:buNone/>
            </a:pPr>
            <a:r>
              <a:rPr lang="en-US" sz="2400" smtClean="0"/>
              <a:t>(c) Pericardiophrenic arteries</a:t>
            </a:r>
          </a:p>
          <a:p>
            <a:pPr>
              <a:buFont typeface="Arial" charset="0"/>
              <a:buNone/>
            </a:pPr>
            <a:r>
              <a:rPr lang="en-US" sz="2400" smtClean="0"/>
              <a:t>4. </a:t>
            </a:r>
            <a:r>
              <a:rPr lang="en-US" sz="2400" b="1" smtClean="0"/>
              <a:t>Veins:</a:t>
            </a:r>
          </a:p>
          <a:p>
            <a:pPr>
              <a:buFont typeface="Arial" charset="0"/>
              <a:buNone/>
            </a:pPr>
            <a:r>
              <a:rPr lang="en-US" sz="2400" smtClean="0"/>
              <a:t>(a) Superior vena cava (lower half)</a:t>
            </a:r>
          </a:p>
          <a:p>
            <a:pPr>
              <a:buFont typeface="Arial" charset="0"/>
              <a:buNone/>
            </a:pPr>
            <a:r>
              <a:rPr lang="en-US" sz="2400" smtClean="0"/>
              <a:t>(b) Azygos vein (terminal part)</a:t>
            </a:r>
          </a:p>
          <a:p>
            <a:pPr>
              <a:buFont typeface="Arial" charset="0"/>
              <a:buNone/>
            </a:pPr>
            <a:r>
              <a:rPr lang="en-US" sz="2400" smtClean="0"/>
              <a:t>(c) Pulmonary veins (right and left)</a:t>
            </a:r>
          </a:p>
          <a:p>
            <a:pPr>
              <a:buFont typeface="Arial" charset="0"/>
              <a:buNone/>
            </a:pPr>
            <a:r>
              <a:rPr lang="en-US" sz="2400" smtClean="0"/>
              <a:t>5. </a:t>
            </a:r>
            <a:r>
              <a:rPr lang="en-US" sz="2400" b="1" smtClean="0"/>
              <a:t>Nerves:</a:t>
            </a:r>
          </a:p>
          <a:p>
            <a:pPr>
              <a:buFont typeface="Arial" charset="0"/>
              <a:buNone/>
            </a:pPr>
            <a:r>
              <a:rPr lang="en-US" sz="2400" smtClean="0"/>
              <a:t>(a) Phrenic nerves</a:t>
            </a:r>
          </a:p>
          <a:p>
            <a:pPr>
              <a:buFont typeface="Arial" charset="0"/>
              <a:buNone/>
            </a:pPr>
            <a:r>
              <a:rPr lang="en-US" sz="2000" smtClean="0"/>
              <a:t>(b) Deep cardiac plexus</a:t>
            </a:r>
          </a:p>
          <a:p>
            <a:pPr>
              <a:buFont typeface="Arial" charset="0"/>
              <a:buNone/>
            </a:pPr>
            <a:r>
              <a:rPr lang="en-US" sz="2000" smtClean="0"/>
              <a:t>6. </a:t>
            </a:r>
            <a:r>
              <a:rPr lang="en-US" sz="2000" b="1" smtClean="0"/>
              <a:t>Lymph </a:t>
            </a:r>
            <a:r>
              <a:rPr lang="en-US" sz="2400" b="1" smtClean="0"/>
              <a:t>nodes:</a:t>
            </a:r>
            <a:r>
              <a:rPr lang="en-US" sz="2400" smtClean="0"/>
              <a:t>Tracheobronchial lymph nodes</a:t>
            </a:r>
          </a:p>
          <a:p>
            <a:pPr>
              <a:buFont typeface="Arial" charset="0"/>
              <a:buNone/>
            </a:pPr>
            <a:r>
              <a:rPr lang="en-US" sz="2400" smtClean="0"/>
              <a:t>7. </a:t>
            </a:r>
            <a:r>
              <a:rPr lang="en-US" sz="2400" b="1" smtClean="0"/>
              <a:t>Tubes:</a:t>
            </a:r>
            <a:r>
              <a:rPr lang="en-US" sz="2400" smtClean="0"/>
              <a:t>(a) Bifurcation of trachea</a:t>
            </a:r>
          </a:p>
          <a:p>
            <a:pPr>
              <a:buFont typeface="Arial" charset="0"/>
              <a:buNone/>
            </a:pPr>
            <a:r>
              <a:rPr lang="en-US" sz="2400" smtClean="0"/>
              <a:t>(b) Right and left principal bronchi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b="1" u="sng" smtClean="0"/>
              <a:t>MIDDLE MEDIASTINUM</a:t>
            </a:r>
          </a:p>
        </p:txBody>
      </p:sp>
      <p:pic>
        <p:nvPicPr>
          <p:cNvPr id="21507" name="Picture 2" descr="G:\BOOKS\photos\V03-F019-00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143000"/>
            <a:ext cx="8153400" cy="5676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283" t="19792" r="27965" b="17708"/>
          <a:stretch>
            <a:fillRect/>
          </a:stretch>
        </p:blipFill>
        <p:spPr>
          <a:xfrm>
            <a:off x="533400" y="685800"/>
            <a:ext cx="7467600" cy="6137275"/>
          </a:xfrm>
          <a:noFill/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POSTERIOR MEDIASTINUM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400" smtClean="0"/>
              <a:t>The mediastinum (L. middle septum) is the median septum</a:t>
            </a:r>
          </a:p>
          <a:p>
            <a:pPr>
              <a:buFont typeface="Arial" charset="0"/>
              <a:buNone/>
            </a:pPr>
            <a:r>
              <a:rPr lang="en-US" sz="2400" smtClean="0"/>
              <a:t>of thoracic cavity between the two pleural cavities.</a:t>
            </a:r>
          </a:p>
          <a:p>
            <a:pPr>
              <a:buFont typeface="Arial" charset="0"/>
              <a:buNone/>
            </a:pPr>
            <a:r>
              <a:rPr lang="en-US" sz="2400" smtClean="0"/>
              <a:t> It consists of all the viscera and structures of the thoracic cavity (e.g.,</a:t>
            </a:r>
          </a:p>
          <a:p>
            <a:pPr>
              <a:buFont typeface="Arial" charset="0"/>
              <a:buNone/>
            </a:pPr>
            <a:r>
              <a:rPr lang="en-US" sz="2400" smtClean="0"/>
              <a:t>heart and its great blood vessels, esophagus, trachea and</a:t>
            </a:r>
          </a:p>
          <a:p>
            <a:pPr>
              <a:buFont typeface="Arial" charset="0"/>
              <a:buNone/>
            </a:pPr>
            <a:r>
              <a:rPr lang="en-US" sz="2400" smtClean="0"/>
              <a:t>principal bronchi, aorta, mediastinal lymph nodes, etc.)</a:t>
            </a:r>
          </a:p>
          <a:p>
            <a:pPr>
              <a:buFont typeface="Arial" charset="0"/>
              <a:buNone/>
            </a:pPr>
            <a:r>
              <a:rPr lang="en-US" sz="2400" smtClean="0"/>
              <a:t>except the lungs.</a:t>
            </a:r>
          </a:p>
          <a:p>
            <a:pPr>
              <a:buFont typeface="Arial" charset="0"/>
              <a:buNone/>
            </a:pPr>
            <a:r>
              <a:rPr lang="en-US" sz="2400" smtClean="0"/>
              <a:t> The mediastinum occupies the central compartment of the thoracic cavity. </a:t>
            </a:r>
          </a:p>
          <a:p>
            <a:pPr>
              <a:buFont typeface="Arial" charset="0"/>
              <a:buNone/>
            </a:pPr>
            <a:endParaRPr lang="en-US" sz="2400" smtClean="0"/>
          </a:p>
          <a:p>
            <a:pPr>
              <a:buFont typeface="Arial" charset="0"/>
              <a:buNone/>
            </a:pPr>
            <a:r>
              <a:rPr lang="en-US" sz="2400" smtClean="0"/>
              <a:t>is a broad central partition, which separates the two laterally</a:t>
            </a:r>
          </a:p>
          <a:p>
            <a:pPr>
              <a:buFont typeface="Arial" charset="0"/>
              <a:buNone/>
            </a:pPr>
            <a:r>
              <a:rPr lang="en-US" sz="2400" smtClean="0"/>
              <a:t>placed pleural cavities . It is covered on either side by the mediastinal pleura</a:t>
            </a:r>
            <a:r>
              <a:rPr lang="en-US" sz="2000" smtClean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u="sng" smtClean="0"/>
              <a:t>POSTERIOR MEDIASTINUM</a:t>
            </a:r>
          </a:p>
        </p:txBody>
      </p:sp>
      <p:pic>
        <p:nvPicPr>
          <p:cNvPr id="23555" name="Picture 2" descr="G:\BOOKS\photos\V03-F019-00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990600"/>
            <a:ext cx="8153400" cy="56769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z="3200" b="1" u="sng" smtClean="0"/>
              <a:t>MEDIASTINUM SYNDROME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943600"/>
          </a:xfrm>
        </p:spPr>
        <p:txBody>
          <a:bodyPr/>
          <a:lstStyle/>
          <a:p>
            <a:r>
              <a:rPr lang="en-US" smtClean="0"/>
              <a:t>Obstruction of SVC – engorgement of veins in upper half of body</a:t>
            </a:r>
          </a:p>
          <a:p>
            <a:r>
              <a:rPr lang="en-US" smtClean="0"/>
              <a:t>Pressure over trachea – dyspnoea, cough</a:t>
            </a:r>
          </a:p>
          <a:p>
            <a:r>
              <a:rPr lang="en-US" smtClean="0"/>
              <a:t>Pressure on oesophagus – dysphagia</a:t>
            </a:r>
          </a:p>
          <a:p>
            <a:r>
              <a:rPr lang="en-US" smtClean="0"/>
              <a:t>Pressure on recurrent laryngeal nerve – hoarseness of voice</a:t>
            </a:r>
          </a:p>
          <a:p>
            <a:r>
              <a:rPr lang="en-US" smtClean="0"/>
              <a:t>Pressure on phrenic nerve – paralysis of diaphragm on that side</a:t>
            </a:r>
          </a:p>
          <a:p>
            <a:r>
              <a:rPr lang="en-US" smtClean="0"/>
              <a:t>Pressure on intercostal nerves – girdle pain</a:t>
            </a:r>
          </a:p>
          <a:p>
            <a:r>
              <a:rPr lang="en-US" smtClean="0"/>
              <a:t>Pressure on vertebral column – erosion of vertebral bodies.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smtClean="0"/>
              <a:t>Causes of mediastinum syndrome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Bronchogenic carcinoma</a:t>
            </a:r>
          </a:p>
          <a:p>
            <a:r>
              <a:rPr lang="en-US" smtClean="0"/>
              <a:t>Hodgkin’s disease causing enlargement of mediastinal lymphnodes</a:t>
            </a:r>
          </a:p>
          <a:p>
            <a:r>
              <a:rPr lang="en-US" smtClean="0"/>
              <a:t>Aneurysm or dilatation of aorta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563562"/>
          </a:xfrm>
        </p:spPr>
        <p:txBody>
          <a:bodyPr/>
          <a:lstStyle/>
          <a:p>
            <a:pPr algn="l"/>
            <a:r>
              <a:rPr lang="en-US" sz="2800" b="1" smtClean="0"/>
              <a:t>MCQ:1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Which are the borders of the superior mediastinum? 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Anterior: the body of the sternum</a:t>
            </a:r>
          </a:p>
          <a:p>
            <a:pPr marL="514350" indent="-514350">
              <a:buFont typeface="Arial" charset="0"/>
              <a:buNone/>
            </a:pPr>
            <a:r>
              <a:rPr lang="en-US" smtClean="0"/>
              <a:t> b. Anterior: the manubrium of the sternum</a:t>
            </a:r>
          </a:p>
          <a:p>
            <a:pPr marL="514350" indent="-514350">
              <a:buFont typeface="Arial" charset="0"/>
              <a:buNone/>
            </a:pPr>
            <a:r>
              <a:rPr lang="en-US" smtClean="0"/>
              <a:t> c. Posterior: the first four thoracic vertebras</a:t>
            </a:r>
          </a:p>
          <a:p>
            <a:pPr marL="514350" indent="-514350">
              <a:buFont typeface="Arial" charset="0"/>
              <a:buNone/>
            </a:pPr>
            <a:r>
              <a:rPr lang="en-US" smtClean="0"/>
              <a:t> d. B &amp; 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2. Name the structures located inside the superior mediastinum?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a. Thymus</a:t>
            </a:r>
          </a:p>
          <a:p>
            <a:pPr>
              <a:buFont typeface="Arial" charset="0"/>
              <a:buNone/>
            </a:pPr>
            <a:r>
              <a:rPr lang="en-US" smtClean="0"/>
              <a:t> b. Oesophagus</a:t>
            </a:r>
          </a:p>
          <a:p>
            <a:pPr>
              <a:buFont typeface="Arial" charset="0"/>
              <a:buNone/>
            </a:pPr>
            <a:r>
              <a:rPr lang="en-US" smtClean="0"/>
              <a:t> c. Trachea</a:t>
            </a:r>
          </a:p>
          <a:p>
            <a:pPr>
              <a:buFont typeface="Arial" charset="0"/>
              <a:buNone/>
            </a:pPr>
            <a:r>
              <a:rPr lang="en-US" smtClean="0"/>
              <a:t> d. All of above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3.Name the structures located inside the middle mediastinum?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a. Bifurcation of Trachea</a:t>
            </a:r>
          </a:p>
          <a:p>
            <a:pPr>
              <a:buFont typeface="Arial" charset="0"/>
              <a:buNone/>
            </a:pPr>
            <a:r>
              <a:rPr lang="en-US" smtClean="0"/>
              <a:t>b. Ascending aorta</a:t>
            </a:r>
          </a:p>
          <a:p>
            <a:pPr>
              <a:buFont typeface="Arial" charset="0"/>
              <a:buNone/>
            </a:pPr>
            <a:r>
              <a:rPr lang="en-US" smtClean="0"/>
              <a:t> c. Pericardium and heart </a:t>
            </a:r>
          </a:p>
          <a:p>
            <a:pPr>
              <a:buFont typeface="Arial" charset="0"/>
              <a:buNone/>
            </a:pPr>
            <a:r>
              <a:rPr lang="en-US" smtClean="0"/>
              <a:t>d. All  of above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4. Name the structures located inside the posterior mediastinum?</a:t>
            </a:r>
          </a:p>
          <a:p>
            <a:pPr>
              <a:buFont typeface="Arial" charset="0"/>
              <a:buNone/>
            </a:pPr>
            <a:r>
              <a:rPr lang="en-US" smtClean="0"/>
              <a:t>a. Descending thoracic aorta </a:t>
            </a:r>
          </a:p>
          <a:p>
            <a:pPr>
              <a:buFont typeface="Arial" charset="0"/>
              <a:buNone/>
            </a:pPr>
            <a:r>
              <a:rPr lang="en-US" smtClean="0"/>
              <a:t>b. Oesophagus </a:t>
            </a:r>
          </a:p>
          <a:p>
            <a:pPr>
              <a:buFont typeface="Arial" charset="0"/>
              <a:buNone/>
            </a:pPr>
            <a:r>
              <a:rPr lang="en-US" smtClean="0"/>
              <a:t> c. Thoracic Duct</a:t>
            </a:r>
          </a:p>
          <a:p>
            <a:pPr>
              <a:buFont typeface="Arial" charset="0"/>
              <a:buNone/>
            </a:pPr>
            <a:r>
              <a:rPr lang="en-US" smtClean="0"/>
              <a:t> d. all of above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5. Name the structures located inside the anterior mediastinum?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a. Trachea</a:t>
            </a:r>
          </a:p>
          <a:p>
            <a:pPr>
              <a:buFont typeface="Arial" charset="0"/>
              <a:buNone/>
            </a:pPr>
            <a:r>
              <a:rPr lang="en-US" smtClean="0"/>
              <a:t> b.  Lower part of Thymus glands</a:t>
            </a:r>
          </a:p>
          <a:p>
            <a:pPr>
              <a:buFont typeface="Arial" charset="0"/>
              <a:buNone/>
            </a:pPr>
            <a:r>
              <a:rPr lang="en-US" smtClean="0"/>
              <a:t> c. Internal thoracic vessels </a:t>
            </a:r>
          </a:p>
          <a:p>
            <a:pPr>
              <a:buFont typeface="Arial" charset="0"/>
              <a:buNone/>
            </a:pPr>
            <a:r>
              <a:rPr lang="en-US" smtClean="0"/>
              <a:t>d.  B &amp; 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8763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MURRAY REBNER, BARRY H. GRoSS,t JOHN M. ROBERTSON, DAVID R. PENNES,</a:t>
            </a:r>
          </a:p>
          <a:p>
            <a:r>
              <a:rPr lang="en-US" sz="1400"/>
              <a:t>DAVID L. SPIZARNY and GARY M. GLAZER</a:t>
            </a:r>
          </a:p>
          <a:p>
            <a:r>
              <a:rPr lang="en-US" sz="1400"/>
              <a:t>Department of Radiology, University of Michigan Medical Center, Ann Arbor, MI 48109-0030, U.S.A.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219200"/>
          <a:ext cx="91440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638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MURRAY REBNER, BARRY H. </a:t>
                      </a:r>
                      <a:r>
                        <a:rPr lang="en-US" sz="1800" dirty="0" err="1" smtClean="0"/>
                        <a:t>GRoSS,t</a:t>
                      </a:r>
                      <a:r>
                        <a:rPr lang="en-US" sz="1800" dirty="0" smtClean="0"/>
                        <a:t> JOHN M. ROBERTSON, DAVID R. PENNES,</a:t>
                      </a:r>
                    </a:p>
                    <a:p>
                      <a:r>
                        <a:rPr lang="en-US" sz="1800" dirty="0" smtClean="0"/>
                        <a:t>DAVID L. SPIZARNY and GARY M. GLAZER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CT EVALUATION OF MEDIASTINAL MASSES*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Retrospective review of our patient records from 1 July, 198 1 through 30 September, 1984 disclosed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132 patients with CT-demonstrated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masses and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histologic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proof of radiologic findings.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the purpose of this study, a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mass was defined as an abnormal soft tissue structure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that exceeded 1 cm in short axis dimension, thus avoiding confusion with normal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lymph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nodes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masses could be appreciated on conventional radiographs in 62 of 90 patients (69%)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with available chest radiographs (Table 2). The rate of detection varied with the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endParaRPr lang="en-US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compartment, ranging from 48% (10/21) for the middle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mediastinum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to 100% (4/4) for posterior</a:t>
                      </a:r>
                    </a:p>
                    <a:p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masses. The smallest mass visualized was 2 x 2 x 2 cm in size in the anterior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mediastinum</a:t>
                      </a:r>
                      <a:endParaRPr lang="en-US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represented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adenopathy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 a patient with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sarcoidosis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Axillary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adenopathy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favors lymphoma as a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diagnosis and a focal. pulmonary mass, focal liver lesions, or bone lesions suggest metastatic disease.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Although CT cannot differentiate soft tissue </a:t>
                      </a:r>
                      <a:r>
                        <a:rPr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masses, it is clearly superior to conventional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chest radiography at detecting and characterizing these masses.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MURRAY REBNER, BARRY H. </a:t>
            </a:r>
            <a:r>
              <a:rPr lang="en-US" sz="1400" dirty="0" err="1" smtClean="0"/>
              <a:t>GRoSS,t</a:t>
            </a:r>
            <a:r>
              <a:rPr lang="en-US" sz="1400" dirty="0" smtClean="0"/>
              <a:t> JOHN M. ROBERTSON, DAVID R. PENNES,</a:t>
            </a:r>
          </a:p>
          <a:p>
            <a:r>
              <a:rPr lang="en-US" sz="1400" dirty="0" smtClean="0"/>
              <a:t>DAVID L. SPIZARNY and GARY M. GLAZER</a:t>
            </a:r>
          </a:p>
          <a:p>
            <a:r>
              <a:rPr lang="en-US" sz="1400" dirty="0" smtClean="0"/>
              <a:t>Department of Radiology, University of Michigan Medical Center, Ann Arbor, MI 48109-0030, U.S.A.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219200"/>
          <a:ext cx="91440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638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MURRAY REBNER, BARRY H. </a:t>
                      </a:r>
                      <a:r>
                        <a:rPr lang="en-US" sz="1800" dirty="0" err="1" smtClean="0"/>
                        <a:t>GRoSS,t</a:t>
                      </a:r>
                      <a:r>
                        <a:rPr lang="en-US" sz="1800" dirty="0" smtClean="0"/>
                        <a:t> JOHN M. ROBERTSON, DAVID R. PENNES,</a:t>
                      </a:r>
                    </a:p>
                    <a:p>
                      <a:r>
                        <a:rPr lang="en-US" sz="1800" dirty="0" smtClean="0"/>
                        <a:t>DAVID L. SPIZARNY and GARY M. GLAZER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CT EVALUATION OF MEDIASTINAL MASSES*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Retrospective review of our patient records from 1 July, 198 1 through 30 September, 1984 disclosed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132 patients with CT-demonstrated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masses and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histologic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proof of radiologic findings.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the purpose of this study, a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mass was defined as an abnormal soft tissue structure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that exceeded 1 cm in short axis dimension, thus avoiding confusion with normal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lymph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nodes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masses could be appreciated on conventional radiographs in 62 of 90 patients (69%)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with available chest radiographs (Table 2). The rate of detection varied with the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endParaRPr lang="en-US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compartment, ranging from 48% (10/21) for the middle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mediastinum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to 100% (4/4) for posterior</a:t>
                      </a:r>
                    </a:p>
                    <a:p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masses. The smallest mass visualized was 2 x 2 x 2 cm in size in the anterior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mediastinum</a:t>
                      </a:r>
                      <a:endParaRPr lang="en-US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represented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adenopathy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 a patient with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sarcoidosis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Axillary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adenopathy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favors lymphoma as a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diagnosis and a focal. pulmonary mass, focal liver lesions, or bone lesions suggest metastatic disease.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Although CT cannot differentiate soft tissue </a:t>
                      </a:r>
                      <a:r>
                        <a:rPr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masses, it is clearly superior to conventional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chest radiography at detecting and characterizing these masses.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481" t="23570" r="19710" b="7401"/>
          <a:stretch>
            <a:fillRect/>
          </a:stretch>
        </p:blipFill>
        <p:spPr>
          <a:xfrm>
            <a:off x="838200" y="0"/>
            <a:ext cx="6858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u="sng" smtClean="0"/>
              <a:t>MEDIASTINUM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9057" t="20810" r="26414" b="5359"/>
          <a:stretch>
            <a:fillRect/>
          </a:stretch>
        </p:blipFill>
        <p:spPr>
          <a:xfrm>
            <a:off x="0" y="381000"/>
            <a:ext cx="3827463" cy="6477000"/>
          </a:xfrm>
          <a:noFill/>
        </p:spPr>
      </p:pic>
      <p:pic>
        <p:nvPicPr>
          <p:cNvPr id="717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49057" t="40945" r="26414" b="13281"/>
          <a:stretch>
            <a:fillRect/>
          </a:stretch>
        </p:blipFill>
        <p:spPr>
          <a:xfrm>
            <a:off x="4267200" y="1600200"/>
            <a:ext cx="46482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31" t="18520" r="30118" b="24237"/>
          <a:stretch>
            <a:fillRect/>
          </a:stretch>
        </p:blipFill>
        <p:spPr>
          <a:xfrm>
            <a:off x="228600" y="914400"/>
            <a:ext cx="8077200" cy="5970588"/>
          </a:xfrm>
          <a:noFill/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DIVISIONS  OF MEDIASTINUM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283" t="19792" r="27965" b="17708"/>
          <a:stretch>
            <a:fillRect/>
          </a:stretch>
        </p:blipFill>
        <p:spPr>
          <a:xfrm>
            <a:off x="533400" y="685800"/>
            <a:ext cx="7467600" cy="6137275"/>
          </a:xfrm>
          <a:noFill/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u="sng" smtClean="0"/>
              <a:t>DIVISIONS  OF MEDIASTINUM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u="sng" smtClean="0"/>
              <a:t>DIVISIONS  OF MEDIASTINUM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481" t="23570" r="19710" b="32655"/>
          <a:stretch>
            <a:fillRect/>
          </a:stretch>
        </p:blipFill>
        <p:spPr>
          <a:xfrm>
            <a:off x="0" y="838200"/>
            <a:ext cx="9013825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382000" cy="61261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2800" smtClean="0"/>
              <a:t>1. Arteries</a:t>
            </a:r>
          </a:p>
          <a:p>
            <a:pPr>
              <a:buFont typeface="Arial" charset="0"/>
              <a:buNone/>
            </a:pPr>
            <a:r>
              <a:rPr lang="en-US" sz="2800" smtClean="0"/>
              <a:t>(a) Arch of aorta.</a:t>
            </a:r>
          </a:p>
          <a:p>
            <a:pPr>
              <a:buFont typeface="Arial" charset="0"/>
              <a:buNone/>
            </a:pPr>
            <a:r>
              <a:rPr lang="en-US" sz="2800" smtClean="0"/>
              <a:t>(b) Brachiocephalic artery.</a:t>
            </a:r>
          </a:p>
          <a:p>
            <a:pPr>
              <a:buFont typeface="Arial" charset="0"/>
              <a:buNone/>
            </a:pPr>
            <a:r>
              <a:rPr lang="en-US" sz="2800" smtClean="0"/>
              <a:t>(c) Left common carotid artery.</a:t>
            </a:r>
          </a:p>
          <a:p>
            <a:pPr>
              <a:buFont typeface="Arial" charset="0"/>
              <a:buNone/>
            </a:pPr>
            <a:r>
              <a:rPr lang="en-US" sz="2800" smtClean="0"/>
              <a:t>(d) Left subclavian artery.</a:t>
            </a:r>
          </a:p>
          <a:p>
            <a:pPr>
              <a:buFont typeface="Arial" charset="0"/>
              <a:buNone/>
            </a:pPr>
            <a:r>
              <a:rPr lang="en-US" sz="2800" smtClean="0"/>
              <a:t>2. Veins</a:t>
            </a:r>
          </a:p>
          <a:p>
            <a:pPr>
              <a:buFont typeface="Arial" charset="0"/>
              <a:buNone/>
            </a:pPr>
            <a:r>
              <a:rPr lang="en-US" sz="2800" smtClean="0"/>
              <a:t>(a) Right and left brachiocephalic veins.</a:t>
            </a:r>
          </a:p>
          <a:p>
            <a:pPr>
              <a:buFont typeface="Arial" charset="0"/>
              <a:buNone/>
            </a:pPr>
            <a:r>
              <a:rPr lang="en-US" sz="2800" smtClean="0"/>
              <a:t>(b) Upper half of the superior vena cava (SVC).</a:t>
            </a:r>
          </a:p>
          <a:p>
            <a:pPr>
              <a:buFont typeface="Arial" charset="0"/>
              <a:buNone/>
            </a:pPr>
            <a:r>
              <a:rPr lang="pt-BR" sz="2800" smtClean="0"/>
              <a:t>(c) Left superior intercostal vein.</a:t>
            </a:r>
          </a:p>
          <a:p>
            <a:pPr>
              <a:buFont typeface="Arial" charset="0"/>
              <a:buNone/>
            </a:pPr>
            <a:r>
              <a:rPr lang="en-US" sz="2800" smtClean="0"/>
              <a:t>3. Nerves</a:t>
            </a:r>
          </a:p>
          <a:p>
            <a:pPr>
              <a:buFont typeface="Arial" charset="0"/>
              <a:buNone/>
            </a:pPr>
            <a:r>
              <a:rPr lang="en-US" sz="2800" smtClean="0"/>
              <a:t>(a) Phrenic nerves (right and left).</a:t>
            </a:r>
          </a:p>
          <a:p>
            <a:pPr>
              <a:buFont typeface="Arial" charset="0"/>
              <a:buNone/>
            </a:pPr>
            <a:r>
              <a:rPr lang="en-US" sz="2800" smtClean="0"/>
              <a:t>(b) Vagus nerves (right and left).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5927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sz="2400" smtClean="0"/>
              <a:t>c) Sympathetic trunks and cardiac nerves (right and</a:t>
            </a:r>
          </a:p>
          <a:p>
            <a:pPr>
              <a:buFont typeface="Arial" charset="0"/>
              <a:buNone/>
            </a:pPr>
            <a:r>
              <a:rPr lang="en-US" sz="2400" smtClean="0"/>
              <a:t>left).</a:t>
            </a:r>
          </a:p>
          <a:p>
            <a:pPr>
              <a:buFont typeface="Arial" charset="0"/>
              <a:buNone/>
            </a:pPr>
            <a:r>
              <a:rPr lang="en-US" sz="2400" smtClean="0"/>
              <a:t>(d) Left recurrent laryngeal nerves.</a:t>
            </a:r>
          </a:p>
          <a:p>
            <a:pPr>
              <a:buFont typeface="Arial" charset="0"/>
              <a:buNone/>
            </a:pPr>
            <a:r>
              <a:rPr lang="en-US" sz="2400" smtClean="0"/>
              <a:t>4. Lymphoid organs and lymphatics</a:t>
            </a:r>
          </a:p>
          <a:p>
            <a:pPr>
              <a:buFont typeface="Arial" charset="0"/>
              <a:buNone/>
            </a:pPr>
            <a:r>
              <a:rPr lang="en-US" sz="2400" smtClean="0"/>
              <a:t>(a) Lymph nodes.</a:t>
            </a:r>
          </a:p>
          <a:p>
            <a:pPr>
              <a:buFont typeface="Arial" charset="0"/>
              <a:buNone/>
            </a:pPr>
            <a:r>
              <a:rPr lang="en-US" sz="2400" smtClean="0"/>
              <a:t>(b) Thoracic duct.</a:t>
            </a:r>
          </a:p>
          <a:p>
            <a:pPr>
              <a:buFont typeface="Arial" charset="0"/>
              <a:buNone/>
            </a:pPr>
            <a:r>
              <a:rPr lang="en-US" sz="2400" smtClean="0"/>
              <a:t>(c) Thymus.</a:t>
            </a:r>
          </a:p>
          <a:p>
            <a:pPr>
              <a:buFont typeface="Arial" charset="0"/>
              <a:buNone/>
            </a:pPr>
            <a:r>
              <a:rPr lang="en-US" sz="2400" smtClean="0"/>
              <a:t>5. Tubes</a:t>
            </a:r>
          </a:p>
          <a:p>
            <a:pPr>
              <a:buFont typeface="Arial" charset="0"/>
              <a:buNone/>
            </a:pPr>
            <a:r>
              <a:rPr lang="en-US" sz="2400" smtClean="0"/>
              <a:t>(a) Trachea.</a:t>
            </a:r>
          </a:p>
          <a:p>
            <a:pPr>
              <a:buFont typeface="Arial" charset="0"/>
              <a:buNone/>
            </a:pPr>
            <a:r>
              <a:rPr lang="en-US" sz="2400" smtClean="0"/>
              <a:t>(b) Esophagus.</a:t>
            </a:r>
          </a:p>
          <a:p>
            <a:pPr>
              <a:buFont typeface="Arial" charset="0"/>
              <a:buNone/>
            </a:pPr>
            <a:r>
              <a:rPr lang="en-US" sz="2400" smtClean="0"/>
              <a:t>6. Muscles</a:t>
            </a:r>
          </a:p>
          <a:p>
            <a:pPr>
              <a:buFont typeface="Arial" charset="0"/>
              <a:buNone/>
            </a:pPr>
            <a:r>
              <a:rPr lang="en-US" sz="2400" smtClean="0"/>
              <a:t>(a) Sternohyoid.</a:t>
            </a:r>
          </a:p>
          <a:p>
            <a:pPr>
              <a:buFont typeface="Arial" charset="0"/>
              <a:buNone/>
            </a:pPr>
            <a:r>
              <a:rPr lang="en-US" sz="2400" smtClean="0"/>
              <a:t>(b) Sternothyroid.</a:t>
            </a:r>
          </a:p>
          <a:p>
            <a:pPr>
              <a:buFont typeface="Arial" charset="0"/>
              <a:buNone/>
            </a:pPr>
            <a:r>
              <a:rPr lang="en-US" sz="2400" smtClean="0"/>
              <a:t>(c) Longus colli.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1327</Words>
  <Application>Microsoft Office PowerPoint</Application>
  <PresentationFormat>On-screen Show (4:3)</PresentationFormat>
  <Paragraphs>157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Mediastinum </vt:lpstr>
      <vt:lpstr>Slide 2</vt:lpstr>
      <vt:lpstr>Slide 3</vt:lpstr>
      <vt:lpstr>MEDIASTINUM</vt:lpstr>
      <vt:lpstr>DIVISIONS  OF MEDIASTINUM</vt:lpstr>
      <vt:lpstr>DIVISIONS  OF MEDIASTINUM</vt:lpstr>
      <vt:lpstr>DIVISIONS  OF MEDIASTINUM</vt:lpstr>
      <vt:lpstr>Slide 8</vt:lpstr>
      <vt:lpstr>Slide 9</vt:lpstr>
      <vt:lpstr>SUPERIOR MEDIASTINUM</vt:lpstr>
      <vt:lpstr>SUPERIOR MEDIASTINUM</vt:lpstr>
      <vt:lpstr>SUPERIOR MEDIASTINUM</vt:lpstr>
      <vt:lpstr>APPLIED ASPECT</vt:lpstr>
      <vt:lpstr>ANTERIOR MEDIASTINUM</vt:lpstr>
      <vt:lpstr>contents</vt:lpstr>
      <vt:lpstr>MIDDLE MEDIASTINUM</vt:lpstr>
      <vt:lpstr>Slide 17</vt:lpstr>
      <vt:lpstr>MIDDLE MEDIASTINUM</vt:lpstr>
      <vt:lpstr>POSTERIOR MEDIASTINUM</vt:lpstr>
      <vt:lpstr>POSTERIOR MEDIASTINUM</vt:lpstr>
      <vt:lpstr>MEDIASTINUM SYNDROME</vt:lpstr>
      <vt:lpstr>Causes of mediastinum syndrome</vt:lpstr>
      <vt:lpstr>MCQ:1</vt:lpstr>
      <vt:lpstr>2. Name the structures located inside the superior mediastinum?</vt:lpstr>
      <vt:lpstr>3.Name the structures located inside the middle mediastinum?</vt:lpstr>
      <vt:lpstr>Slide 26</vt:lpstr>
      <vt:lpstr>5. Name the structures located inside the anterior mediastinum?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3</cp:revision>
  <dcterms:created xsi:type="dcterms:W3CDTF">2006-08-16T00:00:00Z</dcterms:created>
  <dcterms:modified xsi:type="dcterms:W3CDTF">2020-08-14T09:10:21Z</dcterms:modified>
</cp:coreProperties>
</file>