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51"/>
  </p:notesMasterIdLst>
  <p:sldIdLst>
    <p:sldId id="285" r:id="rId2"/>
    <p:sldId id="306" r:id="rId3"/>
    <p:sldId id="297" r:id="rId4"/>
    <p:sldId id="299" r:id="rId5"/>
    <p:sldId id="300" r:id="rId6"/>
    <p:sldId id="301" r:id="rId7"/>
    <p:sldId id="308" r:id="rId8"/>
    <p:sldId id="312" r:id="rId9"/>
    <p:sldId id="326" r:id="rId10"/>
    <p:sldId id="309" r:id="rId11"/>
    <p:sldId id="327" r:id="rId12"/>
    <p:sldId id="290" r:id="rId13"/>
    <p:sldId id="310" r:id="rId14"/>
    <p:sldId id="294" r:id="rId15"/>
    <p:sldId id="295" r:id="rId16"/>
    <p:sldId id="296" r:id="rId17"/>
    <p:sldId id="258" r:id="rId18"/>
    <p:sldId id="259" r:id="rId19"/>
    <p:sldId id="283" r:id="rId20"/>
    <p:sldId id="298" r:id="rId21"/>
    <p:sldId id="284" r:id="rId22"/>
    <p:sldId id="261" r:id="rId23"/>
    <p:sldId id="262" r:id="rId24"/>
    <p:sldId id="276" r:id="rId25"/>
    <p:sldId id="281" r:id="rId26"/>
    <p:sldId id="278" r:id="rId27"/>
    <p:sldId id="282" r:id="rId28"/>
    <p:sldId id="265" r:id="rId29"/>
    <p:sldId id="266" r:id="rId30"/>
    <p:sldId id="286" r:id="rId31"/>
    <p:sldId id="268" r:id="rId32"/>
    <p:sldId id="289" r:id="rId33"/>
    <p:sldId id="270" r:id="rId34"/>
    <p:sldId id="302" r:id="rId35"/>
    <p:sldId id="303" r:id="rId36"/>
    <p:sldId id="272" r:id="rId37"/>
    <p:sldId id="274" r:id="rId38"/>
    <p:sldId id="275" r:id="rId39"/>
    <p:sldId id="317" r:id="rId40"/>
    <p:sldId id="313" r:id="rId41"/>
    <p:sldId id="314" r:id="rId42"/>
    <p:sldId id="315" r:id="rId43"/>
    <p:sldId id="316" r:id="rId44"/>
    <p:sldId id="318" r:id="rId45"/>
    <p:sldId id="319" r:id="rId46"/>
    <p:sldId id="322" r:id="rId47"/>
    <p:sldId id="323" r:id="rId48"/>
    <p:sldId id="324" r:id="rId49"/>
    <p:sldId id="30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61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7" d="100"/>
          <a:sy n="77" d="100"/>
        </p:scale>
        <p:origin x="1618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ED7D-A54D-4C6A-BFF1-55B77B9B904C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7C6AD-AEFE-40D7-BC57-851ED8A13E2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800" dirty="0"/>
              <a:t>It</a:t>
            </a:r>
            <a:r>
              <a:rPr lang="en-AU" sz="1800" baseline="0" dirty="0"/>
              <a:t> is excessive anxiety &amp; worry about several events for most days during </a:t>
            </a:r>
            <a:r>
              <a:rPr lang="en-AU" sz="1800" baseline="0" dirty="0" err="1"/>
              <a:t>atleast</a:t>
            </a:r>
            <a:r>
              <a:rPr lang="en-AU" sz="1800" baseline="0" dirty="0"/>
              <a:t> a 6 month </a:t>
            </a:r>
            <a:r>
              <a:rPr lang="en-AU" sz="1800" baseline="0" dirty="0" err="1"/>
              <a:t>period.it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AU" sz="360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36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38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49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B42E0-F70C-4F18-8D1D-5A725396E89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BAD-60% struggle with addiction, 50% lifetime prevalence of an anxiety disorder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C6AD-AEFE-40D7-BC57-851ED8A13E2C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7B5487-C038-49E3-9A2A-2E4F297327F2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395142-AAB0-4EE6-B52D-96D007BE03D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772400" cy="12430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A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ANXIETY</a:t>
            </a:r>
            <a:r>
              <a:rPr lang="en-A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 </a:t>
            </a:r>
            <a:r>
              <a:rPr lang="en-AU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Disorders</a:t>
            </a:r>
            <a:endParaRPr lang="en-AU" sz="8000" dirty="0">
              <a:solidFill>
                <a:srgbClr val="002060"/>
              </a:solidFill>
              <a:latin typeface="Broadway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3357562"/>
            <a:ext cx="7000924" cy="192882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5400" dirty="0" err="1">
                <a:solidFill>
                  <a:schemeClr val="bg2">
                    <a:lumMod val="25000"/>
                  </a:schemeClr>
                </a:solidFill>
                <a:latin typeface="Chiller" pitchFamily="82" charset="0"/>
              </a:rPr>
              <a:t>Dr.KAJAL</a:t>
            </a:r>
            <a:r>
              <a:rPr lang="en-AU" sz="5400" dirty="0">
                <a:solidFill>
                  <a:schemeClr val="bg2">
                    <a:lumMod val="25000"/>
                  </a:schemeClr>
                </a:solidFill>
                <a:latin typeface="Chiller" pitchFamily="82" charset="0"/>
              </a:rPr>
              <a:t> TANNA</a:t>
            </a:r>
          </a:p>
          <a:p>
            <a:r>
              <a:rPr lang="en-AU" sz="5400" dirty="0">
                <a:solidFill>
                  <a:schemeClr val="bg2">
                    <a:lumMod val="25000"/>
                  </a:schemeClr>
                </a:solidFill>
                <a:latin typeface="Chiller" pitchFamily="82" charset="0"/>
              </a:rPr>
              <a:t>Department of Psychiatry.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30yr young female came to emergency room escorted by husband with c/o feeling tightness in chest, began to perspire profusely with cold extremities, became suddenly nervous, heart is racing ,feel nauseated, feel suffocating and fear that “ I may die”.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ECG DONE-NO ABNORMALITY </a:t>
            </a:r>
            <a:r>
              <a:rPr lang="en-US" dirty="0">
                <a:solidFill>
                  <a:srgbClr val="FF0000"/>
                </a:solidFill>
              </a:rPr>
              <a:t>EXCEPT TACHYCARDIA.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800" dirty="0"/>
              <a:t>Panic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15364" name="Picture 5" descr="C:\Users\Heidi\AppData\Local\Microsoft\Windows\Temporary Internet Files\Content.IE5\03EU94VK\MC90036611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50673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5292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dirty="0"/>
              <a:t>HISTORY: it comes from Greek word ‘PAN’ who is Greek GOD  who enjoyed frightening humans &amp; animals out of the blues.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dirty="0"/>
              <a:t>c/b: sudden attack of anxiety accompanied predominantly by physical symptoms &amp; a fear of death as a consequence of cardiac or </a:t>
            </a:r>
            <a:r>
              <a:rPr lang="en-AU" dirty="0" err="1"/>
              <a:t>respi</a:t>
            </a:r>
            <a:r>
              <a:rPr lang="en-AU" dirty="0"/>
              <a:t>. Problem- </a:t>
            </a:r>
            <a:r>
              <a:rPr lang="en-AU" b="1" dirty="0">
                <a:solidFill>
                  <a:srgbClr val="FFC000"/>
                </a:solidFill>
              </a:rPr>
              <a:t>Panic attack</a:t>
            </a:r>
          </a:p>
          <a:p>
            <a:pPr>
              <a:buNone/>
            </a:pPr>
            <a:r>
              <a:rPr lang="en-AU" b="1" dirty="0">
                <a:solidFill>
                  <a:srgbClr val="FFC000"/>
                </a:solidFill>
              </a:rPr>
              <a:t>.</a:t>
            </a:r>
            <a:r>
              <a:rPr lang="en-AU" dirty="0">
                <a:solidFill>
                  <a:srgbClr val="92D050"/>
                </a:solidFill>
              </a:rPr>
              <a:t>panic disorder </a:t>
            </a:r>
            <a:r>
              <a:rPr lang="en-AU" b="1" dirty="0">
                <a:solidFill>
                  <a:srgbClr val="FFC000"/>
                </a:solidFill>
              </a:rPr>
              <a:t>is </a:t>
            </a:r>
            <a:r>
              <a:rPr lang="en-AU" b="1" dirty="0" err="1">
                <a:solidFill>
                  <a:srgbClr val="FFC000"/>
                </a:solidFill>
              </a:rPr>
              <a:t>chara</a:t>
            </a:r>
            <a:r>
              <a:rPr lang="en-AU" b="1" dirty="0">
                <a:solidFill>
                  <a:srgbClr val="FFC000"/>
                </a:solidFill>
              </a:rPr>
              <a:t>. </a:t>
            </a:r>
            <a:r>
              <a:rPr lang="en-AU" b="1" dirty="0">
                <a:solidFill>
                  <a:srgbClr val="00B0F0"/>
                </a:solidFill>
              </a:rPr>
              <a:t>By recurrent unexpected </a:t>
            </a:r>
            <a:r>
              <a:rPr lang="en-AU" b="1" dirty="0">
                <a:solidFill>
                  <a:srgbClr val="FFC000"/>
                </a:solidFill>
              </a:rPr>
              <a:t>panic attacks </a:t>
            </a:r>
            <a:r>
              <a:rPr lang="en-AU" b="1" dirty="0">
                <a:solidFill>
                  <a:srgbClr val="00B0F0"/>
                </a:solidFill>
              </a:rPr>
              <a:t>and persistent concern about additional attack and its consequences.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5400" dirty="0">
                <a:solidFill>
                  <a:srgbClr val="92D050"/>
                </a:solidFill>
                <a:latin typeface="Algerian" pitchFamily="82" charset="0"/>
              </a:rPr>
              <a:t>PANIC DISORDER</a:t>
            </a:r>
            <a:r>
              <a:rPr lang="en-AU" sz="5400" dirty="0">
                <a:solidFill>
                  <a:srgbClr val="003300"/>
                </a:solidFill>
                <a:latin typeface="Algerian" pitchFamily="82" charset="0"/>
              </a:rPr>
              <a:t>:</a:t>
            </a:r>
            <a:r>
              <a:rPr lang="en-AU" sz="5400" dirty="0">
                <a:latin typeface="Algerian" pitchFamily="82" charset="0"/>
              </a:rPr>
              <a:t>-</a:t>
            </a:r>
            <a:r>
              <a:rPr lang="en-AU" sz="5400" dirty="0"/>
              <a:t> </a:t>
            </a:r>
            <a:br>
              <a:rPr lang="en-AU" sz="5400" dirty="0"/>
            </a:br>
            <a:endParaRPr lang="en-AU" sz="5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Benzodiazepines.</a:t>
            </a:r>
          </a:p>
          <a:p>
            <a:r>
              <a:rPr lang="en-US" sz="4000" dirty="0"/>
              <a:t>Selective serotonin Reuptake inhibitors.(SSRI)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428604"/>
            <a:ext cx="80010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b="1" dirty="0">
                <a:solidFill>
                  <a:srgbClr val="003300"/>
                </a:solidFill>
                <a:latin typeface="Algerian" pitchFamily="82" charset="0"/>
              </a:rPr>
              <a:t>PHOBIC DISORDER:</a:t>
            </a:r>
            <a:r>
              <a:rPr lang="en-AU" sz="3200" dirty="0"/>
              <a:t>  irrational fear of situations , activities or object often leading to persistent avoidance of the same.</a:t>
            </a:r>
          </a:p>
          <a:p>
            <a:pPr>
              <a:buFont typeface="Wingdings" pitchFamily="2" charset="2"/>
              <a:buChar char="q"/>
            </a:pPr>
            <a:r>
              <a:rPr lang="en-AU" sz="3200" b="1" i="1" dirty="0">
                <a:solidFill>
                  <a:srgbClr val="C00000"/>
                </a:solidFill>
              </a:rPr>
              <a:t>Agoraphobia</a:t>
            </a:r>
            <a:r>
              <a:rPr lang="en-AU" sz="3200" dirty="0"/>
              <a:t>- fear of crowded places.</a:t>
            </a:r>
            <a:endParaRPr lang="en-AU" sz="3200" b="1" i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AU" sz="3200" b="1" i="1" dirty="0">
                <a:solidFill>
                  <a:srgbClr val="C00000"/>
                </a:solidFill>
              </a:rPr>
              <a:t>Claustrophobia</a:t>
            </a:r>
            <a:r>
              <a:rPr lang="en-AU" sz="3200" dirty="0"/>
              <a:t>- fear of closed spaces</a:t>
            </a:r>
          </a:p>
          <a:p>
            <a:pPr>
              <a:buFont typeface="Wingdings" pitchFamily="2" charset="2"/>
              <a:buChar char="q"/>
            </a:pPr>
            <a:r>
              <a:rPr lang="en-AU" sz="3200" b="1" i="1" dirty="0">
                <a:solidFill>
                  <a:srgbClr val="C00000"/>
                </a:solidFill>
              </a:rPr>
              <a:t>Social phobia</a:t>
            </a:r>
            <a:r>
              <a:rPr lang="en-AU" sz="3200" dirty="0"/>
              <a:t>- fear of social activity</a:t>
            </a:r>
          </a:p>
          <a:p>
            <a:pPr>
              <a:buFont typeface="Wingdings" pitchFamily="2" charset="2"/>
              <a:buChar char="q"/>
            </a:pPr>
            <a:r>
              <a:rPr lang="en-AU" sz="3200" b="1" i="1" dirty="0">
                <a:solidFill>
                  <a:srgbClr val="C00000"/>
                </a:solidFill>
              </a:rPr>
              <a:t>Aerophobia</a:t>
            </a:r>
            <a:r>
              <a:rPr lang="en-AU" sz="3200" dirty="0"/>
              <a:t>- fear of high place</a:t>
            </a:r>
          </a:p>
          <a:p>
            <a:pPr>
              <a:buFont typeface="Wingdings" pitchFamily="2" charset="2"/>
              <a:buChar char="q"/>
            </a:pPr>
            <a:r>
              <a:rPr lang="en-AU" sz="3200" b="1" i="1" dirty="0" err="1">
                <a:solidFill>
                  <a:srgbClr val="C00000"/>
                </a:solidFill>
              </a:rPr>
              <a:t>Algophobia</a:t>
            </a:r>
            <a:r>
              <a:rPr lang="en-AU" sz="3200" dirty="0"/>
              <a:t>- fear of pain</a:t>
            </a:r>
          </a:p>
          <a:p>
            <a:pPr>
              <a:buNone/>
            </a:pPr>
            <a:endParaRPr lang="en-A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71480"/>
            <a:ext cx="82153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Thenato</a:t>
            </a:r>
            <a:r>
              <a:rPr lang="en-AU" sz="3600" b="1" i="1" dirty="0">
                <a:solidFill>
                  <a:srgbClr val="C00000"/>
                </a:solidFill>
              </a:rPr>
              <a:t> phobia</a:t>
            </a:r>
            <a:r>
              <a:rPr lang="en-AU" sz="3600" dirty="0"/>
              <a:t>- fear of death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Sitophobia</a:t>
            </a:r>
            <a:r>
              <a:rPr lang="en-AU" sz="3600" dirty="0"/>
              <a:t> – fear of eating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Pyrophobia</a:t>
            </a:r>
            <a:r>
              <a:rPr lang="en-AU" sz="3600" dirty="0"/>
              <a:t>- fear of fire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Erythrophobia</a:t>
            </a:r>
            <a:r>
              <a:rPr lang="en-AU" sz="3600" dirty="0"/>
              <a:t>-fear of blushing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Ailurophobia</a:t>
            </a:r>
            <a:r>
              <a:rPr lang="en-AU" sz="3600" dirty="0"/>
              <a:t>- fear of cats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Cynophobia</a:t>
            </a:r>
            <a:r>
              <a:rPr lang="en-AU" sz="3600" dirty="0"/>
              <a:t>- fear of dogs</a:t>
            </a:r>
          </a:p>
          <a:p>
            <a:pPr>
              <a:buFont typeface="Wingdings" pitchFamily="2" charset="2"/>
              <a:buChar char="q"/>
            </a:pPr>
            <a:r>
              <a:rPr lang="en-AU" sz="3600" b="1" i="1" dirty="0" err="1">
                <a:solidFill>
                  <a:srgbClr val="C00000"/>
                </a:solidFill>
              </a:rPr>
              <a:t>Mesophobia</a:t>
            </a:r>
            <a:r>
              <a:rPr lang="en-AU" sz="3600" dirty="0"/>
              <a:t>- fear of dirt and germs</a:t>
            </a:r>
          </a:p>
          <a:p>
            <a:endParaRPr lang="en-AU" sz="3600" dirty="0"/>
          </a:p>
        </p:txBody>
      </p:sp>
      <p:pic>
        <p:nvPicPr>
          <p:cNvPr id="3" name="Picture 4" descr="spid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72074"/>
            <a:ext cx="1752600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bloo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714884"/>
            <a:ext cx="190182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elevator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4657723"/>
            <a:ext cx="1809754" cy="220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42918"/>
            <a:ext cx="771530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OBSSESSIVE COMPULSIVE DISORDER</a:t>
            </a:r>
            <a:endParaRPr lang="en-AU" sz="4800" dirty="0">
              <a:solidFill>
                <a:schemeClr val="accent6">
                  <a:lumMod val="60000"/>
                  <a:lumOff val="40000"/>
                </a:schemeClr>
              </a:solidFill>
              <a:latin typeface="Algerian" pitchFamily="82" charset="0"/>
            </a:endParaRPr>
          </a:p>
          <a:p>
            <a:pPr>
              <a:buNone/>
            </a:pPr>
            <a:endParaRPr lang="en-AU" sz="2800" dirty="0"/>
          </a:p>
          <a:p>
            <a:pPr>
              <a:buNone/>
            </a:pPr>
            <a:r>
              <a:rPr lang="en-AU" sz="4000" dirty="0"/>
              <a:t>c/b obsession  thinking &amp; compulsive behaviour along with varying degree of anxiety.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>
              <a:buNone/>
            </a:pPr>
            <a:r>
              <a:rPr lang="en-AU" dirty="0"/>
              <a:t>It is excessive anxiety and worry about several events for most days during atleast a 6 month period.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214578"/>
          </a:xfrm>
        </p:spPr>
        <p:txBody>
          <a:bodyPr>
            <a:noAutofit/>
          </a:bodyPr>
          <a:lstStyle/>
          <a:p>
            <a:pPr algn="ctr"/>
            <a:r>
              <a:rPr lang="en-AU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GENERALISED ANXIETY DISORDER</a:t>
            </a:r>
          </a:p>
        </p:txBody>
      </p:sp>
      <p:pic>
        <p:nvPicPr>
          <p:cNvPr id="4" name="Picture 2" descr="C:\Users\Heidi\AppData\Local\Microsoft\Windows\Temporary Internet Files\Content.IE5\RXT7W2Z6\MC90023051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000364" y="3786190"/>
            <a:ext cx="3079750" cy="2857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AU" dirty="0">
                <a:latin typeface="Aharoni" pitchFamily="2" charset="-79"/>
                <a:cs typeface="Aharoni" pitchFamily="2" charset="-79"/>
              </a:rPr>
              <a:t>Persistent generalised free – floating anxiety.</a:t>
            </a:r>
          </a:p>
          <a:p>
            <a:r>
              <a:rPr lang="en-AU" dirty="0">
                <a:latin typeface="Aharoni" pitchFamily="2" charset="-79"/>
                <a:cs typeface="Aharoni" pitchFamily="2" charset="-79"/>
              </a:rPr>
              <a:t>Excessive and difficult to control worry and feelings of apprehension.</a:t>
            </a:r>
          </a:p>
          <a:p>
            <a:r>
              <a:rPr lang="en-AU" dirty="0">
                <a:latin typeface="Aharoni" pitchFamily="2" charset="-79"/>
                <a:cs typeface="Aharoni" pitchFamily="2" charset="-79"/>
              </a:rPr>
              <a:t>Anxious about almost everything.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lgerian" pitchFamily="82" charset="0"/>
              </a:rPr>
              <a:t>Characterised by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sz="4000" dirty="0">
                <a:solidFill>
                  <a:srgbClr val="FF0000"/>
                </a:solidFill>
                <a:latin typeface="Arnprior" pitchFamily="2" charset="0"/>
              </a:rPr>
              <a:t>GENETIC FACTORS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There are 30 % chances if parents are affected. </a:t>
            </a:r>
          </a:p>
          <a:p>
            <a:pPr>
              <a:buNone/>
            </a:pPr>
            <a:r>
              <a:rPr lang="en-AU" sz="3600" dirty="0">
                <a:solidFill>
                  <a:srgbClr val="FF0000"/>
                </a:solidFill>
                <a:latin typeface="Arnprior" pitchFamily="2" charset="0"/>
              </a:rPr>
              <a:t>NEUROBIOLOGICAL FACTORS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Decreased  GABA activity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Dysfunction of serotonin and noradrenergic systems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dirty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ETIOLOGY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007183"/>
          </a:xfrm>
        </p:spPr>
        <p:txBody>
          <a:bodyPr/>
          <a:lstStyle/>
          <a:p>
            <a:r>
              <a:rPr lang="en-US" dirty="0"/>
              <a:t>27yr young male </a:t>
            </a:r>
          </a:p>
          <a:p>
            <a:r>
              <a:rPr lang="en-US" dirty="0"/>
              <a:t>have interview for his job, </a:t>
            </a:r>
          </a:p>
          <a:p>
            <a:r>
              <a:rPr lang="en-US" dirty="0"/>
              <a:t>have c/o feeling nervous, apprehensive, and restless, </a:t>
            </a:r>
          </a:p>
          <a:p>
            <a:r>
              <a:rPr lang="en-US" dirty="0"/>
              <a:t>saying that his heart is trembling, </a:t>
            </a:r>
          </a:p>
          <a:p>
            <a:r>
              <a:rPr lang="en-US" dirty="0"/>
              <a:t>having perspiration, </a:t>
            </a:r>
          </a:p>
          <a:p>
            <a:r>
              <a:rPr lang="en-US" dirty="0"/>
              <a:t>light headedness, </a:t>
            </a:r>
          </a:p>
          <a:p>
            <a:r>
              <a:rPr lang="en-US" dirty="0"/>
              <a:t>dizziness, </a:t>
            </a:r>
          </a:p>
          <a:p>
            <a:r>
              <a:rPr lang="en-US" dirty="0"/>
              <a:t>need to go for urination repeatedly, </a:t>
            </a:r>
          </a:p>
          <a:p>
            <a:r>
              <a:rPr lang="en-US" dirty="0"/>
              <a:t>tremor of hand and upset stomach.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8680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42918"/>
            <a:ext cx="778674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PSYCHOLOGICAL FACTORS</a:t>
            </a:r>
          </a:p>
          <a:p>
            <a:pPr>
              <a:buNone/>
            </a:pPr>
            <a:endParaRPr lang="en-AU" sz="2800" dirty="0">
              <a:solidFill>
                <a:srgbClr val="FF0000"/>
              </a:solidFill>
              <a:latin typeface="Arnprior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Adverse childhood experiences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Death of parent 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Sexual abuse 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Overprotective parents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Lack of warmth &amp; affection in parents </a:t>
            </a:r>
          </a:p>
          <a:p>
            <a:pPr>
              <a:buFont typeface="Wingdings" pitchFamily="2" charset="2"/>
              <a:buChar char="§"/>
            </a:pP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Chronic stressors such as dysfunctional family or marriage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0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b="1" dirty="0">
                <a:solidFill>
                  <a:schemeClr val="accent2">
                    <a:lumMod val="50000"/>
                  </a:schemeClr>
                </a:solidFill>
                <a:latin typeface="Agency FB" pitchFamily="34" charset="0"/>
              </a:rPr>
              <a:t>ACCORDING TO COGNITIVE BEHAVIOUR SCHOOL OF THOUGHT</a:t>
            </a:r>
          </a:p>
          <a:p>
            <a:pPr>
              <a:buNone/>
            </a:pPr>
            <a:r>
              <a:rPr lang="en-AU" b="1" dirty="0">
                <a:solidFill>
                  <a:srgbClr val="002060"/>
                </a:solidFill>
                <a:latin typeface="Agency FB" pitchFamily="34" charset="0"/>
              </a:rPr>
              <a:t>patient responds to incorrectly perceived dangers  </a:t>
            </a:r>
          </a:p>
          <a:p>
            <a:pPr>
              <a:buNone/>
            </a:pPr>
            <a:r>
              <a:rPr lang="en-AU" b="1" dirty="0">
                <a:solidFill>
                  <a:srgbClr val="002060"/>
                </a:solidFill>
                <a:latin typeface="Agency FB" pitchFamily="34" charset="0"/>
              </a:rPr>
              <a:t>Inaccuracy is generated by :</a:t>
            </a:r>
          </a:p>
          <a:p>
            <a:pPr>
              <a:buFont typeface="Wingdings" pitchFamily="2" charset="2"/>
              <a:buChar char="ü"/>
            </a:pPr>
            <a:r>
              <a:rPr lang="en-AU" b="1" dirty="0">
                <a:solidFill>
                  <a:srgbClr val="002060"/>
                </a:solidFill>
                <a:latin typeface="Agency FB" pitchFamily="34" charset="0"/>
              </a:rPr>
              <a:t>By distortion in information processing</a:t>
            </a:r>
          </a:p>
          <a:p>
            <a:pPr>
              <a:buFont typeface="Wingdings" pitchFamily="2" charset="2"/>
              <a:buChar char="ü"/>
            </a:pPr>
            <a:r>
              <a:rPr lang="en-AU" b="1" dirty="0">
                <a:solidFill>
                  <a:srgbClr val="002060"/>
                </a:solidFill>
                <a:latin typeface="Agency FB" pitchFamily="34" charset="0"/>
              </a:rPr>
              <a:t>Selective attention to negative details</a:t>
            </a:r>
          </a:p>
          <a:p>
            <a:pPr>
              <a:buFont typeface="Wingdings" pitchFamily="2" charset="2"/>
              <a:buChar char="ü"/>
            </a:pPr>
            <a:r>
              <a:rPr lang="en-AU" b="1" dirty="0">
                <a:solidFill>
                  <a:srgbClr val="002060"/>
                </a:solidFill>
                <a:latin typeface="Agency FB" pitchFamily="34" charset="0"/>
              </a:rPr>
              <a:t>Overly negative view of the person’s own ability to cope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AU" b="1" dirty="0">
              <a:solidFill>
                <a:schemeClr val="accent2">
                  <a:lumMod val="50000"/>
                </a:schemeClr>
              </a:solidFill>
              <a:latin typeface="Agency FB" pitchFamily="34" charset="0"/>
            </a:endParaRPr>
          </a:p>
          <a:p>
            <a:pPr>
              <a:buNone/>
            </a:pPr>
            <a:r>
              <a:rPr lang="en-AU" b="1" dirty="0">
                <a:solidFill>
                  <a:schemeClr val="accent2">
                    <a:lumMod val="50000"/>
                  </a:schemeClr>
                </a:solidFill>
                <a:latin typeface="Agency FB" pitchFamily="34" charset="0"/>
              </a:rPr>
              <a:t>ACCORDING TO PSYCHOANALYTIC SCHOOL OF THOUGHT</a:t>
            </a:r>
          </a:p>
          <a:p>
            <a:pPr>
              <a:buNone/>
            </a:pPr>
            <a:endParaRPr lang="en-AU" b="1" dirty="0">
              <a:solidFill>
                <a:schemeClr val="accent1">
                  <a:lumMod val="50000"/>
                </a:schemeClr>
              </a:solidFill>
              <a:latin typeface="Agency FB" pitchFamily="34" charset="0"/>
            </a:endParaRPr>
          </a:p>
          <a:p>
            <a:pPr>
              <a:buNone/>
            </a:pPr>
            <a:endParaRPr lang="en-AU" b="1" dirty="0">
              <a:solidFill>
                <a:schemeClr val="accent1">
                  <a:lumMod val="50000"/>
                </a:schemeClr>
              </a:solidFill>
              <a:latin typeface="Agency FB" pitchFamily="34" charset="0"/>
            </a:endParaRPr>
          </a:p>
          <a:p>
            <a:pPr>
              <a:buNone/>
            </a:pPr>
            <a:r>
              <a:rPr lang="en-AU" b="1" dirty="0">
                <a:solidFill>
                  <a:schemeClr val="accent6">
                    <a:lumMod val="75000"/>
                  </a:schemeClr>
                </a:solidFill>
                <a:latin typeface="Agency FB" pitchFamily="34" charset="0"/>
              </a:rPr>
              <a:t>Symptoms of unresolved unconscious conflicts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lgerian" pitchFamily="82" charset="0"/>
              </a:rPr>
              <a:t>PSYCHOSOCIAL FACTORS</a:t>
            </a:r>
            <a:endParaRPr lang="en-AU" dirty="0">
              <a:solidFill>
                <a:schemeClr val="accent6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214546" y="2428868"/>
            <a:ext cx="48463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Down Arrow 8"/>
          <p:cNvSpPr/>
          <p:nvPr/>
        </p:nvSpPr>
        <p:spPr>
          <a:xfrm>
            <a:off x="3214678" y="3071810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Down Arrow 9"/>
          <p:cNvSpPr/>
          <p:nvPr/>
        </p:nvSpPr>
        <p:spPr>
          <a:xfrm>
            <a:off x="6572264" y="2786058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Down Arrow 10"/>
          <p:cNvSpPr/>
          <p:nvPr/>
        </p:nvSpPr>
        <p:spPr>
          <a:xfrm rot="18953563">
            <a:off x="6052410" y="1058242"/>
            <a:ext cx="484632" cy="6558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Down Arrow 11"/>
          <p:cNvSpPr/>
          <p:nvPr/>
        </p:nvSpPr>
        <p:spPr>
          <a:xfrm rot="2459966">
            <a:off x="2364949" y="1095341"/>
            <a:ext cx="484632" cy="66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4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AU" sz="2800" b="1" i="1" dirty="0">
                <a:solidFill>
                  <a:schemeClr val="accent4">
                    <a:lumMod val="50000"/>
                  </a:schemeClr>
                </a:solidFill>
              </a:rPr>
              <a:t>1 year prevalence – 3-8 %</a:t>
            </a:r>
          </a:p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AU" sz="2800" b="1" i="1" dirty="0">
                <a:solidFill>
                  <a:schemeClr val="accent4">
                    <a:lumMod val="50000"/>
                  </a:schemeClr>
                </a:solidFill>
              </a:rPr>
              <a:t>Lifetime prevalence- 5%</a:t>
            </a:r>
          </a:p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AU" sz="2800" b="1" i="1" dirty="0">
                <a:solidFill>
                  <a:schemeClr val="accent4">
                    <a:lumMod val="50000"/>
                  </a:schemeClr>
                </a:solidFill>
              </a:rPr>
              <a:t>Mean age of onset – 21years</a:t>
            </a:r>
          </a:p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AU" sz="2800" b="1" i="1" dirty="0">
                <a:solidFill>
                  <a:schemeClr val="accent4">
                    <a:lumMod val="50000"/>
                  </a:schemeClr>
                </a:solidFill>
              </a:rPr>
              <a:t>F:M = 2:1</a:t>
            </a:r>
          </a:p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AU" sz="28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AU" sz="6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Epidemiology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3200" i="1" dirty="0">
              <a:solidFill>
                <a:schemeClr val="tx1">
                  <a:lumMod val="95000"/>
                  <a:lumOff val="5000"/>
                </a:schemeClr>
              </a:solidFill>
              <a:latin typeface="Byington" pitchFamily="2" charset="0"/>
            </a:endParaRPr>
          </a:p>
          <a:p>
            <a:r>
              <a:rPr lang="en-AU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50</a:t>
            </a:r>
            <a:r>
              <a:rPr lang="en-A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- 90 % have different psychiatric disorder.</a:t>
            </a:r>
          </a:p>
          <a:p>
            <a:r>
              <a:rPr lang="en-A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25% have panic disorder.</a:t>
            </a:r>
          </a:p>
          <a:p>
            <a:r>
              <a:rPr lang="en-A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High % have depression.</a:t>
            </a:r>
          </a:p>
          <a:p>
            <a:r>
              <a:rPr lang="en-A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Others have </a:t>
            </a:r>
            <a:r>
              <a:rPr lang="en-AU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dysthymic</a:t>
            </a:r>
            <a:r>
              <a:rPr lang="en-A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, and substance related</a:t>
            </a:r>
            <a:r>
              <a:rPr lang="en-A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Byington" pitchFamily="2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8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comorbidity</a:t>
            </a:r>
            <a:endParaRPr lang="en-AU" sz="4800" dirty="0">
              <a:solidFill>
                <a:schemeClr val="accent6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dirty="0">
                <a:solidFill>
                  <a:schemeClr val="tx2">
                    <a:lumMod val="75000"/>
                  </a:schemeClr>
                </a:solidFill>
                <a:latin typeface="Amienne" pitchFamily="82" charset="0"/>
              </a:rPr>
              <a:t>                                     </a:t>
            </a:r>
            <a:r>
              <a:rPr lang="en-AU" sz="4800" dirty="0">
                <a:solidFill>
                  <a:schemeClr val="tx2">
                    <a:lumMod val="75000"/>
                  </a:schemeClr>
                </a:solidFill>
                <a:latin typeface="Amienne" pitchFamily="82" charset="0"/>
              </a:rPr>
              <a:t> </a:t>
            </a:r>
            <a:r>
              <a:rPr lang="en-AU" sz="4800" dirty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DSM – IV – TR</a:t>
            </a:r>
            <a:endParaRPr lang="en-AU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  <a:p>
            <a:pPr marL="514350" indent="-514350">
              <a:buFont typeface="+mj-lt"/>
              <a:buAutoNum type="alphaUcPeriod"/>
            </a:pPr>
            <a:endParaRPr lang="en-AU" i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514350" indent="-514350">
              <a:buFont typeface="+mj-lt"/>
              <a:buAutoNum type="alphaUcPeriod"/>
            </a:pPr>
            <a:r>
              <a:rPr lang="en-AU" sz="3200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Excessive anxiety and worry occurring on more days than not for at least 6 months.</a:t>
            </a:r>
          </a:p>
          <a:p>
            <a:pPr marL="514350" indent="-514350">
              <a:buFont typeface="+mj-lt"/>
              <a:buAutoNum type="alphaUcPeriod"/>
            </a:pPr>
            <a:r>
              <a:rPr lang="en-AU" sz="3200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Person finds it difficult to control the worry.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DIAGNOSIS</a:t>
            </a:r>
            <a:endParaRPr lang="en-AU" sz="8000" dirty="0">
              <a:solidFill>
                <a:schemeClr val="accent6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14290"/>
            <a:ext cx="821537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C.  The anxiety and worry are associated with 3 (or more) of the following 6 symptoms (with at least some symptoms present for more days than not for past 6 months. ( only one </a:t>
            </a:r>
            <a:r>
              <a:rPr lang="en-AU" sz="2800" i="1" dirty="0" err="1">
                <a:solidFill>
                  <a:schemeClr val="bg2">
                    <a:lumMod val="10000"/>
                  </a:schemeClr>
                </a:solidFill>
              </a:rPr>
              <a:t>reqd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 in children).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Restlessness or feeling keyed up or on edge.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Being easily fatigued.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Difficulty in concentration or mind going back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Irritability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Increased muscle tension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AU" sz="2800" i="1" dirty="0">
                <a:solidFill>
                  <a:schemeClr val="tx2">
                    <a:lumMod val="50000"/>
                  </a:schemeClr>
                </a:solidFill>
              </a:rPr>
              <a:t>Sleep disturbances (difficulty in falling or staying asleep or restless unsatisfying sleep).</a:t>
            </a:r>
          </a:p>
          <a:p>
            <a:pPr marL="514350" indent="-514350">
              <a:buNone/>
            </a:pPr>
            <a:endParaRPr lang="en-AU" sz="28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40" y="214290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 startAt="4"/>
            </a:pP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The focus of the anxiety and worry is not confined to </a:t>
            </a:r>
          </a:p>
          <a:p>
            <a:pPr marL="457200" indent="-457200"/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       the features of  an Axis I disorder </a:t>
            </a:r>
            <a:r>
              <a:rPr lang="en-AU" sz="2800" i="1" dirty="0" err="1">
                <a:solidFill>
                  <a:schemeClr val="bg2">
                    <a:lumMod val="10000"/>
                  </a:schemeClr>
                </a:solidFill>
              </a:rPr>
              <a:t>eg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. Anxiety or worry is not about having a panic attack </a:t>
            </a:r>
            <a:r>
              <a:rPr lang="en-AU" sz="2800" i="1" dirty="0">
                <a:solidFill>
                  <a:srgbClr val="C00000"/>
                </a:solidFill>
              </a:rPr>
              <a:t>(as in panic), 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being embarrassed in public</a:t>
            </a:r>
            <a:r>
              <a:rPr lang="en-AU" sz="2800" i="1" dirty="0">
                <a:solidFill>
                  <a:srgbClr val="C00000"/>
                </a:solidFill>
              </a:rPr>
              <a:t>( as in social phobia)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, being contaminated </a:t>
            </a:r>
            <a:r>
              <a:rPr lang="en-AU" sz="2800" i="1" dirty="0">
                <a:solidFill>
                  <a:srgbClr val="C00000"/>
                </a:solidFill>
              </a:rPr>
              <a:t>(as in OCD)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, being away from home or close relatives </a:t>
            </a:r>
            <a:r>
              <a:rPr lang="en-AU" sz="2800" i="1" dirty="0">
                <a:solidFill>
                  <a:srgbClr val="C00000"/>
                </a:solidFill>
              </a:rPr>
              <a:t>(as in separation </a:t>
            </a:r>
            <a:r>
              <a:rPr lang="en-AU" sz="2800" i="1" dirty="0" err="1">
                <a:solidFill>
                  <a:srgbClr val="C00000"/>
                </a:solidFill>
              </a:rPr>
              <a:t>anx</a:t>
            </a:r>
            <a:r>
              <a:rPr lang="en-AU" sz="2800" i="1" dirty="0">
                <a:solidFill>
                  <a:srgbClr val="C00000"/>
                </a:solidFill>
              </a:rPr>
              <a:t> disorder)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, gaining weight</a:t>
            </a:r>
            <a:r>
              <a:rPr lang="en-AU" sz="2800" i="1" dirty="0">
                <a:solidFill>
                  <a:srgbClr val="C00000"/>
                </a:solidFill>
              </a:rPr>
              <a:t>( as in anorexia nervosa)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, having multiple physical complaints </a:t>
            </a:r>
            <a:r>
              <a:rPr lang="en-AU" sz="2800" i="1" dirty="0">
                <a:solidFill>
                  <a:srgbClr val="C00000"/>
                </a:solidFill>
              </a:rPr>
              <a:t>(as in somatisation disorder 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, or having a serious illness </a:t>
            </a:r>
            <a:r>
              <a:rPr lang="en-AU" sz="2800" i="1" dirty="0">
                <a:solidFill>
                  <a:srgbClr val="C00000"/>
                </a:solidFill>
              </a:rPr>
              <a:t>( as in </a:t>
            </a:r>
            <a:r>
              <a:rPr lang="en-AU" sz="2800" i="1" dirty="0" err="1">
                <a:solidFill>
                  <a:srgbClr val="C00000"/>
                </a:solidFill>
              </a:rPr>
              <a:t>hypochondriasis</a:t>
            </a:r>
            <a:r>
              <a:rPr lang="en-AU" sz="2800" i="1" dirty="0">
                <a:solidFill>
                  <a:srgbClr val="C00000"/>
                </a:solidFill>
              </a:rPr>
              <a:t>)</a:t>
            </a:r>
            <a:r>
              <a:rPr lang="en-AU" sz="2800" i="1" dirty="0">
                <a:solidFill>
                  <a:schemeClr val="bg2">
                    <a:lumMod val="10000"/>
                  </a:schemeClr>
                </a:solidFill>
              </a:rPr>
              <a:t> and anxiety does not occur exclusively during PTSD.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14290"/>
            <a:ext cx="792961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 startAt="5"/>
            </a:pPr>
            <a:r>
              <a:rPr lang="en-AU" sz="3200" i="1" dirty="0">
                <a:solidFill>
                  <a:schemeClr val="bg2">
                    <a:lumMod val="10000"/>
                  </a:schemeClr>
                </a:solidFill>
              </a:rPr>
              <a:t>Anxiety , worry or physical symptoms cause clinically significant distress or impairment in social, occupational or other imp area of functioning.</a:t>
            </a:r>
          </a:p>
          <a:p>
            <a:pPr marL="457200" indent="-457200">
              <a:buAutoNum type="alphaUcPeriod" startAt="5"/>
            </a:pPr>
            <a:r>
              <a:rPr lang="en-AU" sz="3200" i="1" dirty="0">
                <a:solidFill>
                  <a:schemeClr val="bg2">
                    <a:lumMod val="10000"/>
                  </a:schemeClr>
                </a:solidFill>
              </a:rPr>
              <a:t>The disturbance is not due to direct physiological effect of substance( </a:t>
            </a:r>
            <a:r>
              <a:rPr lang="en-AU" sz="3200" i="1" dirty="0" err="1">
                <a:solidFill>
                  <a:schemeClr val="bg2">
                    <a:lumMod val="10000"/>
                  </a:schemeClr>
                </a:solidFill>
              </a:rPr>
              <a:t>eg</a:t>
            </a:r>
            <a:r>
              <a:rPr lang="en-AU" sz="3200" i="1" dirty="0">
                <a:solidFill>
                  <a:schemeClr val="bg2">
                    <a:lumMod val="10000"/>
                  </a:schemeClr>
                </a:solidFill>
              </a:rPr>
              <a:t> a drug of abuse, a medication) or general medical condition ( </a:t>
            </a:r>
            <a:r>
              <a:rPr lang="en-AU" sz="3200" i="1" dirty="0" err="1">
                <a:solidFill>
                  <a:schemeClr val="bg2">
                    <a:lumMod val="10000"/>
                  </a:schemeClr>
                </a:solidFill>
              </a:rPr>
              <a:t>eg</a:t>
            </a:r>
            <a:r>
              <a:rPr lang="en-AU" sz="3200" i="1" dirty="0">
                <a:solidFill>
                  <a:schemeClr val="bg2">
                    <a:lumMod val="10000"/>
                  </a:schemeClr>
                </a:solidFill>
              </a:rPr>
              <a:t> hypothyroidism) and does not occur exclusively during mood disorders, a psychotic disorder or pervasive developmental disorder.</a:t>
            </a:r>
          </a:p>
          <a:p>
            <a:pPr>
              <a:buNone/>
            </a:pPr>
            <a:endParaRPr lang="en-A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AU" sz="4000" dirty="0">
                <a:solidFill>
                  <a:schemeClr val="bg2">
                    <a:lumMod val="10000"/>
                  </a:schemeClr>
                </a:solidFill>
                <a:latin typeface="Byington" pitchFamily="2" charset="0"/>
              </a:rPr>
              <a:t>COURSE IS CHRONIC WAXING AND WANING.</a:t>
            </a:r>
          </a:p>
          <a:p>
            <a:pPr>
              <a:buFont typeface="Wingdings" pitchFamily="2" charset="2"/>
              <a:buChar char="ü"/>
            </a:pPr>
            <a:r>
              <a:rPr lang="en-AU" sz="4000" dirty="0">
                <a:solidFill>
                  <a:schemeClr val="bg2">
                    <a:lumMod val="10000"/>
                  </a:schemeClr>
                </a:solidFill>
                <a:latin typeface="Byington" pitchFamily="2" charset="0"/>
              </a:rPr>
              <a:t>PROGNOSIS IS GENERALLY POOR AND COMORBIDITY WORSONS IT FURTHER.</a:t>
            </a:r>
          </a:p>
          <a:p>
            <a:pPr>
              <a:buFont typeface="Wingdings" pitchFamily="2" charset="2"/>
              <a:buChar char="ü"/>
            </a:pPr>
            <a:r>
              <a:rPr lang="en-AU" sz="4000" dirty="0">
                <a:solidFill>
                  <a:schemeClr val="bg2">
                    <a:lumMod val="10000"/>
                  </a:schemeClr>
                </a:solidFill>
                <a:latin typeface="Byington" pitchFamily="2" charset="0"/>
              </a:rPr>
              <a:t>EVEN WITH TREATMENT ONLY 30% RECOVER.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COURSE AND PROGNOSIS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28586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AU" dirty="0"/>
              <a:t>NORMAL RESPONSE TO THREAT</a:t>
            </a:r>
          </a:p>
          <a:p>
            <a:pPr>
              <a:buFont typeface="Wingdings" pitchFamily="2" charset="2"/>
              <a:buChar char="v"/>
            </a:pPr>
            <a:r>
              <a:rPr lang="en-AU" dirty="0"/>
              <a:t>ADJUSTMENT DISORDERS</a:t>
            </a:r>
          </a:p>
          <a:p>
            <a:pPr>
              <a:buFont typeface="Wingdings" pitchFamily="2" charset="2"/>
              <a:buChar char="v"/>
            </a:pPr>
            <a:r>
              <a:rPr lang="en-AU" dirty="0"/>
              <a:t>PANIC (PAROXYMAL) DISORDER: </a:t>
            </a:r>
          </a:p>
          <a:p>
            <a:pPr>
              <a:buNone/>
            </a:pPr>
            <a:r>
              <a:rPr lang="en-AU" i="1" dirty="0">
                <a:solidFill>
                  <a:srgbClr val="0070C0"/>
                </a:solidFill>
              </a:rPr>
              <a:t>Seek treatment earlier and are more disabled by their disorder whereas GAD patients have a sudden onset and less troubled by their somatic symptoms.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PHOBIAS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ORGANIC CAUSES:</a:t>
            </a:r>
          </a:p>
          <a:p>
            <a:pPr marL="514350" indent="-514350">
              <a:buFont typeface="+mj-lt"/>
              <a:buAutoNum type="alphaLcPeriod"/>
            </a:pPr>
            <a:r>
              <a:rPr lang="en-AU" i="1" dirty="0">
                <a:solidFill>
                  <a:srgbClr val="7030A0"/>
                </a:solidFill>
              </a:rPr>
              <a:t>Hyperthyroidism</a:t>
            </a:r>
          </a:p>
          <a:p>
            <a:pPr marL="514350" indent="-514350">
              <a:buFont typeface="+mj-lt"/>
              <a:buAutoNum type="alphaLcPeriod"/>
            </a:pPr>
            <a:r>
              <a:rPr lang="en-AU" i="1" dirty="0">
                <a:solidFill>
                  <a:srgbClr val="7030A0"/>
                </a:solidFill>
              </a:rPr>
              <a:t>Paroxysmal arrhythmias</a:t>
            </a:r>
          </a:p>
          <a:p>
            <a:pPr marL="514350" indent="-514350">
              <a:buFont typeface="+mj-lt"/>
              <a:buAutoNum type="alphaLcPeriod"/>
            </a:pPr>
            <a:r>
              <a:rPr lang="en-AU" i="1" dirty="0" err="1">
                <a:solidFill>
                  <a:srgbClr val="7030A0"/>
                </a:solidFill>
              </a:rPr>
              <a:t>Pheochromocytoma</a:t>
            </a:r>
            <a:endParaRPr lang="en-AU" i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AU" i="1" dirty="0">
                <a:solidFill>
                  <a:srgbClr val="7030A0"/>
                </a:solidFill>
              </a:rPr>
              <a:t>Alcohol and benzodiazepine withdrawal.</a:t>
            </a:r>
          </a:p>
          <a:p>
            <a:pPr marL="514350" indent="-514350">
              <a:buFont typeface="+mj-lt"/>
              <a:buAutoNum type="alphaLcPeriod"/>
            </a:pPr>
            <a:r>
              <a:rPr lang="en-AU" i="1" dirty="0">
                <a:solidFill>
                  <a:srgbClr val="7030A0"/>
                </a:solidFill>
              </a:rPr>
              <a:t>Hypoglycaemia</a:t>
            </a:r>
          </a:p>
          <a:p>
            <a:pPr marL="514350" indent="-514350">
              <a:buFont typeface="+mj-lt"/>
              <a:buAutoNum type="alphaLcPeriod"/>
            </a:pPr>
            <a:r>
              <a:rPr lang="en-AU" i="1" dirty="0">
                <a:solidFill>
                  <a:srgbClr val="7030A0"/>
                </a:solidFill>
              </a:rPr>
              <a:t>Temporal lobe epilepsy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AU" i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</a:rPr>
              <a:t>DIFFERENTIAL DIAGNOSIS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eidi\AppData\Local\Microsoft\Windows\Temporary Internet Files\Content.IE5\6BCZCADK\MC90004036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1857364"/>
            <a:ext cx="3124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1472" y="2928935"/>
            <a:ext cx="8115328" cy="292895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AU" sz="5400" dirty="0">
                <a:solidFill>
                  <a:schemeClr val="accent2"/>
                </a:solidFill>
              </a:rPr>
              <a:t>Diffuse, unpleasant, vague sense of apprehension often accompanied by autonomic symptoms.</a:t>
            </a:r>
          </a:p>
          <a:p>
            <a:pPr>
              <a:buNone/>
            </a:pPr>
            <a:endParaRPr lang="en-AU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714512"/>
          </a:xfrm>
        </p:spPr>
        <p:txBody>
          <a:bodyPr>
            <a:normAutofit fontScale="90000"/>
          </a:bodyPr>
          <a:lstStyle/>
          <a:p>
            <a:pPr algn="just"/>
            <a:r>
              <a:rPr lang="en-AU" sz="10700" b="1">
                <a:solidFill>
                  <a:srgbClr val="C00000"/>
                </a:solidFill>
              </a:rPr>
              <a:t>ANXIETY</a:t>
            </a:r>
            <a:r>
              <a:rPr lang="en-AU" sz="280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en-AU" sz="2800">
                <a:solidFill>
                  <a:schemeClr val="bg2">
                    <a:lumMod val="10000"/>
                  </a:schemeClr>
                </a:solidFill>
              </a:rPr>
            </a:br>
            <a:br>
              <a:rPr lang="en-AU" sz="2800">
                <a:solidFill>
                  <a:schemeClr val="bg2">
                    <a:lumMod val="10000"/>
                  </a:schemeClr>
                </a:solidFill>
              </a:rPr>
            </a:br>
            <a:br>
              <a:rPr lang="en-AU" sz="2800">
                <a:solidFill>
                  <a:schemeClr val="bg2">
                    <a:lumMod val="10000"/>
                  </a:schemeClr>
                </a:solidFill>
              </a:rPr>
            </a:br>
            <a:endParaRPr lang="en-AU" sz="2800" u="sng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85728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AU" sz="4000" dirty="0"/>
              <a:t>DRUG INDUCED</a:t>
            </a:r>
          </a:p>
          <a:p>
            <a:pPr>
              <a:buFont typeface="Wingdings" pitchFamily="2" charset="2"/>
              <a:buChar char="v"/>
            </a:pPr>
            <a:endParaRPr lang="en-AU" sz="4000" dirty="0"/>
          </a:p>
          <a:p>
            <a:endParaRPr lang="en-AU" sz="4000" dirty="0"/>
          </a:p>
          <a:p>
            <a:pPr marL="514350" indent="-514350">
              <a:buFont typeface="+mj-lt"/>
              <a:buAutoNum type="alphaLcPeriod"/>
            </a:pPr>
            <a:r>
              <a:rPr lang="en-AU" sz="4000" i="1" dirty="0" err="1">
                <a:solidFill>
                  <a:srgbClr val="7030A0"/>
                </a:solidFill>
              </a:rPr>
              <a:t>Antiarrythmic</a:t>
            </a:r>
            <a:endParaRPr lang="en-AU" sz="4000" i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AU" sz="4000" i="1" dirty="0" err="1">
                <a:solidFill>
                  <a:srgbClr val="7030A0"/>
                </a:solidFill>
              </a:rPr>
              <a:t>Thyroxine</a:t>
            </a:r>
            <a:endParaRPr lang="en-AU" sz="4000" i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AU" sz="4000" i="1" dirty="0">
                <a:solidFill>
                  <a:srgbClr val="7030A0"/>
                </a:solidFill>
              </a:rPr>
              <a:t>Caffeine</a:t>
            </a:r>
          </a:p>
          <a:p>
            <a:pPr marL="514350" indent="-514350">
              <a:buFont typeface="+mj-lt"/>
              <a:buAutoNum type="alphaLcPeriod"/>
            </a:pPr>
            <a:r>
              <a:rPr lang="en-AU" sz="4000" i="1" dirty="0" err="1">
                <a:solidFill>
                  <a:srgbClr val="7030A0"/>
                </a:solidFill>
              </a:rPr>
              <a:t>Antidepressives</a:t>
            </a:r>
            <a:endParaRPr lang="en-AU" sz="4000" i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AU" sz="4000" i="1" dirty="0">
                <a:solidFill>
                  <a:srgbClr val="7030A0"/>
                </a:solidFill>
              </a:rPr>
              <a:t>Antipsychotic</a:t>
            </a:r>
          </a:p>
          <a:p>
            <a:pPr marL="514350" indent="-514350">
              <a:buNone/>
            </a:pPr>
            <a:endParaRPr lang="en-AU" sz="4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4422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n-AU" sz="4800" i="1" dirty="0">
                <a:solidFill>
                  <a:schemeClr val="accent2">
                    <a:lumMod val="75000"/>
                  </a:schemeClr>
                </a:solidFill>
                <a:latin typeface="Blue Highway Linocut" pitchFamily="2" charset="0"/>
              </a:rPr>
              <a:t>Psychotherapeutic</a:t>
            </a:r>
          </a:p>
          <a:p>
            <a:pPr>
              <a:buFont typeface="Courier New" pitchFamily="49" charset="0"/>
              <a:buChar char="o"/>
            </a:pPr>
            <a:r>
              <a:rPr lang="en-AU" sz="3600" i="1" dirty="0">
                <a:solidFill>
                  <a:schemeClr val="accent4">
                    <a:lumMod val="75000"/>
                  </a:schemeClr>
                </a:solidFill>
                <a:latin typeface="Blue Highway Linocut" pitchFamily="2" charset="0"/>
              </a:rPr>
              <a:t>Cognitive behaviour therapy</a:t>
            </a:r>
          </a:p>
          <a:p>
            <a:pPr>
              <a:buFont typeface="Courier New" pitchFamily="49" charset="0"/>
              <a:buChar char="o"/>
            </a:pPr>
            <a:r>
              <a:rPr lang="en-AU" sz="3600" i="1" dirty="0">
                <a:solidFill>
                  <a:schemeClr val="accent4">
                    <a:lumMod val="75000"/>
                  </a:schemeClr>
                </a:solidFill>
                <a:latin typeface="Blue Highway Linocut" pitchFamily="2" charset="0"/>
              </a:rPr>
              <a:t>Supportive – </a:t>
            </a: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lue Highway Linocut" pitchFamily="2" charset="0"/>
              </a:rPr>
              <a:t>reassurance and comfort.</a:t>
            </a:r>
          </a:p>
          <a:p>
            <a:pPr>
              <a:buFont typeface="Courier New" pitchFamily="49" charset="0"/>
              <a:buChar char="o"/>
            </a:pPr>
            <a:r>
              <a:rPr lang="en-AU" sz="3600" i="1" dirty="0">
                <a:solidFill>
                  <a:schemeClr val="accent4">
                    <a:lumMod val="75000"/>
                  </a:schemeClr>
                </a:solidFill>
                <a:latin typeface="Blue Highway Linocut" pitchFamily="2" charset="0"/>
              </a:rPr>
              <a:t>insight oriented-</a:t>
            </a:r>
            <a:r>
              <a:rPr lang="en-AU" sz="3600" i="1" dirty="0">
                <a:solidFill>
                  <a:srgbClr val="7030A0"/>
                </a:solidFill>
                <a:latin typeface="Blue Highway Linocut" pitchFamily="2" charset="0"/>
              </a:rPr>
              <a:t> </a:t>
            </a: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lue Highway Linocut" pitchFamily="2" charset="0"/>
              </a:rPr>
              <a:t>uncovering unconscious conflicts and identifying ego strengths.</a:t>
            </a:r>
          </a:p>
          <a:p>
            <a:pPr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lue Highway Linocut" pitchFamily="2" charset="0"/>
              </a:rPr>
              <a:t>Patients are given opportunity to discuss their problems.</a:t>
            </a:r>
          </a:p>
          <a:p>
            <a:pPr>
              <a:buFont typeface="Wingdings" pitchFamily="2" charset="2"/>
              <a:buChar char="q"/>
            </a:pPr>
            <a:r>
              <a:rPr lang="en-AU" sz="4800" i="1" dirty="0">
                <a:solidFill>
                  <a:schemeClr val="accent2">
                    <a:lumMod val="50000"/>
                  </a:schemeClr>
                </a:solidFill>
                <a:latin typeface="Blue Highway Linocut" pitchFamily="2" charset="0"/>
              </a:rPr>
              <a:t>Psychodynamic therapy</a:t>
            </a:r>
          </a:p>
          <a:p>
            <a:pPr>
              <a:buFont typeface="Courier New" pitchFamily="49" charset="0"/>
              <a:buChar char="o"/>
            </a:pPr>
            <a:r>
              <a:rPr lang="en-AU" sz="3600" i="1" dirty="0">
                <a:solidFill>
                  <a:schemeClr val="accent4">
                    <a:lumMod val="50000"/>
                  </a:schemeClr>
                </a:solidFill>
                <a:latin typeface="Blue Highway Linocut" pitchFamily="2" charset="0"/>
              </a:rPr>
              <a:t>Goal - </a:t>
            </a: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lue Highway Linocut" pitchFamily="2" charset="0"/>
              </a:rPr>
              <a:t>may be to increase patient’s anxiety tolerance rather than to eliminate it.</a:t>
            </a:r>
          </a:p>
          <a:p>
            <a:pPr>
              <a:buFont typeface="Courier New" pitchFamily="49" charset="0"/>
              <a:buChar char="o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Blue Highway Linocut" pitchFamily="2" charset="0"/>
              </a:rPr>
              <a:t> It involves a search for patients underlying fears.</a:t>
            </a:r>
            <a:endParaRPr lang="en-AU" sz="3600" i="1" dirty="0">
              <a:solidFill>
                <a:srgbClr val="7030A0"/>
              </a:solidFill>
              <a:latin typeface="Blue Highway Linocut" pitchFamily="2" charset="0"/>
            </a:endParaRPr>
          </a:p>
          <a:p>
            <a:pPr>
              <a:buNone/>
            </a:pPr>
            <a:endParaRPr lang="en-AU" sz="3600" i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AU" b="1" cap="all" dirty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Broadway" pitchFamily="82" charset="0"/>
              </a:rPr>
              <a:t>treatment</a:t>
            </a:r>
            <a:endParaRPr lang="en-A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571480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AU" sz="4000" i="1" dirty="0">
                <a:solidFill>
                  <a:schemeClr val="accent2">
                    <a:lumMod val="50000"/>
                  </a:schemeClr>
                </a:solidFill>
                <a:latin typeface="Blue Highway Linocut" pitchFamily="2" charset="0"/>
              </a:rPr>
              <a:t>Pharmacotherapy </a:t>
            </a:r>
          </a:p>
          <a:p>
            <a:pPr>
              <a:buNone/>
            </a:pPr>
            <a:r>
              <a:rPr lang="en-AU" sz="4000" i="1" dirty="0">
                <a:solidFill>
                  <a:schemeClr val="accent4">
                    <a:lumMod val="50000"/>
                  </a:schemeClr>
                </a:solidFill>
                <a:latin typeface="Blue Highway Linocut" pitchFamily="2" charset="0"/>
              </a:rPr>
              <a:t>3 major drugs: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4000" i="1" dirty="0" err="1">
                <a:solidFill>
                  <a:schemeClr val="accent3">
                    <a:lumMod val="50000"/>
                  </a:schemeClr>
                </a:solidFill>
                <a:latin typeface="Blue Highway Linocut" pitchFamily="2" charset="0"/>
              </a:rPr>
              <a:t>Buspirone</a:t>
            </a:r>
            <a:endParaRPr lang="en-AU" sz="4000" i="1" dirty="0">
              <a:solidFill>
                <a:schemeClr val="accent3">
                  <a:lumMod val="50000"/>
                </a:schemeClr>
              </a:solidFill>
              <a:latin typeface="Blue Highway Linocut" pitchFamily="2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en-AU" sz="4000" i="1" dirty="0">
                <a:solidFill>
                  <a:schemeClr val="accent3">
                    <a:lumMod val="50000"/>
                  </a:schemeClr>
                </a:solidFill>
                <a:latin typeface="Blue Highway Linocut" pitchFamily="2" charset="0"/>
              </a:rPr>
              <a:t>Benzodiazepine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4000" i="1" dirty="0">
                <a:solidFill>
                  <a:schemeClr val="accent3">
                    <a:lumMod val="50000"/>
                  </a:schemeClr>
                </a:solidFill>
                <a:latin typeface="Blue Highway Linocut" pitchFamily="2" charset="0"/>
              </a:rPr>
              <a:t>SSRIs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4000" i="1" dirty="0">
                <a:solidFill>
                  <a:schemeClr val="accent3">
                    <a:lumMod val="50000"/>
                  </a:schemeClr>
                </a:solidFill>
                <a:latin typeface="Blue Highway Linocut" pitchFamily="2" charset="0"/>
              </a:rPr>
              <a:t>SNRIs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4000" i="1" dirty="0">
                <a:solidFill>
                  <a:schemeClr val="accent3">
                    <a:lumMod val="50000"/>
                  </a:schemeClr>
                </a:solidFill>
                <a:latin typeface="Blue Highway Linocut" pitchFamily="2" charset="0"/>
              </a:rPr>
              <a:t>Others: tricyclics, antidepressants and  beta blockers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i="1" dirty="0">
                <a:solidFill>
                  <a:schemeClr val="tx2">
                    <a:lumMod val="50000"/>
                  </a:schemeClr>
                </a:solidFill>
              </a:rPr>
              <a:t>DRUGS USED:</a:t>
            </a:r>
          </a:p>
          <a:p>
            <a:pPr marL="857250" indent="-857250">
              <a:buNone/>
            </a:pPr>
            <a:r>
              <a:rPr lang="en-AU" sz="3600" i="1" dirty="0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Diazepam:-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Quickly absorbed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Used for acute attack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Dose- 5 to 30mg</a:t>
            </a:r>
          </a:p>
          <a:p>
            <a:pPr marL="857250" indent="-857250">
              <a:buNone/>
            </a:pPr>
            <a:r>
              <a:rPr lang="en-AU" sz="3600" i="1" dirty="0" err="1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Chlordiazepoxide</a:t>
            </a:r>
            <a:r>
              <a:rPr lang="en-AU" sz="3600" i="1" dirty="0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:-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Slow oral absorption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Used for chronic attack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Dose-20 to 100mg</a:t>
            </a:r>
          </a:p>
          <a:p>
            <a:pPr marL="857250" indent="-857250">
              <a:buNone/>
            </a:pPr>
            <a:r>
              <a:rPr lang="en-AU" sz="3500" i="1" dirty="0" err="1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Oxazepam</a:t>
            </a:r>
            <a:r>
              <a:rPr lang="en-AU" sz="3500" i="1" dirty="0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:- 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Prefferred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 in elderly and with liver disease.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AU" sz="35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Dose- 30-60mg</a:t>
            </a:r>
          </a:p>
          <a:p>
            <a:pPr marL="857250" indent="-857250">
              <a:buNone/>
            </a:pPr>
            <a:endParaRPr lang="en-AU" sz="4600" i="1" dirty="0">
              <a:solidFill>
                <a:schemeClr val="accent5">
                  <a:lumMod val="75000"/>
                </a:schemeClr>
              </a:solidFill>
              <a:latin typeface="Andalus" pitchFamily="2" charset="-78"/>
              <a:cs typeface="Andalus" pitchFamily="2" charset="-78"/>
            </a:endParaRPr>
          </a:p>
          <a:p>
            <a:pPr marL="857250" indent="-857250">
              <a:buFont typeface="Wingdings" pitchFamily="2" charset="2"/>
              <a:buChar char="§"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BENZODIAZEPINE</a:t>
            </a:r>
            <a:endParaRPr lang="en-AU" sz="6000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642918"/>
            <a:ext cx="79296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 err="1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Lorazepam</a:t>
            </a:r>
            <a:endParaRPr lang="en-AU" sz="3600" i="1" dirty="0">
              <a:solidFill>
                <a:schemeClr val="accent5">
                  <a:lumMod val="75000"/>
                </a:schemeClr>
              </a:solidFill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§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For </a:t>
            </a:r>
            <a:r>
              <a:rPr lang="en-AU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i.m</a:t>
            </a: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 use</a:t>
            </a:r>
          </a:p>
          <a:p>
            <a:pPr>
              <a:buFont typeface="Wingdings" pitchFamily="2" charset="2"/>
              <a:buChar char="§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Dose-1 -6mg</a:t>
            </a:r>
          </a:p>
          <a:p>
            <a:pPr>
              <a:buNone/>
            </a:pPr>
            <a:r>
              <a:rPr lang="en-AU" sz="3600" i="1" dirty="0" err="1">
                <a:solidFill>
                  <a:schemeClr val="accent5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Aprazolam</a:t>
            </a:r>
            <a:endParaRPr lang="en-AU" sz="3600" i="1" dirty="0">
              <a:solidFill>
                <a:schemeClr val="accent5">
                  <a:lumMod val="75000"/>
                </a:schemeClr>
              </a:solidFill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§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Particularly useful in anxiety with depression</a:t>
            </a:r>
          </a:p>
          <a:p>
            <a:pPr>
              <a:buFont typeface="Wingdings" pitchFamily="2" charset="2"/>
              <a:buChar char="§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Dose-0.25 to 1mg</a:t>
            </a:r>
          </a:p>
          <a:p>
            <a:pPr>
              <a:buNone/>
            </a:pPr>
            <a:r>
              <a:rPr lang="en-AU" sz="2400" i="1" dirty="0">
                <a:solidFill>
                  <a:schemeClr val="accent2">
                    <a:lumMod val="75000"/>
                  </a:schemeClr>
                </a:solidFill>
                <a:latin typeface="Andalus" pitchFamily="2" charset="-78"/>
                <a:cs typeface="Andalus" pitchFamily="2" charset="-78"/>
              </a:rPr>
              <a:t>Side effects</a:t>
            </a: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Sedation</a:t>
            </a:r>
          </a:p>
          <a:p>
            <a:pPr>
              <a:buNone/>
            </a:pPr>
            <a:r>
              <a:rPr lang="en-AU" sz="2400" i="1" dirty="0" err="1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Lightheadedness</a:t>
            </a:r>
            <a:endParaRPr lang="en-AU" sz="2400" i="1" dirty="0">
              <a:solidFill>
                <a:schemeClr val="bg2">
                  <a:lumMod val="10000"/>
                </a:schemeClr>
              </a:solidFill>
              <a:latin typeface="Andalus" pitchFamily="2" charset="-78"/>
              <a:cs typeface="Andalus" pitchFamily="2" charset="-78"/>
            </a:endParaRP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Psychomotor and cognitive </a:t>
            </a:r>
            <a:r>
              <a:rPr lang="en-AU" sz="2400" i="1" dirty="0" err="1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impairement</a:t>
            </a:r>
            <a:endParaRPr lang="en-AU" sz="2400" i="1" dirty="0">
              <a:solidFill>
                <a:schemeClr val="bg2">
                  <a:lumMod val="10000"/>
                </a:schemeClr>
              </a:solidFill>
              <a:latin typeface="Andalus" pitchFamily="2" charset="-78"/>
              <a:cs typeface="Andalus" pitchFamily="2" charset="-78"/>
            </a:endParaRP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Vertigo</a:t>
            </a: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Confusion</a:t>
            </a: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Increased appetite</a:t>
            </a: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Weight gain</a:t>
            </a:r>
          </a:p>
          <a:p>
            <a:pPr>
              <a:buNone/>
            </a:pPr>
            <a:r>
              <a:rPr lang="en-AU" sz="2400" i="1" dirty="0">
                <a:solidFill>
                  <a:schemeClr val="bg2">
                    <a:lumMod val="10000"/>
                  </a:schemeClr>
                </a:solidFill>
                <a:latin typeface="Andalus" pitchFamily="2" charset="-78"/>
                <a:cs typeface="Andalus" pitchFamily="2" charset="-78"/>
              </a:rPr>
              <a:t>Altered sexual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571480"/>
            <a:ext cx="7786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400" i="1" dirty="0">
                <a:solidFill>
                  <a:schemeClr val="tx2">
                    <a:lumMod val="50000"/>
                  </a:schemeClr>
                </a:solidFill>
              </a:rPr>
              <a:t>General features:-</a:t>
            </a:r>
          </a:p>
          <a:p>
            <a:pPr>
              <a:buFont typeface="Wingdings" pitchFamily="2" charset="2"/>
              <a:buChar char="ü"/>
            </a:pPr>
            <a:endParaRPr lang="en-AU" sz="44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AU" sz="4400" i="1" dirty="0">
                <a:solidFill>
                  <a:schemeClr val="accent2">
                    <a:lumMod val="50000"/>
                  </a:schemeClr>
                </a:solidFill>
              </a:rPr>
              <a:t>Used on as needed basis</a:t>
            </a:r>
          </a:p>
          <a:p>
            <a:pPr>
              <a:buFont typeface="Wingdings" pitchFamily="2" charset="2"/>
              <a:buChar char="ü"/>
            </a:pPr>
            <a:r>
              <a:rPr lang="en-AU" sz="4400" i="1" dirty="0">
                <a:solidFill>
                  <a:schemeClr val="accent2">
                    <a:lumMod val="50000"/>
                  </a:schemeClr>
                </a:solidFill>
              </a:rPr>
              <a:t>Used with psychotherapy</a:t>
            </a:r>
          </a:p>
          <a:p>
            <a:pPr>
              <a:buFont typeface="Wingdings" pitchFamily="2" charset="2"/>
              <a:buChar char="ü"/>
            </a:pPr>
            <a:r>
              <a:rPr lang="en-AU" sz="4400" i="1" dirty="0">
                <a:solidFill>
                  <a:schemeClr val="accent2">
                    <a:lumMod val="50000"/>
                  </a:schemeClr>
                </a:solidFill>
              </a:rPr>
              <a:t>Used for 2 to 6 wks then taper off in 1 – 2 wks</a:t>
            </a:r>
          </a:p>
          <a:p>
            <a:pPr>
              <a:buFont typeface="Wingdings" pitchFamily="2" charset="2"/>
              <a:buChar char="ü"/>
            </a:pPr>
            <a:r>
              <a:rPr lang="en-AU" sz="4400" i="1" dirty="0">
                <a:solidFill>
                  <a:schemeClr val="accent2">
                    <a:lumMod val="50000"/>
                  </a:schemeClr>
                </a:solidFill>
              </a:rPr>
              <a:t>Start with low dose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C00000"/>
                </a:solidFill>
              </a:rPr>
              <a:t>Mild to moderate anxiety.</a:t>
            </a:r>
          </a:p>
          <a:p>
            <a:r>
              <a:rPr lang="en-AU" dirty="0">
                <a:solidFill>
                  <a:srgbClr val="C00000"/>
                </a:solidFill>
              </a:rPr>
              <a:t>Effect is delayed </a:t>
            </a:r>
            <a:r>
              <a:rPr lang="en-AU" dirty="0" err="1">
                <a:solidFill>
                  <a:srgbClr val="C00000"/>
                </a:solidFill>
              </a:rPr>
              <a:t>upto</a:t>
            </a:r>
            <a:r>
              <a:rPr lang="en-AU" dirty="0">
                <a:solidFill>
                  <a:srgbClr val="C00000"/>
                </a:solidFill>
              </a:rPr>
              <a:t> 2 wks</a:t>
            </a:r>
          </a:p>
          <a:p>
            <a:r>
              <a:rPr lang="en-AU" dirty="0">
                <a:solidFill>
                  <a:srgbClr val="C00000"/>
                </a:solidFill>
              </a:rPr>
              <a:t>Its a 5HT partial agonist</a:t>
            </a:r>
          </a:p>
          <a:p>
            <a:r>
              <a:rPr lang="en-AU" dirty="0">
                <a:solidFill>
                  <a:srgbClr val="C00000"/>
                </a:solidFill>
              </a:rPr>
              <a:t>Relieves more of cognitive symptoms than somatic.</a:t>
            </a:r>
          </a:p>
          <a:p>
            <a:r>
              <a:rPr lang="en-AU" dirty="0">
                <a:solidFill>
                  <a:srgbClr val="C00000"/>
                </a:solidFill>
              </a:rPr>
              <a:t>Dose-5 to 15 mg </a:t>
            </a:r>
            <a:r>
              <a:rPr lang="en-AU" dirty="0" err="1">
                <a:solidFill>
                  <a:srgbClr val="C00000"/>
                </a:solidFill>
              </a:rPr>
              <a:t>od</a:t>
            </a:r>
            <a:r>
              <a:rPr lang="en-AU" dirty="0">
                <a:solidFill>
                  <a:srgbClr val="C00000"/>
                </a:solidFill>
              </a:rPr>
              <a:t> or </a:t>
            </a:r>
            <a:r>
              <a:rPr lang="en-AU" dirty="0" err="1">
                <a:solidFill>
                  <a:srgbClr val="C00000"/>
                </a:solidFill>
              </a:rPr>
              <a:t>tds</a:t>
            </a:r>
            <a:r>
              <a:rPr lang="en-AU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buspirone</a:t>
            </a:r>
            <a:endParaRPr lang="en-AU" sz="4800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85000" lnSpcReduction="10000"/>
          </a:bodyPr>
          <a:lstStyle/>
          <a:p>
            <a:r>
              <a:rPr lang="en-AU" sz="3600" dirty="0">
                <a:solidFill>
                  <a:srgbClr val="7030A0"/>
                </a:solidFill>
                <a:latin typeface="Agency FB" pitchFamily="34" charset="0"/>
              </a:rPr>
              <a:t>No sedation or </a:t>
            </a:r>
            <a:r>
              <a:rPr lang="en-AU" sz="3600" dirty="0" err="1">
                <a:solidFill>
                  <a:srgbClr val="7030A0"/>
                </a:solidFill>
                <a:latin typeface="Agency FB" pitchFamily="34" charset="0"/>
              </a:rPr>
              <a:t>interferance</a:t>
            </a:r>
            <a:r>
              <a:rPr lang="en-AU" sz="3600" dirty="0">
                <a:solidFill>
                  <a:srgbClr val="7030A0"/>
                </a:solidFill>
                <a:latin typeface="Agency FB" pitchFamily="34" charset="0"/>
              </a:rPr>
              <a:t> with cognitive or psychomotor fn.</a:t>
            </a:r>
          </a:p>
          <a:p>
            <a:r>
              <a:rPr lang="en-AU" sz="3600" dirty="0">
                <a:solidFill>
                  <a:srgbClr val="7030A0"/>
                </a:solidFill>
                <a:latin typeface="Agency FB" pitchFamily="34" charset="0"/>
              </a:rPr>
              <a:t>No postural hypotension or </a:t>
            </a:r>
            <a:r>
              <a:rPr lang="en-AU" sz="3600" dirty="0" err="1">
                <a:solidFill>
                  <a:srgbClr val="7030A0"/>
                </a:solidFill>
                <a:latin typeface="Agency FB" pitchFamily="34" charset="0"/>
              </a:rPr>
              <a:t>anticholinergic</a:t>
            </a:r>
            <a:r>
              <a:rPr lang="en-AU" sz="3600" dirty="0">
                <a:solidFill>
                  <a:srgbClr val="7030A0"/>
                </a:solidFill>
                <a:latin typeface="Agency FB" pitchFamily="34" charset="0"/>
              </a:rPr>
              <a:t> side effects</a:t>
            </a:r>
          </a:p>
          <a:p>
            <a:r>
              <a:rPr lang="en-AU" sz="3600" dirty="0">
                <a:solidFill>
                  <a:srgbClr val="7030A0"/>
                </a:solidFill>
                <a:latin typeface="Agency FB" pitchFamily="34" charset="0"/>
              </a:rPr>
              <a:t>Side effects are: </a:t>
            </a:r>
            <a:r>
              <a:rPr lang="en-AU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nausea,and</a:t>
            </a: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AU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interferance</a:t>
            </a: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with ejaculation or orgasm</a:t>
            </a:r>
          </a:p>
          <a:p>
            <a:pPr>
              <a:buNone/>
            </a:pP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   nervousness, </a:t>
            </a:r>
            <a:r>
              <a:rPr lang="en-AU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restlessness,insomnia</a:t>
            </a: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</a:t>
            </a:r>
            <a:r>
              <a:rPr lang="en-AU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anorexia,dyskinesia</a:t>
            </a: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headache and diarrhoea.</a:t>
            </a:r>
          </a:p>
          <a:p>
            <a:pPr>
              <a:buNone/>
            </a:pPr>
            <a:r>
              <a:rPr lang="en-A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   increased chances of gastric blood loss with NSAIDs.</a:t>
            </a:r>
          </a:p>
          <a:p>
            <a:r>
              <a:rPr lang="en-AU" sz="3600" dirty="0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Drugs </a:t>
            </a:r>
            <a:r>
              <a:rPr lang="en-AU" sz="3600" dirty="0" err="1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are:fluoxetine</a:t>
            </a:r>
            <a:r>
              <a:rPr lang="en-AU" sz="3600" dirty="0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, </a:t>
            </a:r>
            <a:r>
              <a:rPr lang="en-AU" sz="3600" dirty="0" err="1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sertraline</a:t>
            </a:r>
            <a:r>
              <a:rPr lang="en-AU" sz="3600" dirty="0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, </a:t>
            </a:r>
            <a:r>
              <a:rPr lang="en-AU" sz="3600" dirty="0" err="1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paroxetine</a:t>
            </a:r>
            <a:r>
              <a:rPr lang="en-AU" sz="3600" dirty="0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, </a:t>
            </a:r>
            <a:r>
              <a:rPr lang="en-AU" sz="3600" dirty="0" err="1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citalopram</a:t>
            </a:r>
            <a:r>
              <a:rPr lang="en-AU" sz="3600" dirty="0">
                <a:solidFill>
                  <a:schemeClr val="accent4">
                    <a:lumMod val="75000"/>
                  </a:schemeClr>
                </a:solidFill>
                <a:latin typeface="Agency FB" pitchFamily="34" charset="0"/>
              </a:rPr>
              <a:t> etc.</a:t>
            </a:r>
          </a:p>
          <a:p>
            <a:pPr>
              <a:buNone/>
            </a:pPr>
            <a:endParaRPr lang="en-AU" sz="3600" dirty="0">
              <a:solidFill>
                <a:schemeClr val="accent4">
                  <a:lumMod val="75000"/>
                </a:schemeClr>
              </a:solidFill>
              <a:latin typeface="Agency FB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/>
          </a:bodyPr>
          <a:lstStyle/>
          <a:p>
            <a:r>
              <a:rPr lang="en-AU" sz="6600" dirty="0" err="1">
                <a:solidFill>
                  <a:schemeClr val="accent6">
                    <a:lumMod val="50000"/>
                  </a:schemeClr>
                </a:solidFill>
                <a:latin typeface="Algerian" pitchFamily="82" charset="0"/>
              </a:rPr>
              <a:t>ssri</a:t>
            </a:r>
            <a:endParaRPr lang="en-AU" sz="6600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33  C 0.081 0.06533  0.102 0.072  0.124 0.072  C 0.149 0.072  0.169 0.06533  0.183 0.05333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AU" dirty="0">
                <a:solidFill>
                  <a:srgbClr val="002060"/>
                </a:solidFill>
              </a:rPr>
              <a:t>Atypical antidepressant</a:t>
            </a:r>
          </a:p>
          <a:p>
            <a:r>
              <a:rPr lang="en-AU" dirty="0">
                <a:solidFill>
                  <a:srgbClr val="002060"/>
                </a:solidFill>
              </a:rPr>
              <a:t>Side effect: insomnia, poor concentration, restlessness , irritability, increased muscle tone and impotence.</a:t>
            </a:r>
          </a:p>
          <a:p>
            <a:pPr>
              <a:buNone/>
            </a:pPr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Other drugs used</a:t>
            </a:r>
          </a:p>
          <a:p>
            <a:pPr>
              <a:buFont typeface="Wingdings" pitchFamily="2" charset="2"/>
              <a:buChar char="q"/>
            </a:pPr>
            <a:r>
              <a:rPr lang="en-AU" dirty="0">
                <a:solidFill>
                  <a:schemeClr val="accent6">
                    <a:lumMod val="50000"/>
                  </a:schemeClr>
                </a:solidFill>
              </a:rPr>
              <a:t>Tricyclics</a:t>
            </a:r>
          </a:p>
          <a:p>
            <a:pPr>
              <a:buFont typeface="Wingdings" pitchFamily="2" charset="2"/>
              <a:buChar char="q"/>
            </a:pPr>
            <a:r>
              <a:rPr lang="en-AU" dirty="0">
                <a:solidFill>
                  <a:schemeClr val="accent6">
                    <a:lumMod val="50000"/>
                  </a:schemeClr>
                </a:solidFill>
              </a:rPr>
              <a:t>Antidepressants</a:t>
            </a:r>
          </a:p>
          <a:p>
            <a:pPr>
              <a:buFont typeface="Wingdings" pitchFamily="2" charset="2"/>
              <a:buChar char="q"/>
            </a:pPr>
            <a:r>
              <a:rPr lang="en-AU" dirty="0">
                <a:solidFill>
                  <a:schemeClr val="accent6">
                    <a:lumMod val="50000"/>
                  </a:schemeClr>
                </a:solidFill>
              </a:rPr>
              <a:t>Beta blockers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AU" dirty="0">
                <a:solidFill>
                  <a:schemeClr val="bg1"/>
                </a:solidFill>
                <a:latin typeface="Algerian" pitchFamily="82" charset="0"/>
              </a:rPr>
              <a:t>VENLAFAXINE(SNRI)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829761"/>
          </a:xfrm>
        </p:spPr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Obsessive-compulsive disorder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Heidi\AppData\Local\Microsoft\Windows\Temporary Internet Files\Content.IE5\RXT7W2Z6\MC90043756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5378" y="3716337"/>
            <a:ext cx="1943100" cy="1984375"/>
          </a:xfrm>
          <a:prstGeom prst="rect">
            <a:avLst/>
          </a:prstGeom>
          <a:noFill/>
        </p:spPr>
      </p:pic>
      <p:pic>
        <p:nvPicPr>
          <p:cNvPr id="5" name="Picture 5" descr="C:\Users\Heidi\AppData\Local\Microsoft\Windows\Temporary Internet Files\Content.IE5\03EU94VK\MC90028257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1378" y="2878137"/>
            <a:ext cx="1789113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C:\Users\Heidi\AppData\Local\Microsoft\Windows\Temporary Internet Files\Content.IE5\K2E4D00N\MC90035854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5697537"/>
            <a:ext cx="18875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Psychological:</a:t>
            </a:r>
          </a:p>
          <a:p>
            <a:pPr>
              <a:buNone/>
            </a:pPr>
            <a:r>
              <a:rPr lang="en-AU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It affects </a:t>
            </a:r>
            <a:r>
              <a:rPr lang="en-AU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thinking, perception and learning</a:t>
            </a:r>
            <a:r>
              <a:rPr lang="en-AU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AU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Apprehension</a:t>
            </a: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Worry</a:t>
            </a: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Irritability</a:t>
            </a: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Fear of impending disaster</a:t>
            </a: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Poor concentration</a:t>
            </a:r>
          </a:p>
          <a:p>
            <a:pPr>
              <a:buFont typeface="Wingdings" pitchFamily="2" charset="2"/>
              <a:buChar char="Ø"/>
            </a:pP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haroni" pitchFamily="2" charset="-79"/>
              </a:rPr>
              <a:t>Depersonalisation</a:t>
            </a:r>
          </a:p>
          <a:p>
            <a:pPr>
              <a:buNone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AU" i="1" dirty="0">
              <a:solidFill>
                <a:schemeClr val="accent6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>
                <a:solidFill>
                  <a:srgbClr val="002060"/>
                </a:solidFill>
                <a:latin typeface="Arnprior" pitchFamily="2" charset="0"/>
              </a:rPr>
              <a:t>Clinical features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disorder having symptoms of recurrent obsessions or compulsions sufficiently severe to cause marked distress to the person.</a:t>
            </a:r>
          </a:p>
          <a:p>
            <a:r>
              <a:rPr lang="en-US" dirty="0"/>
              <a:t>Obsession- recurrent and intrusive thought, feeling, idea or sensation.</a:t>
            </a:r>
          </a:p>
          <a:p>
            <a:r>
              <a:rPr lang="en-US" dirty="0"/>
              <a:t>Compulsion- a conscious, standardized , recurrent behavior such as counting, checking or avoiding.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 patient realizes the irrationality of the obsessions and experiences both the obsessions and the compulsion as ego-</a:t>
            </a:r>
            <a:r>
              <a:rPr lang="en-US" dirty="0" err="1"/>
              <a:t>dystonic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Obsessive-compulsive disorder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r>
              <a:rPr lang="en-US" sz="4000" b="1" u="sng" dirty="0"/>
              <a:t>Epidemiology</a:t>
            </a:r>
            <a:r>
              <a:rPr lang="en-US" sz="4000" dirty="0"/>
              <a:t>- </a:t>
            </a:r>
            <a:r>
              <a:rPr lang="en-US" sz="3200" dirty="0"/>
              <a:t>lifetime prevalence in general population is 2 to 3 %. Equal in both men and women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buNone/>
            </a:pPr>
            <a:endParaRPr lang="en-US" dirty="0"/>
          </a:p>
          <a:p>
            <a:r>
              <a:rPr lang="en-US" sz="4000" b="1" u="sng" dirty="0"/>
              <a:t>Co-morbidity-</a:t>
            </a:r>
            <a:r>
              <a:rPr lang="en-US" sz="4000" dirty="0"/>
              <a:t> </a:t>
            </a:r>
          </a:p>
          <a:p>
            <a:pPr>
              <a:buNone/>
            </a:pPr>
            <a:r>
              <a:rPr lang="en-US" sz="3600" dirty="0"/>
              <a:t>with major depressive disorder- 67%</a:t>
            </a:r>
          </a:p>
          <a:p>
            <a:pPr>
              <a:buNone/>
            </a:pPr>
            <a:r>
              <a:rPr lang="en-US" sz="3600" dirty="0"/>
              <a:t>With social phobias- 25%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sal-ganglia-class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14290"/>
            <a:ext cx="3073400" cy="323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300" dirty="0"/>
              <a:t>Biological factors </a:t>
            </a:r>
            <a:r>
              <a:rPr lang="en-US" dirty="0"/>
              <a:t>– </a:t>
            </a:r>
          </a:p>
          <a:p>
            <a:pPr>
              <a:buNone/>
            </a:pPr>
            <a:r>
              <a:rPr lang="en-US" dirty="0"/>
              <a:t>due to neurotransmitter </a:t>
            </a:r>
          </a:p>
          <a:p>
            <a:pPr>
              <a:buNone/>
            </a:pPr>
            <a:r>
              <a:rPr lang="en-US" dirty="0"/>
              <a:t>abnormality of serotonergic </a:t>
            </a:r>
          </a:p>
          <a:p>
            <a:pPr>
              <a:buNone/>
            </a:pPr>
            <a:r>
              <a:rPr lang="en-US" dirty="0"/>
              <a:t>system.</a:t>
            </a:r>
          </a:p>
          <a:p>
            <a:pPr>
              <a:buNone/>
            </a:pPr>
            <a:r>
              <a:rPr lang="en-US" dirty="0" err="1"/>
              <a:t>Dysregulation</a:t>
            </a:r>
            <a:r>
              <a:rPr lang="en-US" dirty="0"/>
              <a:t> of serotonin is involved in the symptom formation of obsessions and compulsions</a:t>
            </a:r>
          </a:p>
          <a:p>
            <a:pPr>
              <a:buNone/>
            </a:pPr>
            <a:r>
              <a:rPr lang="en-US" dirty="0"/>
              <a:t>Brain-imaging studies show altered function in the </a:t>
            </a:r>
            <a:r>
              <a:rPr lang="en-US" dirty="0" err="1"/>
              <a:t>neurocircuitry</a:t>
            </a:r>
            <a:r>
              <a:rPr lang="en-US" dirty="0"/>
              <a:t> between </a:t>
            </a:r>
            <a:r>
              <a:rPr lang="en-US" dirty="0" err="1"/>
              <a:t>orbitofrontal</a:t>
            </a:r>
            <a:r>
              <a:rPr lang="en-US" dirty="0"/>
              <a:t> cortex, caudate and thalamus.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Algerian" pitchFamily="82" charset="0"/>
              </a:rPr>
              <a:t>etiology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/>
              <a:t>DSM-</a:t>
            </a:r>
            <a:r>
              <a:rPr lang="en-US" sz="3100" b="1" dirty="0" err="1"/>
              <a:t>lV</a:t>
            </a:r>
            <a:r>
              <a:rPr lang="en-US" sz="3100" b="1" dirty="0"/>
              <a:t>-TR </a:t>
            </a:r>
            <a:r>
              <a:rPr lang="en-US" sz="2100" dirty="0"/>
              <a:t> diagnostic criteria for obsessive compulsive disorder-</a:t>
            </a:r>
          </a:p>
          <a:p>
            <a:pPr>
              <a:buNone/>
            </a:pPr>
            <a:endParaRPr lang="en-US" sz="2100" dirty="0"/>
          </a:p>
          <a:p>
            <a:pPr marL="624078" indent="-514350">
              <a:buAutoNum type="alphaUcPeriod"/>
            </a:pPr>
            <a:r>
              <a:rPr lang="en-US" sz="2800" dirty="0"/>
              <a:t>Either obsessions or compulsions-</a:t>
            </a:r>
          </a:p>
          <a:p>
            <a:pPr marL="624078" indent="-514350">
              <a:buNone/>
            </a:pPr>
            <a:endParaRPr lang="en-US" sz="2800" dirty="0"/>
          </a:p>
          <a:p>
            <a:pPr marL="624078" indent="-514350">
              <a:buNone/>
            </a:pPr>
            <a:r>
              <a:rPr lang="en-US" sz="2400" b="1" u="sng" dirty="0"/>
              <a:t>Obsessions</a:t>
            </a:r>
            <a:r>
              <a:rPr lang="en-US" sz="2400" dirty="0"/>
              <a:t> as defined by (1), (2), (3) and (4)-</a:t>
            </a:r>
          </a:p>
          <a:p>
            <a:pPr marL="624078" indent="-514350">
              <a:buAutoNum type="arabicParenBoth"/>
            </a:pPr>
            <a:r>
              <a:rPr lang="en-US" sz="2400" dirty="0"/>
              <a:t>Recurrent and persistent thoughts, impulses, or images that are experienced, at some time during the disturbance, as intrusive and inappropriate and that cause marked anxiety or distress.</a:t>
            </a:r>
          </a:p>
          <a:p>
            <a:pPr marL="624078" indent="-514350">
              <a:buAutoNum type="arabicParenBoth"/>
            </a:pPr>
            <a:r>
              <a:rPr lang="en-US" sz="2400" dirty="0"/>
              <a:t>The thoughts, impulses, or images are not simply excessive worries about real-life problems.</a:t>
            </a:r>
          </a:p>
          <a:p>
            <a:pPr marL="624078" indent="-514350">
              <a:buAutoNum type="arabicParenBoth"/>
            </a:pPr>
            <a:r>
              <a:rPr lang="en-US" sz="2400" dirty="0"/>
              <a:t>The person attempts to ignore or suppress such thoughts, impulses, or images, or to neutralize them with some other thoughts or action</a:t>
            </a:r>
          </a:p>
          <a:p>
            <a:pPr marL="624078" indent="-514350">
              <a:buAutoNum type="arabicParenBoth"/>
            </a:pPr>
            <a:r>
              <a:rPr lang="en-US" sz="2400" dirty="0"/>
              <a:t>The person recognizes that </a:t>
            </a:r>
            <a:r>
              <a:rPr lang="en-US" sz="2400" dirty="0" err="1"/>
              <a:t>obsessional</a:t>
            </a:r>
            <a:r>
              <a:rPr lang="en-US" sz="2400" dirty="0"/>
              <a:t> thoughts, impulses, or images are product of his or her own mind </a:t>
            </a:r>
          </a:p>
          <a:p>
            <a:pPr marL="624078" indent="-514350">
              <a:buAutoNum type="arabicParenBoth"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Diagnosis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Compulsions as defined by (1) and (2)-</a:t>
            </a:r>
          </a:p>
          <a:p>
            <a:pPr marL="624078" indent="-514350">
              <a:buAutoNum type="arabicParenBoth"/>
            </a:pPr>
            <a:r>
              <a:rPr lang="en-US" dirty="0"/>
              <a:t>Repetitive behaviors (</a:t>
            </a:r>
            <a:r>
              <a:rPr lang="en-US" dirty="0" err="1"/>
              <a:t>eg</a:t>
            </a:r>
            <a:r>
              <a:rPr lang="en-US" dirty="0"/>
              <a:t>. Hand-washing, ordering, checking) or mental acts (</a:t>
            </a:r>
            <a:r>
              <a:rPr lang="en-US" dirty="0" err="1"/>
              <a:t>eg</a:t>
            </a:r>
            <a:r>
              <a:rPr lang="en-US" dirty="0"/>
              <a:t>. Praying, counting, repeating words silently) that the person feels driven to perform in response to an obsession, or according to rules that must ne applied rigidly.</a:t>
            </a:r>
          </a:p>
          <a:p>
            <a:pPr marL="624078" indent="-514350">
              <a:buAutoNum type="arabicParenBoth"/>
            </a:pPr>
            <a:r>
              <a:rPr lang="en-US" dirty="0"/>
              <a:t>The behaviors or mental acts are aimed at preventing or reducing distress or preventing some dreaded event or situation; however these behaviors or mental acts either are not connected in a realistic way with what they are designed to neutralize or prevent or are clearly excessive.</a:t>
            </a:r>
          </a:p>
          <a:p>
            <a:pPr marL="624078" indent="-514350">
              <a:buAutoNum type="arabicParenBoth"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B. At some point during the course of the disorder , the person has recognized that the obsessions or compulsions are excessive or unreasonable (this does not apply to children)</a:t>
            </a:r>
          </a:p>
          <a:p>
            <a:pPr>
              <a:buNone/>
            </a:pPr>
            <a:r>
              <a:rPr lang="en-US" dirty="0"/>
              <a:t>C. The obsession and compulsion cause marked distress, are time consuming (&gt; 1 hr a day), or significantly interfere with person’s daily routine, occupation, social routine or relationships.</a:t>
            </a:r>
          </a:p>
          <a:p>
            <a:pPr>
              <a:buNone/>
            </a:pPr>
            <a:r>
              <a:rPr lang="en-US" dirty="0"/>
              <a:t>D. If another Axis 1 disorder present, the content of the obsession or compulsions is not restricted to it.</a:t>
            </a:r>
          </a:p>
          <a:p>
            <a:pPr>
              <a:buNone/>
            </a:pPr>
            <a:r>
              <a:rPr lang="en-US" dirty="0"/>
              <a:t>E. The disturbance is not due to the direct physiological effects of a substance (</a:t>
            </a:r>
            <a:r>
              <a:rPr lang="en-US" dirty="0" err="1"/>
              <a:t>eg</a:t>
            </a:r>
            <a:r>
              <a:rPr lang="en-US" dirty="0"/>
              <a:t> alcohol, or medication) or a general medical condition.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Symptoms </a:t>
            </a:r>
            <a:br>
              <a:rPr lang="en-US" dirty="0"/>
            </a:br>
            <a:r>
              <a:rPr lang="en-US" dirty="0"/>
              <a:t>In adults-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Obsessions- </a:t>
            </a:r>
          </a:p>
          <a:p>
            <a:pPr>
              <a:buNone/>
            </a:pPr>
            <a:r>
              <a:rPr lang="en-US" dirty="0"/>
              <a:t>Contamination</a:t>
            </a:r>
          </a:p>
          <a:p>
            <a:pPr>
              <a:buNone/>
            </a:pPr>
            <a:r>
              <a:rPr lang="en-US" dirty="0"/>
              <a:t>Pathologic</a:t>
            </a:r>
          </a:p>
          <a:p>
            <a:pPr>
              <a:buNone/>
            </a:pPr>
            <a:r>
              <a:rPr lang="en-US" dirty="0"/>
              <a:t>Somatic</a:t>
            </a:r>
          </a:p>
          <a:p>
            <a:pPr>
              <a:buNone/>
            </a:pPr>
            <a:r>
              <a:rPr lang="en-US" dirty="0"/>
              <a:t>Need for symmetry</a:t>
            </a:r>
          </a:p>
          <a:p>
            <a:pPr>
              <a:buNone/>
            </a:pPr>
            <a:r>
              <a:rPr lang="en-US" dirty="0"/>
              <a:t>Aggressive</a:t>
            </a:r>
          </a:p>
          <a:p>
            <a:pPr>
              <a:buNone/>
            </a:pPr>
            <a:r>
              <a:rPr lang="en-US" dirty="0"/>
              <a:t>Sexual</a:t>
            </a:r>
          </a:p>
          <a:p>
            <a:pPr>
              <a:buNone/>
            </a:pPr>
            <a:r>
              <a:rPr lang="en-US" dirty="0"/>
              <a:t>Other</a:t>
            </a:r>
          </a:p>
          <a:p>
            <a:pPr>
              <a:buNone/>
            </a:pPr>
            <a:r>
              <a:rPr lang="en-US" dirty="0"/>
              <a:t>Multiple obsessions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Compulsions –</a:t>
            </a:r>
          </a:p>
          <a:p>
            <a:pPr>
              <a:buNone/>
            </a:pPr>
            <a:r>
              <a:rPr lang="en-US" sz="3200" dirty="0"/>
              <a:t>Checking</a:t>
            </a:r>
          </a:p>
          <a:p>
            <a:pPr>
              <a:buNone/>
            </a:pPr>
            <a:r>
              <a:rPr lang="en-US" sz="2800" dirty="0"/>
              <a:t>Washing</a:t>
            </a:r>
          </a:p>
          <a:p>
            <a:pPr>
              <a:buNone/>
            </a:pPr>
            <a:r>
              <a:rPr lang="en-US" sz="2800" dirty="0"/>
              <a:t>Counting</a:t>
            </a:r>
          </a:p>
          <a:p>
            <a:pPr>
              <a:buNone/>
            </a:pPr>
            <a:r>
              <a:rPr lang="en-US" sz="2800" dirty="0"/>
              <a:t>Need to ask or confess</a:t>
            </a:r>
          </a:p>
          <a:p>
            <a:pPr>
              <a:buNone/>
            </a:pPr>
            <a:r>
              <a:rPr lang="en-US" sz="2800" dirty="0"/>
              <a:t>Symmetry and precision</a:t>
            </a:r>
          </a:p>
          <a:p>
            <a:pPr>
              <a:buNone/>
            </a:pPr>
            <a:r>
              <a:rPr lang="en-US" sz="2800" dirty="0"/>
              <a:t>Hoarding</a:t>
            </a:r>
          </a:p>
          <a:p>
            <a:pPr>
              <a:buNone/>
            </a:pPr>
            <a:r>
              <a:rPr lang="en-US" sz="2800" dirty="0"/>
              <a:t>Multiple comparisons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children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600" dirty="0"/>
              <a:t>Obsessions-</a:t>
            </a:r>
          </a:p>
          <a:p>
            <a:pPr>
              <a:buNone/>
            </a:pPr>
            <a:r>
              <a:rPr lang="en-US" dirty="0"/>
              <a:t>Concern or disgust with body waste or secretions</a:t>
            </a:r>
          </a:p>
          <a:p>
            <a:pPr>
              <a:buNone/>
            </a:pPr>
            <a:r>
              <a:rPr lang="en-US" dirty="0"/>
              <a:t>Fear something terrible will happen</a:t>
            </a:r>
          </a:p>
          <a:p>
            <a:pPr>
              <a:buNone/>
            </a:pPr>
            <a:r>
              <a:rPr lang="en-US" dirty="0"/>
              <a:t>Concern or need for symmetry, order or exactness</a:t>
            </a:r>
          </a:p>
          <a:p>
            <a:pPr>
              <a:buNone/>
            </a:pPr>
            <a:r>
              <a:rPr lang="en-US" dirty="0"/>
              <a:t>Scrupulosity </a:t>
            </a:r>
          </a:p>
          <a:p>
            <a:pPr>
              <a:buNone/>
            </a:pPr>
            <a:r>
              <a:rPr lang="en-US" dirty="0"/>
              <a:t>Lucky or unlucky numbers</a:t>
            </a:r>
          </a:p>
          <a:p>
            <a:pPr>
              <a:buNone/>
            </a:pPr>
            <a:r>
              <a:rPr lang="en-US" dirty="0"/>
              <a:t>Forbidden or perverse sexual thoughts, images or impulses</a:t>
            </a:r>
          </a:p>
          <a:p>
            <a:pPr>
              <a:buNone/>
            </a:pPr>
            <a:r>
              <a:rPr lang="en-US" dirty="0"/>
              <a:t>Intrusive nonsense sounds, words or music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dirty="0"/>
              <a:t>Compulsions</a:t>
            </a:r>
            <a:r>
              <a:rPr lang="en-US" dirty="0"/>
              <a:t>-</a:t>
            </a:r>
          </a:p>
          <a:p>
            <a:pPr>
              <a:buNone/>
            </a:pPr>
            <a:r>
              <a:rPr lang="en-US" dirty="0"/>
              <a:t>Excessive hand washing, bathing, showering, tooth brushing, or grooming</a:t>
            </a:r>
          </a:p>
          <a:p>
            <a:pPr>
              <a:buNone/>
            </a:pPr>
            <a:r>
              <a:rPr lang="en-US" dirty="0"/>
              <a:t>Repeating rituals</a:t>
            </a:r>
          </a:p>
          <a:p>
            <a:pPr>
              <a:buNone/>
            </a:pPr>
            <a:r>
              <a:rPr lang="en-US" dirty="0"/>
              <a:t>Checking doors, locks, stove, appliances, car brakes</a:t>
            </a:r>
          </a:p>
          <a:p>
            <a:pPr>
              <a:buNone/>
            </a:pPr>
            <a:r>
              <a:rPr lang="en-US" dirty="0"/>
              <a:t>Cleaning and other rituals to remove contact with contaminants</a:t>
            </a:r>
          </a:p>
          <a:p>
            <a:pPr>
              <a:buNone/>
            </a:pPr>
            <a:r>
              <a:rPr lang="en-US" dirty="0"/>
              <a:t>Touching</a:t>
            </a:r>
          </a:p>
          <a:p>
            <a:pPr>
              <a:buNone/>
            </a:pPr>
            <a:r>
              <a:rPr lang="en-US" dirty="0"/>
              <a:t>Ordering and arranging</a:t>
            </a:r>
          </a:p>
          <a:p>
            <a:pPr>
              <a:buNone/>
            </a:pPr>
            <a:r>
              <a:rPr lang="en-US" dirty="0"/>
              <a:t>Counting</a:t>
            </a:r>
          </a:p>
          <a:p>
            <a:pPr>
              <a:buNone/>
            </a:pPr>
            <a:r>
              <a:rPr lang="en-US" dirty="0"/>
              <a:t>Hoarding and collecting</a:t>
            </a:r>
          </a:p>
          <a:p>
            <a:pPr>
              <a:buNone/>
            </a:pPr>
            <a:r>
              <a:rPr lang="en-US" dirty="0"/>
              <a:t>Miscellaneous rituals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3200" u="sng" dirty="0"/>
              <a:t>Pharmacotherapy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/>
              <a:t>SSRI</a:t>
            </a:r>
          </a:p>
          <a:p>
            <a:pPr>
              <a:buNone/>
            </a:pPr>
            <a:r>
              <a:rPr lang="en-US" sz="3600" dirty="0"/>
              <a:t>CLOMIPRAMINE</a:t>
            </a:r>
          </a:p>
          <a:p>
            <a:pPr>
              <a:buNone/>
            </a:pPr>
            <a:r>
              <a:rPr lang="en-US" sz="3600" dirty="0"/>
              <a:t>(TCA)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u="sng" dirty="0" err="1"/>
              <a:t>Behaviour</a:t>
            </a:r>
            <a:r>
              <a:rPr lang="en-US" b="1" u="sng" dirty="0"/>
              <a:t> therapy-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Exposure</a:t>
            </a:r>
          </a:p>
          <a:p>
            <a:pPr>
              <a:buNone/>
            </a:pPr>
            <a:r>
              <a:rPr lang="en-US" dirty="0"/>
              <a:t>Response prevention</a:t>
            </a:r>
          </a:p>
          <a:p>
            <a:pPr>
              <a:buNone/>
            </a:pPr>
            <a:r>
              <a:rPr lang="en-US" dirty="0"/>
              <a:t>Desensitization</a:t>
            </a:r>
          </a:p>
          <a:p>
            <a:pPr>
              <a:buNone/>
            </a:pPr>
            <a:r>
              <a:rPr lang="en-US" dirty="0"/>
              <a:t>Thought stopping</a:t>
            </a:r>
          </a:p>
          <a:p>
            <a:pPr>
              <a:buNone/>
            </a:pPr>
            <a:r>
              <a:rPr lang="en-US" dirty="0"/>
              <a:t>Flooding</a:t>
            </a:r>
          </a:p>
          <a:p>
            <a:pPr>
              <a:buNone/>
            </a:pPr>
            <a:r>
              <a:rPr lang="en-US" dirty="0"/>
              <a:t>Implosion therapy</a:t>
            </a:r>
          </a:p>
          <a:p>
            <a:pPr>
              <a:buNone/>
            </a:pPr>
            <a:r>
              <a:rPr lang="en-US" dirty="0"/>
              <a:t>Aversive conditioning</a:t>
            </a:r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pPr>
              <a:buNone/>
            </a:pPr>
            <a:endParaRPr lang="en-US" b="1" u="sng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2"/>
            <a:ext cx="80010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13800" b="1" dirty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7  0.018 -0.02133  0.023 -0.02133  c 0.031 0  0.063 0.16667  0.063 0.33333  c 0 -0.084  0.016 -0.16667  0.031 -0.16667  c 0.016 0  0.031 0.084  0.031 0.16667  c 0 -0.04133  0.008 -0.084  0.016 -0.084  c 0.008 0  0.016 0.04133  0.016 0.084  c 0 -0.02133  0.004 -0.04133  0.008 -0.04133  c 0.004 0  0.008 0.02133  0.008 0.04133  c 0 -0.01067  0.002 -0.02133  0.004 -0.02133  c 0.001 0  0.004 0.01067  0.004 0.02133  c 0 -0.00533  0.001 -0.01067  0.002 -0.01067  c 0 0.00133  0.002 0.00533  0.002 0.01067  c 0 -0.00267  0 -0.00533  0.001 -0.00533  c 0 0.00133  0.001 0.00267  0.001 0.00533  c 0 -0.00133  0 -0.00267  0 -0.004  c 0.001 0  0.001 0.00133  0.001 0.00267  c 0.001 0  0.001 -0.00133  0.001 -0.00267  c 0.001 0  0.001 0.00133  0.001 0.00267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142853"/>
            <a:ext cx="8001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Autonomic: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Palpitation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Fatigue</a:t>
            </a:r>
            <a:endParaRPr lang="en-AU" sz="96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Tremors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Sweating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Dizziness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Diarrhoea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Frequent desire to pass urine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Headache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Chest pain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Dyspnoea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Initial insomnia</a:t>
            </a:r>
          </a:p>
          <a:p>
            <a:pPr>
              <a:buFont typeface="Wingdings" pitchFamily="2" charset="2"/>
              <a:buChar char="Ø"/>
            </a:pPr>
            <a:r>
              <a:rPr lang="en-AU" sz="24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Pupilary</a:t>
            </a: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 </a:t>
            </a:r>
            <a:r>
              <a:rPr lang="en-AU" sz="24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mydriasis</a:t>
            </a:r>
            <a:endParaRPr lang="en-AU" sz="24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AU" sz="24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Tachycardia</a:t>
            </a:r>
            <a:endParaRPr lang="en-A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6439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0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Physical:</a:t>
            </a:r>
          </a:p>
          <a:p>
            <a:pPr>
              <a:buNone/>
            </a:pPr>
            <a:endParaRPr lang="en-AU" sz="4000" i="1" dirty="0">
              <a:solidFill>
                <a:schemeClr val="accent6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AU" sz="3600" i="1" dirty="0" err="1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Abd</a:t>
            </a: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. distress. And upset stomach (“butterflies”)</a:t>
            </a:r>
          </a:p>
          <a:p>
            <a:pPr>
              <a:buFont typeface="Wingdings" pitchFamily="2" charset="2"/>
              <a:buChar char="Ø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Nausea, tingling and numbness.</a:t>
            </a:r>
          </a:p>
          <a:p>
            <a:pPr>
              <a:buFont typeface="Wingdings" pitchFamily="2" charset="2"/>
              <a:buChar char="Ø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Muscle ache</a:t>
            </a:r>
          </a:p>
          <a:p>
            <a:pPr>
              <a:buFont typeface="Wingdings" pitchFamily="2" charset="2"/>
              <a:buChar char="Ø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Easy fatiguability</a:t>
            </a:r>
          </a:p>
          <a:p>
            <a:pPr>
              <a:buFont typeface="Wingdings" pitchFamily="2" charset="2"/>
              <a:buChar char="Ø"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Poor appetite and sleep</a:t>
            </a:r>
          </a:p>
          <a:p>
            <a:pPr>
              <a:buNone/>
            </a:pPr>
            <a:endParaRPr lang="en-AU" sz="40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flipV="1">
            <a:off x="571472" y="857232"/>
            <a:ext cx="8186766" cy="55007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 flipV="1">
            <a:off x="428596" y="5357826"/>
            <a:ext cx="4068792" cy="5237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714876" y="5410200"/>
            <a:ext cx="3971925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28596" y="1285860"/>
            <a:ext cx="4040188" cy="39417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B050"/>
                </a:solidFill>
              </a:rPr>
              <a:t>Normal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70C0"/>
                </a:solidFill>
              </a:rPr>
              <a:t>Appropriate to condition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Pathological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>
                <a:solidFill>
                  <a:srgbClr val="0070C0"/>
                </a:solidFill>
              </a:rPr>
              <a:t>Excessive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>
                <a:solidFill>
                  <a:srgbClr val="0070C0"/>
                </a:solidFill>
              </a:rPr>
              <a:t>Inappropriate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>
                <a:solidFill>
                  <a:srgbClr val="0070C0"/>
                </a:solidFill>
              </a:rPr>
              <a:t>Functional Impairment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According to DSM-</a:t>
            </a:r>
            <a:r>
              <a:rPr lang="en-US" sz="9600" dirty="0" err="1"/>
              <a:t>lV</a:t>
            </a:r>
            <a:r>
              <a:rPr lang="en-US" sz="9600" dirty="0"/>
              <a:t>-TR there are 12 anxiety </a:t>
            </a:r>
            <a:r>
              <a:rPr lang="en-US" sz="9600" dirty="0" err="1"/>
              <a:t>diorders</a:t>
            </a:r>
            <a:r>
              <a:rPr lang="en-US" sz="9600" dirty="0"/>
              <a:t>-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 marL="624078" indent="-514350">
              <a:buAutoNum type="arabicPeriod"/>
            </a:pPr>
            <a:r>
              <a:rPr lang="en-US" sz="9600" dirty="0"/>
              <a:t>Panic disorder with agoraphobia</a:t>
            </a:r>
          </a:p>
          <a:p>
            <a:pPr marL="624078" indent="-514350">
              <a:buAutoNum type="arabicPeriod"/>
            </a:pPr>
            <a:r>
              <a:rPr lang="en-US" sz="9600" dirty="0"/>
              <a:t>Panic </a:t>
            </a:r>
            <a:r>
              <a:rPr lang="en-US" sz="9600" dirty="0" err="1"/>
              <a:t>diorder</a:t>
            </a:r>
            <a:r>
              <a:rPr lang="en-US" sz="9600" dirty="0"/>
              <a:t> without </a:t>
            </a:r>
            <a:r>
              <a:rPr lang="en-US" sz="9600" dirty="0" err="1"/>
              <a:t>agarophobia</a:t>
            </a:r>
            <a:endParaRPr lang="en-US" sz="9600" dirty="0"/>
          </a:p>
          <a:p>
            <a:pPr marL="624078" indent="-514350">
              <a:buAutoNum type="arabicPeriod"/>
            </a:pPr>
            <a:r>
              <a:rPr lang="en-US" sz="9600" dirty="0"/>
              <a:t>Agoraphobia without history of panic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Specific phobia</a:t>
            </a:r>
          </a:p>
          <a:p>
            <a:pPr marL="624078" indent="-514350">
              <a:buAutoNum type="arabicPeriod"/>
            </a:pPr>
            <a:r>
              <a:rPr lang="en-US" sz="9600" dirty="0"/>
              <a:t>Social phobia</a:t>
            </a:r>
          </a:p>
          <a:p>
            <a:pPr marL="624078" indent="-514350">
              <a:buAutoNum type="arabicPeriod"/>
            </a:pPr>
            <a:r>
              <a:rPr lang="en-US" sz="9600" dirty="0"/>
              <a:t>Obsessive-compulsive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Post-traumatic stress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Acute stress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Generalized anxiety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Anxiety disorder due to a general medical condition</a:t>
            </a:r>
          </a:p>
          <a:p>
            <a:pPr marL="624078" indent="-514350">
              <a:buAutoNum type="arabicPeriod"/>
            </a:pPr>
            <a:r>
              <a:rPr lang="en-US" sz="9600" dirty="0"/>
              <a:t>Substance-induced anxiety disorder</a:t>
            </a:r>
          </a:p>
          <a:p>
            <a:pPr marL="624078" indent="-514350">
              <a:buAutoNum type="arabicPeriod"/>
            </a:pPr>
            <a:r>
              <a:rPr lang="en-US" sz="9600" dirty="0"/>
              <a:t>Anxiety disorder not otherwise specified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Generalized anxiety disorder: 4-7%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PTSD: 7-9%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Panic disorder: 2-3% F, 0.5-1.5%M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Obessive Compulsive disorder: 2-3%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Social Anxiety Disorder: 12%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Somatization disorder:1%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Personality disorders: 15% (20-30% in primary care setting)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Schizophrenia: 1%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Bipolar I: 1%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Bipolar II: 1-2%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Major depressive disorder: 17% F:M 2:1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Dysthymia 3%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Alcohol dependence: 14% (5% right now!) F:M 1:4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Drug abuse/dependence: 10%F, 14% M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713</TotalTime>
  <Words>2147</Words>
  <Application>Microsoft Office PowerPoint</Application>
  <PresentationFormat>On-screen Show (4:3)</PresentationFormat>
  <Paragraphs>401</Paragraphs>
  <Slides>49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9" baseType="lpstr">
      <vt:lpstr>Agency FB</vt:lpstr>
      <vt:lpstr>Aharoni</vt:lpstr>
      <vt:lpstr>Algerian</vt:lpstr>
      <vt:lpstr>Amienne</vt:lpstr>
      <vt:lpstr>Andalus</vt:lpstr>
      <vt:lpstr>Arial</vt:lpstr>
      <vt:lpstr>Arnprior</vt:lpstr>
      <vt:lpstr>Blue Highway Linocut</vt:lpstr>
      <vt:lpstr>Broadway</vt:lpstr>
      <vt:lpstr>Byington</vt:lpstr>
      <vt:lpstr>Calibri</vt:lpstr>
      <vt:lpstr>Chiller</vt:lpstr>
      <vt:lpstr>Comic Sans MS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ANXIETY Disorders</vt:lpstr>
      <vt:lpstr>PowerPoint Presentation</vt:lpstr>
      <vt:lpstr>ANXIETY    </vt:lpstr>
      <vt:lpstr>Clinical features</vt:lpstr>
      <vt:lpstr>PowerPoint Presentation</vt:lpstr>
      <vt:lpstr>PowerPoint Presentation</vt:lpstr>
      <vt:lpstr>PowerPoint Presentation</vt:lpstr>
      <vt:lpstr>Classifications </vt:lpstr>
      <vt:lpstr>Epidemiology</vt:lpstr>
      <vt:lpstr>PowerPoint Presentation</vt:lpstr>
      <vt:lpstr>Panic Disorder</vt:lpstr>
      <vt:lpstr>PANIC DISORDER:-  </vt:lpstr>
      <vt:lpstr>Treatment.</vt:lpstr>
      <vt:lpstr>PowerPoint Presentation</vt:lpstr>
      <vt:lpstr>PowerPoint Presentation</vt:lpstr>
      <vt:lpstr>PowerPoint Presentation</vt:lpstr>
      <vt:lpstr>GENERALISED ANXIETY DISORDER</vt:lpstr>
      <vt:lpstr>Characterised by</vt:lpstr>
      <vt:lpstr>ETIOLOGY</vt:lpstr>
      <vt:lpstr>PowerPoint Presentation</vt:lpstr>
      <vt:lpstr>PSYCHOSOCIAL FACTORS</vt:lpstr>
      <vt:lpstr>Epidemiology</vt:lpstr>
      <vt:lpstr>comorbidity</vt:lpstr>
      <vt:lpstr>DIAGNOSIS</vt:lpstr>
      <vt:lpstr>PowerPoint Presentation</vt:lpstr>
      <vt:lpstr>PowerPoint Presentation</vt:lpstr>
      <vt:lpstr>PowerPoint Presentation</vt:lpstr>
      <vt:lpstr>COURSE AND PROGNOSIS</vt:lpstr>
      <vt:lpstr>DIFFERENTIAL DIAGNOSIS</vt:lpstr>
      <vt:lpstr>PowerPoint Presentation</vt:lpstr>
      <vt:lpstr>treatment</vt:lpstr>
      <vt:lpstr>PowerPoint Presentation</vt:lpstr>
      <vt:lpstr>BENZODIAZEPINE</vt:lpstr>
      <vt:lpstr>PowerPoint Presentation</vt:lpstr>
      <vt:lpstr>PowerPoint Presentation</vt:lpstr>
      <vt:lpstr>buspirone</vt:lpstr>
      <vt:lpstr>ssri</vt:lpstr>
      <vt:lpstr>VENLAFAXINE(SNRI)</vt:lpstr>
      <vt:lpstr>Obsessive-compulsive disorder</vt:lpstr>
      <vt:lpstr>Obsessive-compulsive disorder</vt:lpstr>
      <vt:lpstr>PowerPoint Presentation</vt:lpstr>
      <vt:lpstr>etiology</vt:lpstr>
      <vt:lpstr> Diagnosis </vt:lpstr>
      <vt:lpstr>PowerPoint Presentation</vt:lpstr>
      <vt:lpstr>PowerPoint Presentation</vt:lpstr>
      <vt:lpstr> Symptoms  In adults- </vt:lpstr>
      <vt:lpstr>In children</vt:lpstr>
      <vt:lpstr>Treatment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</dc:title>
  <dc:creator>gupta</dc:creator>
  <cp:lastModifiedBy>918477051901</cp:lastModifiedBy>
  <cp:revision>148</cp:revision>
  <dcterms:created xsi:type="dcterms:W3CDTF">2009-03-30T12:53:04Z</dcterms:created>
  <dcterms:modified xsi:type="dcterms:W3CDTF">2020-08-14T09:04:31Z</dcterms:modified>
</cp:coreProperties>
</file>