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57" r:id="rId3"/>
    <p:sldId id="299" r:id="rId4"/>
    <p:sldId id="294" r:id="rId5"/>
    <p:sldId id="301" r:id="rId6"/>
    <p:sldId id="264" r:id="rId7"/>
    <p:sldId id="258" r:id="rId8"/>
    <p:sldId id="265" r:id="rId9"/>
    <p:sldId id="259" r:id="rId10"/>
    <p:sldId id="261" r:id="rId11"/>
    <p:sldId id="278" r:id="rId12"/>
    <p:sldId id="262" r:id="rId13"/>
    <p:sldId id="280" r:id="rId14"/>
    <p:sldId id="266" r:id="rId15"/>
    <p:sldId id="303" r:id="rId16"/>
    <p:sldId id="267" r:id="rId17"/>
    <p:sldId id="268" r:id="rId18"/>
    <p:sldId id="274" r:id="rId19"/>
    <p:sldId id="263" r:id="rId20"/>
    <p:sldId id="304" r:id="rId21"/>
    <p:sldId id="277" r:id="rId22"/>
    <p:sldId id="269" r:id="rId23"/>
    <p:sldId id="305" r:id="rId24"/>
    <p:sldId id="270" r:id="rId25"/>
    <p:sldId id="271" r:id="rId26"/>
    <p:sldId id="281" r:id="rId27"/>
    <p:sldId id="287" r:id="rId28"/>
    <p:sldId id="288" r:id="rId29"/>
    <p:sldId id="272" r:id="rId30"/>
    <p:sldId id="282" r:id="rId31"/>
    <p:sldId id="286" r:id="rId32"/>
    <p:sldId id="275" r:id="rId33"/>
    <p:sldId id="279" r:id="rId34"/>
    <p:sldId id="284" r:id="rId35"/>
    <p:sldId id="285" r:id="rId36"/>
    <p:sldId id="293" r:id="rId37"/>
    <p:sldId id="291" r:id="rId38"/>
    <p:sldId id="302" r:id="rId39"/>
    <p:sldId id="297" r:id="rId40"/>
    <p:sldId id="292" r:id="rId41"/>
    <p:sldId id="30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27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5C7BB-7C65-4A81-B305-657EFC7A710F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434A4-8092-4F28-94DA-FF51B35B40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34A4-8092-4F28-94DA-FF51B35B40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02043A-9A29-4C89-B982-A0CB40FF5A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89FC9E-01F7-4431-B3A8-5D1D7F7433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4.bp.blogspot.com/-sA971z-tQuw/VKFPOCMHlJI/AAAAAAAABAI/yc23nh3La3I/s1600/head+fold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3.bp.blogspot.com/-AA9QIlqSJws/VKFQHlZ1buI/AAAAAAAABAY/44gb-A-Mxxw/s1600/tail+fold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3.bp.blogspot.com/-AA9QIlqSJws/VKFQHlZ1buI/AAAAAAAABAY/44gb-A-Mxxw/s1600/tail+fold.p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ng0398-26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00"/>
            <a:ext cx="7406640" cy="1472184"/>
          </a:xfrm>
        </p:spPr>
        <p:txBody>
          <a:bodyPr>
            <a:noAutofit/>
          </a:bodyPr>
          <a:lstStyle/>
          <a:p>
            <a:r>
              <a:rPr lang="en-US" sz="5400" dirty="0" err="1" smtClean="0"/>
              <a:t>Foldings</a:t>
            </a:r>
            <a:r>
              <a:rPr lang="en-US" sz="5400" dirty="0" smtClean="0"/>
              <a:t> </a:t>
            </a:r>
            <a:r>
              <a:rPr lang="en-US" sz="5400" dirty="0" smtClean="0"/>
              <a:t>of Embryo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105400"/>
            <a:ext cx="43434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Dr.Hetal</a:t>
            </a:r>
            <a:r>
              <a:rPr lang="en-US" sz="2800" dirty="0" smtClean="0"/>
              <a:t> </a:t>
            </a:r>
            <a:r>
              <a:rPr lang="en-US" sz="2800" dirty="0" err="1" smtClean="0"/>
              <a:t>Vaishnani</a:t>
            </a:r>
            <a:endParaRPr lang="en-US" sz="2800" dirty="0" smtClean="0"/>
          </a:p>
          <a:p>
            <a:r>
              <a:rPr lang="en-US" sz="2800" dirty="0" smtClean="0"/>
              <a:t>Associate </a:t>
            </a:r>
            <a:r>
              <a:rPr lang="en-US" sz="2800" dirty="0" smtClean="0"/>
              <a:t>Professor</a:t>
            </a:r>
          </a:p>
          <a:p>
            <a:r>
              <a:rPr lang="en-US" sz="2800" dirty="0" smtClean="0"/>
              <a:t>Department of Anatomy</a:t>
            </a:r>
          </a:p>
          <a:p>
            <a:r>
              <a:rPr lang="en-US" sz="2800" dirty="0" smtClean="0"/>
              <a:t>S.B.K.S.M.I. &amp; R.C.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Rostral</a:t>
            </a:r>
            <a:r>
              <a:rPr lang="en-US" b="1" dirty="0" smtClean="0"/>
              <a:t> end of Disk - Before Folding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cranial rim of the embryo contains the </a:t>
            </a:r>
            <a:r>
              <a:rPr lang="en-US" dirty="0" err="1"/>
              <a:t>buccopharyngeal</a:t>
            </a:r>
            <a:r>
              <a:rPr lang="en-US" dirty="0"/>
              <a:t> </a:t>
            </a:r>
            <a:r>
              <a:rPr lang="en-US" dirty="0" smtClean="0"/>
              <a:t>membrane (BPM) </a:t>
            </a:r>
          </a:p>
          <a:p>
            <a:r>
              <a:rPr lang="en-US" dirty="0" smtClean="0"/>
              <a:t>Cranial </a:t>
            </a:r>
            <a:r>
              <a:rPr lang="en-US" dirty="0"/>
              <a:t>to the BPM is the </a:t>
            </a:r>
            <a:r>
              <a:rPr lang="en-US" dirty="0" err="1"/>
              <a:t>cardiogenic</a:t>
            </a:r>
            <a:r>
              <a:rPr lang="en-US" dirty="0"/>
              <a:t> area (gives rise to the heart</a:t>
            </a:r>
            <a:r>
              <a:rPr lang="en-US" dirty="0" smtClean="0"/>
              <a:t>) &amp; septum </a:t>
            </a:r>
            <a:r>
              <a:rPr lang="en-US" dirty="0" err="1" smtClean="0"/>
              <a:t>transversum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fold 5 2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7031978" cy="4728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Head folding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Due to the rapid growth of the forebrain </a:t>
            </a:r>
            <a:r>
              <a:rPr lang="en-US" dirty="0" smtClean="0"/>
              <a:t>(cephalic neural plate) the cranial region starts to fold ventrally (day 22)</a:t>
            </a:r>
          </a:p>
          <a:p>
            <a:r>
              <a:rPr lang="en-US" dirty="0" smtClean="0"/>
              <a:t>The primordial of forebrain, which was previously </a:t>
            </a:r>
            <a:r>
              <a:rPr lang="en-US" dirty="0" err="1" smtClean="0"/>
              <a:t>craniodorsal</a:t>
            </a:r>
            <a:r>
              <a:rPr lang="en-US" dirty="0" smtClean="0"/>
              <a:t>, now comes </a:t>
            </a:r>
            <a:r>
              <a:rPr lang="en-US" dirty="0" err="1" smtClean="0"/>
              <a:t>cranioventral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At the same time, the </a:t>
            </a:r>
            <a:r>
              <a:rPr lang="en-US" dirty="0" err="1" smtClean="0"/>
              <a:t>cardiogenic</a:t>
            </a:r>
            <a:r>
              <a:rPr lang="en-US" dirty="0" smtClean="0"/>
              <a:t> mesoderm and the septum </a:t>
            </a:r>
            <a:r>
              <a:rPr lang="en-US" dirty="0" err="1" smtClean="0"/>
              <a:t>transversum</a:t>
            </a:r>
            <a:r>
              <a:rPr lang="en-US" dirty="0" smtClean="0"/>
              <a:t>, which were cranial, come somewhat ventrally and caudally.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slide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6775" y="2286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now the forebrain overhanging the developing heart.</a:t>
            </a:r>
          </a:p>
          <a:p>
            <a:r>
              <a:rPr lang="en-IN" dirty="0" smtClean="0"/>
              <a:t>the </a:t>
            </a:r>
            <a:r>
              <a:rPr lang="en-IN" b="1" dirty="0" smtClean="0"/>
              <a:t>septum </a:t>
            </a:r>
            <a:r>
              <a:rPr lang="en-IN" b="1" dirty="0" err="1" smtClean="0"/>
              <a:t>transversum</a:t>
            </a:r>
            <a:r>
              <a:rPr lang="en-IN" dirty="0" smtClean="0"/>
              <a:t>, a special type of </a:t>
            </a:r>
            <a:r>
              <a:rPr lang="en-IN" dirty="0" err="1" smtClean="0"/>
              <a:t>mesenchyme</a:t>
            </a:r>
            <a:r>
              <a:rPr lang="en-IN" dirty="0" smtClean="0"/>
              <a:t>, is </a:t>
            </a:r>
            <a:r>
              <a:rPr lang="en-IN" b="1" dirty="0" smtClean="0"/>
              <a:t>caudal to the heart. </a:t>
            </a:r>
            <a:r>
              <a:rPr lang="en-IN" dirty="0" smtClean="0"/>
              <a:t>This will later on form the central tendon of the diaphragm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slide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569" t="23810" b="19047"/>
          <a:stretch>
            <a:fillRect/>
          </a:stretch>
        </p:blipFill>
        <p:spPr bwMode="auto">
          <a:xfrm>
            <a:off x="116770" y="99341"/>
            <a:ext cx="8268406" cy="6758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Before folding, the pericardial </a:t>
            </a:r>
            <a:r>
              <a:rPr lang="en-US" dirty="0" err="1" smtClean="0"/>
              <a:t>coelom</a:t>
            </a:r>
            <a:r>
              <a:rPr lang="en-US" dirty="0" smtClean="0"/>
              <a:t>, derived from the </a:t>
            </a:r>
            <a:r>
              <a:rPr lang="en-US" dirty="0" err="1" smtClean="0"/>
              <a:t>intraembryonic</a:t>
            </a:r>
            <a:r>
              <a:rPr lang="en-US" dirty="0" smtClean="0"/>
              <a:t> </a:t>
            </a:r>
            <a:r>
              <a:rPr lang="en-US" dirty="0" err="1" smtClean="0"/>
              <a:t>coelom</a:t>
            </a:r>
            <a:r>
              <a:rPr lang="en-US" dirty="0" smtClean="0"/>
              <a:t> is dorsal to the heart and caudal to the septum </a:t>
            </a:r>
            <a:r>
              <a:rPr lang="en-US" dirty="0" err="1" smtClean="0"/>
              <a:t>transversum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After the head fold, it becomes ventral to the heart and cranial to the septum </a:t>
            </a:r>
            <a:r>
              <a:rPr lang="en-US" dirty="0" err="1" smtClean="0"/>
              <a:t>transversum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Septum </a:t>
            </a:r>
            <a:r>
              <a:rPr lang="en-US" dirty="0" err="1" smtClean="0"/>
              <a:t>Transversum</a:t>
            </a:r>
            <a:r>
              <a:rPr lang="en-US" dirty="0" smtClean="0"/>
              <a:t> partitions the </a:t>
            </a:r>
            <a:r>
              <a:rPr lang="en-US" dirty="0" err="1" smtClean="0"/>
              <a:t>coelom</a:t>
            </a:r>
            <a:r>
              <a:rPr lang="en-US" dirty="0" smtClean="0"/>
              <a:t> into thoracic and abdominal cavities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4.bp.blogspot.com/-sA971z-tQuw/VKFPOCMHlJI/AAAAAAAABAI/yc23nh3La3I/s1600/head%2Bfold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7239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Head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endoderm</a:t>
            </a:r>
            <a:r>
              <a:rPr lang="en-US" dirty="0" smtClean="0"/>
              <a:t> that is incorporated in the embryo due to Head folding </a:t>
            </a:r>
            <a:r>
              <a:rPr lang="en-US" dirty="0"/>
              <a:t>i</a:t>
            </a:r>
            <a:r>
              <a:rPr lang="en-US" dirty="0" smtClean="0"/>
              <a:t>s the </a:t>
            </a:r>
            <a:r>
              <a:rPr lang="en-US" b="1" dirty="0" smtClean="0">
                <a:solidFill>
                  <a:srgbClr val="0070C0"/>
                </a:solidFill>
              </a:rPr>
              <a:t>foregut</a:t>
            </a:r>
          </a:p>
          <a:p>
            <a:r>
              <a:rPr lang="en-US" dirty="0" smtClean="0"/>
              <a:t>At this juncture, the </a:t>
            </a:r>
            <a:r>
              <a:rPr lang="en-US" dirty="0" err="1" smtClean="0"/>
              <a:t>oropharyngeal</a:t>
            </a:r>
            <a:r>
              <a:rPr lang="en-US" dirty="0" smtClean="0"/>
              <a:t> membrane is separating an </a:t>
            </a:r>
            <a:r>
              <a:rPr lang="en-US" dirty="0" err="1" smtClean="0"/>
              <a:t>ectodermal</a:t>
            </a:r>
            <a:r>
              <a:rPr lang="en-US" dirty="0" smtClean="0"/>
              <a:t> derivative called the </a:t>
            </a:r>
            <a:r>
              <a:rPr lang="en-US" b="1" dirty="0" err="1" smtClean="0"/>
              <a:t>stomodaeum</a:t>
            </a:r>
            <a:r>
              <a:rPr lang="en-US" b="1" dirty="0" smtClean="0"/>
              <a:t> </a:t>
            </a:r>
            <a:r>
              <a:rPr lang="en-US" dirty="0" smtClean="0"/>
              <a:t>(which will later on form the oral cavity) from the Foregut. </a:t>
            </a:r>
          </a:p>
          <a:p>
            <a:r>
              <a:rPr lang="en-US" dirty="0" smtClean="0"/>
              <a:t>In the fourth week, it ruptures and permit free communication between the mouth and the developing gut.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Tail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on day 23 a similar process occurs at the caudal edge of the embryo. </a:t>
            </a:r>
            <a:endParaRPr lang="en-US" dirty="0" smtClean="0"/>
          </a:p>
          <a:p>
            <a:r>
              <a:rPr lang="en-US" dirty="0" smtClean="0"/>
              <a:t>This folding occur due to </a:t>
            </a:r>
            <a:r>
              <a:rPr lang="en-US" u="sng" dirty="0" smtClean="0">
                <a:solidFill>
                  <a:srgbClr val="0070C0"/>
                </a:solidFill>
              </a:rPr>
              <a:t>rapid growth of the distal part of the neural tube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Allantois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Amniotic cavity </a:t>
            </a:r>
          </a:p>
          <a:p>
            <a:r>
              <a:rPr lang="en-US" dirty="0" smtClean="0"/>
              <a:t>Amniotic membrane</a:t>
            </a:r>
          </a:p>
          <a:p>
            <a:r>
              <a:rPr lang="en-US" dirty="0" err="1" smtClean="0"/>
              <a:t>Buccopharyngeal</a:t>
            </a:r>
            <a:r>
              <a:rPr lang="en-US" dirty="0" smtClean="0"/>
              <a:t> membrane</a:t>
            </a:r>
          </a:p>
          <a:p>
            <a:r>
              <a:rPr lang="en-US" dirty="0" smtClean="0"/>
              <a:t>Lateral plate mesoderm : </a:t>
            </a:r>
            <a:r>
              <a:rPr lang="en-US" dirty="0" err="1" smtClean="0"/>
              <a:t>Somatopleure</a:t>
            </a:r>
            <a:r>
              <a:rPr lang="en-US" dirty="0" smtClean="0"/>
              <a:t> &amp; </a:t>
            </a:r>
            <a:r>
              <a:rPr lang="en-US" dirty="0" err="1" smtClean="0"/>
              <a:t>Splanchnopleure</a:t>
            </a:r>
            <a:endParaRPr lang="en-US" dirty="0" smtClean="0"/>
          </a:p>
          <a:p>
            <a:r>
              <a:rPr lang="en-US" dirty="0" err="1" smtClean="0"/>
              <a:t>Intraembryonic</a:t>
            </a:r>
            <a:r>
              <a:rPr lang="en-US" dirty="0" smtClean="0"/>
              <a:t> </a:t>
            </a:r>
            <a:r>
              <a:rPr lang="en-US" dirty="0" err="1" smtClean="0"/>
              <a:t>coelom</a:t>
            </a:r>
            <a:endParaRPr lang="en-US" dirty="0" smtClean="0"/>
          </a:p>
          <a:p>
            <a:r>
              <a:rPr lang="en-US" dirty="0" err="1" smtClean="0"/>
              <a:t>Cardiogenic</a:t>
            </a:r>
            <a:r>
              <a:rPr lang="en-US" dirty="0" smtClean="0"/>
              <a:t> area</a:t>
            </a:r>
          </a:p>
          <a:p>
            <a:r>
              <a:rPr lang="en-US" dirty="0" smtClean="0"/>
              <a:t>Septum </a:t>
            </a:r>
            <a:r>
              <a:rPr lang="en-US" dirty="0" err="1" smtClean="0"/>
              <a:t>transversum</a:t>
            </a:r>
            <a:endParaRPr lang="en-US" dirty="0" smtClean="0"/>
          </a:p>
          <a:p>
            <a:r>
              <a:rPr lang="en-US" dirty="0" smtClean="0"/>
              <a:t>Connecting stalk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Before tail fold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Primitive streak is limited caudally at the </a:t>
            </a:r>
            <a:r>
              <a:rPr lang="en-US" dirty="0" err="1" smtClean="0"/>
              <a:t>cloacal</a:t>
            </a:r>
            <a:r>
              <a:rPr lang="en-US" dirty="0" smtClean="0"/>
              <a:t> membrane, and is cranial to that membrane. </a:t>
            </a:r>
          </a:p>
          <a:p>
            <a:r>
              <a:rPr lang="en-US" dirty="0" smtClean="0"/>
              <a:t>The caudal end of the disk is continuous with connecting stalk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3.bp.blogspot.com/-AA9QIlqSJws/VKFQHlZ1buI/AAAAAAAABAY/44gb-A-Mxxw/s1600/tail%2Bfold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 r="16438" b="61188"/>
          <a:stretch>
            <a:fillRect/>
          </a:stretch>
        </p:blipFill>
        <p:spPr bwMode="auto">
          <a:xfrm>
            <a:off x="1219200" y="609600"/>
            <a:ext cx="723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Tail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caudal flexion brings the </a:t>
            </a:r>
            <a:r>
              <a:rPr lang="en-US" u="sng" dirty="0" err="1" smtClean="0">
                <a:solidFill>
                  <a:srgbClr val="0070C0"/>
                </a:solidFill>
              </a:rPr>
              <a:t>cloacal</a:t>
            </a:r>
            <a:r>
              <a:rPr lang="en-US" u="sng" dirty="0" smtClean="0">
                <a:solidFill>
                  <a:srgbClr val="0070C0"/>
                </a:solidFill>
              </a:rPr>
              <a:t> membrane onto the ventral surface </a:t>
            </a:r>
            <a:r>
              <a:rPr lang="en-US" dirty="0" smtClean="0"/>
              <a:t>of the embryo, cranial to the primitive streak.</a:t>
            </a:r>
          </a:p>
          <a:p>
            <a:r>
              <a:rPr lang="en-US" dirty="0" smtClean="0"/>
              <a:t>It also results in the more </a:t>
            </a:r>
            <a:r>
              <a:rPr lang="en-US" u="sng" dirty="0" smtClean="0">
                <a:solidFill>
                  <a:srgbClr val="0070C0"/>
                </a:solidFill>
              </a:rPr>
              <a:t>ventral location of the connecting stalk </a:t>
            </a:r>
            <a:r>
              <a:rPr lang="en-US" dirty="0" smtClean="0"/>
              <a:t>so that it merges with the neck of the yolk sac</a:t>
            </a:r>
          </a:p>
          <a:p>
            <a:r>
              <a:rPr lang="en-US" dirty="0" smtClean="0"/>
              <a:t>The </a:t>
            </a:r>
            <a:r>
              <a:rPr lang="en-US" u="sng" dirty="0" err="1" smtClean="0">
                <a:solidFill>
                  <a:srgbClr val="0070C0"/>
                </a:solidFill>
              </a:rPr>
              <a:t>allantois</a:t>
            </a:r>
            <a:r>
              <a:rPr lang="en-US" dirty="0" smtClean="0"/>
              <a:t>, a </a:t>
            </a:r>
            <a:r>
              <a:rPr lang="en-US" dirty="0" err="1" smtClean="0"/>
              <a:t>diverticulum</a:t>
            </a:r>
            <a:r>
              <a:rPr lang="en-US" dirty="0" smtClean="0"/>
              <a:t> of the umbilical vesicle will be </a:t>
            </a:r>
            <a:r>
              <a:rPr lang="en-US" u="sng" dirty="0" smtClean="0">
                <a:solidFill>
                  <a:srgbClr val="0070C0"/>
                </a:solidFill>
              </a:rPr>
              <a:t>incorporated inside the embryo as the </a:t>
            </a:r>
            <a:r>
              <a:rPr lang="en-US" u="sng" dirty="0" err="1" smtClean="0">
                <a:solidFill>
                  <a:srgbClr val="0070C0"/>
                </a:solidFill>
              </a:rPr>
              <a:t>cloaca</a:t>
            </a:r>
            <a:r>
              <a:rPr lang="en-US" dirty="0" smtClean="0"/>
              <a:t>, which will form the urinary bladder later on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3.bp.blogspot.com/-AA9QIlqSJws/VKFQHlZ1buI/AAAAAAAABAY/44gb-A-Mxxw/s1600/tail%2Bfold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28600"/>
            <a:ext cx="5562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Tail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Endoderm</a:t>
            </a:r>
            <a:r>
              <a:rPr lang="en-US" dirty="0" smtClean="0"/>
              <a:t> incorporated in the embryo as the </a:t>
            </a:r>
            <a:r>
              <a:rPr lang="en-US" b="1" dirty="0" smtClean="0">
                <a:solidFill>
                  <a:srgbClr val="0070C0"/>
                </a:solidFill>
              </a:rPr>
              <a:t>hindgut</a:t>
            </a:r>
            <a:r>
              <a:rPr lang="en-US" dirty="0" smtClean="0"/>
              <a:t> (primordial of the colon and the rectum). </a:t>
            </a:r>
          </a:p>
          <a:p>
            <a:r>
              <a:rPr lang="en-US" dirty="0" err="1" smtClean="0"/>
              <a:t>Cloacal</a:t>
            </a:r>
            <a:r>
              <a:rPr lang="en-US" dirty="0" smtClean="0"/>
              <a:t> membrane separates upper part of the </a:t>
            </a:r>
            <a:r>
              <a:rPr lang="en-US" b="1" dirty="0" smtClean="0">
                <a:solidFill>
                  <a:srgbClr val="0070C0"/>
                </a:solidFill>
              </a:rPr>
              <a:t>anal canal </a:t>
            </a:r>
            <a:r>
              <a:rPr lang="en-US" dirty="0" smtClean="0"/>
              <a:t>(endoderm), from </a:t>
            </a:r>
            <a:r>
              <a:rPr lang="en-US" b="1" dirty="0" err="1" smtClean="0">
                <a:solidFill>
                  <a:srgbClr val="0070C0"/>
                </a:solidFill>
              </a:rPr>
              <a:t>proctodeum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(ectoderm). </a:t>
            </a:r>
          </a:p>
          <a:p>
            <a:r>
              <a:rPr lang="en-US" dirty="0" smtClean="0"/>
              <a:t>In the </a:t>
            </a:r>
            <a:r>
              <a:rPr lang="en-US" b="1" dirty="0" smtClean="0">
                <a:solidFill>
                  <a:srgbClr val="0070C0"/>
                </a:solidFill>
              </a:rPr>
              <a:t>7th week, </a:t>
            </a:r>
            <a:r>
              <a:rPr lang="en-US" b="1" dirty="0" err="1" smtClean="0">
                <a:solidFill>
                  <a:srgbClr val="0070C0"/>
                </a:solidFill>
              </a:rPr>
              <a:t>cloacal</a:t>
            </a:r>
            <a:r>
              <a:rPr lang="en-US" b="1" dirty="0" smtClean="0">
                <a:solidFill>
                  <a:srgbClr val="0070C0"/>
                </a:solidFill>
              </a:rPr>
              <a:t> membrane ruptures, </a:t>
            </a:r>
            <a:r>
              <a:rPr lang="en-US" dirty="0" smtClean="0"/>
              <a:t>allowing free communication between these two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Lateral Folding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Rapid growth of </a:t>
            </a:r>
            <a:r>
              <a:rPr lang="en-US" u="sng" dirty="0" err="1" smtClean="0">
                <a:solidFill>
                  <a:srgbClr val="0070C0"/>
                </a:solidFill>
              </a:rPr>
              <a:t>somites</a:t>
            </a:r>
            <a:r>
              <a:rPr lang="en-US" u="sng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causes the </a:t>
            </a:r>
            <a:r>
              <a:rPr lang="en-US" u="sng" dirty="0" smtClean="0">
                <a:solidFill>
                  <a:srgbClr val="0070C0"/>
                </a:solidFill>
              </a:rPr>
              <a:t>lateral folds </a:t>
            </a:r>
            <a:r>
              <a:rPr lang="en-US" dirty="0" smtClean="0"/>
              <a:t>of the embryonic disc ventrally, towards the midline</a:t>
            </a:r>
          </a:p>
          <a:p>
            <a:r>
              <a:rPr lang="en-US" dirty="0" smtClean="0"/>
              <a:t>The </a:t>
            </a:r>
            <a:r>
              <a:rPr lang="en-US" dirty="0"/>
              <a:t>flaps </a:t>
            </a:r>
            <a:r>
              <a:rPr lang="en-US" dirty="0" smtClean="0"/>
              <a:t>of </a:t>
            </a:r>
            <a:r>
              <a:rPr lang="en-US" u="sng" dirty="0" smtClean="0">
                <a:solidFill>
                  <a:srgbClr val="0070C0"/>
                </a:solidFill>
              </a:rPr>
              <a:t>lateral plate </a:t>
            </a:r>
            <a:r>
              <a:rPr lang="en-US" u="sng" dirty="0">
                <a:solidFill>
                  <a:srgbClr val="0070C0"/>
                </a:solidFill>
              </a:rPr>
              <a:t>mesoderm </a:t>
            </a:r>
            <a:r>
              <a:rPr lang="en-US" dirty="0" smtClean="0"/>
              <a:t>folds, meet </a:t>
            </a:r>
            <a:r>
              <a:rPr lang="en-US" dirty="0"/>
              <a:t>and </a:t>
            </a:r>
            <a:r>
              <a:rPr lang="en-US" u="sng" dirty="0">
                <a:solidFill>
                  <a:srgbClr val="0070C0"/>
                </a:solidFill>
              </a:rPr>
              <a:t>merge </a:t>
            </a:r>
            <a:r>
              <a:rPr lang="en-US" u="sng" dirty="0" smtClean="0">
                <a:solidFill>
                  <a:srgbClr val="0070C0"/>
                </a:solidFill>
              </a:rPr>
              <a:t>at ventral mid-line </a:t>
            </a:r>
            <a:r>
              <a:rPr lang="en-US" dirty="0" smtClean="0"/>
              <a:t>everywhere </a:t>
            </a:r>
            <a:r>
              <a:rPr lang="en-US" dirty="0"/>
              <a:t>but at the umbilical cord 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Lateral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they fold, the space between the two is maintained and becomes the </a:t>
            </a:r>
            <a:r>
              <a:rPr lang="en-US" u="sng" dirty="0" err="1" smtClean="0">
                <a:solidFill>
                  <a:srgbClr val="0070C0"/>
                </a:solidFill>
              </a:rPr>
              <a:t>intraembryonic</a:t>
            </a:r>
            <a:r>
              <a:rPr lang="en-US" u="sng" dirty="0" smtClean="0">
                <a:solidFill>
                  <a:srgbClr val="0070C0"/>
                </a:solidFill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</a:rPr>
              <a:t>coelom</a:t>
            </a:r>
            <a:r>
              <a:rPr lang="en-US" u="sng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/>
              <a:t>The net effect is to produce, a </a:t>
            </a:r>
            <a:r>
              <a:rPr lang="en-US" u="sng" dirty="0" smtClean="0">
                <a:solidFill>
                  <a:srgbClr val="0070C0"/>
                </a:solidFill>
              </a:rPr>
              <a:t>cylindrical tube</a:t>
            </a:r>
            <a:r>
              <a:rPr lang="en-US" dirty="0" smtClean="0"/>
              <a:t>, in which the </a:t>
            </a:r>
            <a:r>
              <a:rPr lang="en-US" u="sng" dirty="0" smtClean="0">
                <a:solidFill>
                  <a:srgbClr val="0070C0"/>
                </a:solidFill>
              </a:rPr>
              <a:t>ventral body wall has formed.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3695700" cy="495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5802"/>
          <a:stretch>
            <a:fillRect/>
          </a:stretch>
        </p:blipFill>
        <p:spPr bwMode="auto">
          <a:xfrm>
            <a:off x="4078754" y="1295400"/>
            <a:ext cx="495628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27647"/>
            <a:ext cx="3657600" cy="539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22664"/>
            <a:ext cx="3971925" cy="57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Lateral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ectoderm and amniotic membrane continue to undergo rapid growth.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ectodermal</a:t>
            </a:r>
            <a:r>
              <a:rPr lang="en-US" dirty="0"/>
              <a:t> </a:t>
            </a:r>
            <a:r>
              <a:rPr lang="en-US" dirty="0" smtClean="0"/>
              <a:t>sheet will </a:t>
            </a:r>
            <a:r>
              <a:rPr lang="en-US" dirty="0"/>
              <a:t>also meet at midline and fuse such that the </a:t>
            </a:r>
            <a:r>
              <a:rPr lang="en-US" u="sng" dirty="0">
                <a:solidFill>
                  <a:srgbClr val="0070C0"/>
                </a:solidFill>
              </a:rPr>
              <a:t>entire surface of the body is now covered with </a:t>
            </a:r>
            <a:r>
              <a:rPr lang="en-US" u="sng" dirty="0" smtClean="0">
                <a:solidFill>
                  <a:srgbClr val="0070C0"/>
                </a:solidFill>
              </a:rPr>
              <a:t>ectoderm except </a:t>
            </a:r>
            <a:r>
              <a:rPr lang="en-US" u="sng" dirty="0">
                <a:solidFill>
                  <a:srgbClr val="0070C0"/>
                </a:solidFill>
              </a:rPr>
              <a:t>at the </a:t>
            </a:r>
            <a:r>
              <a:rPr lang="en-US" u="sng" dirty="0" smtClean="0">
                <a:solidFill>
                  <a:srgbClr val="0070C0"/>
                </a:solidFill>
              </a:rPr>
              <a:t>umbilicus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FORMATION OF ALLANTOIS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b="1" dirty="0" smtClean="0"/>
              <a:t>16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day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8138" lvl="2" indent="-280988"/>
            <a:endParaRPr lang="en-US" sz="2800" dirty="0" smtClean="0"/>
          </a:p>
          <a:p>
            <a:pPr marL="338138" lvl="2" indent="-280988"/>
            <a:r>
              <a:rPr lang="en-US" sz="2800" dirty="0" smtClean="0"/>
              <a:t>It is a small </a:t>
            </a:r>
            <a:r>
              <a:rPr lang="en-US" sz="2800" u="sng" dirty="0" smtClean="0"/>
              <a:t>diverticulum</a:t>
            </a:r>
            <a:r>
              <a:rPr lang="en-US" sz="2800" dirty="0" smtClean="0"/>
              <a:t> which arises from the </a:t>
            </a:r>
            <a:r>
              <a:rPr lang="en-US" sz="2800" u="sng" dirty="0" smtClean="0"/>
              <a:t>caudal wall of yolk</a:t>
            </a:r>
            <a:r>
              <a:rPr lang="en-US" sz="2800" dirty="0" smtClean="0"/>
              <a:t> </a:t>
            </a:r>
            <a:r>
              <a:rPr lang="en-US" sz="2800" u="sng" dirty="0" smtClean="0"/>
              <a:t>sac </a:t>
            </a:r>
            <a:r>
              <a:rPr lang="en-US" sz="2800" dirty="0" smtClean="0"/>
              <a:t>and extends into </a:t>
            </a:r>
            <a:r>
              <a:rPr lang="en-US" sz="2800" u="sng" dirty="0" smtClean="0"/>
              <a:t>connecting stalk</a:t>
            </a:r>
          </a:p>
          <a:p>
            <a:pPr marL="338138" lvl="2" indent="-280988"/>
            <a:r>
              <a:rPr lang="en-US" sz="2800" dirty="0" smtClean="0"/>
              <a:t>Associated with development of </a:t>
            </a:r>
            <a:r>
              <a:rPr lang="en-US" sz="2800" u="sng" dirty="0" smtClean="0"/>
              <a:t>urinary </a:t>
            </a:r>
            <a:r>
              <a:rPr lang="en-US" sz="2800" dirty="0" smtClean="0"/>
              <a:t>	</a:t>
            </a:r>
            <a:r>
              <a:rPr lang="en-US" sz="2800" u="sng" dirty="0" smtClean="0"/>
              <a:t>bladder</a:t>
            </a:r>
            <a:endParaRPr lang="en-US" sz="2800" dirty="0" smtClean="0"/>
          </a:p>
          <a:p>
            <a:r>
              <a:rPr lang="en-US" sz="2800" dirty="0" smtClean="0"/>
              <a:t>Involved in </a:t>
            </a:r>
            <a:r>
              <a:rPr lang="en-US" sz="2800" u="sng" dirty="0" smtClean="0"/>
              <a:t>early blood formation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Lateral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endodermal</a:t>
            </a:r>
            <a:r>
              <a:rPr lang="en-US" b="1" dirty="0" smtClean="0">
                <a:solidFill>
                  <a:srgbClr val="0070C0"/>
                </a:solidFill>
              </a:rPr>
              <a:t> layer</a:t>
            </a:r>
            <a:r>
              <a:rPr lang="en-US" dirty="0" smtClean="0"/>
              <a:t> is incorporated in the embryo as the </a:t>
            </a:r>
            <a:r>
              <a:rPr lang="en-US" b="1" dirty="0" smtClean="0">
                <a:solidFill>
                  <a:srgbClr val="0070C0"/>
                </a:solidFill>
              </a:rPr>
              <a:t>gut tube</a:t>
            </a:r>
          </a:p>
          <a:p>
            <a:r>
              <a:rPr lang="en-US" dirty="0" smtClean="0"/>
              <a:t>This gut tube is complete except at the </a:t>
            </a:r>
            <a:r>
              <a:rPr lang="en-US" dirty="0" err="1" smtClean="0"/>
              <a:t>midgut</a:t>
            </a:r>
            <a:r>
              <a:rPr lang="en-US" dirty="0" smtClean="0"/>
              <a:t> level. Here the gut tube remains open via the </a:t>
            </a:r>
            <a:r>
              <a:rPr lang="en-US" b="1" dirty="0" err="1" smtClean="0">
                <a:solidFill>
                  <a:srgbClr val="0070C0"/>
                </a:solidFill>
              </a:rPr>
              <a:t>vitelline</a:t>
            </a:r>
            <a:r>
              <a:rPr lang="en-US" b="1" dirty="0" smtClean="0">
                <a:solidFill>
                  <a:srgbClr val="0070C0"/>
                </a:solidFill>
              </a:rPr>
              <a:t> duct </a:t>
            </a:r>
            <a:r>
              <a:rPr lang="en-US" dirty="0" smtClean="0"/>
              <a:t>(</a:t>
            </a:r>
            <a:r>
              <a:rPr lang="en-US" dirty="0" err="1" smtClean="0"/>
              <a:t>omphaloenteric</a:t>
            </a:r>
            <a:r>
              <a:rPr lang="en-US" dirty="0" smtClean="0"/>
              <a:t> duct) to the yolk sac</a:t>
            </a:r>
          </a:p>
          <a:p>
            <a:r>
              <a:rPr lang="en-US" dirty="0" smtClean="0"/>
              <a:t>This connection that progressively becomes smaller.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3330_59_90-cephalocaudal-fold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34971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Lateral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rgbClr val="0070C0"/>
                </a:solidFill>
              </a:rPr>
              <a:t>amnion</a:t>
            </a:r>
            <a:r>
              <a:rPr lang="en-US" dirty="0" smtClean="0"/>
              <a:t> is now </a:t>
            </a:r>
            <a:r>
              <a:rPr lang="en-US" u="sng" dirty="0" smtClean="0">
                <a:solidFill>
                  <a:srgbClr val="0070C0"/>
                </a:solidFill>
              </a:rPr>
              <a:t>surrounds the embryo everywhere</a:t>
            </a:r>
            <a:r>
              <a:rPr lang="en-US" dirty="0" smtClean="0"/>
              <a:t> &amp; connected to the embryo ventrally in the umbilical region . </a:t>
            </a:r>
          </a:p>
          <a:p>
            <a:r>
              <a:rPr lang="en-US" dirty="0" smtClean="0"/>
              <a:t>Now the </a:t>
            </a:r>
            <a:r>
              <a:rPr lang="en-US" u="sng" dirty="0" smtClean="0">
                <a:solidFill>
                  <a:srgbClr val="0070C0"/>
                </a:solidFill>
              </a:rPr>
              <a:t>embryo is lying inside the amnion.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connecting stalk </a:t>
            </a:r>
            <a:r>
              <a:rPr lang="en-US" dirty="0" smtClean="0"/>
              <a:t>now forms an </a:t>
            </a:r>
            <a:r>
              <a:rPr lang="en-US" b="1" dirty="0" smtClean="0">
                <a:solidFill>
                  <a:srgbClr val="0070C0"/>
                </a:solidFill>
              </a:rPr>
              <a:t>umbilical cord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formation limits the communication between the intra and the </a:t>
            </a:r>
            <a:r>
              <a:rPr lang="en-US" dirty="0" err="1" smtClean="0"/>
              <a:t>extraembryonic</a:t>
            </a:r>
            <a:r>
              <a:rPr lang="en-US" dirty="0" smtClean="0"/>
              <a:t> </a:t>
            </a:r>
            <a:r>
              <a:rPr lang="en-US" dirty="0" err="1" smtClean="0"/>
              <a:t>coelomic</a:t>
            </a:r>
            <a:r>
              <a:rPr lang="en-US" dirty="0" smtClean="0"/>
              <a:t> cavities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7367" y="272325"/>
            <a:ext cx="6792233" cy="635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Fig-5-Primordium-of-Gut-Tube-Stages-in-the-formation-of-the-gut-tube-are-illustrat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61166"/>
            <a:ext cx="4876799" cy="6368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\Desktop\9-Neurulation-690x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37267"/>
            <a:ext cx="4267200" cy="633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 Head folding begins at --- day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smtClean="0"/>
              <a:t>22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smtClean="0"/>
              <a:t>23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smtClean="0"/>
              <a:t>27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smtClean="0"/>
              <a:t>28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 2 After tail folding hindgut is separated from </a:t>
            </a:r>
            <a:r>
              <a:rPr lang="en-US" dirty="0" err="1" smtClean="0"/>
              <a:t>proctodeum</a:t>
            </a:r>
            <a:r>
              <a:rPr lang="en-US" dirty="0" smtClean="0"/>
              <a:t> by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err="1" smtClean="0"/>
              <a:t>Buccopharyngeal</a:t>
            </a:r>
            <a:r>
              <a:rPr lang="en-US" dirty="0" smtClean="0"/>
              <a:t> membrane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err="1" smtClean="0"/>
              <a:t>cloacal</a:t>
            </a:r>
            <a:r>
              <a:rPr lang="en-US" dirty="0" smtClean="0"/>
              <a:t> membrane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smtClean="0"/>
              <a:t>Primitive streak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err="1" smtClean="0"/>
              <a:t>allantois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Q.3 After head folding pericardial </a:t>
            </a:r>
            <a:r>
              <a:rPr lang="en-US" dirty="0" err="1" smtClean="0"/>
              <a:t>coelom</a:t>
            </a:r>
            <a:r>
              <a:rPr lang="en-US" dirty="0" smtClean="0"/>
              <a:t> lies_____ to developing heart</a:t>
            </a:r>
          </a:p>
          <a:p>
            <a:pPr marL="514350" indent="-514350">
              <a:buAutoNum type="alphaLcParenR"/>
            </a:pPr>
            <a:r>
              <a:rPr lang="en-US" dirty="0" smtClean="0"/>
              <a:t>Ventral</a:t>
            </a:r>
          </a:p>
          <a:p>
            <a:pPr marL="514350" indent="-514350">
              <a:buAutoNum type="alphaLcParenR"/>
            </a:pPr>
            <a:r>
              <a:rPr lang="en-US" dirty="0" smtClean="0"/>
              <a:t>Dorsal</a:t>
            </a:r>
          </a:p>
          <a:p>
            <a:pPr marL="514350" indent="-514350">
              <a:buAutoNum type="alphaLcParenR"/>
            </a:pPr>
            <a:r>
              <a:rPr lang="en-US" dirty="0" smtClean="0"/>
              <a:t>Cranial</a:t>
            </a:r>
          </a:p>
          <a:p>
            <a:pPr marL="514350" indent="-514350">
              <a:buAutoNum type="alphaLcParenR"/>
            </a:pPr>
            <a:r>
              <a:rPr lang="en-US" dirty="0" smtClean="0"/>
              <a:t>Caudal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Q.4 Tail fold includes all structures except</a:t>
            </a:r>
          </a:p>
          <a:p>
            <a:pPr>
              <a:buNone/>
            </a:pPr>
            <a:r>
              <a:rPr lang="en-US" dirty="0" smtClean="0"/>
              <a:t>a) Connecting stalk containing allantois</a:t>
            </a:r>
          </a:p>
          <a:p>
            <a:pPr>
              <a:buNone/>
            </a:pPr>
            <a:r>
              <a:rPr lang="en-US" dirty="0" smtClean="0"/>
              <a:t>b) Cloacal membrane</a:t>
            </a:r>
          </a:p>
          <a:p>
            <a:pPr>
              <a:buNone/>
            </a:pPr>
            <a:r>
              <a:rPr lang="en-US" dirty="0" smtClean="0"/>
              <a:t>c) Caudal end of primitive streak</a:t>
            </a:r>
          </a:p>
          <a:p>
            <a:pPr>
              <a:buNone/>
            </a:pPr>
            <a:r>
              <a:rPr lang="en-US" dirty="0" smtClean="0"/>
              <a:t>d) </a:t>
            </a:r>
            <a:r>
              <a:rPr lang="en-US" dirty="0" err="1" smtClean="0"/>
              <a:t>stomatodeum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Allantois+Appears+in+3rd+week+as+a+diverticulum+from+the+caudal+wall+of+the+yolk+sac,+that+extends+into+the+connecting+stalk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712" t="9524" r="-1141" b="46032"/>
          <a:stretch>
            <a:fillRect/>
          </a:stretch>
        </p:blipFill>
        <p:spPr bwMode="auto">
          <a:xfrm>
            <a:off x="838200" y="756138"/>
            <a:ext cx="7620000" cy="5470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Q 5 Which of the following is </a:t>
            </a:r>
            <a:r>
              <a:rPr lang="en-US" b="1" dirty="0" smtClean="0"/>
              <a:t>NOT</a:t>
            </a:r>
            <a:r>
              <a:rPr lang="en-US" dirty="0" smtClean="0"/>
              <a:t> the result of folding of embryo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err="1" smtClean="0"/>
              <a:t>Allantois</a:t>
            </a:r>
            <a:r>
              <a:rPr lang="en-US" dirty="0" smtClean="0"/>
              <a:t> incorporated inside the embryo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err="1" smtClean="0"/>
              <a:t>endodermal</a:t>
            </a:r>
            <a:r>
              <a:rPr lang="en-US" dirty="0" smtClean="0"/>
              <a:t> layer is incorporated in the embryo as the gut tube</a:t>
            </a:r>
          </a:p>
          <a:p>
            <a:pPr marL="596646" indent="-514350">
              <a:buFont typeface="+mj-lt"/>
              <a:buAutoNum type="alphaUcPeriod"/>
            </a:pPr>
            <a:r>
              <a:rPr lang="en-IN" dirty="0" smtClean="0"/>
              <a:t>septum </a:t>
            </a:r>
            <a:r>
              <a:rPr lang="en-IN" dirty="0" err="1" smtClean="0"/>
              <a:t>transversum</a:t>
            </a:r>
            <a:r>
              <a:rPr lang="en-IN" dirty="0" smtClean="0"/>
              <a:t> becomes ventral to the developing heart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 smtClean="0"/>
              <a:t>amnion surrounds the embryo everywhere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066800" y="-381000"/>
          <a:ext cx="11353800" cy="1012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760"/>
                <a:gridCol w="2270760"/>
                <a:gridCol w="2270760"/>
                <a:gridCol w="2270760"/>
                <a:gridCol w="2270760"/>
              </a:tblGrid>
              <a:tr h="23558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 /</a:t>
                      </a:r>
                    </a:p>
                    <a:p>
                      <a:pPr algn="ctr"/>
                      <a:r>
                        <a:rPr lang="en-US" dirty="0" smtClean="0"/>
                        <a:t>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5721350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Heart and extra-embryonic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mesodermal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defects in mouse embryos lacking the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bHLH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transcription factor Hand1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Anthony B. </a:t>
                      </a:r>
                      <a:r>
                        <a:rPr kumimoji="0" lang="en-US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Firulli</a:t>
                      </a:r>
                      <a:endParaRPr kumimoji="0" lang="en-US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David G. McFadden</a:t>
                      </a:r>
                      <a:endParaRPr kumimoji="0" lang="en-US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Qing Lin</a:t>
                      </a:r>
                      <a:endParaRPr kumimoji="0" lang="en-US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Deepak </a:t>
                      </a:r>
                      <a:r>
                        <a:rPr kumimoji="0" lang="en-US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Srivastava</a:t>
                      </a:r>
                      <a:endParaRPr kumimoji="0" lang="en-US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&amp; </a:t>
                      </a:r>
                      <a:r>
                        <a:rPr kumimoji="0" lang="en-US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Eric N. Olson</a:t>
                      </a:r>
                      <a:endParaRPr kumimoji="0" lang="en-US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Nature Genetics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volume18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pages266–270 (1998)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basic helix-loop-helix (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bHLH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transcription factors,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Handl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Hand2 (refs 1,2), also called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eHand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Hxt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/Thing1 and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dHand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Hed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/Thing2 (refs 3,4), respectively, are expressed in the heart and certain neural-crest derivatives during embryogenesis.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have generated a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germline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mutation in the mouse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Handl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 by replacing the first coding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exon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a β-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galactosidase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reporter gene. Embryos homozygous for the </a:t>
                      </a:r>
                      <a:r>
                        <a:rPr kumimoji="0" lang="en-US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Hand1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null allele died between embryonic days 8.5 and 9.5 and exhibited yolk sac abnormalities due to a deficiency in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extraembryonic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mesoderm. Heart development was also perturbed and did not progress beyond the cardiac-looping stage.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Our results demonstrate important roles for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Handl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extraembryonic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mesodermal</a:t>
                      </a:r>
                      <a:r>
                        <a:rPr kumimoji="0" lang="en-US" b="0" i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heart development.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REMNANTS OF ALLANTOIS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a) As bladder enlarges it becomes </a:t>
            </a:r>
            <a:r>
              <a:rPr lang="en-US" u="sng" dirty="0" smtClean="0"/>
              <a:t>Urachus</a:t>
            </a:r>
            <a:r>
              <a:rPr lang="en-US" dirty="0" smtClean="0"/>
              <a:t> and is represented in adults by </a:t>
            </a:r>
            <a:r>
              <a:rPr lang="en-US" u="sng" dirty="0" smtClean="0"/>
              <a:t>median umbilical </a:t>
            </a:r>
            <a:r>
              <a:rPr lang="en-US" dirty="0" smtClean="0"/>
              <a:t> </a:t>
            </a:r>
            <a:r>
              <a:rPr lang="en-US" u="sng" dirty="0" smtClean="0"/>
              <a:t>ligament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b) Blood vessels of allantois become </a:t>
            </a:r>
            <a:r>
              <a:rPr lang="en-US" u="sng" dirty="0" smtClean="0"/>
              <a:t>umbilical arteries and veins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WEEK EMBRYO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end of </a:t>
            </a:r>
            <a:r>
              <a:rPr lang="en-US" dirty="0" err="1" smtClean="0"/>
              <a:t>gastrulation</a:t>
            </a:r>
            <a:r>
              <a:rPr lang="en-US" dirty="0" smtClean="0"/>
              <a:t>, the embryo is a flat </a:t>
            </a:r>
            <a:r>
              <a:rPr lang="en-US" dirty="0" err="1" smtClean="0"/>
              <a:t>trilaminar</a:t>
            </a:r>
            <a:r>
              <a:rPr lang="en-US" dirty="0" smtClean="0"/>
              <a:t> disk which is in contact with the </a:t>
            </a:r>
            <a:r>
              <a:rPr lang="en-US" dirty="0" err="1" smtClean="0"/>
              <a:t>extraembryonic</a:t>
            </a:r>
            <a:r>
              <a:rPr lang="en-US" dirty="0" smtClean="0"/>
              <a:t> tissues at all of its surfaces.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066" t="15153" r="40530" b="14135"/>
          <a:stretch>
            <a:fillRect/>
          </a:stretch>
        </p:blipFill>
        <p:spPr bwMode="auto">
          <a:xfrm>
            <a:off x="1219200" y="381000"/>
            <a:ext cx="6934200" cy="633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4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WEEK : Differential growth rate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4th week - differential growth of selected parts of the embryo. </a:t>
            </a:r>
          </a:p>
          <a:p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0070C0"/>
                </a:solidFill>
              </a:rPr>
              <a:t>amnion and embryonic disc grow rapidly </a:t>
            </a:r>
            <a:r>
              <a:rPr lang="en-US" dirty="0" smtClean="0"/>
              <a:t>but the yolk sac does not.</a:t>
            </a:r>
          </a:p>
          <a:p>
            <a:r>
              <a:rPr lang="en-US" dirty="0" smtClean="0"/>
              <a:t>Because the yolk sac is attached to the ventral rim of the disc, the expanding embryonic disk balloons into a more or less </a:t>
            </a:r>
            <a:r>
              <a:rPr lang="en-US" b="1" u="sng" dirty="0" smtClean="0"/>
              <a:t>cylindrical shape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Folding of Embryo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dorsal structures of </a:t>
            </a:r>
            <a:r>
              <a:rPr lang="en-US" b="1" dirty="0" smtClean="0">
                <a:solidFill>
                  <a:srgbClr val="0070C0"/>
                </a:solidFill>
              </a:rPr>
              <a:t>notochord, brain and </a:t>
            </a:r>
            <a:r>
              <a:rPr lang="en-US" b="1" dirty="0" err="1" smtClean="0">
                <a:solidFill>
                  <a:srgbClr val="0070C0"/>
                </a:solidFill>
              </a:rPr>
              <a:t>somites</a:t>
            </a:r>
            <a:r>
              <a:rPr lang="en-US" b="1" dirty="0" smtClean="0">
                <a:solidFill>
                  <a:srgbClr val="0070C0"/>
                </a:solidFill>
              </a:rPr>
              <a:t> stiffen this axis </a:t>
            </a:r>
            <a:r>
              <a:rPr lang="en-US" dirty="0" smtClean="0"/>
              <a:t>such that the </a:t>
            </a:r>
            <a:r>
              <a:rPr lang="en-US" b="1" dirty="0" smtClean="0">
                <a:solidFill>
                  <a:srgbClr val="FF0000"/>
                </a:solidFill>
              </a:rPr>
              <a:t>flexion takes place at the thin, flexible outer rim</a:t>
            </a:r>
            <a:r>
              <a:rPr lang="en-US" dirty="0" smtClean="0"/>
              <a:t> of the disc. 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Cephalocaudal</a:t>
            </a:r>
            <a:r>
              <a:rPr lang="en-US" b="1" dirty="0" smtClean="0">
                <a:solidFill>
                  <a:srgbClr val="0070C0"/>
                </a:solidFill>
              </a:rPr>
              <a:t> and lateral flexion </a:t>
            </a:r>
            <a:r>
              <a:rPr lang="en-US" dirty="0" smtClean="0"/>
              <a:t>commence at approximately the same time (</a:t>
            </a:r>
            <a:r>
              <a:rPr lang="en-US" b="1" dirty="0" smtClean="0">
                <a:solidFill>
                  <a:srgbClr val="0070C0"/>
                </a:solidFill>
              </a:rPr>
              <a:t>days 22-28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</TotalTime>
  <Words>1039</Words>
  <Application>Microsoft Office PowerPoint</Application>
  <PresentationFormat>On-screen Show (4:3)</PresentationFormat>
  <Paragraphs>126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Solstice</vt:lpstr>
      <vt:lpstr>Foldings of Embryo</vt:lpstr>
      <vt:lpstr>Slide 2</vt:lpstr>
      <vt:lpstr>FORMATION OF ALLANTOIS   16th day</vt:lpstr>
      <vt:lpstr>Slide 4</vt:lpstr>
      <vt:lpstr>REMNANTS OF ALLANTOIS</vt:lpstr>
      <vt:lpstr>3RD WEEK EMBRYO</vt:lpstr>
      <vt:lpstr>Slide 7</vt:lpstr>
      <vt:lpstr>4TH WEEK : Differential growth rate </vt:lpstr>
      <vt:lpstr>Folding of Embryo</vt:lpstr>
      <vt:lpstr>Rostral end of Disk - Before Folding</vt:lpstr>
      <vt:lpstr>Slide 11</vt:lpstr>
      <vt:lpstr>Head folding</vt:lpstr>
      <vt:lpstr>Slide 13</vt:lpstr>
      <vt:lpstr>Head folding</vt:lpstr>
      <vt:lpstr>Slide 15</vt:lpstr>
      <vt:lpstr>Head folding</vt:lpstr>
      <vt:lpstr>Slide 17</vt:lpstr>
      <vt:lpstr>Head folding</vt:lpstr>
      <vt:lpstr>Tail folding</vt:lpstr>
      <vt:lpstr>Before tail fold</vt:lpstr>
      <vt:lpstr>Slide 21</vt:lpstr>
      <vt:lpstr>Tail folding</vt:lpstr>
      <vt:lpstr>Slide 23</vt:lpstr>
      <vt:lpstr>Tail folding</vt:lpstr>
      <vt:lpstr>Lateral Folding</vt:lpstr>
      <vt:lpstr>Lateral Folding</vt:lpstr>
      <vt:lpstr>Slide 27</vt:lpstr>
      <vt:lpstr>Slide 28</vt:lpstr>
      <vt:lpstr>Lateral Folding</vt:lpstr>
      <vt:lpstr>Lateral Folding</vt:lpstr>
      <vt:lpstr>Slide 31</vt:lpstr>
      <vt:lpstr>Lateral Folding</vt:lpstr>
      <vt:lpstr>Slide 33</vt:lpstr>
      <vt:lpstr>Slide 34</vt:lpstr>
      <vt:lpstr>Slide 35</vt:lpstr>
      <vt:lpstr>Slide 36</vt:lpstr>
      <vt:lpstr>Slide 37</vt:lpstr>
      <vt:lpstr>MCQ</vt:lpstr>
      <vt:lpstr>MCQ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Foldings of Embryo</dc:title>
  <dc:creator>Admin</dc:creator>
  <cp:lastModifiedBy>Admin</cp:lastModifiedBy>
  <cp:revision>25</cp:revision>
  <dcterms:created xsi:type="dcterms:W3CDTF">2017-12-24T17:07:18Z</dcterms:created>
  <dcterms:modified xsi:type="dcterms:W3CDTF">2020-08-13T10:17:20Z</dcterms:modified>
</cp:coreProperties>
</file>