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344" r:id="rId2"/>
    <p:sldId id="257" r:id="rId3"/>
    <p:sldId id="259" r:id="rId4"/>
    <p:sldId id="339" r:id="rId5"/>
    <p:sldId id="260" r:id="rId6"/>
    <p:sldId id="261" r:id="rId7"/>
    <p:sldId id="262" r:id="rId8"/>
    <p:sldId id="263" r:id="rId9"/>
    <p:sldId id="264" r:id="rId10"/>
    <p:sldId id="265" r:id="rId11"/>
    <p:sldId id="266" r:id="rId12"/>
    <p:sldId id="267" r:id="rId13"/>
    <p:sldId id="269" r:id="rId14"/>
    <p:sldId id="327" r:id="rId15"/>
    <p:sldId id="270" r:id="rId16"/>
    <p:sldId id="274" r:id="rId17"/>
    <p:sldId id="268" r:id="rId18"/>
    <p:sldId id="273" r:id="rId19"/>
    <p:sldId id="332" r:id="rId20"/>
    <p:sldId id="276" r:id="rId21"/>
    <p:sldId id="272" r:id="rId22"/>
    <p:sldId id="279" r:id="rId23"/>
    <p:sldId id="280" r:id="rId24"/>
    <p:sldId id="281" r:id="rId25"/>
    <p:sldId id="282" r:id="rId26"/>
    <p:sldId id="283" r:id="rId27"/>
    <p:sldId id="284" r:id="rId28"/>
    <p:sldId id="285" r:id="rId29"/>
    <p:sldId id="287" r:id="rId30"/>
    <p:sldId id="289" r:id="rId31"/>
    <p:sldId id="331" r:id="rId32"/>
    <p:sldId id="290" r:id="rId33"/>
    <p:sldId id="291" r:id="rId34"/>
    <p:sldId id="292" r:id="rId35"/>
    <p:sldId id="328" r:id="rId36"/>
    <p:sldId id="293" r:id="rId37"/>
    <p:sldId id="324" r:id="rId38"/>
    <p:sldId id="294" r:id="rId39"/>
    <p:sldId id="299" r:id="rId40"/>
    <p:sldId id="302" r:id="rId41"/>
    <p:sldId id="295" r:id="rId42"/>
    <p:sldId id="329" r:id="rId43"/>
    <p:sldId id="296" r:id="rId44"/>
    <p:sldId id="297" r:id="rId45"/>
    <p:sldId id="330" r:id="rId46"/>
    <p:sldId id="333" r:id="rId47"/>
    <p:sldId id="318" r:id="rId48"/>
    <p:sldId id="325" r:id="rId49"/>
    <p:sldId id="326" r:id="rId50"/>
    <p:sldId id="307" r:id="rId51"/>
    <p:sldId id="309" r:id="rId52"/>
    <p:sldId id="311" r:id="rId53"/>
    <p:sldId id="303" r:id="rId54"/>
    <p:sldId id="305" r:id="rId55"/>
    <p:sldId id="313" r:id="rId56"/>
    <p:sldId id="314" r:id="rId57"/>
    <p:sldId id="315" r:id="rId58"/>
    <p:sldId id="316" r:id="rId59"/>
    <p:sldId id="317" r:id="rId60"/>
    <p:sldId id="319" r:id="rId61"/>
    <p:sldId id="320" r:id="rId62"/>
    <p:sldId id="323" r:id="rId63"/>
    <p:sldId id="321" r:id="rId64"/>
    <p:sldId id="322" r:id="rId65"/>
    <p:sldId id="341" r:id="rId66"/>
    <p:sldId id="343" r:id="rId67"/>
    <p:sldId id="345"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66A4"/>
    <a:srgbClr val="F0F7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92102" autoAdjust="0"/>
  </p:normalViewPr>
  <p:slideViewPr>
    <p:cSldViewPr>
      <p:cViewPr varScale="1">
        <p:scale>
          <a:sx n="75" d="100"/>
          <a:sy n="75" d="100"/>
        </p:scale>
        <p:origin x="1085"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E9954A-E7BA-4B09-9878-89AE2DD8D28C}" type="datetimeFigureOut">
              <a:rPr lang="en-US" smtClean="0"/>
              <a:pPr/>
              <a:t>8/14/2020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4A158B-92B4-4596-ABD8-6A554760D2E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2</a:t>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ADA3E5FB-0D53-4A6E-950C-319FA416B853}" type="slidenum">
              <a:rPr lang="en-IN" smtClean="0"/>
              <a:pPr/>
              <a:t>30</a:t>
            </a:fld>
            <a:endParaRPr lang="en-I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34</a:t>
            </a:fld>
            <a:endParaRPr lang="en-I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36</a:t>
            </a:fld>
            <a:endParaRPr lang="en-I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39</a:t>
            </a:fld>
            <a:endParaRPr lang="en-I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40</a:t>
            </a:fld>
            <a:endParaRPr lang="en-I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50</a:t>
            </a:fld>
            <a:endParaRPr lang="en-I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51</a:t>
            </a:fld>
            <a:endParaRPr lang="en-I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52</a:t>
            </a:fld>
            <a:endParaRPr lang="en-I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53</a:t>
            </a:fld>
            <a:endParaRPr lang="en-I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54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55</a:t>
            </a:fld>
            <a:endParaRPr lang="en-I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56</a:t>
            </a:fld>
            <a:endParaRPr lang="en-I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57</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58</a:t>
            </a:fld>
            <a:endParaRPr lang="en-I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59</a:t>
            </a:fld>
            <a:endParaRPr lang="en-I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60</a:t>
            </a:fld>
            <a:endParaRPr lang="en-I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61</a:t>
            </a:fld>
            <a:endParaRPr lang="en-I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62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DA3E5FB-0D53-4A6E-950C-319FA416B853}" type="slidenum">
              <a:rPr lang="en-IN" smtClean="0"/>
              <a:pPr/>
              <a:t>63</a:t>
            </a:fld>
            <a:endParaRPr lang="en-I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64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5" name="Rectangle 1"/>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77826" name="Rectangle 2"/>
          <p:cNvSpPr txBox="1">
            <a:spLocks noGrp="1" noChangeArrowheads="1"/>
          </p:cNvSpPr>
          <p:nvPr>
            <p:ph type="body" idx="1"/>
          </p:nvPr>
        </p:nvSpPr>
        <p:spPr bwMode="auto">
          <a:xfrm>
            <a:off x="914919" y="4344767"/>
            <a:ext cx="5029717" cy="4115191"/>
          </a:xfrm>
          <a:prstGeom prst="rect">
            <a:avLst/>
          </a:prstGeom>
          <a:noFill/>
          <a:ln>
            <a:miter lim="800000"/>
            <a:headEnd/>
            <a:tailEnd/>
          </a:ln>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79874" name="Rectangle 2"/>
          <p:cNvSpPr txBox="1">
            <a:spLocks noGrp="1" noChangeArrowheads="1"/>
          </p:cNvSpPr>
          <p:nvPr>
            <p:ph type="body" idx="1"/>
          </p:nvPr>
        </p:nvSpPr>
        <p:spPr bwMode="auto">
          <a:xfrm>
            <a:off x="914919" y="4344767"/>
            <a:ext cx="5029717" cy="4115191"/>
          </a:xfrm>
          <a:prstGeom prst="rect">
            <a:avLst/>
          </a:prstGeom>
          <a:noFill/>
          <a:ln>
            <a:miter lim="800000"/>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CF4A158B-92B4-4596-ABD8-6A554760D2E0}"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D8BD707-D9CF-40AE-B4C6-C98DA3205C09}" type="datetimeFigureOut">
              <a:rPr lang="en-US" smtClean="0"/>
              <a:pPr/>
              <a:t>8/14/2020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8/14/2020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8/14/2020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1.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4.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5.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6.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ECT </a:t>
            </a:r>
          </a:p>
        </p:txBody>
      </p:sp>
      <p:sp>
        <p:nvSpPr>
          <p:cNvPr id="3" name="Subtitle 2"/>
          <p:cNvSpPr>
            <a:spLocks noGrp="1"/>
          </p:cNvSpPr>
          <p:nvPr>
            <p:ph type="subTitle" idx="1"/>
          </p:nvPr>
        </p:nvSpPr>
        <p:spPr/>
        <p:txBody>
          <a:bodyPr/>
          <a:lstStyle/>
          <a:p>
            <a:endParaRPr lang="en-US" dirty="0"/>
          </a:p>
          <a:p>
            <a:r>
              <a:rPr lang="en-US" dirty="0"/>
              <a:t>By: Dr Lakhan </a:t>
            </a:r>
            <a:r>
              <a:rPr lang="en-US" dirty="0" err="1"/>
              <a:t>Kataria</a:t>
            </a:r>
            <a:endParaRPr lang="en-US" dirty="0"/>
          </a:p>
          <a:p>
            <a:r>
              <a:rPr lang="en-US" dirty="0" err="1"/>
              <a:t>Deprartment</a:t>
            </a:r>
            <a:r>
              <a:rPr lang="en-US" dirty="0"/>
              <a:t> of Psychiatry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chemeClr val="accent1"/>
                </a:solidFill>
              </a:rPr>
              <a:t>ECT is a dangerous treatment used to punish dangerous prisoners and patients</a:t>
            </a:r>
            <a:r>
              <a:rPr lang="en-US" dirty="0"/>
              <a:t>.</a:t>
            </a:r>
          </a:p>
        </p:txBody>
      </p:sp>
      <p:pic>
        <p:nvPicPr>
          <p:cNvPr id="1026" name="Picture 2"/>
          <p:cNvPicPr>
            <a:picLocks noChangeAspect="1" noChangeArrowheads="1"/>
          </p:cNvPicPr>
          <p:nvPr/>
        </p:nvPicPr>
        <p:blipFill>
          <a:blip r:embed="rId3"/>
          <a:srcRect/>
          <a:stretch>
            <a:fillRect/>
          </a:stretch>
        </p:blipFill>
        <p:spPr bwMode="auto">
          <a:xfrm>
            <a:off x="762001" y="4038599"/>
            <a:ext cx="3352799" cy="2057401"/>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1" i="1" dirty="0">
                <a:solidFill>
                  <a:schemeClr val="accent1"/>
                </a:solidFill>
              </a:rPr>
              <a:t>ECT results in unlimited life threatening seizures.</a:t>
            </a:r>
          </a:p>
        </p:txBody>
      </p:sp>
      <p:pic>
        <p:nvPicPr>
          <p:cNvPr id="1026" name="Picture 2"/>
          <p:cNvPicPr>
            <a:picLocks noChangeAspect="1" noChangeArrowheads="1"/>
          </p:cNvPicPr>
          <p:nvPr/>
        </p:nvPicPr>
        <p:blipFill>
          <a:blip r:embed="rId3"/>
          <a:srcRect/>
          <a:stretch>
            <a:fillRect/>
          </a:stretch>
        </p:blipFill>
        <p:spPr bwMode="auto">
          <a:xfrm>
            <a:off x="2928926" y="3429000"/>
            <a:ext cx="3071834" cy="285752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chemeClr val="accent1"/>
                </a:solidFill>
              </a:rPr>
              <a:t>ECT is contraindicated in pregnancy</a:t>
            </a:r>
          </a:p>
        </p:txBody>
      </p:sp>
      <p:pic>
        <p:nvPicPr>
          <p:cNvPr id="1026" name="Picture 2"/>
          <p:cNvPicPr>
            <a:picLocks noChangeAspect="1" noChangeArrowheads="1"/>
          </p:cNvPicPr>
          <p:nvPr/>
        </p:nvPicPr>
        <p:blipFill>
          <a:blip r:embed="rId3"/>
          <a:srcRect/>
          <a:stretch>
            <a:fillRect/>
          </a:stretch>
        </p:blipFill>
        <p:spPr bwMode="auto">
          <a:xfrm>
            <a:off x="2971800" y="3276600"/>
            <a:ext cx="2747963" cy="27432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b="1" i="1" dirty="0">
                <a:solidFill>
                  <a:schemeClr val="accent1"/>
                </a:solidFill>
              </a:rPr>
              <a:t>Most of people turn into brain damaged zombie post </a:t>
            </a:r>
            <a:r>
              <a:rPr lang="en-US" sz="2800" b="1" i="1" dirty="0" err="1">
                <a:solidFill>
                  <a:schemeClr val="accent1"/>
                </a:solidFill>
              </a:rPr>
              <a:t>ect</a:t>
            </a:r>
            <a:r>
              <a:rPr lang="en-US" sz="2800" b="1" i="1" dirty="0">
                <a:solidFill>
                  <a:schemeClr val="accent1"/>
                </a:solidFill>
              </a:rPr>
              <a:t>.</a:t>
            </a:r>
          </a:p>
        </p:txBody>
      </p:sp>
      <p:pic>
        <p:nvPicPr>
          <p:cNvPr id="3075" name="Picture 3"/>
          <p:cNvPicPr>
            <a:picLocks noChangeAspect="1" noChangeArrowheads="1"/>
          </p:cNvPicPr>
          <p:nvPr/>
        </p:nvPicPr>
        <p:blipFill>
          <a:blip r:embed="rId3"/>
          <a:srcRect/>
          <a:stretch>
            <a:fillRect/>
          </a:stretch>
        </p:blipFill>
        <p:spPr bwMode="auto">
          <a:xfrm>
            <a:off x="3733800" y="3124200"/>
            <a:ext cx="1876425" cy="24288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6096000" y="2819400"/>
            <a:ext cx="2667000" cy="29718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1295400" y="3733800"/>
            <a:ext cx="1704975" cy="1600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b="1" i="1" dirty="0">
                <a:solidFill>
                  <a:schemeClr val="accent1"/>
                </a:solidFill>
              </a:rPr>
              <a:t>On giving ECT the patient jumps up and </a:t>
            </a:r>
            <a:r>
              <a:rPr lang="en-US" b="1" i="1">
                <a:solidFill>
                  <a:schemeClr val="accent1"/>
                </a:solidFill>
              </a:rPr>
              <a:t>down on the cot. </a:t>
            </a:r>
            <a:endParaRPr lang="en-IN" b="1" i="1" dirty="0">
              <a:solidFill>
                <a:schemeClr val="accen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3400" y="152400"/>
            <a:ext cx="7851648" cy="1371600"/>
          </a:xfrm>
        </p:spPr>
        <p:txBody>
          <a:bodyPr/>
          <a:lstStyle/>
          <a:p>
            <a:r>
              <a:rPr lang="en-US" dirty="0">
                <a:solidFill>
                  <a:srgbClr val="D266A4"/>
                </a:solidFill>
              </a:rPr>
              <a:t>IS ECT CURSE OR CURE?</a:t>
            </a:r>
          </a:p>
        </p:txBody>
      </p:sp>
      <p:sp>
        <p:nvSpPr>
          <p:cNvPr id="6" name="Subtitle 5"/>
          <p:cNvSpPr>
            <a:spLocks noGrp="1"/>
          </p:cNvSpPr>
          <p:nvPr>
            <p:ph type="subTitle" idx="1"/>
          </p:nvPr>
        </p:nvSpPr>
        <p:spPr/>
        <p:txBody>
          <a:bodyPr/>
          <a:lstStyle/>
          <a:p>
            <a:endParaRPr lang="en-US" dirty="0"/>
          </a:p>
        </p:txBody>
      </p:sp>
      <p:pic>
        <p:nvPicPr>
          <p:cNvPr id="46081" name="Picture 1" descr="D:\Back Up\ECT by dr.bharti\VIKAS\man-after-electric_~b13478.jpg"/>
          <p:cNvPicPr>
            <a:picLocks noChangeAspect="1" noChangeArrowheads="1"/>
          </p:cNvPicPr>
          <p:nvPr/>
        </p:nvPicPr>
        <p:blipFill>
          <a:blip r:embed="rId3"/>
          <a:srcRect/>
          <a:stretch>
            <a:fillRect/>
          </a:stretch>
        </p:blipFill>
        <p:spPr bwMode="auto">
          <a:xfrm>
            <a:off x="0" y="1524000"/>
            <a:ext cx="9144000" cy="56388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chemeClr val="accent1"/>
                </a:solidFill>
              </a:rPr>
              <a:t>ECT may have been a dangerous procedure in past centuries but today it is a </a:t>
            </a:r>
            <a:r>
              <a:rPr lang="en-US" b="1" i="1" dirty="0" err="1">
                <a:solidFill>
                  <a:schemeClr val="accent1"/>
                </a:solidFill>
              </a:rPr>
              <a:t>bonafide</a:t>
            </a:r>
            <a:r>
              <a:rPr lang="en-US" b="1" i="1" dirty="0">
                <a:solidFill>
                  <a:schemeClr val="accent1"/>
                </a:solidFill>
              </a:rPr>
              <a:t>, safe and effective procedure. Today, a lot more is known about the therapy and both delivery and safety have been refined and improved to near perfection.</a:t>
            </a:r>
          </a:p>
          <a:p>
            <a:r>
              <a:rPr lang="en-US" b="1" i="1" dirty="0">
                <a:solidFill>
                  <a:schemeClr val="accent1"/>
                </a:solidFill>
              </a:rPr>
              <a:t>Unlike it is depicted in movies it is not sadistic procedure and it is absolutely painless.</a:t>
            </a:r>
          </a:p>
          <a:p>
            <a:r>
              <a:rPr lang="en-US" b="1" i="1">
                <a:solidFill>
                  <a:schemeClr val="accent1"/>
                </a:solidFill>
              </a:rPr>
              <a:t>Around 100000 </a:t>
            </a:r>
            <a:r>
              <a:rPr lang="en-US" b="1" i="1" dirty="0">
                <a:solidFill>
                  <a:schemeClr val="accent1"/>
                </a:solidFill>
              </a:rPr>
              <a:t>patients receive </a:t>
            </a:r>
            <a:r>
              <a:rPr lang="en-US" b="1" i="1">
                <a:solidFill>
                  <a:schemeClr val="accent1"/>
                </a:solidFill>
              </a:rPr>
              <a:t>ECT annually in USA </a:t>
            </a:r>
            <a:endParaRPr lang="en-US" b="1" i="1" dirty="0">
              <a:solidFill>
                <a:schemeClr val="accent1"/>
              </a:solidFill>
            </a:endParaRP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pPr algn="ctr"/>
            <a:r>
              <a:rPr lang="en-US" dirty="0"/>
              <a:t>QUERIES</a:t>
            </a:r>
          </a:p>
        </p:txBody>
      </p:sp>
      <p:sp>
        <p:nvSpPr>
          <p:cNvPr id="3" name="Content Placeholder 2"/>
          <p:cNvSpPr>
            <a:spLocks noGrp="1"/>
          </p:cNvSpPr>
          <p:nvPr>
            <p:ph idx="1"/>
          </p:nvPr>
        </p:nvSpPr>
        <p:spPr>
          <a:xfrm>
            <a:off x="457200" y="1600200"/>
            <a:ext cx="8229600" cy="4724400"/>
          </a:xfrm>
        </p:spPr>
        <p:txBody>
          <a:bodyPr>
            <a:noAutofit/>
          </a:bodyPr>
          <a:lstStyle/>
          <a:p>
            <a:r>
              <a:rPr lang="en-US" sz="2400" b="1" i="1" dirty="0">
                <a:solidFill>
                  <a:schemeClr val="accent1"/>
                </a:solidFill>
              </a:rPr>
              <a:t>What is ECT?</a:t>
            </a:r>
          </a:p>
          <a:p>
            <a:r>
              <a:rPr lang="en-US" sz="2400" b="1" i="1" dirty="0">
                <a:solidFill>
                  <a:schemeClr val="accent1"/>
                </a:solidFill>
              </a:rPr>
              <a:t>What is full form of ECT?</a:t>
            </a:r>
          </a:p>
          <a:p>
            <a:r>
              <a:rPr lang="en-US" sz="2400" b="1" i="1" dirty="0">
                <a:solidFill>
                  <a:schemeClr val="accent1"/>
                </a:solidFill>
              </a:rPr>
              <a:t>Is ECT used nowadays?</a:t>
            </a:r>
          </a:p>
          <a:p>
            <a:r>
              <a:rPr lang="en-US" sz="2400" b="1" i="1" dirty="0">
                <a:solidFill>
                  <a:schemeClr val="accent1"/>
                </a:solidFill>
              </a:rPr>
              <a:t>Is ECT effective?</a:t>
            </a:r>
          </a:p>
          <a:p>
            <a:r>
              <a:rPr lang="en-US" sz="2400" b="1" i="1" dirty="0" err="1">
                <a:solidFill>
                  <a:schemeClr val="accent1"/>
                </a:solidFill>
              </a:rPr>
              <a:t>Upto</a:t>
            </a:r>
            <a:r>
              <a:rPr lang="en-US" sz="2400" b="1" i="1" dirty="0">
                <a:solidFill>
                  <a:schemeClr val="accent1"/>
                </a:solidFill>
              </a:rPr>
              <a:t> what extent ECT is helpful?</a:t>
            </a:r>
          </a:p>
          <a:p>
            <a:r>
              <a:rPr lang="en-US" sz="2400" b="1" i="1" dirty="0">
                <a:solidFill>
                  <a:schemeClr val="accent1"/>
                </a:solidFill>
              </a:rPr>
              <a:t>Is ECT safe?</a:t>
            </a:r>
          </a:p>
          <a:p>
            <a:r>
              <a:rPr lang="en-US" sz="2400" b="1" i="1" dirty="0">
                <a:solidFill>
                  <a:schemeClr val="accent1"/>
                </a:solidFill>
              </a:rPr>
              <a:t>What is mechanism of action?</a:t>
            </a:r>
          </a:p>
          <a:p>
            <a:r>
              <a:rPr lang="en-US" sz="2400" b="1" i="1" dirty="0">
                <a:solidFill>
                  <a:schemeClr val="accent1"/>
                </a:solidFill>
              </a:rPr>
              <a:t>What are indications of ECT?</a:t>
            </a:r>
          </a:p>
          <a:p>
            <a:r>
              <a:rPr lang="en-US" sz="2400" b="1" i="1" dirty="0">
                <a:solidFill>
                  <a:schemeClr val="accent1"/>
                </a:solidFill>
              </a:rPr>
              <a:t>What are complications of ECT?</a:t>
            </a:r>
          </a:p>
          <a:p>
            <a:r>
              <a:rPr lang="en-US" sz="2400" b="1" i="1" dirty="0">
                <a:solidFill>
                  <a:schemeClr val="accent1"/>
                </a:solidFill>
              </a:rPr>
              <a:t>Is ECT done in </a:t>
            </a:r>
            <a:r>
              <a:rPr lang="en-US" sz="2400" b="1" i="1" dirty="0" err="1">
                <a:solidFill>
                  <a:schemeClr val="accent1"/>
                </a:solidFill>
              </a:rPr>
              <a:t>Dhiraj</a:t>
            </a:r>
            <a:r>
              <a:rPr lang="en-US" sz="2400" b="1" i="1" dirty="0">
                <a:solidFill>
                  <a:schemeClr val="accent1"/>
                </a:solidFill>
              </a:rPr>
              <a:t> general hospital?</a:t>
            </a:r>
          </a:p>
          <a:p>
            <a:r>
              <a:rPr lang="en-US" sz="2400" b="1" i="1" dirty="0">
                <a:solidFill>
                  <a:schemeClr val="accent1"/>
                </a:solidFill>
              </a:rPr>
              <a:t>How frequently ECT is done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chemeClr val="accent1"/>
                </a:solidFill>
              </a:rPr>
              <a:t>Despite, the treatment being more than 70 years old, the myths surrounding ECT continue to grow.</a:t>
            </a:r>
          </a:p>
          <a:p>
            <a:r>
              <a:rPr lang="en-US" b="1" i="1" dirty="0">
                <a:solidFill>
                  <a:schemeClr val="accent1"/>
                </a:solidFill>
              </a:rPr>
              <a:t> Most of the myths surrounding ECT are based from the 1950s. </a:t>
            </a:r>
          </a:p>
          <a:p>
            <a:r>
              <a:rPr lang="en-US" b="1" i="1" dirty="0">
                <a:solidFill>
                  <a:schemeClr val="accent1"/>
                </a:solidFill>
              </a:rPr>
              <a:t>The reason for bad reputation of ECT is because the delivery of ECT in the older days was never controlled and complications were never anticipated</a:t>
            </a:r>
            <a:r>
              <a:rPr lang="en-US"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6018" name="Picture 2"/>
          <p:cNvPicPr>
            <a:picLocks noGrp="1" noChangeAspect="1" noChangeArrowheads="1"/>
          </p:cNvPicPr>
          <p:nvPr>
            <p:ph idx="1"/>
          </p:nvPr>
        </p:nvPicPr>
        <p:blipFill>
          <a:blip r:embed="rId2"/>
          <a:srcRect/>
          <a:stretch>
            <a:fillRect/>
          </a:stretch>
        </p:blipFill>
        <p:spPr bwMode="auto">
          <a:xfrm rot="5400000">
            <a:off x="-1905000" y="-2819400"/>
            <a:ext cx="11582400" cy="105156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lumMod val="40000"/>
              <a:lumOff val="60000"/>
            </a:schemeClr>
          </a:solidFill>
          <a:ln>
            <a:solidFill>
              <a:schemeClr val="accent2">
                <a:lumMod val="75000"/>
              </a:schemeClr>
            </a:solidFill>
          </a:ln>
          <a:effectLst>
            <a:glow rad="228600">
              <a:schemeClr val="accent4">
                <a:satMod val="175000"/>
                <a:alpha val="40000"/>
              </a:schemeClr>
            </a:glow>
          </a:effec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ELECTROCONVULSIVE THERAPY(ECT)</a:t>
            </a:r>
            <a:endParaRPr lang="en-I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p:txBody>
          <a:bodyPr/>
          <a:lstStyle/>
          <a:p>
            <a:r>
              <a:rPr lang="en-US" b="1" i="1" dirty="0">
                <a:solidFill>
                  <a:schemeClr val="tx2">
                    <a:lumMod val="75000"/>
                  </a:schemeClr>
                </a:solidFill>
              </a:rPr>
              <a:t>PRESENTED BY:-</a:t>
            </a:r>
          </a:p>
          <a:p>
            <a:pPr>
              <a:buNone/>
            </a:pPr>
            <a:r>
              <a:rPr lang="en-US" b="1" i="1" dirty="0">
                <a:solidFill>
                  <a:schemeClr val="tx2">
                    <a:lumMod val="75000"/>
                  </a:schemeClr>
                </a:solidFill>
              </a:rPr>
              <a:t>    DR.BHARTI T TALREJA(R </a:t>
            </a:r>
            <a:r>
              <a:rPr lang="en-US" sz="4000" b="1" i="1" dirty="0">
                <a:solidFill>
                  <a:schemeClr val="tx2">
                    <a:lumMod val="75000"/>
                  </a:schemeClr>
                </a:solidFill>
              </a:rPr>
              <a:t>1 </a:t>
            </a:r>
            <a:r>
              <a:rPr lang="en-US" sz="2400" b="1" i="1" dirty="0">
                <a:solidFill>
                  <a:schemeClr val="tx2">
                    <a:lumMod val="75000"/>
                  </a:schemeClr>
                </a:solidFill>
              </a:rPr>
              <a:t>PSYCHIATRY)</a:t>
            </a:r>
            <a:endParaRPr lang="en-US" sz="4000" b="1" i="1" dirty="0">
              <a:solidFill>
                <a:schemeClr val="tx2">
                  <a:lumMod val="75000"/>
                </a:schemeClr>
              </a:solidFill>
            </a:endParaRPr>
          </a:p>
          <a:p>
            <a:pPr>
              <a:buNone/>
            </a:pPr>
            <a:endParaRPr lang="en-US" b="1" i="1" dirty="0">
              <a:solidFill>
                <a:schemeClr val="tx2">
                  <a:lumMod val="75000"/>
                </a:schemeClr>
              </a:solidFill>
            </a:endParaRPr>
          </a:p>
          <a:p>
            <a:pPr>
              <a:buNone/>
            </a:pPr>
            <a:endParaRPr lang="en-US" b="1" i="1" dirty="0">
              <a:solidFill>
                <a:schemeClr val="tx2">
                  <a:lumMod val="75000"/>
                </a:schemeClr>
              </a:solidFill>
            </a:endParaRPr>
          </a:p>
          <a:p>
            <a:r>
              <a:rPr lang="en-US" b="1" i="1" dirty="0">
                <a:solidFill>
                  <a:schemeClr val="tx2">
                    <a:lumMod val="75000"/>
                  </a:schemeClr>
                </a:solidFill>
              </a:rPr>
              <a:t>DISCUSSION BY:-</a:t>
            </a:r>
          </a:p>
          <a:p>
            <a:pPr>
              <a:buNone/>
            </a:pPr>
            <a:r>
              <a:rPr lang="en-US" b="1" i="1" dirty="0">
                <a:solidFill>
                  <a:schemeClr val="tx2">
                    <a:lumMod val="75000"/>
                  </a:schemeClr>
                </a:solidFill>
              </a:rPr>
              <a:t>    DR. LAKHAN KATARIA</a:t>
            </a:r>
          </a:p>
          <a:p>
            <a:pPr>
              <a:buNone/>
            </a:pPr>
            <a:r>
              <a:rPr lang="en-US" b="1" i="1" dirty="0">
                <a:solidFill>
                  <a:schemeClr val="tx2">
                    <a:lumMod val="75000"/>
                  </a:schemeClr>
                </a:solidFill>
              </a:rPr>
              <a:t>    (ASSISTANT PROFESSOR PSYCHIATRY)</a:t>
            </a:r>
          </a:p>
        </p:txBody>
      </p:sp>
    </p:spTree>
  </p:cSld>
  <p:clrMapOvr>
    <a:masterClrMapping/>
  </p:clrMapOvr>
  <p:transition spd="med">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chemeClr val="accent1"/>
                </a:solidFill>
              </a:rPr>
              <a:t>ECT is not used to punish any individual and like any procedure requires consent and approval. The patient has absolute right to refuse for procedure and not the government doctor or any other person can force this procedure on anyone.</a:t>
            </a:r>
          </a:p>
          <a:p>
            <a:r>
              <a:rPr lang="en-US" b="1" i="1" dirty="0">
                <a:solidFill>
                  <a:schemeClr val="accent1"/>
                </a:solidFill>
              </a:rPr>
              <a:t>ECT has been thoroughly </a:t>
            </a:r>
            <a:r>
              <a:rPr lang="en-US" b="1" i="1" dirty="0" err="1">
                <a:solidFill>
                  <a:schemeClr val="accent1"/>
                </a:solidFill>
              </a:rPr>
              <a:t>analysed</a:t>
            </a:r>
            <a:r>
              <a:rPr lang="en-US" b="1" i="1" dirty="0">
                <a:solidFill>
                  <a:schemeClr val="accent1"/>
                </a:solidFill>
              </a:rPr>
              <a:t> and there is no evidence that there is any brain damage.</a:t>
            </a:r>
          </a:p>
          <a:p>
            <a:r>
              <a:rPr lang="en-US" b="1" i="1" dirty="0">
                <a:solidFill>
                  <a:schemeClr val="accent1"/>
                </a:solidFill>
              </a:rPr>
              <a:t>ECT is safe and efficacious procedure in pregnancy for both mother and fetus.</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8662" y="1928803"/>
            <a:ext cx="7215238" cy="3108543"/>
          </a:xfrm>
          <a:prstGeom prst="rect">
            <a:avLst/>
          </a:prstGeom>
        </p:spPr>
        <p:txBody>
          <a:bodyPr wrap="square">
            <a:spAutoFit/>
          </a:bodyPr>
          <a:lstStyle/>
          <a:p>
            <a:r>
              <a:rPr lang="en-IN" sz="2800" b="1" i="1" dirty="0">
                <a:solidFill>
                  <a:schemeClr val="accent1"/>
                </a:solidFill>
              </a:rPr>
              <a:t>ECT is a form of brain stimulation in which induction of a seizure occurs when an applied electrical stimulus creates an electrical field with flow of current in the excitable tissue of the brain sufficient to depolarize cell membranes of neurons synchronously.</a:t>
            </a:r>
            <a:endParaRPr lang="en-US" sz="2800" dirty="0"/>
          </a:p>
        </p:txBody>
      </p:sp>
      <p:sp>
        <p:nvSpPr>
          <p:cNvPr id="4" name="Rectangle 3"/>
          <p:cNvSpPr/>
          <p:nvPr/>
        </p:nvSpPr>
        <p:spPr>
          <a:xfrm>
            <a:off x="2091673" y="857232"/>
            <a:ext cx="4319645"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DEFINITION</a:t>
            </a:r>
            <a:endParaRPr lang="en-US" sz="5400" b="1" i="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3"/>
          <a:srcRect/>
          <a:stretch>
            <a:fillRect/>
          </a:stretch>
        </p:blipFill>
        <p:spPr bwMode="auto">
          <a:xfrm>
            <a:off x="4857752" y="4857760"/>
            <a:ext cx="3000396" cy="1714512"/>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48512"/>
          </a:xfrm>
        </p:spPr>
        <p:txBody>
          <a:bodyPr/>
          <a:lstStyle/>
          <a:p>
            <a:r>
              <a:rPr lang="en-US" dirty="0"/>
              <a:t> </a:t>
            </a:r>
            <a:r>
              <a:rPr lang="en-US" dirty="0">
                <a:solidFill>
                  <a:schemeClr val="tx2">
                    <a:lumMod val="75000"/>
                  </a:schemeClr>
                </a:solidFill>
              </a:rPr>
              <a:t>HISTORICAL  OVERVIEW</a:t>
            </a:r>
          </a:p>
        </p:txBody>
      </p:sp>
      <p:sp>
        <p:nvSpPr>
          <p:cNvPr id="3" name="Content Placeholder 2"/>
          <p:cNvSpPr>
            <a:spLocks noGrp="1"/>
          </p:cNvSpPr>
          <p:nvPr>
            <p:ph idx="1"/>
          </p:nvPr>
        </p:nvSpPr>
        <p:spPr/>
        <p:txBody>
          <a:bodyPr/>
          <a:lstStyle/>
          <a:p>
            <a:pPr>
              <a:buNone/>
            </a:pPr>
            <a:endParaRPr lang="en-US" dirty="0"/>
          </a:p>
        </p:txBody>
      </p:sp>
      <p:sp>
        <p:nvSpPr>
          <p:cNvPr id="4" name="Rectangle 3"/>
          <p:cNvSpPr/>
          <p:nvPr/>
        </p:nvSpPr>
        <p:spPr>
          <a:xfrm>
            <a:off x="304800" y="1828800"/>
            <a:ext cx="8153400" cy="4401205"/>
          </a:xfrm>
          <a:prstGeom prst="rect">
            <a:avLst/>
          </a:prstGeom>
        </p:spPr>
        <p:txBody>
          <a:bodyPr wrap="square">
            <a:spAutoFit/>
          </a:bodyPr>
          <a:lstStyle/>
          <a:p>
            <a:pPr>
              <a:buNone/>
            </a:pPr>
            <a:endParaRPr lang="en-IN" sz="2000" dirty="0"/>
          </a:p>
          <a:p>
            <a:pPr>
              <a:buFont typeface="Arial" pitchFamily="34" charset="0"/>
              <a:buChar char="•"/>
            </a:pPr>
            <a:r>
              <a:rPr lang="en-IN" sz="2000" b="1" i="1" dirty="0">
                <a:solidFill>
                  <a:schemeClr val="accent1"/>
                </a:solidFill>
              </a:rPr>
              <a:t>In 1500s, Swiss physician Paracelsus induced seizures by administering camphor(orally) to treat psychiatric illness. </a:t>
            </a:r>
          </a:p>
          <a:p>
            <a:pPr>
              <a:buFont typeface="Arial" pitchFamily="34" charset="0"/>
              <a:buChar char="•"/>
            </a:pPr>
            <a:r>
              <a:rPr lang="en-IN" sz="2000" b="1" i="1" dirty="0">
                <a:solidFill>
                  <a:schemeClr val="accent1"/>
                </a:solidFill>
              </a:rPr>
              <a:t>In 1934, the first catatonic psychotic patient was successfully treated by Hungarian </a:t>
            </a:r>
            <a:r>
              <a:rPr lang="en-IN" sz="2000" b="1" i="1" dirty="0" err="1">
                <a:solidFill>
                  <a:schemeClr val="accent1"/>
                </a:solidFill>
              </a:rPr>
              <a:t>neuropsychiatrist</a:t>
            </a:r>
            <a:r>
              <a:rPr lang="en-IN" sz="2000" b="1" i="1" dirty="0">
                <a:solidFill>
                  <a:schemeClr val="accent1"/>
                </a:solidFill>
              </a:rPr>
              <a:t> </a:t>
            </a:r>
            <a:r>
              <a:rPr lang="en-IN" sz="2000" b="1" i="1" dirty="0" err="1">
                <a:solidFill>
                  <a:schemeClr val="accent1"/>
                </a:solidFill>
              </a:rPr>
              <a:t>Ladislas</a:t>
            </a:r>
            <a:r>
              <a:rPr lang="en-IN" sz="2000" b="1" i="1" dirty="0">
                <a:solidFill>
                  <a:schemeClr val="accent1"/>
                </a:solidFill>
              </a:rPr>
              <a:t> Von </a:t>
            </a:r>
            <a:r>
              <a:rPr lang="en-IN" sz="2000" b="1" i="1" dirty="0" err="1">
                <a:solidFill>
                  <a:schemeClr val="accent1"/>
                </a:solidFill>
              </a:rPr>
              <a:t>Meduna</a:t>
            </a:r>
            <a:r>
              <a:rPr lang="en-IN" sz="2000" b="1" i="1" dirty="0">
                <a:solidFill>
                  <a:schemeClr val="accent1"/>
                </a:solidFill>
              </a:rPr>
              <a:t>, using intramuscular injection of camphor in oil to produce therapeutic seizures.</a:t>
            </a:r>
          </a:p>
          <a:p>
            <a:pPr>
              <a:buFont typeface="Arial" pitchFamily="34" charset="0"/>
              <a:buChar char="•"/>
            </a:pPr>
            <a:r>
              <a:rPr lang="en-IN" sz="2000" b="1" i="1" dirty="0">
                <a:solidFill>
                  <a:schemeClr val="accent1"/>
                </a:solidFill>
              </a:rPr>
              <a:t>In 1938, </a:t>
            </a:r>
            <a:r>
              <a:rPr lang="en-IN" sz="2000" b="1" i="1" dirty="0" err="1">
                <a:solidFill>
                  <a:schemeClr val="accent1"/>
                </a:solidFill>
              </a:rPr>
              <a:t>Lucio</a:t>
            </a:r>
            <a:r>
              <a:rPr lang="en-IN" sz="2000" b="1" i="1" dirty="0">
                <a:solidFill>
                  <a:schemeClr val="accent1"/>
                </a:solidFill>
              </a:rPr>
              <a:t> </a:t>
            </a:r>
            <a:r>
              <a:rPr lang="en-IN" sz="2000" b="1" i="1" dirty="0" err="1">
                <a:solidFill>
                  <a:schemeClr val="accent1"/>
                </a:solidFill>
              </a:rPr>
              <a:t>Bini</a:t>
            </a:r>
            <a:r>
              <a:rPr lang="en-IN" sz="2000" b="1" i="1" dirty="0">
                <a:solidFill>
                  <a:schemeClr val="accent1"/>
                </a:solidFill>
              </a:rPr>
              <a:t> and </a:t>
            </a:r>
            <a:r>
              <a:rPr lang="en-IN" sz="2000" b="1" i="1" dirty="0" err="1">
                <a:solidFill>
                  <a:schemeClr val="accent1"/>
                </a:solidFill>
              </a:rPr>
              <a:t>Ugo</a:t>
            </a:r>
            <a:r>
              <a:rPr lang="en-IN" sz="2000" b="1" i="1" dirty="0">
                <a:solidFill>
                  <a:schemeClr val="accent1"/>
                </a:solidFill>
              </a:rPr>
              <a:t> </a:t>
            </a:r>
            <a:r>
              <a:rPr lang="en-IN" sz="2000" b="1" i="1" dirty="0" err="1">
                <a:solidFill>
                  <a:schemeClr val="accent1"/>
                </a:solidFill>
              </a:rPr>
              <a:t>Cerletti</a:t>
            </a:r>
            <a:r>
              <a:rPr lang="en-IN" sz="2000" b="1" i="1" dirty="0">
                <a:solidFill>
                  <a:schemeClr val="accent1"/>
                </a:solidFill>
              </a:rPr>
              <a:t> conducted the first electrical induction of a series of seizures in a catatonic patient and produced a successful treatment response.</a:t>
            </a:r>
          </a:p>
          <a:p>
            <a:pPr>
              <a:buFont typeface="Arial" pitchFamily="34" charset="0"/>
              <a:buChar char="•"/>
            </a:pPr>
            <a:r>
              <a:rPr lang="en-IN" sz="2000" b="1" i="1" dirty="0">
                <a:solidFill>
                  <a:schemeClr val="accent1"/>
                </a:solidFill>
              </a:rPr>
              <a:t>In 1940s, </a:t>
            </a:r>
            <a:r>
              <a:rPr lang="en-IN" sz="2000" b="1" i="1" dirty="0" err="1">
                <a:solidFill>
                  <a:schemeClr val="accent1"/>
                </a:solidFill>
              </a:rPr>
              <a:t>A.E.Bennett</a:t>
            </a:r>
            <a:r>
              <a:rPr lang="en-IN" sz="2000" b="1" i="1" dirty="0">
                <a:solidFill>
                  <a:schemeClr val="accent1"/>
                </a:solidFill>
              </a:rPr>
              <a:t> developed the use of curare for the prevention of fractures that had previously resulted from severe muscle contraction associated with tonic phase of seizure induction.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43000"/>
            <a:ext cx="8229600" cy="5334000"/>
          </a:xfrm>
        </p:spPr>
        <p:txBody>
          <a:bodyPr>
            <a:normAutofit fontScale="62500" lnSpcReduction="20000"/>
          </a:bodyPr>
          <a:lstStyle/>
          <a:p>
            <a:r>
              <a:rPr lang="en-IN" sz="3100" b="1" i="1" dirty="0">
                <a:solidFill>
                  <a:schemeClr val="accent1"/>
                </a:solidFill>
              </a:rPr>
              <a:t>In 1950s,ECT device, the prototype of modern devices, was developed.</a:t>
            </a:r>
          </a:p>
          <a:p>
            <a:endParaRPr lang="en-IN" sz="3100" b="1" i="1" dirty="0">
              <a:solidFill>
                <a:schemeClr val="accent1"/>
              </a:solidFill>
            </a:endParaRPr>
          </a:p>
          <a:p>
            <a:r>
              <a:rPr lang="en-IN" sz="3100" b="1" i="1" dirty="0">
                <a:solidFill>
                  <a:schemeClr val="accent1"/>
                </a:solidFill>
              </a:rPr>
              <a:t>In the 1960s, randomized clinical trials of the efficacy of ECT versus medications in the treatment of depression showed response rates that were significantly higher with ECT.</a:t>
            </a:r>
          </a:p>
          <a:p>
            <a:endParaRPr lang="en-IN" sz="3100" b="1" i="1" dirty="0">
              <a:solidFill>
                <a:schemeClr val="accent1"/>
              </a:solidFill>
            </a:endParaRPr>
          </a:p>
          <a:p>
            <a:r>
              <a:rPr lang="en-IN" sz="3100" b="1" i="1" dirty="0">
                <a:solidFill>
                  <a:schemeClr val="accent1"/>
                </a:solidFill>
              </a:rPr>
              <a:t>In 1976, a constant current, brief pulse n ECT, with the goal of establishing standards for consent and the technical and clinical aspects of the conduct of ECT</a:t>
            </a:r>
          </a:p>
          <a:p>
            <a:endParaRPr lang="en-IN" sz="3100" b="1" i="1" dirty="0">
              <a:solidFill>
                <a:schemeClr val="accent1"/>
              </a:solidFill>
            </a:endParaRPr>
          </a:p>
          <a:p>
            <a:r>
              <a:rPr lang="en-IN" sz="3100" b="1" i="1" dirty="0">
                <a:solidFill>
                  <a:schemeClr val="accent1"/>
                </a:solidFill>
              </a:rPr>
              <a:t>In 1978, the APA published the first Task Force Report </a:t>
            </a:r>
            <a:r>
              <a:rPr lang="en-IN" sz="3100" b="1" i="1" dirty="0" err="1">
                <a:solidFill>
                  <a:schemeClr val="accent1"/>
                </a:solidFill>
              </a:rPr>
              <a:t>oIn</a:t>
            </a:r>
            <a:r>
              <a:rPr lang="en-IN" sz="3100" b="1" i="1" dirty="0">
                <a:solidFill>
                  <a:schemeClr val="accent1"/>
                </a:solidFill>
              </a:rPr>
              <a:t> 1950s, brief general anaesthesia with </a:t>
            </a:r>
            <a:r>
              <a:rPr lang="en-IN" sz="3100" b="1" i="1" dirty="0" err="1">
                <a:solidFill>
                  <a:schemeClr val="accent1"/>
                </a:solidFill>
              </a:rPr>
              <a:t>succinylcholine</a:t>
            </a:r>
            <a:r>
              <a:rPr lang="en-IN" sz="3100" b="1" i="1" dirty="0">
                <a:solidFill>
                  <a:schemeClr val="accent1"/>
                </a:solidFill>
              </a:rPr>
              <a:t> had replaced curare.</a:t>
            </a:r>
          </a:p>
          <a:p>
            <a:pPr>
              <a:buNone/>
            </a:pPr>
            <a:r>
              <a:rPr lang="en-IN" sz="3100" b="1" i="1" dirty="0">
                <a:solidFill>
                  <a:schemeClr val="accent1"/>
                </a:solidFill>
              </a:rPr>
              <a:t>	</a:t>
            </a:r>
          </a:p>
          <a:p>
            <a:r>
              <a:rPr lang="en-IN" sz="3100" b="1" i="1" dirty="0">
                <a:solidFill>
                  <a:schemeClr val="accent1"/>
                </a:solidFill>
              </a:rPr>
              <a:t>In 1988, randomized controlled clinical trials of ECT versus lithium showed both were equally effective in treating mania.</a:t>
            </a:r>
          </a:p>
          <a:p>
            <a:pPr>
              <a:buNone/>
            </a:pPr>
            <a:endParaRPr lang="en-IN" sz="3100" b="1" i="1" dirty="0">
              <a:solidFill>
                <a:schemeClr val="accent1"/>
              </a:solidFill>
            </a:endParaRPr>
          </a:p>
          <a:p>
            <a:r>
              <a:rPr lang="en-IN" sz="3100" b="1" i="1" dirty="0">
                <a:solidFill>
                  <a:schemeClr val="accent1"/>
                </a:solidFill>
              </a:rPr>
              <a:t>In 2000, Sarah </a:t>
            </a:r>
            <a:r>
              <a:rPr lang="en-IN" sz="3100" b="1" i="1" dirty="0" err="1">
                <a:solidFill>
                  <a:schemeClr val="accent1"/>
                </a:solidFill>
              </a:rPr>
              <a:t>Lisanby</a:t>
            </a:r>
            <a:r>
              <a:rPr lang="en-IN" sz="3100" b="1" i="1" dirty="0">
                <a:solidFill>
                  <a:schemeClr val="accent1"/>
                </a:solidFill>
              </a:rPr>
              <a:t> and colleagues from Columbia University induced convulsive treatment with magnetic stimulation.</a:t>
            </a:r>
          </a:p>
          <a:p>
            <a:pPr>
              <a:buNone/>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rPr>
              <a:t>MECHANISM OF ACTION</a:t>
            </a:r>
          </a:p>
        </p:txBody>
      </p:sp>
      <p:sp>
        <p:nvSpPr>
          <p:cNvPr id="3" name="Content Placeholder 2"/>
          <p:cNvSpPr>
            <a:spLocks noGrp="1"/>
          </p:cNvSpPr>
          <p:nvPr>
            <p:ph idx="1"/>
          </p:nvPr>
        </p:nvSpPr>
        <p:spPr/>
        <p:txBody>
          <a:bodyPr/>
          <a:lstStyle/>
          <a:p>
            <a:pPr lvl="1"/>
            <a:r>
              <a:rPr lang="en-IN" b="1" i="1" dirty="0">
                <a:solidFill>
                  <a:schemeClr val="accent1"/>
                </a:solidFill>
              </a:rPr>
              <a:t>The mechanism of action of ECT, the oldest somatic treatment currently in use in the field of psychiatry, continue to be an active area of hypothesis and research. Proposed mechanisms include: </a:t>
            </a:r>
          </a:p>
          <a:p>
            <a:pPr marL="857250" indent="-857250">
              <a:buFont typeface="+mj-lt"/>
              <a:buAutoNum type="romanUcPeriod"/>
            </a:pPr>
            <a:r>
              <a:rPr lang="en-IN" sz="2400" b="1" i="1" dirty="0">
                <a:solidFill>
                  <a:schemeClr val="accent1"/>
                </a:solidFill>
              </a:rPr>
              <a:t>BIOCHEMICAL ACTION:</a:t>
            </a:r>
          </a:p>
          <a:p>
            <a:pPr>
              <a:buFont typeface="Wingdings" pitchFamily="2" charset="2"/>
              <a:buChar char="Ø"/>
            </a:pPr>
            <a:r>
              <a:rPr lang="en-IN" sz="2400" b="1" i="1" dirty="0">
                <a:solidFill>
                  <a:schemeClr val="accent1"/>
                </a:solidFill>
              </a:rPr>
              <a:t>Effects on noradrenergic pathway</a:t>
            </a:r>
          </a:p>
          <a:p>
            <a:pPr>
              <a:buFont typeface="Wingdings" pitchFamily="2" charset="2"/>
              <a:buChar char="Ø"/>
            </a:pPr>
            <a:r>
              <a:rPr lang="en-IN" sz="2400" b="1" i="1" dirty="0">
                <a:solidFill>
                  <a:schemeClr val="accent1"/>
                </a:solidFill>
              </a:rPr>
              <a:t>Effects on </a:t>
            </a:r>
            <a:r>
              <a:rPr lang="en-IN" sz="2400" b="1" i="1" dirty="0" err="1">
                <a:solidFill>
                  <a:schemeClr val="accent1"/>
                </a:solidFill>
              </a:rPr>
              <a:t>serotonergic</a:t>
            </a:r>
            <a:r>
              <a:rPr lang="en-IN" sz="2400" b="1" i="1" dirty="0">
                <a:solidFill>
                  <a:schemeClr val="accent1"/>
                </a:solidFill>
              </a:rPr>
              <a:t> system</a:t>
            </a:r>
          </a:p>
          <a:p>
            <a:pPr>
              <a:buFont typeface="Wingdings" pitchFamily="2" charset="2"/>
              <a:buChar char="Ø"/>
            </a:pPr>
            <a:r>
              <a:rPr lang="en-IN" sz="2400" b="1" i="1" dirty="0">
                <a:solidFill>
                  <a:schemeClr val="accent1"/>
                </a:solidFill>
              </a:rPr>
              <a:t>Effects on </a:t>
            </a:r>
            <a:r>
              <a:rPr lang="en-IN" sz="2400" b="1" i="1" dirty="0" err="1">
                <a:solidFill>
                  <a:schemeClr val="accent1"/>
                </a:solidFill>
              </a:rPr>
              <a:t>dopaminergic</a:t>
            </a:r>
            <a:r>
              <a:rPr lang="en-IN" sz="2400" b="1" i="1" dirty="0">
                <a:solidFill>
                  <a:schemeClr val="accent1"/>
                </a:solidFill>
              </a:rPr>
              <a:t> system</a:t>
            </a:r>
          </a:p>
          <a:p>
            <a:pPr>
              <a:buFont typeface="Wingdings" pitchFamily="2" charset="2"/>
              <a:buChar char="Ø"/>
            </a:pPr>
            <a:r>
              <a:rPr lang="en-IN" sz="2400" b="1" i="1" dirty="0">
                <a:solidFill>
                  <a:schemeClr val="accent1"/>
                </a:solidFill>
              </a:rPr>
              <a:t>Effect on GABA, adenosine and opiate receptors</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71500" indent="-571500"/>
            <a:br>
              <a:rPr lang="en-IN" sz="5400" dirty="0"/>
            </a:br>
            <a:endParaRPr lang="en-US" dirty="0"/>
          </a:p>
        </p:txBody>
      </p:sp>
      <p:sp>
        <p:nvSpPr>
          <p:cNvPr id="3" name="Content Placeholder 2"/>
          <p:cNvSpPr>
            <a:spLocks noGrp="1"/>
          </p:cNvSpPr>
          <p:nvPr>
            <p:ph idx="1"/>
          </p:nvPr>
        </p:nvSpPr>
        <p:spPr>
          <a:xfrm>
            <a:off x="304800" y="609600"/>
            <a:ext cx="8382000" cy="5715000"/>
          </a:xfrm>
        </p:spPr>
        <p:txBody>
          <a:bodyPr>
            <a:normAutofit lnSpcReduction="10000"/>
          </a:bodyPr>
          <a:lstStyle/>
          <a:p>
            <a:pPr marL="571500" indent="-571500">
              <a:buAutoNum type="romanUcPeriod" startAt="2"/>
            </a:pPr>
            <a:r>
              <a:rPr lang="en-IN" b="1" dirty="0">
                <a:solidFill>
                  <a:schemeClr val="accent3">
                    <a:lumMod val="75000"/>
                  </a:schemeClr>
                </a:solidFill>
              </a:rPr>
              <a:t>NEUROPHYSIOLOGY</a:t>
            </a:r>
            <a:r>
              <a:rPr lang="en-IN" sz="4400" b="1" dirty="0">
                <a:solidFill>
                  <a:schemeClr val="accent3">
                    <a:lumMod val="75000"/>
                  </a:schemeClr>
                </a:solidFill>
              </a:rPr>
              <a:t>:</a:t>
            </a:r>
            <a:endParaRPr lang="en-IN" sz="4400" dirty="0">
              <a:solidFill>
                <a:schemeClr val="accent3">
                  <a:lumMod val="75000"/>
                </a:schemeClr>
              </a:solidFill>
            </a:endParaRPr>
          </a:p>
          <a:p>
            <a:pPr>
              <a:buNone/>
            </a:pPr>
            <a:r>
              <a:rPr lang="en-IN" sz="2800" b="1" i="1" dirty="0">
                <a:solidFill>
                  <a:schemeClr val="accent1"/>
                </a:solidFill>
              </a:rPr>
              <a:t>     It is known that large increase in global cerebral blood flow(CBF) and cerebral metabolic rate(CMR) increases along with increased blood-brain barrier permeability during generalized seizures, including those electrically induced. In post </a:t>
            </a:r>
            <a:r>
              <a:rPr lang="en-IN" sz="2800" b="1" i="1" dirty="0" err="1">
                <a:solidFill>
                  <a:schemeClr val="accent1"/>
                </a:solidFill>
              </a:rPr>
              <a:t>ictal</a:t>
            </a:r>
            <a:r>
              <a:rPr lang="en-IN" sz="2800" b="1" i="1" dirty="0">
                <a:solidFill>
                  <a:schemeClr val="accent1"/>
                </a:solidFill>
              </a:rPr>
              <a:t> period, there is functional suppression, with decrease in CBF, CMR and varying degree of bioelectric suppression on EEG.</a:t>
            </a:r>
          </a:p>
          <a:p>
            <a:pPr>
              <a:buFont typeface="Wingdings" pitchFamily="2" charset="2"/>
              <a:buChar char="§"/>
            </a:pPr>
            <a:r>
              <a:rPr lang="en-IN" sz="2800" b="1" i="1" dirty="0">
                <a:solidFill>
                  <a:schemeClr val="accent1"/>
                </a:solidFill>
              </a:rPr>
              <a:t>The magnitude of reduction in CBF is related to the efficacy of ECT.</a:t>
            </a:r>
          </a:p>
          <a:p>
            <a:pPr>
              <a:buFont typeface="Wingdings" pitchFamily="2" charset="2"/>
              <a:buChar char="§"/>
            </a:pPr>
            <a:r>
              <a:rPr lang="en-IN" sz="2800" b="1" i="1" dirty="0">
                <a:solidFill>
                  <a:schemeClr val="accent1"/>
                </a:solidFill>
              </a:rPr>
              <a:t>Changes are also topographically distributed</a:t>
            </a:r>
            <a:r>
              <a:rPr lang="en-IN" sz="2800" b="1" dirty="0"/>
              <a:t>.</a:t>
            </a:r>
            <a:endParaRPr lang="en-IN" sz="2800" dirty="0"/>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81600"/>
          </a:xfrm>
        </p:spPr>
        <p:txBody>
          <a:bodyPr>
            <a:normAutofit/>
          </a:bodyPr>
          <a:lstStyle/>
          <a:p>
            <a:pPr>
              <a:buNone/>
            </a:pPr>
            <a:r>
              <a:rPr lang="en-IN" b="1" i="1" dirty="0">
                <a:solidFill>
                  <a:schemeClr val="accent1"/>
                </a:solidFill>
              </a:rPr>
              <a:t>  These observations are important in clarifying: </a:t>
            </a:r>
          </a:p>
          <a:p>
            <a:r>
              <a:rPr lang="en-IN" b="1" i="1" dirty="0">
                <a:solidFill>
                  <a:schemeClr val="accent1"/>
                </a:solidFill>
              </a:rPr>
              <a:t>    Which brain regions are critical to the efficacy of the treatment</a:t>
            </a:r>
          </a:p>
          <a:p>
            <a:r>
              <a:rPr lang="en-IN" b="1" i="1" dirty="0">
                <a:solidFill>
                  <a:schemeClr val="accent1"/>
                </a:solidFill>
              </a:rPr>
              <a:t>     To understanding the dose-response relationship of electrical stimulation above seizure threshold to efficacy that has been observed for right unilateral ECT. </a:t>
            </a:r>
          </a:p>
          <a:p>
            <a:r>
              <a:rPr lang="en-IN" b="1" i="1" dirty="0">
                <a:solidFill>
                  <a:schemeClr val="accent1"/>
                </a:solidFill>
              </a:rPr>
              <a:t>     In investigating networks related to the cognitive effects of treatment (</a:t>
            </a:r>
            <a:r>
              <a:rPr lang="en-IN" b="1" i="1" dirty="0" err="1">
                <a:solidFill>
                  <a:schemeClr val="accent1"/>
                </a:solidFill>
              </a:rPr>
              <a:t>eg</a:t>
            </a:r>
            <a:r>
              <a:rPr lang="en-IN" b="1" i="1" dirty="0">
                <a:solidFill>
                  <a:schemeClr val="accent1"/>
                </a:solidFill>
              </a:rPr>
              <a:t>:- involvement of medial temporal lobe in </a:t>
            </a:r>
            <a:r>
              <a:rPr lang="en-IN" b="1" i="1" dirty="0" err="1">
                <a:solidFill>
                  <a:schemeClr val="accent1"/>
                </a:solidFill>
              </a:rPr>
              <a:t>anterograde</a:t>
            </a:r>
            <a:r>
              <a:rPr lang="en-IN" b="1" i="1" dirty="0">
                <a:solidFill>
                  <a:schemeClr val="accent1"/>
                </a:solidFill>
              </a:rPr>
              <a:t> amnesia and points to prefrontal cortex involvement in retrograde amnesia).</a:t>
            </a:r>
            <a:endParaRPr lang="en-US" b="1" i="1" dirty="0">
              <a:solidFill>
                <a:schemeClr val="accen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382000" cy="5715000"/>
          </a:xfrm>
        </p:spPr>
        <p:txBody>
          <a:bodyPr>
            <a:normAutofit lnSpcReduction="10000"/>
          </a:bodyPr>
          <a:lstStyle/>
          <a:p>
            <a:pPr marL="1394460" lvl="1" indent="-1028700">
              <a:buAutoNum type="romanUcPeriod" startAt="3"/>
            </a:pPr>
            <a:r>
              <a:rPr lang="en-IN" sz="3900" b="1" dirty="0">
                <a:solidFill>
                  <a:schemeClr val="accent3">
                    <a:lumMod val="75000"/>
                  </a:schemeClr>
                </a:solidFill>
              </a:rPr>
              <a:t>NEUROPLASTICITY </a:t>
            </a:r>
            <a:r>
              <a:rPr lang="en-IN" sz="3200" b="1" dirty="0">
                <a:solidFill>
                  <a:schemeClr val="accent3">
                    <a:lumMod val="75000"/>
                  </a:schemeClr>
                </a:solidFill>
              </a:rPr>
              <a:t>(STRUCTURAL</a:t>
            </a:r>
            <a:r>
              <a:rPr lang="en-US" sz="3200" b="1" dirty="0">
                <a:solidFill>
                  <a:schemeClr val="accent3">
                    <a:lumMod val="75000"/>
                  </a:schemeClr>
                </a:solidFill>
              </a:rPr>
              <a:t> CHANGES</a:t>
            </a:r>
            <a:r>
              <a:rPr lang="en-US" sz="3200" b="1" dirty="0"/>
              <a:t>):</a:t>
            </a:r>
            <a:endParaRPr lang="en-IN" sz="3200" dirty="0"/>
          </a:p>
          <a:p>
            <a:r>
              <a:rPr lang="en-US" b="1" i="1" dirty="0">
                <a:solidFill>
                  <a:schemeClr val="accent1"/>
                </a:solidFill>
              </a:rPr>
              <a:t>In animals, electroconvulsive stimulation has been associated with following changes,..</a:t>
            </a:r>
          </a:p>
          <a:p>
            <a:r>
              <a:rPr lang="en-US" b="1" i="1" dirty="0">
                <a:solidFill>
                  <a:schemeClr val="accent1"/>
                </a:solidFill>
              </a:rPr>
              <a:t> Synaptic plasticity in hippocampus, including mossy fiber sprouting, alteration in </a:t>
            </a:r>
            <a:r>
              <a:rPr lang="en-US" b="1" i="1" dirty="0" err="1">
                <a:solidFill>
                  <a:schemeClr val="accent1"/>
                </a:solidFill>
              </a:rPr>
              <a:t>cytoskeletal</a:t>
            </a:r>
            <a:r>
              <a:rPr lang="en-US" b="1" i="1" dirty="0">
                <a:solidFill>
                  <a:schemeClr val="accent1"/>
                </a:solidFill>
              </a:rPr>
              <a:t> structure, increased connectivity in </a:t>
            </a:r>
            <a:r>
              <a:rPr lang="en-US" b="1" i="1" dirty="0" err="1">
                <a:solidFill>
                  <a:schemeClr val="accent1"/>
                </a:solidFill>
              </a:rPr>
              <a:t>perforant</a:t>
            </a:r>
            <a:r>
              <a:rPr lang="en-US" b="1" i="1" dirty="0">
                <a:solidFill>
                  <a:schemeClr val="accent1"/>
                </a:solidFill>
              </a:rPr>
              <a:t> pathways, the promotion of </a:t>
            </a:r>
            <a:r>
              <a:rPr lang="en-US" b="1" i="1" dirty="0" err="1">
                <a:solidFill>
                  <a:schemeClr val="accent1"/>
                </a:solidFill>
              </a:rPr>
              <a:t>neurogenesis</a:t>
            </a:r>
            <a:r>
              <a:rPr lang="en-US" b="1" i="1" dirty="0">
                <a:solidFill>
                  <a:schemeClr val="accent1"/>
                </a:solidFill>
              </a:rPr>
              <a:t> and the suppression of apoptosis have been observed.</a:t>
            </a:r>
          </a:p>
          <a:p>
            <a:r>
              <a:rPr lang="en-US" b="1" i="1" dirty="0">
                <a:solidFill>
                  <a:schemeClr val="accent1"/>
                </a:solidFill>
              </a:rPr>
              <a:t>It is unknown whether such changes occur clinically and, if they do, what significance to efficacy and cognitive side effects might be discovered</a:t>
            </a:r>
            <a:r>
              <a:rPr lang="en-US" dirty="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2091673" y="2967335"/>
            <a:ext cx="5878853" cy="1107996"/>
          </a:xfrm>
          <a:prstGeom prst="rect">
            <a:avLst/>
          </a:prstGeom>
          <a:noFill/>
          <a:scene3d>
            <a:camera prst="perspectiveContrastingRightFacing"/>
            <a:lightRig rig="threePt" dir="t"/>
          </a:scene3d>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INDICATIONS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135C8F-7985-45B7-AD0F-8D3F8248FF06}" type="slidenum">
              <a:rPr lang="en-US"/>
              <a:pPr/>
              <a:t>29</a:t>
            </a:fld>
            <a:endParaRPr lang="en-US"/>
          </a:p>
        </p:txBody>
      </p:sp>
      <p:pic>
        <p:nvPicPr>
          <p:cNvPr id="237572" name="Picture 4" descr="yates1"/>
          <p:cNvPicPr>
            <a:picLocks noChangeAspect="1" noChangeArrowheads="1"/>
          </p:cNvPicPr>
          <p:nvPr/>
        </p:nvPicPr>
        <p:blipFill>
          <a:blip r:embed="rId3"/>
          <a:srcRect/>
          <a:stretch>
            <a:fillRect/>
          </a:stretch>
        </p:blipFill>
        <p:spPr bwMode="auto">
          <a:xfrm>
            <a:off x="4953000" y="1219200"/>
            <a:ext cx="3813175" cy="4572032"/>
          </a:xfrm>
          <a:prstGeom prst="rect">
            <a:avLst/>
          </a:prstGeom>
          <a:noFill/>
        </p:spPr>
      </p:pic>
      <p:pic>
        <p:nvPicPr>
          <p:cNvPr id="237573" name="Picture 5" descr="yates2"/>
          <p:cNvPicPr>
            <a:picLocks noChangeAspect="1" noChangeArrowheads="1"/>
          </p:cNvPicPr>
          <p:nvPr/>
        </p:nvPicPr>
        <p:blipFill>
          <a:blip r:embed="rId4"/>
          <a:srcRect/>
          <a:stretch>
            <a:fillRect/>
          </a:stretch>
        </p:blipFill>
        <p:spPr bwMode="auto">
          <a:xfrm>
            <a:off x="152400" y="762000"/>
            <a:ext cx="4343400" cy="485778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i="1" dirty="0">
                <a:solidFill>
                  <a:schemeClr val="accent1"/>
                </a:solidFill>
              </a:rPr>
              <a:t>    Everyone has certain idea on ECT and majority of them have lot of misconceptions about the treatment .</a:t>
            </a:r>
          </a:p>
          <a:p>
            <a:pPr>
              <a:buNone/>
            </a:pPr>
            <a:endParaRPr lang="en-US" b="1" i="1" dirty="0">
              <a:solidFill>
                <a:schemeClr val="accent1"/>
              </a:solidFill>
            </a:endParaRPr>
          </a:p>
          <a:p>
            <a:pPr>
              <a:buNone/>
            </a:pPr>
            <a:endParaRPr lang="en-US" b="1" i="1" dirty="0">
              <a:solidFill>
                <a:schemeClr val="accent1"/>
              </a:solidFill>
            </a:endParaRPr>
          </a:p>
          <a:p>
            <a:pPr>
              <a:buNone/>
            </a:pPr>
            <a:r>
              <a:rPr lang="en-US" b="1" i="1" dirty="0">
                <a:solidFill>
                  <a:schemeClr val="accent1"/>
                </a:solidFill>
              </a:rPr>
              <a:t>  </a:t>
            </a:r>
          </a:p>
          <a:p>
            <a:pPr>
              <a:buNone/>
            </a:pPr>
            <a:r>
              <a:rPr lang="en-US" b="1" i="1" dirty="0">
                <a:solidFill>
                  <a:schemeClr val="accent1"/>
                </a:solidFill>
              </a:rPr>
              <a:t>    Following are some of the ideas of the  general population about ECT</a:t>
            </a:r>
            <a:r>
              <a:rPr lang="en-US" dirty="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14313"/>
            <a:ext cx="7586663" cy="6643687"/>
          </a:xfrm>
        </p:spPr>
        <p:txBody>
          <a:bodyPr>
            <a:normAutofit/>
          </a:bodyPr>
          <a:lstStyle/>
          <a:p>
            <a:pPr>
              <a:buFont typeface="Wingdings" pitchFamily="2" charset="2"/>
              <a:buChar char="v"/>
            </a:pPr>
            <a:r>
              <a:rPr lang="en-IN" b="1" u="sng" dirty="0">
                <a:solidFill>
                  <a:schemeClr val="tx2"/>
                </a:solidFill>
                <a:latin typeface="Algerian" pitchFamily="82" charset="0"/>
              </a:rPr>
              <a:t>Major depressive disorder</a:t>
            </a:r>
          </a:p>
          <a:p>
            <a:pPr>
              <a:buNone/>
            </a:pPr>
            <a:r>
              <a:rPr lang="en-IN" b="1" dirty="0"/>
              <a:t>	</a:t>
            </a:r>
            <a:endParaRPr lang="en-US" dirty="0"/>
          </a:p>
          <a:p>
            <a:pPr lvl="0"/>
            <a:r>
              <a:rPr lang="en-IN" dirty="0"/>
              <a:t> </a:t>
            </a:r>
            <a:r>
              <a:rPr lang="en-IN" b="1" i="1" dirty="0">
                <a:solidFill>
                  <a:schemeClr val="accent1"/>
                </a:solidFill>
              </a:rPr>
              <a:t>Acute phase.</a:t>
            </a:r>
          </a:p>
          <a:p>
            <a:r>
              <a:rPr lang="en-IN" b="1" i="1" dirty="0">
                <a:solidFill>
                  <a:schemeClr val="accent1"/>
                </a:solidFill>
              </a:rPr>
              <a:t>Suicidal ideation.</a:t>
            </a:r>
            <a:endParaRPr lang="en-US" b="1" i="1" dirty="0">
              <a:solidFill>
                <a:schemeClr val="accent1"/>
              </a:solidFill>
            </a:endParaRPr>
          </a:p>
          <a:p>
            <a:pPr lvl="0"/>
            <a:r>
              <a:rPr lang="en-IN" b="1" i="1" dirty="0">
                <a:solidFill>
                  <a:schemeClr val="accent1"/>
                </a:solidFill>
              </a:rPr>
              <a:t>Resistant to treatment</a:t>
            </a:r>
            <a:endParaRPr lang="en-US" b="1" i="1" dirty="0">
              <a:solidFill>
                <a:schemeClr val="accent1"/>
              </a:solidFill>
            </a:endParaRPr>
          </a:p>
          <a:p>
            <a:pPr lvl="0"/>
            <a:r>
              <a:rPr lang="en-IN" b="1" i="1" dirty="0">
                <a:solidFill>
                  <a:schemeClr val="accent1"/>
                </a:solidFill>
              </a:rPr>
              <a:t>Melancholic and psychotic</a:t>
            </a:r>
            <a:r>
              <a:rPr lang="en-IN" b="1" i="1" baseline="30000" dirty="0">
                <a:solidFill>
                  <a:schemeClr val="accent1"/>
                </a:solidFill>
              </a:rPr>
              <a:t> </a:t>
            </a:r>
            <a:r>
              <a:rPr lang="en-IN" b="1" i="1" dirty="0">
                <a:solidFill>
                  <a:schemeClr val="accent1"/>
                </a:solidFill>
              </a:rPr>
              <a:t>depression.</a:t>
            </a:r>
            <a:endParaRPr lang="en-US" b="1" i="1" dirty="0">
              <a:solidFill>
                <a:schemeClr val="accent1"/>
              </a:solidFill>
            </a:endParaRPr>
          </a:p>
          <a:p>
            <a:pPr>
              <a:buNone/>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ECT\preview\1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CT\preview\16.jpg"/>
          <p:cNvPicPr>
            <a:picLocks noChangeAspect="1" noChangeArrowheads="1"/>
          </p:cNvPicPr>
          <p:nvPr/>
        </p:nvPicPr>
        <p:blipFill>
          <a:blip r:embed="rId3"/>
          <a:srcRect/>
          <a:stretch>
            <a:fillRect/>
          </a:stretch>
        </p:blipFill>
        <p:spPr bwMode="auto">
          <a:xfrm>
            <a:off x="2362200" y="1828800"/>
            <a:ext cx="4724399" cy="28194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797511"/>
            <a:ext cx="4572000" cy="646331"/>
          </a:xfrm>
          <a:prstGeom prst="rect">
            <a:avLst/>
          </a:prstGeom>
        </p:spPr>
        <p:txBody>
          <a:bodyPr>
            <a:spAutoFit/>
          </a:bodyPr>
          <a:lstStyle/>
          <a:p>
            <a:pPr lvl="0">
              <a:buFont typeface="Wingdings" pitchFamily="2" charset="2"/>
              <a:buChar char="v"/>
            </a:pPr>
            <a:endParaRPr lang="en-US" sz="3600" dirty="0"/>
          </a:p>
        </p:txBody>
      </p:sp>
      <p:sp>
        <p:nvSpPr>
          <p:cNvPr id="4" name="Content Placeholder 3"/>
          <p:cNvSpPr>
            <a:spLocks noGrp="1"/>
          </p:cNvSpPr>
          <p:nvPr>
            <p:ph idx="1"/>
          </p:nvPr>
        </p:nvSpPr>
        <p:spPr>
          <a:xfrm>
            <a:off x="457200" y="1143000"/>
            <a:ext cx="8229600" cy="5257800"/>
          </a:xfrm>
        </p:spPr>
        <p:txBody>
          <a:bodyPr>
            <a:normAutofit/>
          </a:bodyPr>
          <a:lstStyle/>
          <a:p>
            <a:pPr lvl="0">
              <a:buFont typeface="Wingdings" pitchFamily="2" charset="2"/>
              <a:buChar char="v"/>
            </a:pPr>
            <a:r>
              <a:rPr lang="en-IN" b="1" dirty="0">
                <a:solidFill>
                  <a:schemeClr val="tx2"/>
                </a:solidFill>
                <a:latin typeface="Algerian" pitchFamily="82" charset="0"/>
              </a:rPr>
              <a:t>Manic or mixed episodes</a:t>
            </a:r>
          </a:p>
          <a:p>
            <a:pPr lvl="0">
              <a:buNone/>
            </a:pPr>
            <a:r>
              <a:rPr lang="en-IN" b="1" dirty="0"/>
              <a:t> </a:t>
            </a:r>
            <a:endParaRPr lang="en-US" sz="4000" b="1" dirty="0"/>
          </a:p>
          <a:p>
            <a:pPr lvl="1"/>
            <a:r>
              <a:rPr lang="en-IN" b="1" i="1" dirty="0">
                <a:solidFill>
                  <a:schemeClr val="accent1"/>
                </a:solidFill>
              </a:rPr>
              <a:t>ECT may be considered for patients with severe or treatment-resistant</a:t>
            </a:r>
            <a:r>
              <a:rPr lang="en-IN" sz="2000" b="1" i="1" baseline="30000" dirty="0">
                <a:solidFill>
                  <a:schemeClr val="accent1"/>
                </a:solidFill>
              </a:rPr>
              <a:t> </a:t>
            </a:r>
            <a:r>
              <a:rPr lang="en-IN" b="1" i="1" dirty="0">
                <a:solidFill>
                  <a:schemeClr val="accent1"/>
                </a:solidFill>
              </a:rPr>
              <a:t>mania.</a:t>
            </a:r>
            <a:r>
              <a:rPr lang="en-IN" sz="2000" b="1" i="1" baseline="30000" dirty="0">
                <a:solidFill>
                  <a:schemeClr val="accent1"/>
                </a:solidFill>
              </a:rPr>
              <a:t> </a:t>
            </a:r>
            <a:endParaRPr lang="en-US" sz="3600" b="1" i="1" dirty="0">
              <a:solidFill>
                <a:schemeClr val="accent1"/>
              </a:solidFill>
            </a:endParaRPr>
          </a:p>
          <a:p>
            <a:pPr lvl="1"/>
            <a:r>
              <a:rPr lang="en-IN" b="1" i="1" dirty="0">
                <a:solidFill>
                  <a:schemeClr val="accent1"/>
                </a:solidFill>
              </a:rPr>
              <a:t>Severe mania during pregnancy.</a:t>
            </a:r>
            <a:r>
              <a:rPr lang="en-IN" sz="2000" b="1" i="1" baseline="30000" dirty="0">
                <a:solidFill>
                  <a:schemeClr val="accent1"/>
                </a:solidFill>
              </a:rPr>
              <a:t> </a:t>
            </a:r>
            <a:endParaRPr lang="en-US" sz="3600" b="1" i="1" dirty="0">
              <a:solidFill>
                <a:schemeClr val="accent1"/>
              </a:solidFill>
            </a:endParaRPr>
          </a:p>
          <a:p>
            <a:pPr lvl="1"/>
            <a:r>
              <a:rPr lang="en-IN" b="1" i="1" dirty="0">
                <a:solidFill>
                  <a:schemeClr val="accent1"/>
                </a:solidFill>
              </a:rPr>
              <a:t>Suicidal patients.</a:t>
            </a:r>
            <a:r>
              <a:rPr lang="en-IN" sz="2000" b="1" i="1" baseline="30000" dirty="0">
                <a:solidFill>
                  <a:schemeClr val="accent1"/>
                </a:solidFill>
              </a:rPr>
              <a:t>  </a:t>
            </a:r>
            <a:endParaRPr lang="en-US" sz="3600" b="1" i="1" dirty="0">
              <a:solidFill>
                <a:schemeClr val="accent1"/>
              </a:solidFill>
            </a:endParaRPr>
          </a:p>
          <a:p>
            <a:pPr lvl="1"/>
            <a:r>
              <a:rPr lang="en-IN" b="1" i="1" dirty="0">
                <a:solidFill>
                  <a:schemeClr val="accent1"/>
                </a:solidFill>
              </a:rPr>
              <a:t>Rapid cycling bipolar disorder.</a:t>
            </a:r>
            <a:r>
              <a:rPr lang="en-IN" sz="2000" b="1" i="1" baseline="30000" dirty="0">
                <a:solidFill>
                  <a:schemeClr val="accent1"/>
                </a:solidFill>
              </a:rPr>
              <a:t> </a:t>
            </a:r>
            <a:endParaRPr lang="en-US" sz="3600" b="1" i="1" dirty="0">
              <a:solidFill>
                <a:schemeClr val="accent1"/>
              </a:solidFill>
            </a:endParaRPr>
          </a:p>
          <a:p>
            <a:pPr lvl="1">
              <a:buNone/>
            </a:pPr>
            <a:r>
              <a:rPr lang="en-IN" sz="2000" baseline="30000" dirty="0"/>
              <a:t> </a:t>
            </a:r>
            <a:endParaRPr lang="en-US" sz="3600" dirty="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85750"/>
            <a:ext cx="7729538" cy="6572250"/>
          </a:xfrm>
        </p:spPr>
        <p:txBody>
          <a:bodyPr>
            <a:normAutofit/>
          </a:bodyPr>
          <a:lstStyle/>
          <a:p>
            <a:pPr>
              <a:buFont typeface="Wingdings" pitchFamily="2" charset="2"/>
              <a:buChar char="v"/>
            </a:pPr>
            <a:r>
              <a:rPr lang="en-IN" sz="5800" b="1" u="sng" baseline="30000" dirty="0">
                <a:solidFill>
                  <a:schemeClr val="tx2"/>
                </a:solidFill>
                <a:latin typeface="Algerian" pitchFamily="82" charset="0"/>
              </a:rPr>
              <a:t>schizophrenia</a:t>
            </a:r>
            <a:r>
              <a:rPr lang="en-IN" sz="5800" b="1" u="sng" baseline="30000" dirty="0">
                <a:solidFill>
                  <a:schemeClr val="tx2"/>
                </a:solidFill>
              </a:rPr>
              <a:t> </a:t>
            </a:r>
            <a:endParaRPr lang="en-US" sz="5800" u="sng" dirty="0">
              <a:solidFill>
                <a:schemeClr val="tx2"/>
              </a:solidFill>
            </a:endParaRPr>
          </a:p>
          <a:p>
            <a:r>
              <a:rPr lang="en-IN" sz="3100" b="1" i="1" dirty="0">
                <a:solidFill>
                  <a:schemeClr val="accent1"/>
                </a:solidFill>
              </a:rPr>
              <a:t>Catatonic schizophrenia</a:t>
            </a:r>
          </a:p>
          <a:p>
            <a:r>
              <a:rPr lang="en-IN" sz="3100" b="1" i="1" dirty="0">
                <a:solidFill>
                  <a:schemeClr val="accent1"/>
                </a:solidFill>
              </a:rPr>
              <a:t>Schizoaffective </a:t>
            </a:r>
            <a:r>
              <a:rPr lang="en-IN" sz="3100" b="1" i="1" dirty="0" err="1">
                <a:solidFill>
                  <a:schemeClr val="accent1"/>
                </a:solidFill>
              </a:rPr>
              <a:t>disoder</a:t>
            </a:r>
            <a:r>
              <a:rPr lang="en-IN" sz="3100" b="1" i="1" dirty="0">
                <a:solidFill>
                  <a:schemeClr val="accent1"/>
                </a:solidFill>
              </a:rPr>
              <a:t> </a:t>
            </a:r>
          </a:p>
          <a:p>
            <a:r>
              <a:rPr lang="en-IN" sz="3100" b="1" i="1" dirty="0">
                <a:solidFill>
                  <a:schemeClr val="accent1"/>
                </a:solidFill>
              </a:rPr>
              <a:t>Acute schizophrenia</a:t>
            </a:r>
            <a:r>
              <a:rPr lang="en-IN" sz="3100" b="1" i="1" baseline="30000" dirty="0">
                <a:solidFill>
                  <a:schemeClr val="accent1"/>
                </a:solidFill>
              </a:rPr>
              <a:t> </a:t>
            </a:r>
            <a:endParaRPr lang="en-US" sz="3100" b="1" i="1" dirty="0">
              <a:solidFill>
                <a:schemeClr val="accent1"/>
              </a:solidFill>
            </a:endParaRPr>
          </a:p>
          <a:p>
            <a:pPr lvl="0"/>
            <a:r>
              <a:rPr lang="en-IN" sz="3100" b="1" i="1" dirty="0">
                <a:solidFill>
                  <a:schemeClr val="accent1"/>
                </a:solidFill>
              </a:rPr>
              <a:t>Not responded to treatment with antipsychotics.</a:t>
            </a:r>
            <a:endParaRPr lang="en-US" sz="3100" b="1" i="1" dirty="0">
              <a:solidFill>
                <a:schemeClr val="accent1"/>
              </a:solidFill>
            </a:endParaRPr>
          </a:p>
          <a:p>
            <a:pPr lvl="0">
              <a:buNone/>
            </a:pPr>
            <a:endParaRPr lang="en-US" sz="3100" dirty="0"/>
          </a:p>
          <a:p>
            <a:pPr lvl="0">
              <a:buNone/>
            </a:pPr>
            <a:endParaRPr lang="en-US" sz="3100" dirty="0"/>
          </a:p>
          <a:p>
            <a:pPr lvl="0"/>
            <a:endParaRPr lang="en-US" dirty="0"/>
          </a:p>
          <a:p>
            <a:pPr lvl="0"/>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3886200" y="3086100"/>
          <a:ext cx="1371600" cy="687388"/>
        </p:xfrm>
        <a:graphic>
          <a:graphicData uri="http://schemas.openxmlformats.org/presentationml/2006/ole">
            <mc:AlternateContent xmlns:mc="http://schemas.openxmlformats.org/markup-compatibility/2006">
              <mc:Choice xmlns:v="urn:schemas-microsoft-com:vml" Requires="v">
                <p:oleObj spid="_x0000_s2052" name="Packager Shell Object" showAsIcon="1" r:id="rId3" imgW="1371600" imgH="686880" progId="Package">
                  <p:embed/>
                </p:oleObj>
              </mc:Choice>
              <mc:Fallback>
                <p:oleObj name="Packager Shell Object" showAsIcon="1" r:id="rId3" imgW="1371600" imgH="68688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086100"/>
                        <a:ext cx="1371600" cy="68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43000" y="214313"/>
            <a:ext cx="8001000" cy="6643687"/>
          </a:xfrm>
        </p:spPr>
        <p:txBody>
          <a:bodyPr>
            <a:normAutofit/>
          </a:bodyPr>
          <a:lstStyle/>
          <a:p>
            <a:pPr>
              <a:buFont typeface="Wingdings" pitchFamily="2" charset="2"/>
              <a:buChar char="v"/>
            </a:pPr>
            <a:r>
              <a:rPr lang="en-IN" b="1" u="sng" dirty="0">
                <a:solidFill>
                  <a:schemeClr val="tx2"/>
                </a:solidFill>
              </a:rPr>
              <a:t>Other  indications</a:t>
            </a:r>
          </a:p>
          <a:p>
            <a:pPr>
              <a:buNone/>
            </a:pPr>
            <a:endParaRPr lang="en-US" dirty="0"/>
          </a:p>
          <a:p>
            <a:pPr lvl="0"/>
            <a:r>
              <a:rPr lang="en-US" b="1" i="1" dirty="0">
                <a:solidFill>
                  <a:schemeClr val="accent1"/>
                </a:solidFill>
              </a:rPr>
              <a:t>Catatonia</a:t>
            </a:r>
          </a:p>
          <a:p>
            <a:pPr lvl="0"/>
            <a:r>
              <a:rPr lang="en-US" b="1" i="1" dirty="0">
                <a:solidFill>
                  <a:schemeClr val="accent1"/>
                </a:solidFill>
              </a:rPr>
              <a:t>Neuroleptic malignant syndrome: </a:t>
            </a:r>
          </a:p>
          <a:p>
            <a:pPr lvl="0"/>
            <a:r>
              <a:rPr lang="en-US" b="1" i="1" dirty="0">
                <a:solidFill>
                  <a:schemeClr val="accent1"/>
                </a:solidFill>
              </a:rPr>
              <a:t>Parkinson’s disease</a:t>
            </a:r>
          </a:p>
          <a:p>
            <a:pPr lvl="0"/>
            <a:r>
              <a:rPr lang="en-US" b="1" i="1" dirty="0">
                <a:solidFill>
                  <a:schemeClr val="accent1"/>
                </a:solidFill>
              </a:rPr>
              <a:t>Epilepsy </a:t>
            </a:r>
          </a:p>
          <a:p>
            <a:pPr lvl="0"/>
            <a:r>
              <a:rPr lang="en-US" b="1" i="1" dirty="0">
                <a:solidFill>
                  <a:schemeClr val="accent1"/>
                </a:solidFill>
              </a:rPr>
              <a:t>Movement disorders: e.g.- </a:t>
            </a:r>
            <a:r>
              <a:rPr lang="en-US" b="1" i="1" dirty="0" err="1">
                <a:solidFill>
                  <a:schemeClr val="accent1"/>
                </a:solidFill>
              </a:rPr>
              <a:t>tourette’s</a:t>
            </a:r>
            <a:r>
              <a:rPr lang="en-US" b="1" i="1" dirty="0">
                <a:solidFill>
                  <a:schemeClr val="accent1"/>
                </a:solidFill>
              </a:rPr>
              <a:t> syndrome.</a:t>
            </a:r>
          </a:p>
          <a:p>
            <a:pPr lvl="0"/>
            <a:r>
              <a:rPr lang="en-US" b="1" i="1" dirty="0">
                <a:solidFill>
                  <a:schemeClr val="accent1"/>
                </a:solidFill>
              </a:rPr>
              <a:t>Clinical indications:</a:t>
            </a:r>
          </a:p>
          <a:p>
            <a:pPr lvl="0"/>
            <a:r>
              <a:rPr lang="en-US" b="1" i="1" dirty="0">
                <a:solidFill>
                  <a:schemeClr val="accent1"/>
                </a:solidFill>
              </a:rPr>
              <a:t>Primary use:</a:t>
            </a:r>
          </a:p>
          <a:p>
            <a:pPr marL="514350" lvl="0" indent="-514350">
              <a:buFont typeface="Wingdings" pitchFamily="2" charset="2"/>
              <a:buChar char="ü"/>
            </a:pPr>
            <a:r>
              <a:rPr lang="en-US" b="1" i="1" dirty="0">
                <a:solidFill>
                  <a:schemeClr val="accent1"/>
                </a:solidFill>
              </a:rPr>
              <a:t>Rapid definitive response required on medical or psychiatric grounds.</a:t>
            </a:r>
          </a:p>
          <a:p>
            <a:pPr marL="514350" lvl="0" indent="-514350">
              <a:buFont typeface="Wingdings" pitchFamily="2" charset="2"/>
              <a:buChar char="ü"/>
            </a:pPr>
            <a:r>
              <a:rPr lang="en-US" b="1" i="1" dirty="0">
                <a:solidFill>
                  <a:schemeClr val="accent1"/>
                </a:solidFill>
              </a:rPr>
              <a:t>Risks of alternative treatments outweigh benefits</a:t>
            </a:r>
          </a:p>
          <a:p>
            <a:pPr marL="514350" lvl="0" indent="-514350">
              <a:buFont typeface="Wingdings" pitchFamily="2" charset="2"/>
              <a:buChar char="ü"/>
            </a:pPr>
            <a:r>
              <a:rPr lang="en-US" b="1" i="1" dirty="0">
                <a:solidFill>
                  <a:schemeClr val="accent1"/>
                </a:solidFill>
              </a:rPr>
              <a:t>Patient </a:t>
            </a:r>
            <a:r>
              <a:rPr lang="en-US" b="1" i="1" dirty="0" err="1">
                <a:solidFill>
                  <a:schemeClr val="accent1"/>
                </a:solidFill>
              </a:rPr>
              <a:t>preferance</a:t>
            </a:r>
            <a:endParaRPr lang="en-US" b="1" i="1" dirty="0">
              <a:solidFill>
                <a:schemeClr val="accent1"/>
              </a:solidFill>
            </a:endParaRPr>
          </a:p>
          <a:p>
            <a:pPr>
              <a:buNone/>
            </a:pPr>
            <a:endParaRPr lang="en-US" b="1" i="1" dirty="0">
              <a:solidFill>
                <a:schemeClr val="accen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10600" cy="6096000"/>
          </a:xfrm>
        </p:spPr>
        <p:txBody>
          <a:bodyPr/>
          <a:lstStyle/>
          <a:p>
            <a:pPr marL="514350" indent="-514350">
              <a:buNone/>
            </a:pPr>
            <a:r>
              <a:rPr lang="en-IN" b="1" i="1" dirty="0">
                <a:solidFill>
                  <a:schemeClr val="accent1"/>
                </a:solidFill>
              </a:rPr>
              <a:t>Past history of poor response to </a:t>
            </a:r>
            <a:r>
              <a:rPr lang="en-IN" b="1" i="1" dirty="0" err="1">
                <a:solidFill>
                  <a:schemeClr val="accent1"/>
                </a:solidFill>
              </a:rPr>
              <a:t>psychotropics</a:t>
            </a:r>
            <a:r>
              <a:rPr lang="en-IN" b="1" i="1" dirty="0">
                <a:solidFill>
                  <a:schemeClr val="accent1"/>
                </a:solidFill>
              </a:rPr>
              <a:t> or good response to ECT</a:t>
            </a:r>
            <a:r>
              <a:rPr lang="en-IN" dirty="0"/>
              <a:t>.</a:t>
            </a:r>
          </a:p>
          <a:p>
            <a:pPr marL="514350" indent="-514350"/>
            <a:r>
              <a:rPr lang="en-IN" b="1" i="1" dirty="0">
                <a:solidFill>
                  <a:schemeClr val="accent1"/>
                </a:solidFill>
              </a:rPr>
              <a:t>Secondary use</a:t>
            </a:r>
          </a:p>
          <a:p>
            <a:pPr marL="514350" indent="-514350">
              <a:buFont typeface="Wingdings" pitchFamily="2" charset="2"/>
              <a:buChar char="ü"/>
            </a:pPr>
            <a:r>
              <a:rPr lang="en-IN" b="1" i="1" dirty="0">
                <a:solidFill>
                  <a:schemeClr val="accent1"/>
                </a:solidFill>
              </a:rPr>
              <a:t> Failure to respond to </a:t>
            </a:r>
            <a:r>
              <a:rPr lang="en-IN" b="1" i="1" dirty="0" err="1">
                <a:solidFill>
                  <a:schemeClr val="accent1"/>
                </a:solidFill>
              </a:rPr>
              <a:t>pharmacotherapyin</a:t>
            </a:r>
            <a:r>
              <a:rPr lang="en-IN" b="1" i="1" dirty="0">
                <a:solidFill>
                  <a:schemeClr val="accent1"/>
                </a:solidFill>
              </a:rPr>
              <a:t> the current episode</a:t>
            </a:r>
          </a:p>
          <a:p>
            <a:pPr marL="514350" indent="-514350">
              <a:buFont typeface="Wingdings" pitchFamily="2" charset="2"/>
              <a:buChar char="ü"/>
            </a:pPr>
            <a:r>
              <a:rPr lang="en-IN" b="1" i="1" dirty="0">
                <a:solidFill>
                  <a:schemeClr val="accent1"/>
                </a:solidFill>
              </a:rPr>
              <a:t>Intolerance of pharmacotherapy in the current episode</a:t>
            </a:r>
          </a:p>
          <a:p>
            <a:pPr marL="514350" indent="-514350">
              <a:buFont typeface="Wingdings" pitchFamily="2" charset="2"/>
              <a:buChar char="ü"/>
            </a:pPr>
            <a:r>
              <a:rPr lang="en-IN" b="1" i="1" dirty="0">
                <a:solidFill>
                  <a:schemeClr val="accent1"/>
                </a:solidFill>
              </a:rPr>
              <a:t> Rapid definitive response necessitated by deterioration of the patient’s condition.</a:t>
            </a:r>
          </a:p>
          <a:p>
            <a:pPr marL="514350" indent="-514350">
              <a:buNone/>
            </a:pPr>
            <a:endParaRPr lang="en-IN"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28729" y="2214554"/>
            <a:ext cx="5643602"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PROCEDURE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086600" cy="914400"/>
          </a:xfrm>
        </p:spPr>
        <p:txBody>
          <a:bodyPr/>
          <a:lstStyle/>
          <a:p>
            <a:endParaRPr lang="en-US" dirty="0"/>
          </a:p>
        </p:txBody>
      </p:sp>
      <p:sp>
        <p:nvSpPr>
          <p:cNvPr id="3" name="Content Placeholder 2"/>
          <p:cNvSpPr>
            <a:spLocks noGrp="1"/>
          </p:cNvSpPr>
          <p:nvPr>
            <p:ph idx="1"/>
          </p:nvPr>
        </p:nvSpPr>
        <p:spPr>
          <a:xfrm>
            <a:off x="457200" y="1371600"/>
            <a:ext cx="8229600" cy="5486400"/>
          </a:xfrm>
        </p:spPr>
        <p:txBody>
          <a:bodyPr>
            <a:normAutofit/>
          </a:bodyPr>
          <a:lstStyle/>
          <a:p>
            <a:endParaRPr lang="en-IN" b="1" dirty="0"/>
          </a:p>
          <a:p>
            <a:pPr>
              <a:buFont typeface="Wingdings" pitchFamily="2" charset="2"/>
              <a:buChar char="q"/>
            </a:pPr>
            <a:r>
              <a:rPr lang="en-IN" b="1" dirty="0">
                <a:solidFill>
                  <a:schemeClr val="accent1"/>
                </a:solidFill>
              </a:rPr>
              <a:t>Pre-treatment evaluation</a:t>
            </a:r>
            <a:r>
              <a:rPr lang="en-IN" dirty="0">
                <a:solidFill>
                  <a:schemeClr val="accent1"/>
                </a:solidFill>
              </a:rPr>
              <a:t> </a:t>
            </a:r>
            <a:endParaRPr lang="en-US" dirty="0">
              <a:solidFill>
                <a:schemeClr val="accent1"/>
              </a:solidFill>
            </a:endParaRPr>
          </a:p>
          <a:p>
            <a:pPr>
              <a:buFont typeface="Wingdings" pitchFamily="2" charset="2"/>
              <a:buChar char="q"/>
            </a:pPr>
            <a:r>
              <a:rPr lang="en-US" sz="2800" b="1" dirty="0">
                <a:solidFill>
                  <a:schemeClr val="accent1"/>
                </a:solidFill>
              </a:rPr>
              <a:t>Informed consent</a:t>
            </a:r>
          </a:p>
          <a:p>
            <a:endParaRPr lang="en-US" dirty="0"/>
          </a:p>
        </p:txBody>
      </p:sp>
      <p:pic>
        <p:nvPicPr>
          <p:cNvPr id="4" name="Picture 2" descr="F:\ECT\preview\13.jpg"/>
          <p:cNvPicPr>
            <a:picLocks noChangeAspect="1" noChangeArrowheads="1"/>
          </p:cNvPicPr>
          <p:nvPr/>
        </p:nvPicPr>
        <p:blipFill>
          <a:blip r:embed="rId3"/>
          <a:srcRect/>
          <a:stretch>
            <a:fillRect/>
          </a:stretch>
        </p:blipFill>
        <p:spPr bwMode="auto">
          <a:xfrm>
            <a:off x="4343400" y="3124200"/>
            <a:ext cx="3352800" cy="2286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104450" name="Object 2"/>
          <p:cNvGraphicFramePr>
            <a:graphicFrameLocks noChangeAspect="1"/>
          </p:cNvGraphicFramePr>
          <p:nvPr/>
        </p:nvGraphicFramePr>
        <p:xfrm>
          <a:off x="914400" y="3581400"/>
          <a:ext cx="7144470" cy="1045119"/>
        </p:xfrm>
        <a:graphic>
          <a:graphicData uri="http://schemas.openxmlformats.org/presentationml/2006/ole">
            <mc:AlternateContent xmlns:mc="http://schemas.openxmlformats.org/markup-compatibility/2006">
              <mc:Choice xmlns:v="urn:schemas-microsoft-com:vml" Requires="v">
                <p:oleObj spid="_x0000_s104452" name="Package" showAsIcon="1" r:id="rId3" imgW="4699080" imgH="686880" progId="Package">
                  <p:embed/>
                </p:oleObj>
              </mc:Choice>
              <mc:Fallback>
                <p:oleObj name="Package" showAsIcon="1" r:id="rId3" imgW="4699080" imgH="68688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581400"/>
                        <a:ext cx="7144470" cy="104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1500" y="500063"/>
            <a:ext cx="8572500" cy="6357937"/>
          </a:xfrm>
        </p:spPr>
        <p:txBody>
          <a:bodyPr>
            <a:normAutofit fontScale="92500" lnSpcReduction="20000"/>
          </a:bodyPr>
          <a:lstStyle/>
          <a:p>
            <a:pPr lvl="0"/>
            <a:r>
              <a:rPr lang="en-IN" b="1" i="1" dirty="0">
                <a:solidFill>
                  <a:schemeClr val="accent1"/>
                </a:solidFill>
              </a:rPr>
              <a:t>No routine set of laboratory tests for patients before undergoing ECT has been established. Commonly ordered tests include the following: </a:t>
            </a:r>
            <a:endParaRPr lang="en-US" sz="4000" b="1" i="1" dirty="0">
              <a:solidFill>
                <a:schemeClr val="accent1"/>
              </a:solidFill>
            </a:endParaRPr>
          </a:p>
          <a:p>
            <a:pPr lvl="1"/>
            <a:r>
              <a:rPr lang="en-IN" b="1" i="1" dirty="0">
                <a:solidFill>
                  <a:schemeClr val="accent1"/>
                </a:solidFill>
              </a:rPr>
              <a:t>Complete blood count </a:t>
            </a:r>
            <a:endParaRPr lang="en-US" sz="3600" b="1" i="1" dirty="0">
              <a:solidFill>
                <a:schemeClr val="accent1"/>
              </a:solidFill>
            </a:endParaRPr>
          </a:p>
          <a:p>
            <a:pPr lvl="1"/>
            <a:r>
              <a:rPr lang="en-IN" b="1" i="1" dirty="0">
                <a:solidFill>
                  <a:schemeClr val="accent1"/>
                </a:solidFill>
              </a:rPr>
              <a:t>Serum chemistry </a:t>
            </a:r>
            <a:endParaRPr lang="en-US" sz="3600" b="1" i="1" dirty="0">
              <a:solidFill>
                <a:schemeClr val="accent1"/>
              </a:solidFill>
            </a:endParaRPr>
          </a:p>
          <a:p>
            <a:pPr lvl="1"/>
            <a:r>
              <a:rPr lang="en-IN" b="1" i="1" dirty="0">
                <a:solidFill>
                  <a:schemeClr val="accent1"/>
                </a:solidFill>
              </a:rPr>
              <a:t>Renal function </a:t>
            </a:r>
            <a:endParaRPr lang="en-US" sz="3600" b="1" i="1" dirty="0">
              <a:solidFill>
                <a:schemeClr val="accent1"/>
              </a:solidFill>
            </a:endParaRPr>
          </a:p>
          <a:p>
            <a:pPr lvl="1"/>
            <a:r>
              <a:rPr lang="en-IN" b="1" i="1" dirty="0">
                <a:solidFill>
                  <a:schemeClr val="accent1"/>
                </a:solidFill>
              </a:rPr>
              <a:t>Electrocardiogram </a:t>
            </a:r>
            <a:endParaRPr lang="en-US" sz="3600" b="1" i="1" dirty="0">
              <a:solidFill>
                <a:schemeClr val="accent1"/>
              </a:solidFill>
            </a:endParaRPr>
          </a:p>
          <a:p>
            <a:pPr lvl="1"/>
            <a:r>
              <a:rPr lang="en-IN" b="1" i="1" dirty="0">
                <a:solidFill>
                  <a:schemeClr val="accent1"/>
                </a:solidFill>
              </a:rPr>
              <a:t>Urinalysis </a:t>
            </a:r>
            <a:endParaRPr lang="en-US" sz="3600" b="1" i="1" dirty="0">
              <a:solidFill>
                <a:schemeClr val="accent1"/>
              </a:solidFill>
            </a:endParaRPr>
          </a:p>
          <a:p>
            <a:pPr lvl="1"/>
            <a:r>
              <a:rPr lang="en-IN" b="1" i="1" dirty="0">
                <a:solidFill>
                  <a:schemeClr val="accent1"/>
                </a:solidFill>
              </a:rPr>
              <a:t>Chest radiograph (especially with cardiovascular or pulmonary disease or history of smoking) </a:t>
            </a:r>
            <a:endParaRPr lang="en-US" sz="3600" b="1" i="1" dirty="0">
              <a:solidFill>
                <a:schemeClr val="accent1"/>
              </a:solidFill>
            </a:endParaRPr>
          </a:p>
          <a:p>
            <a:pPr lvl="1"/>
            <a:r>
              <a:rPr lang="en-IN" b="1" i="1" dirty="0">
                <a:solidFill>
                  <a:schemeClr val="accent1"/>
                </a:solidFill>
              </a:rPr>
              <a:t>Electroencephalogram (guided by history and examination) </a:t>
            </a:r>
            <a:endParaRPr lang="en-US" sz="3600" b="1" i="1" dirty="0">
              <a:solidFill>
                <a:schemeClr val="accent1"/>
              </a:solidFill>
            </a:endParaRPr>
          </a:p>
          <a:p>
            <a:pPr lvl="1"/>
            <a:r>
              <a:rPr lang="en-IN" b="1" i="1" dirty="0" err="1">
                <a:solidFill>
                  <a:schemeClr val="accent1"/>
                </a:solidFill>
              </a:rPr>
              <a:t>Neuroradiological</a:t>
            </a:r>
            <a:r>
              <a:rPr lang="en-IN" b="1" i="1" dirty="0">
                <a:solidFill>
                  <a:schemeClr val="accent1"/>
                </a:solidFill>
              </a:rPr>
              <a:t>/neuropsychological tests (guided by history and examination) </a:t>
            </a:r>
            <a:endParaRPr lang="en-US" sz="3600" b="1" i="1" dirty="0">
              <a:solidFill>
                <a:schemeClr val="accent1"/>
              </a:solidFill>
            </a:endParaRPr>
          </a:p>
          <a:p>
            <a:pPr lvl="1"/>
            <a:r>
              <a:rPr lang="en-IN" b="1" i="1" dirty="0">
                <a:solidFill>
                  <a:schemeClr val="accent1"/>
                </a:solidFill>
              </a:rPr>
              <a:t>Spinal radiograph (especially with known or suspected spinal disease) </a:t>
            </a:r>
            <a:endParaRPr lang="en-US" sz="3600" b="1" i="1" dirty="0">
              <a:solidFill>
                <a:schemeClr val="accent1"/>
              </a:solidFill>
            </a:endParaRPr>
          </a:p>
          <a:p>
            <a:pPr lvl="1"/>
            <a:r>
              <a:rPr lang="en-IN" b="1" i="1" dirty="0">
                <a:solidFill>
                  <a:schemeClr val="accent1"/>
                </a:solidFill>
              </a:rPr>
              <a:t>Consultation with medical specialties such as cardiology, neurology, neurosurgery, or endocrinology as required by special medical conditions.</a:t>
            </a:r>
            <a:endParaRPr lang="en-US" sz="3600" b="1" i="1" dirty="0">
              <a:solidFill>
                <a:schemeClr val="accent1"/>
              </a:solidFill>
            </a:endParaRPr>
          </a:p>
          <a:p>
            <a:endParaRPr lang="en-US" b="1" i="1" dirty="0">
              <a:solidFill>
                <a:schemeClr val="accen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E765B7-B152-47CA-AA1E-B6CADD92E672}" type="slidenum">
              <a:rPr lang="en-US"/>
              <a:pPr/>
              <a:t>41</a:t>
            </a:fld>
            <a:endParaRPr lang="en-US"/>
          </a:p>
        </p:txBody>
      </p:sp>
      <p:pic>
        <p:nvPicPr>
          <p:cNvPr id="140292" name="Picture 4" descr="finkfig3"/>
          <p:cNvPicPr>
            <a:picLocks noChangeAspect="1" noChangeArrowheads="1"/>
          </p:cNvPicPr>
          <p:nvPr/>
        </p:nvPicPr>
        <p:blipFill>
          <a:blip r:embed="rId3"/>
          <a:srcRect/>
          <a:stretch>
            <a:fillRect/>
          </a:stretch>
        </p:blipFill>
        <p:spPr bwMode="auto">
          <a:xfrm>
            <a:off x="1643042" y="285728"/>
            <a:ext cx="5643602" cy="6267472"/>
          </a:xfrm>
          <a:prstGeom prst="rect">
            <a:avLst/>
          </a:prstGeom>
          <a:noFill/>
        </p:spPr>
      </p:pic>
      <p:sp>
        <p:nvSpPr>
          <p:cNvPr id="140293" name="Text Box 5"/>
          <p:cNvSpPr txBox="1">
            <a:spLocks noChangeArrowheads="1"/>
          </p:cNvSpPr>
          <p:nvPr/>
        </p:nvSpPr>
        <p:spPr bwMode="auto">
          <a:xfrm>
            <a:off x="1066800" y="6324600"/>
            <a:ext cx="7162800" cy="366713"/>
          </a:xfrm>
          <a:prstGeom prst="rect">
            <a:avLst/>
          </a:prstGeom>
          <a:noFill/>
          <a:ln w="9525">
            <a:noFill/>
            <a:miter lim="800000"/>
            <a:headEnd/>
            <a:tailEnd/>
          </a:ln>
          <a:effectLst/>
        </p:spPr>
        <p:txBody>
          <a:bodyPr>
            <a:spAutoFit/>
          </a:bodyPr>
          <a:lstStyle/>
          <a:p>
            <a:pPr>
              <a:spcBef>
                <a:spcPct val="50000"/>
              </a:spcBef>
            </a:pPr>
            <a:r>
              <a:rPr lang="en-US">
                <a:solidFill>
                  <a:srgbClr val="000000"/>
                </a:solidFill>
                <a:latin typeface="Times New Roman" pitchFamily="18" charset="0"/>
              </a:rPr>
              <a:t>(Fink M. Electroshock revisited. American Scientist. March-April 2000.)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3981450" y="3086100"/>
          <a:ext cx="1181100" cy="687388"/>
        </p:xfrm>
        <a:graphic>
          <a:graphicData uri="http://schemas.openxmlformats.org/presentationml/2006/ole">
            <mc:AlternateContent xmlns:mc="http://schemas.openxmlformats.org/markup-compatibility/2006">
              <mc:Choice xmlns:v="urn:schemas-microsoft-com:vml" Requires="v">
                <p:oleObj spid="_x0000_s3076" name="Packager Shell Object" showAsIcon="1" r:id="rId3" imgW="1181160" imgH="686880" progId="Package">
                  <p:embed/>
                </p:oleObj>
              </mc:Choice>
              <mc:Fallback>
                <p:oleObj name="Packager Shell Object" showAsIcon="1" r:id="rId3" imgW="1181160" imgH="68688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450" y="3086100"/>
                        <a:ext cx="1181100" cy="68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4" name="Content Placeholder 3"/>
          <p:cNvSpPr>
            <a:spLocks noGrp="1"/>
          </p:cNvSpPr>
          <p:nvPr>
            <p:ph idx="1"/>
          </p:nvPr>
        </p:nvSpPr>
        <p:spPr>
          <a:xfrm>
            <a:off x="457200" y="1447800"/>
            <a:ext cx="8229600" cy="4876800"/>
          </a:xfrm>
        </p:spPr>
        <p:txBody>
          <a:bodyPr>
            <a:normAutofit/>
          </a:bodyPr>
          <a:lstStyle/>
          <a:p>
            <a:r>
              <a:rPr lang="en-US" b="1" i="1" dirty="0">
                <a:solidFill>
                  <a:schemeClr val="accent1"/>
                </a:solidFill>
              </a:rPr>
              <a:t>The procedure will most likely be performed in the recovery room of a hospital, in the operating room itself, or possibly in your hospital room. An intravenous (IV) is inserted to provide </a:t>
            </a:r>
            <a:r>
              <a:rPr lang="en-US" b="1" i="1" dirty="0" err="1">
                <a:solidFill>
                  <a:schemeClr val="accent1"/>
                </a:solidFill>
              </a:rPr>
              <a:t>anaesthetic</a:t>
            </a:r>
            <a:r>
              <a:rPr lang="en-US" b="1" i="1" dirty="0">
                <a:solidFill>
                  <a:schemeClr val="accent1"/>
                </a:solidFill>
              </a:rPr>
              <a:t> medication. The vital signs are taken initially and continuously throughout the procedure.</a:t>
            </a:r>
          </a:p>
          <a:p>
            <a:r>
              <a:rPr lang="en-US" b="1" i="1" dirty="0">
                <a:solidFill>
                  <a:schemeClr val="accent1"/>
                </a:solidFill>
              </a:rPr>
              <a:t>An anesthesiologist administers </a:t>
            </a:r>
            <a:r>
              <a:rPr lang="en-US" b="1" i="1" dirty="0" err="1">
                <a:solidFill>
                  <a:schemeClr val="accent1"/>
                </a:solidFill>
              </a:rPr>
              <a:t>anaesthesia</a:t>
            </a:r>
            <a:r>
              <a:rPr lang="en-US" b="1" i="1" dirty="0">
                <a:solidFill>
                  <a:schemeClr val="accent1"/>
                </a:solidFill>
              </a:rPr>
              <a:t> and after the patient is asleep, tube is put to place in throat to breath. A paralyzing agent called </a:t>
            </a:r>
            <a:r>
              <a:rPr lang="en-US" b="1" i="1" dirty="0" err="1">
                <a:solidFill>
                  <a:schemeClr val="accent1"/>
                </a:solidFill>
              </a:rPr>
              <a:t>succinylcholine</a:t>
            </a:r>
            <a:r>
              <a:rPr lang="en-US" b="1" i="1" dirty="0">
                <a:solidFill>
                  <a:schemeClr val="accent1"/>
                </a:solidFill>
              </a:rPr>
              <a:t> is then administered to prevent the seizure from spreading to body.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724400"/>
          </a:xfrm>
        </p:spPr>
        <p:txBody>
          <a:bodyPr>
            <a:normAutofit fontScale="92500" lnSpcReduction="20000"/>
          </a:bodyPr>
          <a:lstStyle/>
          <a:p>
            <a:r>
              <a:rPr lang="en-US" b="1" i="1" dirty="0">
                <a:solidFill>
                  <a:schemeClr val="accent1"/>
                </a:solidFill>
              </a:rPr>
              <a:t>The electrodes are then applied to head with conducting jelly and a brief pulse (less than 2 seconds) is administered.</a:t>
            </a:r>
          </a:p>
          <a:p>
            <a:r>
              <a:rPr lang="en-US" b="1" i="1" dirty="0">
                <a:solidFill>
                  <a:schemeClr val="accent1"/>
                </a:solidFill>
              </a:rPr>
              <a:t>Mouth gag is kept in mouth to prevent damage to tongue and dental trauma.</a:t>
            </a:r>
          </a:p>
          <a:p>
            <a:r>
              <a:rPr lang="en-US" b="1" i="1" dirty="0">
                <a:solidFill>
                  <a:schemeClr val="accent1"/>
                </a:solidFill>
              </a:rPr>
              <a:t>There are two ways of evaluating seizure </a:t>
            </a:r>
            <a:r>
              <a:rPr lang="en-US" b="1" i="1" dirty="0" err="1">
                <a:solidFill>
                  <a:schemeClr val="accent1"/>
                </a:solidFill>
              </a:rPr>
              <a:t>activity:EEG</a:t>
            </a:r>
            <a:r>
              <a:rPr lang="en-US" b="1" i="1" dirty="0">
                <a:solidFill>
                  <a:schemeClr val="accent1"/>
                </a:solidFill>
              </a:rPr>
              <a:t> recording and manifestation of seizure activity </a:t>
            </a:r>
            <a:r>
              <a:rPr lang="en-US" b="1" i="1" dirty="0" err="1">
                <a:solidFill>
                  <a:schemeClr val="accent1"/>
                </a:solidFill>
              </a:rPr>
              <a:t>ie</a:t>
            </a:r>
            <a:r>
              <a:rPr lang="en-US" b="1" i="1" dirty="0">
                <a:solidFill>
                  <a:schemeClr val="accent1"/>
                </a:solidFill>
              </a:rPr>
              <a:t> convulsion.</a:t>
            </a:r>
          </a:p>
          <a:p>
            <a:r>
              <a:rPr lang="en-US" b="1" i="1" dirty="0">
                <a:solidFill>
                  <a:schemeClr val="accent1"/>
                </a:solidFill>
              </a:rPr>
              <a:t>On regaining consciousness there is mild disorientation which remains for transient period of time.</a:t>
            </a:r>
          </a:p>
          <a:p>
            <a:r>
              <a:rPr lang="en-US" b="1" i="1" dirty="0">
                <a:solidFill>
                  <a:schemeClr val="accent1"/>
                </a:solidFill>
              </a:rPr>
              <a:t>The patient is kept NBM for night before </a:t>
            </a:r>
            <a:r>
              <a:rPr lang="en-US" b="1" i="1" dirty="0" err="1">
                <a:solidFill>
                  <a:schemeClr val="accent1"/>
                </a:solidFill>
              </a:rPr>
              <a:t>ECT.The</a:t>
            </a:r>
            <a:r>
              <a:rPr lang="en-US" b="1" i="1" dirty="0">
                <a:solidFill>
                  <a:schemeClr val="accent1"/>
                </a:solidFill>
              </a:rPr>
              <a:t> patient is asked to pass urine before the patient is taken up for ECT. </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3981450" y="3086100"/>
          <a:ext cx="1181100" cy="687388"/>
        </p:xfrm>
        <a:graphic>
          <a:graphicData uri="http://schemas.openxmlformats.org/presentationml/2006/ole">
            <mc:AlternateContent xmlns:mc="http://schemas.openxmlformats.org/markup-compatibility/2006">
              <mc:Choice xmlns:v="urn:schemas-microsoft-com:vml" Requires="v">
                <p:oleObj spid="_x0000_s4100" name="Packager Shell Object" showAsIcon="1" r:id="rId3" imgW="1181160" imgH="686880" progId="Package">
                  <p:embed/>
                </p:oleObj>
              </mc:Choice>
              <mc:Fallback>
                <p:oleObj name="Packager Shell Object" showAsIcon="1" r:id="rId3" imgW="1181160" imgH="68688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450" y="3086100"/>
                        <a:ext cx="1181100" cy="68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p:cNvGraphicFramePr>
            <a:graphicFrameLocks noChangeAspect="1"/>
          </p:cNvGraphicFramePr>
          <p:nvPr/>
        </p:nvGraphicFramePr>
        <p:xfrm>
          <a:off x="3981450" y="3086100"/>
          <a:ext cx="1181100" cy="687388"/>
        </p:xfrm>
        <a:graphic>
          <a:graphicData uri="http://schemas.openxmlformats.org/presentationml/2006/ole">
            <mc:AlternateContent xmlns:mc="http://schemas.openxmlformats.org/markup-compatibility/2006">
              <mc:Choice xmlns:v="urn:schemas-microsoft-com:vml" Requires="v">
                <p:oleObj spid="_x0000_s83972" name="Packager Shell Object" showAsIcon="1" r:id="rId3" imgW="1181160" imgH="686880" progId="Package">
                  <p:embed/>
                </p:oleObj>
              </mc:Choice>
              <mc:Fallback>
                <p:oleObj name="Packager Shell Object" showAsIcon="1" r:id="rId3" imgW="1181160" imgH="68688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450" y="3086100"/>
                        <a:ext cx="1181100" cy="68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CALCULATION</a:t>
            </a:r>
          </a:p>
        </p:txBody>
      </p:sp>
      <p:sp>
        <p:nvSpPr>
          <p:cNvPr id="3" name="Content Placeholder 2"/>
          <p:cNvSpPr>
            <a:spLocks noGrp="1"/>
          </p:cNvSpPr>
          <p:nvPr>
            <p:ph idx="1"/>
          </p:nvPr>
        </p:nvSpPr>
        <p:spPr/>
        <p:txBody>
          <a:bodyPr>
            <a:normAutofit fontScale="77500" lnSpcReduction="20000"/>
          </a:bodyPr>
          <a:lstStyle/>
          <a:p>
            <a:pPr marL="571500" indent="-571500">
              <a:buNone/>
            </a:pPr>
            <a:r>
              <a:rPr lang="en-US" i="1" dirty="0">
                <a:solidFill>
                  <a:schemeClr val="accent1"/>
                </a:solidFill>
              </a:rPr>
              <a:t>1.)Determine </a:t>
            </a:r>
          </a:p>
          <a:p>
            <a:pPr>
              <a:buFont typeface="Wingdings" pitchFamily="2" charset="2"/>
              <a:buChar char="ü"/>
            </a:pPr>
            <a:r>
              <a:rPr lang="en-US" i="1" dirty="0">
                <a:solidFill>
                  <a:schemeClr val="accent1"/>
                </a:solidFill>
              </a:rPr>
              <a:t>Current(</a:t>
            </a:r>
            <a:r>
              <a:rPr lang="en-US" i="1" dirty="0" err="1">
                <a:solidFill>
                  <a:schemeClr val="accent1"/>
                </a:solidFill>
              </a:rPr>
              <a:t>mA</a:t>
            </a:r>
            <a:r>
              <a:rPr lang="en-US" i="1" dirty="0">
                <a:solidFill>
                  <a:schemeClr val="accent1"/>
                </a:solidFill>
              </a:rPr>
              <a:t>) -0.8mA(fixed)</a:t>
            </a:r>
          </a:p>
          <a:p>
            <a:pPr>
              <a:buFont typeface="Wingdings" pitchFamily="2" charset="2"/>
              <a:buChar char="ü"/>
            </a:pPr>
            <a:r>
              <a:rPr lang="en-US" i="1" dirty="0">
                <a:solidFill>
                  <a:schemeClr val="accent1"/>
                </a:solidFill>
              </a:rPr>
              <a:t>Pulse width(ms)-1 ms(fixed)</a:t>
            </a:r>
          </a:p>
          <a:p>
            <a:pPr>
              <a:buFont typeface="Wingdings" pitchFamily="2" charset="2"/>
              <a:buChar char="ü"/>
            </a:pPr>
            <a:r>
              <a:rPr lang="en-US" i="1" dirty="0">
                <a:solidFill>
                  <a:schemeClr val="accent1"/>
                </a:solidFill>
              </a:rPr>
              <a:t>No of pulses per second-70 Hz(fixed)*2(bidirectional)</a:t>
            </a:r>
          </a:p>
          <a:p>
            <a:pPr>
              <a:buFont typeface="Wingdings" pitchFamily="2" charset="2"/>
              <a:buChar char="ü"/>
            </a:pPr>
            <a:r>
              <a:rPr lang="en-US" i="1" dirty="0">
                <a:solidFill>
                  <a:schemeClr val="accent1"/>
                </a:solidFill>
              </a:rPr>
              <a:t>Stimulus durations</a:t>
            </a:r>
          </a:p>
          <a:p>
            <a:pPr>
              <a:buNone/>
            </a:pPr>
            <a:endParaRPr lang="en-US" i="1" dirty="0">
              <a:solidFill>
                <a:schemeClr val="accent1"/>
              </a:solidFill>
            </a:endParaRPr>
          </a:p>
          <a:p>
            <a:pPr marL="571500" indent="-571500">
              <a:buNone/>
            </a:pPr>
            <a:r>
              <a:rPr lang="en-US" i="1" dirty="0">
                <a:solidFill>
                  <a:schemeClr val="accent1"/>
                </a:solidFill>
              </a:rPr>
              <a:t>2.)Number of pulses delivered=</a:t>
            </a:r>
          </a:p>
          <a:p>
            <a:pPr marL="571500" indent="-571500">
              <a:buNone/>
            </a:pPr>
            <a:r>
              <a:rPr lang="en-US" i="1" dirty="0">
                <a:solidFill>
                  <a:schemeClr val="accent1"/>
                </a:solidFill>
              </a:rPr>
              <a:t>        no. of pulses per second * stimulus duration(s) =70 * 2 * 1= 140</a:t>
            </a:r>
          </a:p>
          <a:p>
            <a:pPr marL="571500" indent="-571500">
              <a:buNone/>
            </a:pPr>
            <a:r>
              <a:rPr lang="en-US" i="1" dirty="0">
                <a:solidFill>
                  <a:schemeClr val="accent1"/>
                </a:solidFill>
              </a:rPr>
              <a:t>3.)Total time=pulse width(ms)* no. of pulses delivered=1*140=140ms</a:t>
            </a:r>
          </a:p>
          <a:p>
            <a:pPr marL="571500" indent="-571500">
              <a:buNone/>
            </a:pPr>
            <a:endParaRPr lang="en-US" i="1" dirty="0">
              <a:solidFill>
                <a:schemeClr val="accent1"/>
              </a:solidFill>
            </a:endParaRPr>
          </a:p>
          <a:p>
            <a:pPr marL="571500" indent="-571500">
              <a:buNone/>
            </a:pPr>
            <a:r>
              <a:rPr lang="en-US" i="1" dirty="0">
                <a:solidFill>
                  <a:schemeClr val="accent1"/>
                </a:solidFill>
              </a:rPr>
              <a:t>3.)charge(mc)=current(</a:t>
            </a:r>
            <a:r>
              <a:rPr lang="en-US" i="1" dirty="0" err="1">
                <a:solidFill>
                  <a:schemeClr val="accent1"/>
                </a:solidFill>
              </a:rPr>
              <a:t>mA</a:t>
            </a:r>
            <a:r>
              <a:rPr lang="en-US" i="1" dirty="0">
                <a:solidFill>
                  <a:schemeClr val="accent1"/>
                </a:solidFill>
              </a:rPr>
              <a:t>) * total time(ms)=</a:t>
            </a:r>
          </a:p>
          <a:p>
            <a:pPr marL="571500" indent="-571500">
              <a:buNone/>
            </a:pPr>
            <a:r>
              <a:rPr lang="en-US" i="1" dirty="0">
                <a:solidFill>
                  <a:schemeClr val="accent1"/>
                </a:solidFill>
              </a:rPr>
              <a:t>                            0.8 * 140= 112mc</a:t>
            </a:r>
          </a:p>
          <a:p>
            <a:pPr marL="571500" indent="-571500">
              <a:buNone/>
            </a:pPr>
            <a:endParaRPr lang="en-US" i="1" dirty="0">
              <a:solidFill>
                <a:schemeClr val="accent1"/>
              </a:solidFill>
            </a:endParaRPr>
          </a:p>
          <a:p>
            <a:pPr marL="571500" indent="-571500">
              <a:buNone/>
            </a:pPr>
            <a:r>
              <a:rPr lang="en-US" i="1" dirty="0">
                <a:solidFill>
                  <a:schemeClr val="accent1"/>
                </a:solidFill>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fontScale="92500" lnSpcReduction="20000"/>
          </a:bodyPr>
          <a:lstStyle/>
          <a:p>
            <a:r>
              <a:rPr lang="en-US" b="1" dirty="0">
                <a:solidFill>
                  <a:schemeClr val="accent1"/>
                </a:solidFill>
              </a:rPr>
              <a:t>Patient’s age(yr)</a:t>
            </a:r>
          </a:p>
          <a:p>
            <a:pPr marL="571500" indent="-571500">
              <a:buFont typeface="+mj-lt"/>
              <a:buAutoNum type="romanUcPeriod"/>
            </a:pPr>
            <a:r>
              <a:rPr lang="en-US" b="1" dirty="0">
                <a:solidFill>
                  <a:schemeClr val="accent1"/>
                </a:solidFill>
              </a:rPr>
              <a:t>5                                           </a:t>
            </a:r>
          </a:p>
          <a:p>
            <a:pPr marL="571500" indent="-571500">
              <a:buFont typeface="+mj-lt"/>
              <a:buAutoNum type="romanUcPeriod"/>
            </a:pPr>
            <a:r>
              <a:rPr lang="en-US" b="1" dirty="0">
                <a:solidFill>
                  <a:schemeClr val="accent1"/>
                </a:solidFill>
              </a:rPr>
              <a:t>10                                          </a:t>
            </a:r>
          </a:p>
          <a:p>
            <a:pPr marL="571500" indent="-571500">
              <a:buFont typeface="+mj-lt"/>
              <a:buAutoNum type="romanUcPeriod"/>
            </a:pPr>
            <a:r>
              <a:rPr lang="en-US" b="1" dirty="0">
                <a:solidFill>
                  <a:schemeClr val="accent1"/>
                </a:solidFill>
              </a:rPr>
              <a:t>15</a:t>
            </a:r>
          </a:p>
          <a:p>
            <a:pPr marL="571500" indent="-571500">
              <a:buFont typeface="+mj-lt"/>
              <a:buAutoNum type="romanUcPeriod"/>
            </a:pPr>
            <a:r>
              <a:rPr lang="en-US" b="1" dirty="0">
                <a:solidFill>
                  <a:schemeClr val="accent1"/>
                </a:solidFill>
              </a:rPr>
              <a:t>20</a:t>
            </a:r>
          </a:p>
          <a:p>
            <a:pPr marL="571500" indent="-571500">
              <a:buFont typeface="+mj-lt"/>
              <a:buAutoNum type="romanUcPeriod"/>
            </a:pPr>
            <a:r>
              <a:rPr lang="en-US" b="1" dirty="0">
                <a:solidFill>
                  <a:schemeClr val="accent1"/>
                </a:solidFill>
              </a:rPr>
              <a:t>25</a:t>
            </a:r>
          </a:p>
          <a:p>
            <a:pPr marL="571500" indent="-571500">
              <a:buFont typeface="+mj-lt"/>
              <a:buAutoNum type="romanUcPeriod"/>
            </a:pPr>
            <a:r>
              <a:rPr lang="en-US" b="1" dirty="0">
                <a:solidFill>
                  <a:schemeClr val="accent1"/>
                </a:solidFill>
              </a:rPr>
              <a:t>30</a:t>
            </a:r>
          </a:p>
          <a:p>
            <a:pPr marL="571500" indent="-571500">
              <a:buFont typeface="+mj-lt"/>
              <a:buAutoNum type="romanUcPeriod"/>
            </a:pPr>
            <a:r>
              <a:rPr lang="en-US" b="1" dirty="0">
                <a:solidFill>
                  <a:schemeClr val="accent1"/>
                </a:solidFill>
              </a:rPr>
              <a:t>35</a:t>
            </a:r>
          </a:p>
          <a:p>
            <a:pPr marL="571500" indent="-571500">
              <a:buFont typeface="+mj-lt"/>
              <a:buAutoNum type="romanUcPeriod"/>
            </a:pPr>
            <a:r>
              <a:rPr lang="en-US" b="1" dirty="0">
                <a:solidFill>
                  <a:schemeClr val="accent1"/>
                </a:solidFill>
              </a:rPr>
              <a:t>40</a:t>
            </a:r>
          </a:p>
          <a:p>
            <a:pPr marL="571500" indent="-571500">
              <a:buFont typeface="+mj-lt"/>
              <a:buAutoNum type="romanUcPeriod"/>
            </a:pPr>
            <a:r>
              <a:rPr lang="en-US" b="1" dirty="0">
                <a:solidFill>
                  <a:schemeClr val="accent1"/>
                </a:solidFill>
              </a:rPr>
              <a:t>45</a:t>
            </a:r>
          </a:p>
          <a:p>
            <a:pPr marL="571500" indent="-571500">
              <a:buFont typeface="+mj-lt"/>
              <a:buAutoNum type="romanUcPeriod"/>
            </a:pPr>
            <a:r>
              <a:rPr lang="en-US" b="1" dirty="0">
                <a:solidFill>
                  <a:schemeClr val="accent1"/>
                </a:solidFill>
              </a:rPr>
              <a:t>50</a:t>
            </a:r>
          </a:p>
        </p:txBody>
      </p:sp>
      <p:sp>
        <p:nvSpPr>
          <p:cNvPr id="5" name="Content Placeholder 4"/>
          <p:cNvSpPr>
            <a:spLocks noGrp="1"/>
          </p:cNvSpPr>
          <p:nvPr>
            <p:ph sz="half" idx="2"/>
          </p:nvPr>
        </p:nvSpPr>
        <p:spPr/>
        <p:txBody>
          <a:bodyPr>
            <a:normAutofit fontScale="92500" lnSpcReduction="20000"/>
          </a:bodyPr>
          <a:lstStyle/>
          <a:p>
            <a:r>
              <a:rPr lang="en-US" b="1" dirty="0" err="1">
                <a:solidFill>
                  <a:schemeClr val="accent1"/>
                </a:solidFill>
              </a:rPr>
              <a:t>chargedelivered</a:t>
            </a:r>
            <a:r>
              <a:rPr lang="en-US" b="1" dirty="0">
                <a:solidFill>
                  <a:schemeClr val="accent1"/>
                </a:solidFill>
              </a:rPr>
              <a:t>(mc)</a:t>
            </a:r>
            <a:endParaRPr lang="en-US" dirty="0">
              <a:solidFill>
                <a:schemeClr val="accent1"/>
              </a:solidFill>
            </a:endParaRPr>
          </a:p>
          <a:p>
            <a:r>
              <a:rPr lang="en-US" dirty="0">
                <a:solidFill>
                  <a:schemeClr val="accent1"/>
                </a:solidFill>
              </a:rPr>
              <a:t>25</a:t>
            </a:r>
          </a:p>
          <a:p>
            <a:r>
              <a:rPr lang="en-US" dirty="0">
                <a:solidFill>
                  <a:schemeClr val="accent1"/>
                </a:solidFill>
              </a:rPr>
              <a:t>50</a:t>
            </a:r>
          </a:p>
          <a:p>
            <a:r>
              <a:rPr lang="en-US" dirty="0">
                <a:solidFill>
                  <a:schemeClr val="accent1"/>
                </a:solidFill>
              </a:rPr>
              <a:t>75</a:t>
            </a:r>
          </a:p>
          <a:p>
            <a:r>
              <a:rPr lang="en-US" dirty="0">
                <a:solidFill>
                  <a:schemeClr val="accent1"/>
                </a:solidFill>
              </a:rPr>
              <a:t>100</a:t>
            </a:r>
          </a:p>
          <a:p>
            <a:r>
              <a:rPr lang="en-US" dirty="0">
                <a:solidFill>
                  <a:schemeClr val="accent1"/>
                </a:solidFill>
              </a:rPr>
              <a:t>125</a:t>
            </a:r>
          </a:p>
          <a:p>
            <a:r>
              <a:rPr lang="en-US" dirty="0">
                <a:solidFill>
                  <a:schemeClr val="accent1"/>
                </a:solidFill>
              </a:rPr>
              <a:t>150</a:t>
            </a:r>
          </a:p>
          <a:p>
            <a:r>
              <a:rPr lang="en-US" dirty="0">
                <a:solidFill>
                  <a:schemeClr val="accent1"/>
                </a:solidFill>
              </a:rPr>
              <a:t>175</a:t>
            </a:r>
          </a:p>
          <a:p>
            <a:r>
              <a:rPr lang="en-US" dirty="0">
                <a:solidFill>
                  <a:schemeClr val="accent1"/>
                </a:solidFill>
              </a:rPr>
              <a:t>200</a:t>
            </a:r>
          </a:p>
          <a:p>
            <a:r>
              <a:rPr lang="en-US" dirty="0">
                <a:solidFill>
                  <a:schemeClr val="accent1"/>
                </a:solidFill>
              </a:rPr>
              <a:t>225</a:t>
            </a:r>
          </a:p>
          <a:p>
            <a:r>
              <a:rPr lang="en-US" dirty="0">
                <a:solidFill>
                  <a:schemeClr val="accent1"/>
                </a:solidFill>
              </a:rPr>
              <a:t>250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85800"/>
            <a:ext cx="4038600" cy="5669125"/>
          </a:xfrm>
        </p:spPr>
        <p:txBody>
          <a:bodyPr/>
          <a:lstStyle/>
          <a:p>
            <a:pPr marL="571500" indent="-571500">
              <a:buNone/>
            </a:pPr>
            <a:r>
              <a:rPr lang="en-US" b="1" dirty="0">
                <a:solidFill>
                  <a:schemeClr val="accent3">
                    <a:lumMod val="40000"/>
                    <a:lumOff val="60000"/>
                  </a:schemeClr>
                </a:solidFill>
              </a:rPr>
              <a:t>XI      </a:t>
            </a:r>
            <a:r>
              <a:rPr lang="en-US" b="1" dirty="0">
                <a:solidFill>
                  <a:schemeClr val="accent1"/>
                </a:solidFill>
              </a:rPr>
              <a:t>55</a:t>
            </a:r>
          </a:p>
          <a:p>
            <a:pPr marL="571500" indent="-571500">
              <a:buNone/>
            </a:pPr>
            <a:r>
              <a:rPr lang="en-US" b="1" dirty="0">
                <a:solidFill>
                  <a:schemeClr val="accent3">
                    <a:lumMod val="40000"/>
                    <a:lumOff val="60000"/>
                  </a:schemeClr>
                </a:solidFill>
              </a:rPr>
              <a:t>XII    </a:t>
            </a:r>
            <a:r>
              <a:rPr lang="en-US" b="1" dirty="0">
                <a:solidFill>
                  <a:schemeClr val="accent1"/>
                </a:solidFill>
              </a:rPr>
              <a:t>60</a:t>
            </a:r>
            <a:endParaRPr lang="en-US" b="1" dirty="0">
              <a:solidFill>
                <a:schemeClr val="accent3">
                  <a:lumMod val="40000"/>
                  <a:lumOff val="60000"/>
                </a:schemeClr>
              </a:solidFill>
            </a:endParaRPr>
          </a:p>
          <a:p>
            <a:pPr marL="571500" indent="-571500">
              <a:buNone/>
            </a:pPr>
            <a:r>
              <a:rPr lang="en-US" b="1" dirty="0">
                <a:solidFill>
                  <a:schemeClr val="accent3">
                    <a:lumMod val="40000"/>
                    <a:lumOff val="60000"/>
                  </a:schemeClr>
                </a:solidFill>
              </a:rPr>
              <a:t>XIII  </a:t>
            </a:r>
            <a:r>
              <a:rPr lang="en-US" b="1" dirty="0">
                <a:solidFill>
                  <a:schemeClr val="accent1"/>
                </a:solidFill>
              </a:rPr>
              <a:t>65</a:t>
            </a:r>
            <a:endParaRPr lang="en-US" b="1" dirty="0">
              <a:solidFill>
                <a:schemeClr val="accent3">
                  <a:lumMod val="40000"/>
                  <a:lumOff val="60000"/>
                </a:schemeClr>
              </a:solidFill>
            </a:endParaRPr>
          </a:p>
          <a:p>
            <a:pPr marL="571500" indent="-571500">
              <a:buNone/>
            </a:pPr>
            <a:r>
              <a:rPr lang="en-US" b="1" dirty="0">
                <a:solidFill>
                  <a:schemeClr val="accent3">
                    <a:lumMod val="40000"/>
                    <a:lumOff val="60000"/>
                  </a:schemeClr>
                </a:solidFill>
              </a:rPr>
              <a:t>XIV  </a:t>
            </a:r>
            <a:r>
              <a:rPr lang="en-US" b="1" dirty="0">
                <a:solidFill>
                  <a:schemeClr val="accent1"/>
                </a:solidFill>
              </a:rPr>
              <a:t>70</a:t>
            </a:r>
            <a:endParaRPr lang="en-US" b="1" dirty="0">
              <a:solidFill>
                <a:schemeClr val="accent3">
                  <a:lumMod val="40000"/>
                  <a:lumOff val="60000"/>
                </a:schemeClr>
              </a:solidFill>
            </a:endParaRPr>
          </a:p>
          <a:p>
            <a:pPr marL="571500" indent="-571500">
              <a:buNone/>
            </a:pPr>
            <a:r>
              <a:rPr lang="en-US" b="1" dirty="0">
                <a:solidFill>
                  <a:schemeClr val="accent3">
                    <a:lumMod val="40000"/>
                    <a:lumOff val="60000"/>
                  </a:schemeClr>
                </a:solidFill>
              </a:rPr>
              <a:t>XV    </a:t>
            </a:r>
            <a:r>
              <a:rPr lang="en-US" b="1" dirty="0">
                <a:solidFill>
                  <a:schemeClr val="accent1"/>
                </a:solidFill>
              </a:rPr>
              <a:t>75</a:t>
            </a:r>
            <a:endParaRPr lang="en-US" b="1" dirty="0">
              <a:solidFill>
                <a:schemeClr val="accent3">
                  <a:lumMod val="40000"/>
                  <a:lumOff val="60000"/>
                </a:schemeClr>
              </a:solidFill>
            </a:endParaRPr>
          </a:p>
          <a:p>
            <a:pPr marL="571500" indent="-571500">
              <a:buNone/>
            </a:pPr>
            <a:r>
              <a:rPr lang="en-US" b="1" dirty="0">
                <a:solidFill>
                  <a:schemeClr val="accent3">
                    <a:lumMod val="40000"/>
                    <a:lumOff val="60000"/>
                  </a:schemeClr>
                </a:solidFill>
              </a:rPr>
              <a:t>XVI  </a:t>
            </a:r>
            <a:r>
              <a:rPr lang="en-US" b="1" dirty="0">
                <a:solidFill>
                  <a:schemeClr val="accent1"/>
                </a:solidFill>
              </a:rPr>
              <a:t>80</a:t>
            </a:r>
            <a:endParaRPr lang="en-US" b="1" dirty="0">
              <a:solidFill>
                <a:schemeClr val="accent3">
                  <a:lumMod val="40000"/>
                  <a:lumOff val="60000"/>
                </a:schemeClr>
              </a:solidFill>
            </a:endParaRPr>
          </a:p>
          <a:p>
            <a:pPr marL="571500" indent="-571500">
              <a:buNone/>
            </a:pPr>
            <a:r>
              <a:rPr lang="en-US" b="1" dirty="0">
                <a:solidFill>
                  <a:schemeClr val="accent3">
                    <a:lumMod val="40000"/>
                    <a:lumOff val="60000"/>
                  </a:schemeClr>
                </a:solidFill>
              </a:rPr>
              <a:t>XVII </a:t>
            </a:r>
            <a:r>
              <a:rPr lang="en-US" b="1" dirty="0">
                <a:solidFill>
                  <a:schemeClr val="accent1"/>
                </a:solidFill>
              </a:rPr>
              <a:t>85</a:t>
            </a:r>
          </a:p>
          <a:p>
            <a:pPr marL="571500" indent="-571500">
              <a:buNone/>
            </a:pPr>
            <a:r>
              <a:rPr lang="en-US" b="1" dirty="0">
                <a:solidFill>
                  <a:schemeClr val="accent3">
                    <a:lumMod val="40000"/>
                    <a:lumOff val="60000"/>
                  </a:schemeClr>
                </a:solidFill>
              </a:rPr>
              <a:t>XVIII</a:t>
            </a:r>
            <a:r>
              <a:rPr lang="en-US" b="1" dirty="0">
                <a:solidFill>
                  <a:schemeClr val="accent1"/>
                </a:solidFill>
              </a:rPr>
              <a:t>90</a:t>
            </a:r>
          </a:p>
          <a:p>
            <a:pPr marL="571500" indent="-571500">
              <a:buNone/>
            </a:pPr>
            <a:r>
              <a:rPr lang="en-US" b="1" dirty="0">
                <a:solidFill>
                  <a:schemeClr val="accent3">
                    <a:lumMod val="60000"/>
                    <a:lumOff val="40000"/>
                  </a:schemeClr>
                </a:solidFill>
              </a:rPr>
              <a:t>XIX   </a:t>
            </a:r>
            <a:r>
              <a:rPr lang="en-US" b="1" dirty="0">
                <a:solidFill>
                  <a:schemeClr val="accent1"/>
                </a:solidFill>
              </a:rPr>
              <a:t>95</a:t>
            </a:r>
          </a:p>
          <a:p>
            <a:pPr marL="571500" indent="-571500">
              <a:buNone/>
            </a:pPr>
            <a:r>
              <a:rPr lang="en-US" b="1" dirty="0">
                <a:solidFill>
                  <a:schemeClr val="accent3">
                    <a:lumMod val="40000"/>
                    <a:lumOff val="60000"/>
                  </a:schemeClr>
                </a:solidFill>
              </a:rPr>
              <a:t>XX     </a:t>
            </a:r>
            <a:r>
              <a:rPr lang="en-US" b="1" dirty="0">
                <a:solidFill>
                  <a:schemeClr val="accent1"/>
                </a:solidFill>
              </a:rPr>
              <a:t>100</a:t>
            </a:r>
            <a:endParaRPr lang="en-US" b="1" dirty="0">
              <a:solidFill>
                <a:schemeClr val="accent3">
                  <a:lumMod val="40000"/>
                  <a:lumOff val="60000"/>
                </a:schemeClr>
              </a:solidFill>
            </a:endParaRPr>
          </a:p>
          <a:p>
            <a:pPr marL="571500" indent="-571500">
              <a:buNone/>
            </a:pPr>
            <a:endParaRPr lang="en-US" b="1" dirty="0">
              <a:solidFill>
                <a:schemeClr val="accent1"/>
              </a:solidFill>
            </a:endParaRPr>
          </a:p>
        </p:txBody>
      </p:sp>
      <p:sp>
        <p:nvSpPr>
          <p:cNvPr id="4" name="Content Placeholder 3"/>
          <p:cNvSpPr>
            <a:spLocks noGrp="1"/>
          </p:cNvSpPr>
          <p:nvPr>
            <p:ph sz="half" idx="2"/>
          </p:nvPr>
        </p:nvSpPr>
        <p:spPr>
          <a:xfrm>
            <a:off x="4648200" y="685800"/>
            <a:ext cx="4038600" cy="5669125"/>
          </a:xfrm>
        </p:spPr>
        <p:txBody>
          <a:bodyPr/>
          <a:lstStyle/>
          <a:p>
            <a:r>
              <a:rPr lang="en-US" dirty="0">
                <a:solidFill>
                  <a:schemeClr val="accent1"/>
                </a:solidFill>
              </a:rPr>
              <a:t>275</a:t>
            </a:r>
          </a:p>
          <a:p>
            <a:r>
              <a:rPr lang="en-US" dirty="0">
                <a:solidFill>
                  <a:schemeClr val="accent1"/>
                </a:solidFill>
              </a:rPr>
              <a:t>300</a:t>
            </a:r>
          </a:p>
          <a:p>
            <a:r>
              <a:rPr lang="en-US" dirty="0">
                <a:solidFill>
                  <a:schemeClr val="accent1"/>
                </a:solidFill>
              </a:rPr>
              <a:t>325</a:t>
            </a:r>
          </a:p>
          <a:p>
            <a:r>
              <a:rPr lang="en-US" dirty="0">
                <a:solidFill>
                  <a:schemeClr val="accent1"/>
                </a:solidFill>
              </a:rPr>
              <a:t>350</a:t>
            </a:r>
          </a:p>
          <a:p>
            <a:r>
              <a:rPr lang="en-US" dirty="0">
                <a:solidFill>
                  <a:schemeClr val="accent1"/>
                </a:solidFill>
              </a:rPr>
              <a:t>375</a:t>
            </a:r>
          </a:p>
          <a:p>
            <a:r>
              <a:rPr lang="en-US" dirty="0">
                <a:solidFill>
                  <a:schemeClr val="accent1"/>
                </a:solidFill>
              </a:rPr>
              <a:t>400</a:t>
            </a:r>
          </a:p>
          <a:p>
            <a:r>
              <a:rPr lang="en-US" dirty="0">
                <a:solidFill>
                  <a:schemeClr val="accent1"/>
                </a:solidFill>
              </a:rPr>
              <a:t>425</a:t>
            </a:r>
          </a:p>
          <a:p>
            <a:r>
              <a:rPr lang="en-US" dirty="0">
                <a:solidFill>
                  <a:schemeClr val="accent1"/>
                </a:solidFill>
              </a:rPr>
              <a:t>450</a:t>
            </a:r>
          </a:p>
          <a:p>
            <a:r>
              <a:rPr lang="en-US" dirty="0">
                <a:solidFill>
                  <a:schemeClr val="accent1"/>
                </a:solidFill>
              </a:rPr>
              <a:t>475</a:t>
            </a:r>
          </a:p>
          <a:p>
            <a:r>
              <a:rPr lang="en-US" dirty="0">
                <a:solidFill>
                  <a:schemeClr val="accent1"/>
                </a:solidFill>
              </a:rPr>
              <a:t>500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en-US" b="1" i="1" dirty="0">
                <a:solidFill>
                  <a:schemeClr val="accent1"/>
                </a:solidFill>
              </a:rPr>
              <a:t>ECT is inhuman and degrading treatment which belongs to past</a:t>
            </a:r>
            <a:r>
              <a:rPr lang="en-US" dirty="0"/>
              <a:t>.</a:t>
            </a:r>
          </a:p>
        </p:txBody>
      </p:sp>
      <p:pic>
        <p:nvPicPr>
          <p:cNvPr id="5" name="Picture 2"/>
          <p:cNvPicPr>
            <a:picLocks noChangeAspect="1" noChangeArrowheads="1"/>
          </p:cNvPicPr>
          <p:nvPr/>
        </p:nvPicPr>
        <p:blipFill>
          <a:blip r:embed="rId3"/>
          <a:srcRect/>
          <a:stretch>
            <a:fillRect/>
          </a:stretch>
        </p:blipFill>
        <p:spPr bwMode="auto">
          <a:xfrm>
            <a:off x="2438400" y="2971800"/>
            <a:ext cx="3505200" cy="2209800"/>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428625"/>
            <a:ext cx="7729538" cy="5697538"/>
          </a:xfrm>
        </p:spPr>
        <p:txBody>
          <a:bodyPr>
            <a:normAutofit lnSpcReduction="10000"/>
          </a:bodyPr>
          <a:lstStyle/>
          <a:p>
            <a:pPr lvl="0" algn="ctr">
              <a:buFont typeface="Wingdings" pitchFamily="2" charset="2"/>
              <a:buChar char="v"/>
            </a:pPr>
            <a:r>
              <a:rPr lang="en-US" sz="3200" b="1" i="1" u="sng" dirty="0" err="1">
                <a:solidFill>
                  <a:schemeClr val="tx2"/>
                </a:solidFill>
              </a:rPr>
              <a:t>Anaesthesia</a:t>
            </a:r>
            <a:r>
              <a:rPr lang="en-US" sz="3200" b="1" i="1" u="sng" dirty="0">
                <a:solidFill>
                  <a:schemeClr val="tx2"/>
                </a:solidFill>
              </a:rPr>
              <a:t>:</a:t>
            </a:r>
          </a:p>
          <a:p>
            <a:pPr lvl="0" algn="ctr">
              <a:buNone/>
            </a:pPr>
            <a:endParaRPr lang="en-US" b="1" dirty="0"/>
          </a:p>
          <a:p>
            <a:r>
              <a:rPr lang="en-IN" dirty="0"/>
              <a:t> </a:t>
            </a:r>
            <a:r>
              <a:rPr lang="en-IN" b="1" i="1" dirty="0">
                <a:solidFill>
                  <a:schemeClr val="accent1"/>
                </a:solidFill>
              </a:rPr>
              <a:t>ECT is performed under short  general </a:t>
            </a:r>
            <a:r>
              <a:rPr lang="en-IN" b="1" i="1" dirty="0" err="1">
                <a:solidFill>
                  <a:schemeClr val="accent1"/>
                </a:solidFill>
              </a:rPr>
              <a:t>anesthesia</a:t>
            </a:r>
            <a:r>
              <a:rPr lang="en-IN" b="1" i="1" dirty="0">
                <a:solidFill>
                  <a:schemeClr val="accent1"/>
                </a:solidFill>
              </a:rPr>
              <a:t> with brief pulse constant </a:t>
            </a:r>
            <a:r>
              <a:rPr lang="en-IN" b="1" i="1" dirty="0" err="1">
                <a:solidFill>
                  <a:schemeClr val="accent1"/>
                </a:solidFill>
              </a:rPr>
              <a:t>current.The</a:t>
            </a:r>
            <a:r>
              <a:rPr lang="en-IN" b="1" i="1" dirty="0">
                <a:solidFill>
                  <a:schemeClr val="accent1"/>
                </a:solidFill>
              </a:rPr>
              <a:t> goal is to produce a "light level" of </a:t>
            </a:r>
            <a:r>
              <a:rPr lang="en-IN" b="1" i="1" dirty="0" err="1">
                <a:solidFill>
                  <a:schemeClr val="accent1"/>
                </a:solidFill>
              </a:rPr>
              <a:t>anesthesia</a:t>
            </a:r>
            <a:r>
              <a:rPr lang="en-IN" b="1" i="1" dirty="0">
                <a:solidFill>
                  <a:schemeClr val="accent1"/>
                </a:solidFill>
              </a:rPr>
              <a:t>. Excessive </a:t>
            </a:r>
            <a:r>
              <a:rPr lang="en-IN" b="1" i="1" dirty="0" err="1">
                <a:solidFill>
                  <a:schemeClr val="accent1"/>
                </a:solidFill>
              </a:rPr>
              <a:t>anesthesia</a:t>
            </a:r>
            <a:r>
              <a:rPr lang="en-IN" b="1" i="1" dirty="0">
                <a:solidFill>
                  <a:schemeClr val="accent1"/>
                </a:solidFill>
              </a:rPr>
              <a:t> may cause problems such as prolonged unconsciousness and cardiovascular complications, and too little </a:t>
            </a:r>
            <a:r>
              <a:rPr lang="en-IN" b="1" i="1" dirty="0" err="1">
                <a:solidFill>
                  <a:schemeClr val="accent1"/>
                </a:solidFill>
              </a:rPr>
              <a:t>anesthesia</a:t>
            </a:r>
            <a:r>
              <a:rPr lang="en-IN" b="1" i="1" dirty="0">
                <a:solidFill>
                  <a:schemeClr val="accent1"/>
                </a:solidFill>
              </a:rPr>
              <a:t> may cause problems such as incomplete unconsciousness and autonomic arousal.</a:t>
            </a:r>
          </a:p>
          <a:p>
            <a:r>
              <a:rPr lang="en-IN" b="1" i="1" dirty="0">
                <a:solidFill>
                  <a:schemeClr val="accent1"/>
                </a:solidFill>
              </a:rPr>
              <a:t>Ultra brief general </a:t>
            </a:r>
            <a:r>
              <a:rPr lang="en-IN" b="1" i="1" dirty="0" err="1">
                <a:solidFill>
                  <a:schemeClr val="accent1"/>
                </a:solidFill>
              </a:rPr>
              <a:t>anesthetics</a:t>
            </a:r>
            <a:r>
              <a:rPr lang="en-IN" b="1" i="1" dirty="0">
                <a:solidFill>
                  <a:schemeClr val="accent1"/>
                </a:solidFill>
              </a:rPr>
              <a:t> are used to induce unconsciousness, e.g.: </a:t>
            </a:r>
            <a:r>
              <a:rPr lang="en-IN" b="1" i="1" dirty="0" err="1">
                <a:solidFill>
                  <a:schemeClr val="accent1"/>
                </a:solidFill>
              </a:rPr>
              <a:t>methohexital</a:t>
            </a:r>
            <a:r>
              <a:rPr lang="en-IN" b="1" i="1" dirty="0">
                <a:solidFill>
                  <a:schemeClr val="accent1"/>
                </a:solidFill>
              </a:rPr>
              <a:t>, thiopental, </a:t>
            </a:r>
            <a:r>
              <a:rPr lang="en-IN" b="1" i="1" dirty="0" err="1">
                <a:solidFill>
                  <a:schemeClr val="accent1"/>
                </a:solidFill>
              </a:rPr>
              <a:t>propofol</a:t>
            </a:r>
            <a:r>
              <a:rPr lang="en-IN" b="1" i="1" dirty="0">
                <a:solidFill>
                  <a:schemeClr val="accent1"/>
                </a:solidFill>
              </a:rPr>
              <a:t>, </a:t>
            </a:r>
            <a:r>
              <a:rPr lang="en-IN" b="1" i="1" dirty="0" err="1">
                <a:solidFill>
                  <a:schemeClr val="accent1"/>
                </a:solidFill>
              </a:rPr>
              <a:t>etomidate</a:t>
            </a:r>
            <a:r>
              <a:rPr lang="en-IN" b="1" i="1" dirty="0">
                <a:solidFill>
                  <a:schemeClr val="accent1"/>
                </a:solidFill>
              </a:rPr>
              <a:t>, </a:t>
            </a:r>
            <a:r>
              <a:rPr lang="en-IN" b="1" i="1" dirty="0" err="1">
                <a:solidFill>
                  <a:schemeClr val="accent1"/>
                </a:solidFill>
              </a:rPr>
              <a:t>ketamine</a:t>
            </a:r>
            <a:r>
              <a:rPr lang="en-IN" b="1" i="1" dirty="0">
                <a:solidFill>
                  <a:schemeClr val="accent1"/>
                </a:solidFill>
              </a:rPr>
              <a:t>.</a:t>
            </a:r>
          </a:p>
          <a:p>
            <a:endParaRPr lang="en-IN" b="1" i="1" dirty="0">
              <a:solidFill>
                <a:schemeClr val="accen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642938"/>
            <a:ext cx="7848600" cy="5757862"/>
          </a:xfrm>
        </p:spPr>
        <p:txBody>
          <a:bodyPr>
            <a:normAutofit/>
          </a:bodyPr>
          <a:lstStyle/>
          <a:p>
            <a:pPr>
              <a:buFont typeface="Wingdings" pitchFamily="2" charset="2"/>
              <a:buChar char="v"/>
            </a:pPr>
            <a:r>
              <a:rPr lang="en-US" b="1" i="1" dirty="0" err="1"/>
              <a:t>Anticholinergics</a:t>
            </a:r>
            <a:r>
              <a:rPr lang="en-US" b="1" i="1" dirty="0"/>
              <a:t>:</a:t>
            </a:r>
          </a:p>
          <a:p>
            <a:pPr>
              <a:buNone/>
            </a:pPr>
            <a:endParaRPr lang="en-IN" b="1" i="1" dirty="0"/>
          </a:p>
          <a:p>
            <a:pPr lvl="0">
              <a:buNone/>
            </a:pPr>
            <a:r>
              <a:rPr lang="en-IN" b="1" i="1" dirty="0">
                <a:solidFill>
                  <a:schemeClr val="accent1"/>
                </a:solidFill>
              </a:rPr>
              <a:t>     Prior to </a:t>
            </a:r>
            <a:r>
              <a:rPr lang="en-IN" b="1" i="1" dirty="0" err="1">
                <a:solidFill>
                  <a:schemeClr val="accent1"/>
                </a:solidFill>
              </a:rPr>
              <a:t>anesthesia</a:t>
            </a:r>
            <a:r>
              <a:rPr lang="en-IN" b="1" i="1" dirty="0">
                <a:solidFill>
                  <a:schemeClr val="accent1"/>
                </a:solidFill>
              </a:rPr>
              <a:t>, administration of </a:t>
            </a:r>
            <a:r>
              <a:rPr lang="en-IN" b="1" i="1" dirty="0" err="1">
                <a:solidFill>
                  <a:schemeClr val="accent1"/>
                </a:solidFill>
              </a:rPr>
              <a:t>anticholinergics</a:t>
            </a:r>
            <a:r>
              <a:rPr lang="en-IN" b="1" i="1" dirty="0">
                <a:solidFill>
                  <a:schemeClr val="accent1"/>
                </a:solidFill>
              </a:rPr>
              <a:t> (</a:t>
            </a:r>
            <a:r>
              <a:rPr lang="en-IN" b="1" i="1" dirty="0" err="1">
                <a:solidFill>
                  <a:schemeClr val="accent1"/>
                </a:solidFill>
              </a:rPr>
              <a:t>eg</a:t>
            </a:r>
            <a:r>
              <a:rPr lang="en-IN" b="1" i="1" dirty="0">
                <a:solidFill>
                  <a:schemeClr val="accent1"/>
                </a:solidFill>
              </a:rPr>
              <a:t>, atropine, </a:t>
            </a:r>
            <a:r>
              <a:rPr lang="en-IN" b="1" i="1" dirty="0" err="1">
                <a:solidFill>
                  <a:schemeClr val="accent1"/>
                </a:solidFill>
              </a:rPr>
              <a:t>glycopyrrolate</a:t>
            </a:r>
            <a:r>
              <a:rPr lang="en-IN" b="1" i="1" dirty="0">
                <a:solidFill>
                  <a:schemeClr val="accent1"/>
                </a:solidFill>
              </a:rPr>
              <a:t>) can reduce the risk of </a:t>
            </a:r>
            <a:r>
              <a:rPr lang="en-IN" b="1" i="1" dirty="0" err="1">
                <a:solidFill>
                  <a:schemeClr val="accent1"/>
                </a:solidFill>
              </a:rPr>
              <a:t>vagally</a:t>
            </a:r>
            <a:r>
              <a:rPr lang="en-IN" b="1" i="1" dirty="0">
                <a:solidFill>
                  <a:schemeClr val="accent1"/>
                </a:solidFill>
              </a:rPr>
              <a:t> mediated </a:t>
            </a:r>
            <a:r>
              <a:rPr lang="en-IN" b="1" i="1" dirty="0" err="1">
                <a:solidFill>
                  <a:schemeClr val="accent1"/>
                </a:solidFill>
              </a:rPr>
              <a:t>bradyarrhythmias</a:t>
            </a:r>
            <a:r>
              <a:rPr lang="en-IN" b="1" i="1" dirty="0">
                <a:solidFill>
                  <a:schemeClr val="accent1"/>
                </a:solidFill>
              </a:rPr>
              <a:t> or asystole</a:t>
            </a:r>
            <a:r>
              <a:rPr lang="en-IN" b="1" i="1" baseline="30000" dirty="0">
                <a:solidFill>
                  <a:schemeClr val="accent1"/>
                </a:solidFill>
              </a:rPr>
              <a:t>1 </a:t>
            </a:r>
            <a:r>
              <a:rPr lang="en-IN" b="1" i="1" dirty="0">
                <a:solidFill>
                  <a:schemeClr val="accent1"/>
                </a:solidFill>
              </a:rPr>
              <a:t>and minimize oral and respiratory secretions.</a:t>
            </a:r>
          </a:p>
          <a:p>
            <a:pPr lvl="0">
              <a:buNone/>
            </a:pPr>
            <a:endParaRPr lang="en-IN" dirty="0"/>
          </a:p>
          <a:p>
            <a:endParaRPr lang="en-IN"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381000"/>
            <a:ext cx="8001000" cy="6324600"/>
          </a:xfrm>
        </p:spPr>
        <p:txBody>
          <a:bodyPr>
            <a:normAutofit/>
          </a:bodyPr>
          <a:lstStyle/>
          <a:p>
            <a:pPr lvl="0">
              <a:buFont typeface="Wingdings" pitchFamily="2" charset="2"/>
              <a:buChar char="v"/>
            </a:pPr>
            <a:r>
              <a:rPr lang="en-US" sz="2800" b="1" dirty="0">
                <a:solidFill>
                  <a:schemeClr val="tx2"/>
                </a:solidFill>
              </a:rPr>
              <a:t>Neuromuscular blockers</a:t>
            </a:r>
          </a:p>
          <a:p>
            <a:pPr lvl="0">
              <a:buNone/>
            </a:pPr>
            <a:endParaRPr lang="en-US" b="1" dirty="0"/>
          </a:p>
          <a:p>
            <a:r>
              <a:rPr lang="en-IN" b="1" i="1" dirty="0">
                <a:solidFill>
                  <a:schemeClr val="accent1"/>
                </a:solidFill>
              </a:rPr>
              <a:t>The preferred neuromuscular blocker is </a:t>
            </a:r>
            <a:r>
              <a:rPr lang="en-IN" b="1" i="1" dirty="0" err="1">
                <a:solidFill>
                  <a:schemeClr val="accent1"/>
                </a:solidFill>
              </a:rPr>
              <a:t>succinylcholine</a:t>
            </a:r>
            <a:r>
              <a:rPr lang="en-IN" b="1" i="1" dirty="0">
                <a:solidFill>
                  <a:schemeClr val="accent1"/>
                </a:solidFill>
              </a:rPr>
              <a:t>(depolarizing neuromuscular blocker).</a:t>
            </a:r>
            <a:r>
              <a:rPr lang="en-IN" b="1" i="1" dirty="0" err="1">
                <a:solidFill>
                  <a:schemeClr val="accent1"/>
                </a:solidFill>
              </a:rPr>
              <a:t>Atracurium</a:t>
            </a:r>
            <a:r>
              <a:rPr lang="en-IN" b="1" i="1" dirty="0">
                <a:solidFill>
                  <a:schemeClr val="accent1"/>
                </a:solidFill>
              </a:rPr>
              <a:t>, </a:t>
            </a:r>
            <a:r>
              <a:rPr lang="en-IN" b="1" i="1" dirty="0" err="1">
                <a:solidFill>
                  <a:schemeClr val="accent1"/>
                </a:solidFill>
              </a:rPr>
              <a:t>mivacurium</a:t>
            </a:r>
            <a:r>
              <a:rPr lang="en-IN" b="1" i="1" dirty="0">
                <a:solidFill>
                  <a:schemeClr val="accent1"/>
                </a:solidFill>
              </a:rPr>
              <a:t>, </a:t>
            </a:r>
            <a:r>
              <a:rPr lang="en-IN" b="1" i="1" dirty="0" err="1">
                <a:solidFill>
                  <a:schemeClr val="accent1"/>
                </a:solidFill>
              </a:rPr>
              <a:t>rocuronium</a:t>
            </a:r>
            <a:r>
              <a:rPr lang="en-IN" b="1" i="1" dirty="0">
                <a:solidFill>
                  <a:schemeClr val="accent1"/>
                </a:solidFill>
              </a:rPr>
              <a:t>, and </a:t>
            </a:r>
            <a:r>
              <a:rPr lang="en-IN" b="1" i="1" dirty="0" err="1">
                <a:solidFill>
                  <a:schemeClr val="accent1"/>
                </a:solidFill>
              </a:rPr>
              <a:t>rapacuronium</a:t>
            </a:r>
            <a:r>
              <a:rPr lang="en-IN" b="1" i="1" dirty="0">
                <a:solidFill>
                  <a:schemeClr val="accent1"/>
                </a:solidFill>
              </a:rPr>
              <a:t> are alternatives to </a:t>
            </a:r>
            <a:r>
              <a:rPr lang="en-IN" b="1" i="1" dirty="0" err="1">
                <a:solidFill>
                  <a:schemeClr val="accent1"/>
                </a:solidFill>
              </a:rPr>
              <a:t>succinylcholine</a:t>
            </a:r>
            <a:r>
              <a:rPr lang="en-IN" b="1" i="1" dirty="0">
                <a:solidFill>
                  <a:schemeClr val="accent1"/>
                </a:solidFill>
              </a:rPr>
              <a:t>.</a:t>
            </a:r>
          </a:p>
          <a:p>
            <a:r>
              <a:rPr lang="en-IN" b="1" i="1" dirty="0">
                <a:solidFill>
                  <a:schemeClr val="accent1"/>
                </a:solidFill>
              </a:rPr>
              <a:t>Neuromuscular blockers are administered to prevent bone fractures and physical injury related to motor activity during the seizure</a:t>
            </a:r>
          </a:p>
          <a:p>
            <a:endParaRPr lang="en-IN"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285751"/>
            <a:ext cx="8915400" cy="6267450"/>
          </a:xfrm>
        </p:spPr>
        <p:txBody>
          <a:bodyPr>
            <a:normAutofit fontScale="85000" lnSpcReduction="10000"/>
          </a:bodyPr>
          <a:lstStyle/>
          <a:p>
            <a:pPr algn="ctr">
              <a:buNone/>
            </a:pPr>
            <a:r>
              <a:rPr lang="en-IN" b="1" dirty="0"/>
              <a:t>  </a:t>
            </a:r>
            <a:r>
              <a:rPr lang="en-IN" sz="3900" b="1" dirty="0">
                <a:solidFill>
                  <a:schemeClr val="tx2"/>
                </a:solidFill>
              </a:rPr>
              <a:t>Stimulus electrode placement</a:t>
            </a:r>
            <a:r>
              <a:rPr lang="en-IN" sz="3900" dirty="0">
                <a:solidFill>
                  <a:schemeClr val="tx2"/>
                </a:solidFill>
              </a:rPr>
              <a:t> </a:t>
            </a:r>
          </a:p>
          <a:p>
            <a:pPr algn="ctr">
              <a:buNone/>
            </a:pPr>
            <a:endParaRPr lang="en-US" sz="3900" dirty="0"/>
          </a:p>
          <a:p>
            <a:pPr lvl="0"/>
            <a:r>
              <a:rPr lang="en-IN" sz="2400" b="1" dirty="0" err="1">
                <a:solidFill>
                  <a:schemeClr val="accent1"/>
                </a:solidFill>
              </a:rPr>
              <a:t>Bifrontotemporal</a:t>
            </a:r>
            <a:r>
              <a:rPr lang="en-IN" sz="2400" dirty="0">
                <a:solidFill>
                  <a:schemeClr val="accent1"/>
                </a:solidFill>
              </a:rPr>
              <a:t>(commonly referred to as bilateral)</a:t>
            </a:r>
            <a:r>
              <a:rPr lang="en-IN" sz="2400" b="1" dirty="0">
                <a:solidFill>
                  <a:schemeClr val="accent1"/>
                </a:solidFill>
              </a:rPr>
              <a:t>: </a:t>
            </a:r>
            <a:r>
              <a:rPr lang="en-IN" sz="2400" dirty="0">
                <a:solidFill>
                  <a:schemeClr val="accent1"/>
                </a:solidFill>
              </a:rPr>
              <a:t>electrodes are placed </a:t>
            </a:r>
            <a:r>
              <a:rPr lang="en-IN" sz="2400" dirty="0" err="1">
                <a:solidFill>
                  <a:schemeClr val="accent1"/>
                </a:solidFill>
              </a:rPr>
              <a:t>bifrontotemporally</a:t>
            </a:r>
            <a:r>
              <a:rPr lang="en-IN" sz="2400" dirty="0">
                <a:solidFill>
                  <a:schemeClr val="accent1"/>
                </a:solidFill>
              </a:rPr>
              <a:t>, with the </a:t>
            </a:r>
            <a:r>
              <a:rPr lang="en-IN" sz="2400" dirty="0" err="1">
                <a:solidFill>
                  <a:schemeClr val="accent1"/>
                </a:solidFill>
              </a:rPr>
              <a:t>center</a:t>
            </a:r>
            <a:r>
              <a:rPr lang="en-IN" sz="2400" dirty="0">
                <a:solidFill>
                  <a:schemeClr val="accent1"/>
                </a:solidFill>
              </a:rPr>
              <a:t> of each electrode about 1 inch above the midpoint of an imaginary line drawn from the tragus to the external </a:t>
            </a:r>
            <a:r>
              <a:rPr lang="en-IN" sz="2400" dirty="0" err="1">
                <a:solidFill>
                  <a:schemeClr val="accent1"/>
                </a:solidFill>
              </a:rPr>
              <a:t>canthus</a:t>
            </a:r>
            <a:r>
              <a:rPr lang="en-IN" sz="2400" dirty="0">
                <a:solidFill>
                  <a:schemeClr val="accent1"/>
                </a:solidFill>
              </a:rPr>
              <a:t>. More commonly </a:t>
            </a:r>
            <a:r>
              <a:rPr lang="en-IN" sz="2400" dirty="0" err="1">
                <a:solidFill>
                  <a:schemeClr val="accent1"/>
                </a:solidFill>
              </a:rPr>
              <a:t>used.It</a:t>
            </a:r>
            <a:r>
              <a:rPr lang="en-IN" sz="2400" dirty="0">
                <a:solidFill>
                  <a:schemeClr val="accent1"/>
                </a:solidFill>
              </a:rPr>
              <a:t> is also associated with more short term  and long term adverse cognitive effects and is more likely to produce delirium.</a:t>
            </a:r>
            <a:endParaRPr lang="en-US" sz="2400" dirty="0">
              <a:solidFill>
                <a:schemeClr val="accent1"/>
              </a:solidFill>
            </a:endParaRPr>
          </a:p>
          <a:p>
            <a:pPr lvl="0"/>
            <a:r>
              <a:rPr lang="en-IN" sz="2400" b="1" dirty="0">
                <a:solidFill>
                  <a:schemeClr val="accent1"/>
                </a:solidFill>
              </a:rPr>
              <a:t>Right unilateral: </a:t>
            </a:r>
            <a:r>
              <a:rPr lang="en-IN" sz="2400" dirty="0">
                <a:solidFill>
                  <a:schemeClr val="accent1"/>
                </a:solidFill>
              </a:rPr>
              <a:t>one electrode is typically placed over the </a:t>
            </a:r>
            <a:r>
              <a:rPr lang="en-IN" sz="2400" dirty="0" err="1">
                <a:solidFill>
                  <a:schemeClr val="accent1"/>
                </a:solidFill>
              </a:rPr>
              <a:t>nondominant</a:t>
            </a:r>
            <a:r>
              <a:rPr lang="en-IN" sz="2400" dirty="0">
                <a:solidFill>
                  <a:schemeClr val="accent1"/>
                </a:solidFill>
              </a:rPr>
              <a:t> </a:t>
            </a:r>
            <a:r>
              <a:rPr lang="en-IN" sz="2400" dirty="0" err="1">
                <a:solidFill>
                  <a:schemeClr val="accent1"/>
                </a:solidFill>
              </a:rPr>
              <a:t>frontotemporal</a:t>
            </a:r>
            <a:r>
              <a:rPr lang="en-IN" sz="2400" dirty="0">
                <a:solidFill>
                  <a:schemeClr val="accent1"/>
                </a:solidFill>
              </a:rPr>
              <a:t> area, and the other electrode is placed on the </a:t>
            </a:r>
            <a:r>
              <a:rPr lang="en-IN" sz="2400" dirty="0" err="1">
                <a:solidFill>
                  <a:schemeClr val="accent1"/>
                </a:solidFill>
              </a:rPr>
              <a:t>nondominant</a:t>
            </a:r>
            <a:r>
              <a:rPr lang="en-IN" sz="2400" dirty="0">
                <a:solidFill>
                  <a:schemeClr val="accent1"/>
                </a:solidFill>
              </a:rPr>
              <a:t> </a:t>
            </a:r>
            <a:r>
              <a:rPr lang="en-IN" sz="2400" dirty="0" err="1">
                <a:solidFill>
                  <a:schemeClr val="accent1"/>
                </a:solidFill>
              </a:rPr>
              <a:t>centroparietal</a:t>
            </a:r>
            <a:r>
              <a:rPr lang="en-IN" sz="2400" dirty="0">
                <a:solidFill>
                  <a:schemeClr val="accent1"/>
                </a:solidFill>
              </a:rPr>
              <a:t> scalp, just lateral to the midline </a:t>
            </a:r>
            <a:r>
              <a:rPr lang="en-IN" sz="2400" dirty="0" err="1">
                <a:solidFill>
                  <a:schemeClr val="accent1"/>
                </a:solidFill>
              </a:rPr>
              <a:t>vertex.Unilateral</a:t>
            </a:r>
            <a:r>
              <a:rPr lang="en-IN" sz="2400" dirty="0">
                <a:solidFill>
                  <a:schemeClr val="accent1"/>
                </a:solidFill>
              </a:rPr>
              <a:t> electrode placement is almost always over the right hemisphere. It has relatively better cognitive side effect profile.</a:t>
            </a:r>
            <a:endParaRPr lang="en-US" sz="2400" dirty="0">
              <a:solidFill>
                <a:schemeClr val="accent1"/>
              </a:solidFill>
            </a:endParaRPr>
          </a:p>
          <a:p>
            <a:pPr lvl="0"/>
            <a:r>
              <a:rPr lang="en-IN" sz="2400" b="1" dirty="0" err="1">
                <a:solidFill>
                  <a:schemeClr val="accent1"/>
                </a:solidFill>
              </a:rPr>
              <a:t>Bifrontal</a:t>
            </a:r>
            <a:r>
              <a:rPr lang="en-IN" sz="2400" b="1" dirty="0">
                <a:solidFill>
                  <a:schemeClr val="accent1"/>
                </a:solidFill>
              </a:rPr>
              <a:t>: </a:t>
            </a:r>
            <a:r>
              <a:rPr lang="en-IN" sz="2400" dirty="0">
                <a:solidFill>
                  <a:schemeClr val="accent1"/>
                </a:solidFill>
              </a:rPr>
              <a:t>the placement of an electrode on each side of the head is more frontal than in standard </a:t>
            </a:r>
            <a:r>
              <a:rPr lang="en-IN" sz="2400" dirty="0" err="1">
                <a:solidFill>
                  <a:schemeClr val="accent1"/>
                </a:solidFill>
              </a:rPr>
              <a:t>bifrontotemporal</a:t>
            </a:r>
            <a:r>
              <a:rPr lang="en-IN" sz="2400" dirty="0">
                <a:solidFill>
                  <a:schemeClr val="accent1"/>
                </a:solidFill>
              </a:rPr>
              <a:t> placement. It is more likely to manifest EEG seizure without motor seizure.</a:t>
            </a:r>
            <a:endParaRPr lang="en-US" sz="2400" dirty="0">
              <a:solidFill>
                <a:schemeClr val="accent1"/>
              </a:solidFill>
            </a:endParaRPr>
          </a:p>
          <a:p>
            <a:pPr lvl="0"/>
            <a:r>
              <a:rPr lang="en-IN" sz="2400" b="1" dirty="0">
                <a:solidFill>
                  <a:schemeClr val="accent1"/>
                </a:solidFill>
              </a:rPr>
              <a:t>Asymmetric </a:t>
            </a:r>
            <a:r>
              <a:rPr lang="en-IN" sz="2400" b="1" dirty="0" err="1">
                <a:solidFill>
                  <a:schemeClr val="accent1"/>
                </a:solidFill>
              </a:rPr>
              <a:t>bilateral:</a:t>
            </a:r>
            <a:r>
              <a:rPr lang="en-IN" sz="2400" dirty="0" err="1">
                <a:solidFill>
                  <a:schemeClr val="accent1"/>
                </a:solidFill>
              </a:rPr>
              <a:t>the</a:t>
            </a:r>
            <a:r>
              <a:rPr lang="en-IN" sz="2400" dirty="0">
                <a:solidFill>
                  <a:schemeClr val="accent1"/>
                </a:solidFill>
              </a:rPr>
              <a:t> left electrode is moved about 6 cm anterior from the standard </a:t>
            </a:r>
            <a:r>
              <a:rPr lang="en-IN" sz="2400" dirty="0" err="1">
                <a:solidFill>
                  <a:schemeClr val="accent1"/>
                </a:solidFill>
              </a:rPr>
              <a:t>frontotemporal</a:t>
            </a:r>
            <a:r>
              <a:rPr lang="en-IN" sz="2400" dirty="0">
                <a:solidFill>
                  <a:schemeClr val="accent1"/>
                </a:solidFill>
              </a:rPr>
              <a:t> position, and its lateral edge is medial to the bony intersection ridge between the temple and the forehead. The right electrode is in the standard </a:t>
            </a:r>
            <a:r>
              <a:rPr lang="en-IN" sz="2400" dirty="0" err="1">
                <a:solidFill>
                  <a:schemeClr val="accent1"/>
                </a:solidFill>
              </a:rPr>
              <a:t>frontotemporal</a:t>
            </a:r>
            <a:r>
              <a:rPr lang="en-IN" sz="2400" dirty="0">
                <a:solidFill>
                  <a:schemeClr val="accent1"/>
                </a:solidFill>
              </a:rPr>
              <a:t> position.</a:t>
            </a:r>
            <a:endParaRPr lang="en-US" sz="2400" dirty="0">
              <a:solidFill>
                <a:schemeClr val="accent1"/>
              </a:solidFill>
            </a:endParaRPr>
          </a:p>
          <a:p>
            <a:endParaRPr lang="en-US" dirty="0">
              <a:solidFill>
                <a:schemeClr val="accen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F437F30-EAF8-43B7-ADA1-2A2A9D5895DD}" type="slidenum">
              <a:rPr lang="en-US"/>
              <a:pPr/>
              <a:t>54</a:t>
            </a:fld>
            <a:endParaRPr lang="en-US"/>
          </a:p>
        </p:txBody>
      </p:sp>
      <p:sp>
        <p:nvSpPr>
          <p:cNvPr id="129026" name="Rectangle 2"/>
          <p:cNvSpPr>
            <a:spLocks noGrp="1" noChangeArrowheads="1"/>
          </p:cNvSpPr>
          <p:nvPr>
            <p:ph type="title"/>
          </p:nvPr>
        </p:nvSpPr>
        <p:spPr/>
        <p:txBody>
          <a:bodyPr/>
          <a:lstStyle/>
          <a:p>
            <a:pPr algn="l"/>
            <a:r>
              <a:rPr lang="en-US" sz="4000"/>
              <a:t>    Bilateral            RUL           Bifrontal</a:t>
            </a:r>
          </a:p>
        </p:txBody>
      </p:sp>
      <p:pic>
        <p:nvPicPr>
          <p:cNvPr id="129027" name="Picture 3" descr="electrode"/>
          <p:cNvPicPr>
            <a:picLocks noGrp="1" noChangeAspect="1" noChangeArrowheads="1"/>
          </p:cNvPicPr>
          <p:nvPr>
            <p:ph idx="1"/>
          </p:nvPr>
        </p:nvPicPr>
        <p:blipFill>
          <a:blip r:embed="rId3"/>
          <a:srcRect/>
          <a:stretch>
            <a:fillRect/>
          </a:stretch>
        </p:blipFill>
        <p:spPr>
          <a:xfrm>
            <a:off x="685800" y="2362200"/>
            <a:ext cx="8001000" cy="3316288"/>
          </a:xfrm>
          <a:noFill/>
        </p:spPr>
      </p:pic>
      <p:sp>
        <p:nvSpPr>
          <p:cNvPr id="129029" name="Text Box 5"/>
          <p:cNvSpPr txBox="1">
            <a:spLocks noChangeArrowheads="1"/>
          </p:cNvSpPr>
          <p:nvPr/>
        </p:nvSpPr>
        <p:spPr bwMode="auto">
          <a:xfrm>
            <a:off x="1752600" y="6096000"/>
            <a:ext cx="5638800" cy="366713"/>
          </a:xfrm>
          <a:prstGeom prst="rect">
            <a:avLst/>
          </a:prstGeom>
          <a:noFill/>
          <a:ln w="9525">
            <a:noFill/>
            <a:miter lim="800000"/>
            <a:headEnd/>
            <a:tailEnd/>
          </a:ln>
          <a:effectLst/>
        </p:spPr>
        <p:txBody>
          <a:bodyPr>
            <a:spAutoFit/>
          </a:bodyPr>
          <a:lstStyle/>
          <a:p>
            <a:pPr>
              <a:spcBef>
                <a:spcPct val="50000"/>
              </a:spcBef>
            </a:pPr>
            <a:r>
              <a:rPr lang="en-US">
                <a:latin typeface="Times New Roman" pitchFamily="18" charset="0"/>
              </a:rPr>
              <a:t>Rasmussen KG et al. Mayo Clin Proc. 2002:77:552-556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42938"/>
            <a:ext cx="7658100" cy="5483225"/>
          </a:xfrm>
        </p:spPr>
        <p:txBody>
          <a:bodyPr>
            <a:normAutofit fontScale="92500"/>
          </a:bodyPr>
          <a:lstStyle/>
          <a:p>
            <a:pPr>
              <a:buNone/>
            </a:pPr>
            <a:r>
              <a:rPr lang="en-IN" b="1" dirty="0">
                <a:solidFill>
                  <a:schemeClr val="tx2"/>
                </a:solidFill>
              </a:rPr>
              <a:t>Number of treatments:	</a:t>
            </a:r>
          </a:p>
          <a:p>
            <a:pPr lvl="0"/>
            <a:r>
              <a:rPr lang="en-IN" b="1" i="1" dirty="0">
                <a:solidFill>
                  <a:schemeClr val="accent1"/>
                </a:solidFill>
              </a:rPr>
              <a:t>The number of treatments needed to achieve a full clinical response in patients varies widely. </a:t>
            </a:r>
          </a:p>
          <a:p>
            <a:pPr lvl="0"/>
            <a:r>
              <a:rPr lang="en-IN" b="1" i="1" dirty="0">
                <a:solidFill>
                  <a:schemeClr val="accent1"/>
                </a:solidFill>
              </a:rPr>
              <a:t>Although the typical number of treatments is 6-12,</a:t>
            </a:r>
            <a:r>
              <a:rPr lang="en-IN" b="1" i="1" baseline="30000" dirty="0">
                <a:solidFill>
                  <a:schemeClr val="accent1"/>
                </a:solidFill>
              </a:rPr>
              <a:t> </a:t>
            </a:r>
            <a:r>
              <a:rPr lang="en-IN" b="1" i="1" dirty="0">
                <a:solidFill>
                  <a:schemeClr val="accent1"/>
                </a:solidFill>
              </a:rPr>
              <a:t>some patients may respond after a few treatments, and some patients may not respond until after 10 treatments.</a:t>
            </a:r>
            <a:r>
              <a:rPr lang="en-IN" b="1" i="1" baseline="30000" dirty="0">
                <a:solidFill>
                  <a:schemeClr val="accent1"/>
                </a:solidFill>
              </a:rPr>
              <a:t> </a:t>
            </a:r>
            <a:r>
              <a:rPr lang="en-IN" b="1" i="1" dirty="0">
                <a:solidFill>
                  <a:schemeClr val="accent1"/>
                </a:solidFill>
              </a:rPr>
              <a:t>The total number should be a function of the patient's degree and rate of clinical improvement, as well as the severity of cognitive adverse effects</a:t>
            </a:r>
            <a:r>
              <a:rPr lang="en-IN" b="1" i="1" baseline="30000" dirty="0">
                <a:solidFill>
                  <a:schemeClr val="accent1"/>
                </a:solidFill>
              </a:rPr>
              <a:t> </a:t>
            </a:r>
            <a:endParaRPr lang="en-IN" b="1" i="1" dirty="0">
              <a:solidFill>
                <a:schemeClr val="accent1"/>
              </a:solidFill>
            </a:endParaRPr>
          </a:p>
          <a:p>
            <a:pPr lvl="0"/>
            <a:r>
              <a:rPr lang="en-IN" b="1" i="1" dirty="0">
                <a:solidFill>
                  <a:schemeClr val="accent1"/>
                </a:solidFill>
              </a:rPr>
              <a:t>Treatment is stopped when maximal improvement is reached(remission of target symptoms) or when further improvement has not occurred over two or three sessions with optimal technique.</a:t>
            </a:r>
          </a:p>
          <a:p>
            <a:endParaRPr lang="en-IN" b="1" i="1" dirty="0">
              <a:solidFill>
                <a:schemeClr val="accen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57188"/>
            <a:ext cx="8358188" cy="6500812"/>
          </a:xfrm>
        </p:spPr>
        <p:txBody>
          <a:bodyPr>
            <a:noAutofit/>
          </a:bodyPr>
          <a:lstStyle/>
          <a:p>
            <a:pPr>
              <a:buNone/>
            </a:pPr>
            <a:r>
              <a:rPr lang="en-IN" sz="2800" b="1" i="1" dirty="0">
                <a:solidFill>
                  <a:schemeClr val="tx2"/>
                </a:solidFill>
              </a:rPr>
              <a:t>Continuation treatment:</a:t>
            </a:r>
          </a:p>
          <a:p>
            <a:pPr>
              <a:buNone/>
            </a:pPr>
            <a:endParaRPr lang="en-IN" sz="2400" b="1" dirty="0"/>
          </a:p>
          <a:p>
            <a:r>
              <a:rPr lang="en-US" sz="2400" b="1" i="1" dirty="0">
                <a:solidFill>
                  <a:schemeClr val="accent1"/>
                </a:solidFill>
              </a:rPr>
              <a:t>Treatment for 6 </a:t>
            </a:r>
            <a:r>
              <a:rPr lang="en-US" sz="2400" b="1" i="1" dirty="0" err="1">
                <a:solidFill>
                  <a:schemeClr val="accent1"/>
                </a:solidFill>
              </a:rPr>
              <a:t>mths</a:t>
            </a:r>
            <a:r>
              <a:rPr lang="en-US" sz="2400" b="1" i="1" dirty="0">
                <a:solidFill>
                  <a:schemeClr val="accent1"/>
                </a:solidFill>
              </a:rPr>
              <a:t> beyond remission of an acute episode of illness to prevent relapse. Almost always given on OPD basis</a:t>
            </a:r>
            <a:endParaRPr lang="en-IN" sz="2400" b="1" i="1" dirty="0">
              <a:solidFill>
                <a:schemeClr val="accent1"/>
              </a:solidFill>
            </a:endParaRPr>
          </a:p>
          <a:p>
            <a:pPr lvl="0"/>
            <a:r>
              <a:rPr lang="en-US" sz="2400" b="1" i="1" dirty="0">
                <a:solidFill>
                  <a:schemeClr val="accent1"/>
                </a:solidFill>
              </a:rPr>
              <a:t>Continuation treatment with medications is the predominant practice post ECT.</a:t>
            </a:r>
            <a:endParaRPr lang="en-IN" sz="2400" b="1" i="1" dirty="0">
              <a:solidFill>
                <a:schemeClr val="accent1"/>
              </a:solidFill>
            </a:endParaRPr>
          </a:p>
          <a:p>
            <a:pPr lvl="0"/>
            <a:r>
              <a:rPr lang="en-US" sz="2400" b="1" i="1" dirty="0">
                <a:solidFill>
                  <a:schemeClr val="accent1"/>
                </a:solidFill>
              </a:rPr>
              <a:t>Suitable patient: should have recurrent illness, demonstrated response to ECT, intolerance of or relapse on continuation medication and ability to comply with continuation ECT protocols.</a:t>
            </a:r>
            <a:endParaRPr lang="en-IN" sz="2400" b="1" i="1" dirty="0">
              <a:solidFill>
                <a:schemeClr val="accent1"/>
              </a:solidFill>
            </a:endParaRPr>
          </a:p>
          <a:p>
            <a:pPr lvl="0"/>
            <a:r>
              <a:rPr lang="en-US" sz="2400" b="1" i="1" dirty="0">
                <a:solidFill>
                  <a:schemeClr val="accent1"/>
                </a:solidFill>
              </a:rPr>
              <a:t>If patients remain well 2 </a:t>
            </a:r>
            <a:r>
              <a:rPr lang="en-US" sz="2400" b="1" i="1" dirty="0" err="1">
                <a:solidFill>
                  <a:schemeClr val="accent1"/>
                </a:solidFill>
              </a:rPr>
              <a:t>mths</a:t>
            </a:r>
            <a:r>
              <a:rPr lang="en-US" sz="2400" b="1" i="1" dirty="0">
                <a:solidFill>
                  <a:schemeClr val="accent1"/>
                </a:solidFill>
              </a:rPr>
              <a:t> or more, they are out of episode and discontinuation of continuation treatment can be entertained.</a:t>
            </a:r>
            <a:endParaRPr lang="en-IN" sz="2400" b="1" i="1" dirty="0">
              <a:solidFill>
                <a:schemeClr val="accent1"/>
              </a:solidFill>
            </a:endParaRPr>
          </a:p>
          <a:p>
            <a:pPr>
              <a:buNone/>
            </a:pPr>
            <a:r>
              <a:rPr lang="en-IN" sz="2400" b="1" i="1" baseline="30000" dirty="0">
                <a:solidFill>
                  <a:schemeClr val="tx2"/>
                </a:solidFill>
              </a:rPr>
              <a:t> </a:t>
            </a:r>
            <a:endParaRPr lang="en-IN" sz="2400" b="1" i="1" dirty="0">
              <a:solidFill>
                <a:schemeClr val="tx2"/>
              </a:solidFill>
            </a:endParaRPr>
          </a:p>
          <a:p>
            <a:endParaRPr lang="en-IN" sz="2400" b="1" i="1" dirty="0">
              <a:solidFill>
                <a:schemeClr val="tx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en-US" dirty="0"/>
              <a:t>ADVERSE EFFECTS</a:t>
            </a:r>
            <a:endParaRPr lang="en-IN" dirty="0"/>
          </a:p>
        </p:txBody>
      </p:sp>
      <p:sp>
        <p:nvSpPr>
          <p:cNvPr id="3" name="Content Placeholder 2"/>
          <p:cNvSpPr>
            <a:spLocks noGrp="1"/>
          </p:cNvSpPr>
          <p:nvPr>
            <p:ph idx="1"/>
          </p:nvPr>
        </p:nvSpPr>
        <p:spPr>
          <a:xfrm>
            <a:off x="457200" y="1752600"/>
            <a:ext cx="8401080" cy="5105400"/>
          </a:xfrm>
        </p:spPr>
        <p:txBody>
          <a:bodyPr>
            <a:normAutofit fontScale="92500" lnSpcReduction="10000"/>
          </a:bodyPr>
          <a:lstStyle/>
          <a:p>
            <a:r>
              <a:rPr lang="en-IN" b="1" dirty="0">
                <a:solidFill>
                  <a:schemeClr val="tx2"/>
                </a:solidFill>
                <a:latin typeface="Alto" pitchFamily="2" charset="0"/>
              </a:rPr>
              <a:t>Cognitive adverse effects</a:t>
            </a:r>
            <a:r>
              <a:rPr lang="en-IN" baseline="30000" dirty="0">
                <a:solidFill>
                  <a:schemeClr val="tx2"/>
                </a:solidFill>
                <a:latin typeface="Alto" pitchFamily="2" charset="0"/>
              </a:rPr>
              <a:t> </a:t>
            </a:r>
            <a:endParaRPr lang="en-IN" dirty="0">
              <a:solidFill>
                <a:schemeClr val="tx2"/>
              </a:solidFill>
              <a:latin typeface="Alto" pitchFamily="2" charset="0"/>
            </a:endParaRPr>
          </a:p>
          <a:p>
            <a:pPr lvl="0">
              <a:buNone/>
            </a:pPr>
            <a:r>
              <a:rPr lang="en-IN" b="1" i="1" dirty="0">
                <a:solidFill>
                  <a:schemeClr val="accent1"/>
                </a:solidFill>
              </a:rPr>
              <a:t>Cognitive adverse effects are the major limitations to the use of ECT.</a:t>
            </a:r>
          </a:p>
          <a:p>
            <a:pPr lvl="0">
              <a:buNone/>
            </a:pPr>
            <a:r>
              <a:rPr lang="en-IN" b="1" i="1" dirty="0">
                <a:solidFill>
                  <a:schemeClr val="accent1"/>
                </a:solidFill>
              </a:rPr>
              <a:t>  The most severe effects are observed </a:t>
            </a:r>
            <a:r>
              <a:rPr lang="en-IN" b="1" i="1" dirty="0" err="1">
                <a:solidFill>
                  <a:schemeClr val="accent1"/>
                </a:solidFill>
              </a:rPr>
              <a:t>postictally</a:t>
            </a:r>
            <a:r>
              <a:rPr lang="en-IN" b="1" i="1" dirty="0">
                <a:solidFill>
                  <a:schemeClr val="accent1"/>
                </a:solidFill>
              </a:rPr>
              <a:t>, with a brief period of disorientation and impairments in attention, praxis, and memory.</a:t>
            </a:r>
            <a:r>
              <a:rPr lang="en-IN" b="1" i="1" baseline="30000" dirty="0">
                <a:solidFill>
                  <a:schemeClr val="accent1"/>
                </a:solidFill>
              </a:rPr>
              <a:t>  </a:t>
            </a:r>
            <a:endParaRPr lang="en-IN" b="1" i="1" dirty="0">
              <a:solidFill>
                <a:schemeClr val="accent1"/>
              </a:solidFill>
            </a:endParaRPr>
          </a:p>
          <a:p>
            <a:pPr lvl="0">
              <a:buNone/>
            </a:pPr>
            <a:r>
              <a:rPr lang="en-IN" b="1" i="1" dirty="0">
                <a:solidFill>
                  <a:schemeClr val="accent1"/>
                </a:solidFill>
              </a:rPr>
              <a:t>  The ECT technique used has a significant impact on cognitive deficits, and modifications may need to be made,</a:t>
            </a:r>
            <a:r>
              <a:rPr lang="en-IN" b="1" i="1" baseline="30000" dirty="0">
                <a:solidFill>
                  <a:schemeClr val="accent1"/>
                </a:solidFill>
              </a:rPr>
              <a:t> </a:t>
            </a:r>
            <a:r>
              <a:rPr lang="en-IN" b="1" i="1" dirty="0">
                <a:solidFill>
                  <a:schemeClr val="accent1"/>
                </a:solidFill>
              </a:rPr>
              <a:t>such as switching to unilateral ECT, lowering the stimulus dose, increasing the time interval between treatments, or stopping medications that may increase cognitive adverse effects.</a:t>
            </a:r>
          </a:p>
          <a:p>
            <a:pPr lvl="0">
              <a:buNone/>
            </a:pPr>
            <a:r>
              <a:rPr lang="en-IN" b="1" i="1" dirty="0">
                <a:solidFill>
                  <a:schemeClr val="accent1"/>
                </a:solidFill>
              </a:rPr>
              <a:t>   </a:t>
            </a:r>
            <a:r>
              <a:rPr lang="en-IN" b="1" i="1" dirty="0" err="1">
                <a:solidFill>
                  <a:schemeClr val="accent1"/>
                </a:solidFill>
              </a:rPr>
              <a:t>Anterograde</a:t>
            </a:r>
            <a:r>
              <a:rPr lang="en-IN" b="1" i="1" dirty="0">
                <a:solidFill>
                  <a:schemeClr val="accent1"/>
                </a:solidFill>
              </a:rPr>
              <a:t> and retrograde amnesia                                      </a:t>
            </a:r>
            <a:r>
              <a:rPr lang="en-IN" b="1" i="1" dirty="0" err="1">
                <a:solidFill>
                  <a:schemeClr val="accent1"/>
                </a:solidFill>
              </a:rPr>
              <a:t>Postictal</a:t>
            </a:r>
            <a:r>
              <a:rPr lang="en-IN" b="1" i="1" dirty="0">
                <a:solidFill>
                  <a:schemeClr val="accent1"/>
                </a:solidFill>
              </a:rPr>
              <a:t> delirium rarely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00063"/>
            <a:ext cx="7658100" cy="5626100"/>
          </a:xfrm>
        </p:spPr>
        <p:txBody>
          <a:bodyPr>
            <a:normAutofit fontScale="92500" lnSpcReduction="20000"/>
          </a:bodyPr>
          <a:lstStyle/>
          <a:p>
            <a:pPr>
              <a:buNone/>
            </a:pPr>
            <a:r>
              <a:rPr lang="en-IN" b="1" dirty="0"/>
              <a:t> </a:t>
            </a:r>
            <a:r>
              <a:rPr lang="en-IN" b="1" dirty="0">
                <a:solidFill>
                  <a:schemeClr val="tx2"/>
                </a:solidFill>
              </a:rPr>
              <a:t>Other adverse effects</a:t>
            </a:r>
            <a:endParaRPr lang="en-IN" dirty="0">
              <a:solidFill>
                <a:schemeClr val="tx2"/>
              </a:solidFill>
            </a:endParaRPr>
          </a:p>
          <a:p>
            <a:pPr lvl="0"/>
            <a:r>
              <a:rPr lang="en-IN" b="1" i="1" u="sng" dirty="0">
                <a:solidFill>
                  <a:schemeClr val="accent1"/>
                </a:solidFill>
              </a:rPr>
              <a:t>Cardiovascular complications (</a:t>
            </a:r>
            <a:r>
              <a:rPr lang="en-IN" b="1" i="1" u="sng" dirty="0" err="1">
                <a:solidFill>
                  <a:schemeClr val="accent1"/>
                </a:solidFill>
              </a:rPr>
              <a:t>eg</a:t>
            </a:r>
            <a:r>
              <a:rPr lang="en-IN" b="1" i="1" u="sng" dirty="0">
                <a:solidFill>
                  <a:schemeClr val="accent1"/>
                </a:solidFill>
              </a:rPr>
              <a:t>, arrhythmias) </a:t>
            </a:r>
            <a:r>
              <a:rPr lang="en-IN" b="1" i="1" dirty="0">
                <a:solidFill>
                  <a:schemeClr val="accent1"/>
                </a:solidFill>
              </a:rPr>
              <a:t>and </a:t>
            </a:r>
            <a:r>
              <a:rPr lang="en-IN" b="1" i="1" u="sng" dirty="0">
                <a:solidFill>
                  <a:schemeClr val="accent1"/>
                </a:solidFill>
              </a:rPr>
              <a:t>pulmonary complications </a:t>
            </a:r>
            <a:r>
              <a:rPr lang="en-IN" b="1" i="1" dirty="0">
                <a:solidFill>
                  <a:schemeClr val="accent1"/>
                </a:solidFill>
              </a:rPr>
              <a:t>are the leading causes of mortality due to ECT.</a:t>
            </a:r>
            <a:r>
              <a:rPr lang="en-IN" b="1" i="1" baseline="30000" dirty="0">
                <a:solidFill>
                  <a:schemeClr val="accent1"/>
                </a:solidFill>
              </a:rPr>
              <a:t> </a:t>
            </a:r>
            <a:endParaRPr lang="en-IN" b="1" i="1" dirty="0">
              <a:solidFill>
                <a:schemeClr val="accent1"/>
              </a:solidFill>
            </a:endParaRPr>
          </a:p>
          <a:p>
            <a:pPr lvl="0"/>
            <a:r>
              <a:rPr lang="en-IN" b="1" i="1" u="sng" dirty="0" err="1">
                <a:solidFill>
                  <a:schemeClr val="accent1"/>
                </a:solidFill>
              </a:rPr>
              <a:t>Asystole</a:t>
            </a:r>
            <a:r>
              <a:rPr lang="en-IN" b="1" i="1" dirty="0">
                <a:solidFill>
                  <a:schemeClr val="accent1"/>
                </a:solidFill>
              </a:rPr>
              <a:t> has been reported.</a:t>
            </a:r>
            <a:r>
              <a:rPr lang="en-IN" b="1" i="1" baseline="30000" dirty="0">
                <a:solidFill>
                  <a:schemeClr val="accent1"/>
                </a:solidFill>
              </a:rPr>
              <a:t> </a:t>
            </a:r>
            <a:endParaRPr lang="en-IN" b="1" i="1" dirty="0">
              <a:solidFill>
                <a:schemeClr val="accent1"/>
              </a:solidFill>
            </a:endParaRPr>
          </a:p>
          <a:p>
            <a:pPr lvl="0"/>
            <a:r>
              <a:rPr lang="en-IN" b="1" i="1" dirty="0">
                <a:solidFill>
                  <a:schemeClr val="accent1"/>
                </a:solidFill>
              </a:rPr>
              <a:t>Prolonged seizures and status </a:t>
            </a:r>
            <a:r>
              <a:rPr lang="en-IN" b="1" i="1" dirty="0" err="1">
                <a:solidFill>
                  <a:schemeClr val="accent1"/>
                </a:solidFill>
              </a:rPr>
              <a:t>epilepticus</a:t>
            </a:r>
            <a:r>
              <a:rPr lang="en-IN" b="1" i="1" dirty="0">
                <a:solidFill>
                  <a:schemeClr val="accent1"/>
                </a:solidFill>
              </a:rPr>
              <a:t> may be more likely when patients receive medications that lower seizure threshold.</a:t>
            </a:r>
            <a:r>
              <a:rPr lang="en-IN" b="1" i="1" baseline="30000" dirty="0">
                <a:solidFill>
                  <a:schemeClr val="accent1"/>
                </a:solidFill>
              </a:rPr>
              <a:t> </a:t>
            </a:r>
            <a:endParaRPr lang="en-IN" b="1" i="1" dirty="0">
              <a:solidFill>
                <a:schemeClr val="accent1"/>
              </a:solidFill>
            </a:endParaRPr>
          </a:p>
          <a:p>
            <a:pPr lvl="0"/>
            <a:r>
              <a:rPr lang="en-IN" b="1" i="1" u="sng" dirty="0">
                <a:solidFill>
                  <a:schemeClr val="accent1"/>
                </a:solidFill>
              </a:rPr>
              <a:t>Prolonged </a:t>
            </a:r>
            <a:r>
              <a:rPr lang="en-IN" b="1" i="1" u="sng" dirty="0" err="1">
                <a:solidFill>
                  <a:schemeClr val="accent1"/>
                </a:solidFill>
              </a:rPr>
              <a:t>apnea</a:t>
            </a:r>
            <a:r>
              <a:rPr lang="en-IN" b="1" i="1" u="sng" dirty="0">
                <a:solidFill>
                  <a:schemeClr val="accent1"/>
                </a:solidFill>
              </a:rPr>
              <a:t> </a:t>
            </a:r>
            <a:r>
              <a:rPr lang="en-IN" b="1" i="1" dirty="0">
                <a:solidFill>
                  <a:schemeClr val="accent1"/>
                </a:solidFill>
              </a:rPr>
              <a:t>is rare but may occur in patients who slowly metabolize </a:t>
            </a:r>
            <a:r>
              <a:rPr lang="en-IN" b="1" i="1" dirty="0" err="1">
                <a:solidFill>
                  <a:schemeClr val="accent1"/>
                </a:solidFill>
              </a:rPr>
              <a:t>succinylcholine</a:t>
            </a:r>
            <a:r>
              <a:rPr lang="en-IN" b="1" i="1" dirty="0">
                <a:solidFill>
                  <a:schemeClr val="accent1"/>
                </a:solidFill>
              </a:rPr>
              <a:t>.</a:t>
            </a:r>
            <a:r>
              <a:rPr lang="en-IN" b="1" i="1" baseline="30000" dirty="0">
                <a:solidFill>
                  <a:schemeClr val="accent1"/>
                </a:solidFill>
              </a:rPr>
              <a:t> </a:t>
            </a:r>
            <a:endParaRPr lang="en-IN" b="1" i="1" dirty="0">
              <a:solidFill>
                <a:schemeClr val="accent1"/>
              </a:solidFill>
            </a:endParaRPr>
          </a:p>
          <a:p>
            <a:pPr lvl="0"/>
            <a:r>
              <a:rPr lang="en-IN" b="1" i="1" u="sng" dirty="0">
                <a:solidFill>
                  <a:schemeClr val="accent1"/>
                </a:solidFill>
              </a:rPr>
              <a:t>Headache </a:t>
            </a:r>
            <a:r>
              <a:rPr lang="en-IN" b="1" i="1" dirty="0">
                <a:solidFill>
                  <a:schemeClr val="accent1"/>
                </a:solidFill>
              </a:rPr>
              <a:t>is common. It can be treated with medications such as aspirin, acetaminophen, </a:t>
            </a:r>
            <a:r>
              <a:rPr lang="en-IN" b="1" i="1" dirty="0" err="1">
                <a:solidFill>
                  <a:schemeClr val="accent1"/>
                </a:solidFill>
              </a:rPr>
              <a:t>nonsteroidal</a:t>
            </a:r>
            <a:r>
              <a:rPr lang="en-IN" b="1" i="1" dirty="0">
                <a:solidFill>
                  <a:schemeClr val="accent1"/>
                </a:solidFill>
              </a:rPr>
              <a:t> anti-inflammatory drugs, </a:t>
            </a:r>
            <a:r>
              <a:rPr lang="en-IN" b="1" i="1" dirty="0" err="1">
                <a:solidFill>
                  <a:schemeClr val="accent1"/>
                </a:solidFill>
              </a:rPr>
              <a:t>sumatriptan</a:t>
            </a:r>
            <a:r>
              <a:rPr lang="en-IN" b="1" i="1" baseline="30000" dirty="0">
                <a:solidFill>
                  <a:schemeClr val="accent1"/>
                </a:solidFill>
              </a:rPr>
              <a:t> </a:t>
            </a:r>
            <a:r>
              <a:rPr lang="en-IN" b="1" i="1" dirty="0">
                <a:solidFill>
                  <a:schemeClr val="accent1"/>
                </a:solidFill>
              </a:rPr>
              <a:t>and, rarely, more potent analgesics, such as codeine.</a:t>
            </a:r>
          </a:p>
          <a:p>
            <a:pPr lvl="0"/>
            <a:r>
              <a:rPr lang="en-IN" b="1" i="1" u="sng" dirty="0">
                <a:solidFill>
                  <a:schemeClr val="accent1"/>
                </a:solidFill>
              </a:rPr>
              <a:t>Muscle soreness and nausea.</a:t>
            </a:r>
            <a:r>
              <a:rPr lang="en-IN" b="1" i="1" u="sng" baseline="30000" dirty="0">
                <a:solidFill>
                  <a:schemeClr val="accent1"/>
                </a:solidFill>
              </a:rPr>
              <a:t> </a:t>
            </a:r>
            <a:endParaRPr lang="en-IN" b="1" i="1" u="sng" dirty="0">
              <a:solidFill>
                <a:schemeClr val="accent1"/>
              </a:solidFill>
            </a:endParaRPr>
          </a:p>
          <a:p>
            <a:r>
              <a:rPr lang="en-IN" b="1" i="1" u="sng" dirty="0">
                <a:solidFill>
                  <a:schemeClr val="accent1"/>
                </a:solidFill>
              </a:rPr>
              <a:t>Mania  rarely</a:t>
            </a:r>
            <a:r>
              <a:rPr lang="en-IN" b="1" i="1" dirty="0">
                <a:solidFill>
                  <a:schemeClr val="accent1"/>
                </a:solidFill>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42938"/>
            <a:ext cx="7515225" cy="5483225"/>
          </a:xfrm>
        </p:spPr>
        <p:txBody>
          <a:bodyPr>
            <a:normAutofit/>
          </a:bodyPr>
          <a:lstStyle/>
          <a:p>
            <a:r>
              <a:rPr lang="en-IN" b="1" i="1" u="sng" dirty="0">
                <a:solidFill>
                  <a:schemeClr val="tx2"/>
                </a:solidFill>
              </a:rPr>
              <a:t>Mortality </a:t>
            </a:r>
          </a:p>
          <a:p>
            <a:pPr lvl="0"/>
            <a:r>
              <a:rPr lang="en-IN" b="1" i="1" dirty="0">
                <a:solidFill>
                  <a:schemeClr val="accent1"/>
                </a:solidFill>
              </a:rPr>
              <a:t>The mortality rate for electroconvulsive therapy (ECT) is estimated to be 1 per 10,000 patients or 1 per 80,000 treatments. This is about the same as that associated with minor surgery.</a:t>
            </a:r>
          </a:p>
          <a:p>
            <a:endParaRPr lang="en-I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800" b="1" i="1" dirty="0">
                <a:solidFill>
                  <a:schemeClr val="accent1"/>
                </a:solidFill>
              </a:rPr>
              <a:t>ECT is painful and barbaric</a:t>
            </a:r>
          </a:p>
        </p:txBody>
      </p:sp>
      <p:pic>
        <p:nvPicPr>
          <p:cNvPr id="4" name="Picture 3" descr="F:\ECT\preview\3.jpg"/>
          <p:cNvPicPr>
            <a:picLocks noChangeAspect="1" noChangeArrowheads="1"/>
          </p:cNvPicPr>
          <p:nvPr/>
        </p:nvPicPr>
        <p:blipFill>
          <a:blip r:embed="rId3"/>
          <a:srcRect/>
          <a:stretch>
            <a:fillRect/>
          </a:stretch>
        </p:blipFill>
        <p:spPr bwMode="auto">
          <a:xfrm>
            <a:off x="2285984" y="2857496"/>
            <a:ext cx="3500462" cy="3071834"/>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914400"/>
          </a:xfrm>
        </p:spPr>
        <p:txBody>
          <a:bodyPr/>
          <a:lstStyle/>
          <a:p>
            <a:pPr algn="ctr"/>
            <a:r>
              <a:rPr lang="en-US" dirty="0"/>
              <a:t>ECT IN SPECIAL POPULATION</a:t>
            </a:r>
            <a:endParaRPr lang="en-IN" dirty="0"/>
          </a:p>
        </p:txBody>
      </p:sp>
      <p:sp>
        <p:nvSpPr>
          <p:cNvPr id="3" name="Content Placeholder 2"/>
          <p:cNvSpPr>
            <a:spLocks noGrp="1"/>
          </p:cNvSpPr>
          <p:nvPr>
            <p:ph idx="1"/>
          </p:nvPr>
        </p:nvSpPr>
        <p:spPr>
          <a:xfrm>
            <a:off x="457200" y="1285860"/>
            <a:ext cx="8229600" cy="5786478"/>
          </a:xfrm>
        </p:spPr>
        <p:txBody>
          <a:bodyPr>
            <a:normAutofit lnSpcReduction="10000"/>
          </a:bodyPr>
          <a:lstStyle/>
          <a:p>
            <a:r>
              <a:rPr lang="en-US" b="1" dirty="0">
                <a:solidFill>
                  <a:schemeClr val="tx2"/>
                </a:solidFill>
              </a:rPr>
              <a:t>ECT in pediatrics</a:t>
            </a:r>
            <a:r>
              <a:rPr lang="en-US" dirty="0">
                <a:solidFill>
                  <a:schemeClr val="tx2"/>
                </a:solidFill>
              </a:rPr>
              <a:t> </a:t>
            </a:r>
            <a:endParaRPr lang="en-IN" dirty="0">
              <a:solidFill>
                <a:schemeClr val="tx2"/>
              </a:solidFill>
            </a:endParaRPr>
          </a:p>
          <a:p>
            <a:pPr lvl="0"/>
            <a:r>
              <a:rPr lang="en-US" b="1" i="1" dirty="0">
                <a:solidFill>
                  <a:schemeClr val="accent1"/>
                </a:solidFill>
              </a:rPr>
              <a:t>The use of ECT in the pediatric population is controversial.</a:t>
            </a:r>
            <a:r>
              <a:rPr lang="en-US" b="1" i="1" baseline="30000" dirty="0">
                <a:solidFill>
                  <a:schemeClr val="accent1"/>
                </a:solidFill>
              </a:rPr>
              <a:t> </a:t>
            </a:r>
            <a:r>
              <a:rPr lang="en-US" b="1" i="1" dirty="0">
                <a:solidFill>
                  <a:schemeClr val="accent1"/>
                </a:solidFill>
              </a:rPr>
              <a:t>The American Academy of Child and Adolescent Psychiatry published a practice parameter for the use of ECT with adolescents in December 2004. </a:t>
            </a:r>
            <a:endParaRPr lang="en-IN" b="1" i="1" dirty="0">
              <a:solidFill>
                <a:schemeClr val="accent1"/>
              </a:solidFill>
            </a:endParaRPr>
          </a:p>
          <a:p>
            <a:pPr lvl="0"/>
            <a:r>
              <a:rPr lang="en-US" b="1" i="1" dirty="0">
                <a:solidFill>
                  <a:schemeClr val="accent1"/>
                </a:solidFill>
              </a:rPr>
              <a:t>Diagnostic considerations for ECT in an adolescent patient</a:t>
            </a:r>
            <a:r>
              <a:rPr lang="en-US" b="1" i="1" baseline="30000" dirty="0">
                <a:solidFill>
                  <a:schemeClr val="accent1"/>
                </a:solidFill>
              </a:rPr>
              <a:t> </a:t>
            </a:r>
            <a:r>
              <a:rPr lang="en-US" b="1" i="1" dirty="0">
                <a:solidFill>
                  <a:schemeClr val="accent1"/>
                </a:solidFill>
              </a:rPr>
              <a:t>include severe or persistent major depression or mania</a:t>
            </a:r>
            <a:r>
              <a:rPr lang="en-US" b="1" i="1" baseline="30000" dirty="0">
                <a:solidFill>
                  <a:schemeClr val="accent1"/>
                </a:solidFill>
              </a:rPr>
              <a:t> </a:t>
            </a:r>
            <a:r>
              <a:rPr lang="en-US" b="1" i="1" dirty="0">
                <a:solidFill>
                  <a:schemeClr val="accent1"/>
                </a:solidFill>
              </a:rPr>
              <a:t>with or without psychotic features, schizoaffective disorder, schizophrenia, catatonia,</a:t>
            </a:r>
            <a:r>
              <a:rPr lang="en-US" b="1" i="1" baseline="30000" dirty="0">
                <a:solidFill>
                  <a:schemeClr val="accent1"/>
                </a:solidFill>
              </a:rPr>
              <a:t> </a:t>
            </a:r>
            <a:r>
              <a:rPr lang="en-US" b="1" i="1" dirty="0">
                <a:solidFill>
                  <a:schemeClr val="accent1"/>
                </a:solidFill>
              </a:rPr>
              <a:t>or </a:t>
            </a:r>
            <a:r>
              <a:rPr lang="en-US" b="1" i="1" dirty="0" err="1">
                <a:solidFill>
                  <a:schemeClr val="accent1"/>
                </a:solidFill>
              </a:rPr>
              <a:t>neuroleptic</a:t>
            </a:r>
            <a:r>
              <a:rPr lang="en-US" b="1" i="1" dirty="0">
                <a:solidFill>
                  <a:schemeClr val="accent1"/>
                </a:solidFill>
              </a:rPr>
              <a:t> malignant syndrome. The symptoms must be severe, persistent, and significantly disabling, and they may include life-threatening symptoms</a:t>
            </a:r>
            <a:r>
              <a:rPr lang="en-US" dirty="0"/>
              <a:t>. </a:t>
            </a:r>
            <a:endParaRPr lang="en-IN" dirty="0"/>
          </a:p>
          <a:p>
            <a:pPr lvl="0">
              <a:buNone/>
            </a:pPr>
            <a:r>
              <a:rPr lang="en-US" baseline="30000" dirty="0"/>
              <a:t>4 </a:t>
            </a:r>
            <a:endParaRPr lang="en-IN" dirty="0"/>
          </a:p>
          <a:p>
            <a:endParaRPr lang="en-IN"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609600"/>
            <a:ext cx="7586663" cy="5554663"/>
          </a:xfrm>
        </p:spPr>
        <p:txBody>
          <a:bodyPr>
            <a:noAutofit/>
          </a:bodyPr>
          <a:lstStyle/>
          <a:p>
            <a:pPr>
              <a:buNone/>
            </a:pPr>
            <a:r>
              <a:rPr lang="en-US" sz="2400" b="1" i="1" dirty="0">
                <a:solidFill>
                  <a:schemeClr val="tx2"/>
                </a:solidFill>
              </a:rPr>
              <a:t>ECT in geriatrics</a:t>
            </a:r>
          </a:p>
          <a:p>
            <a:endParaRPr lang="en-IN" sz="2400" b="1" i="1" dirty="0">
              <a:solidFill>
                <a:schemeClr val="accent1"/>
              </a:solidFill>
            </a:endParaRPr>
          </a:p>
          <a:p>
            <a:pPr lvl="0"/>
            <a:r>
              <a:rPr lang="en-US" sz="2400" b="1" i="1" dirty="0">
                <a:solidFill>
                  <a:schemeClr val="accent1"/>
                </a:solidFill>
              </a:rPr>
              <a:t>A high proportion of patients who receive ECT are in the geriatric age group.</a:t>
            </a:r>
            <a:r>
              <a:rPr lang="en-US" sz="2400" b="1" i="1" baseline="30000" dirty="0">
                <a:solidFill>
                  <a:schemeClr val="accent1"/>
                </a:solidFill>
              </a:rPr>
              <a:t> </a:t>
            </a:r>
            <a:r>
              <a:rPr lang="en-US" sz="2400" b="1" i="1" dirty="0">
                <a:solidFill>
                  <a:schemeClr val="accent1"/>
                </a:solidFill>
              </a:rPr>
              <a:t>In elderly patients, ECT has been used to treat </a:t>
            </a:r>
            <a:r>
              <a:rPr lang="en-US" sz="2400" b="1" i="1" dirty="0" err="1">
                <a:solidFill>
                  <a:schemeClr val="accent1"/>
                </a:solidFill>
              </a:rPr>
              <a:t>catatonia,bipolar</a:t>
            </a:r>
            <a:r>
              <a:rPr lang="en-US" sz="2400" b="1" i="1" dirty="0">
                <a:solidFill>
                  <a:schemeClr val="accent1"/>
                </a:solidFill>
              </a:rPr>
              <a:t> </a:t>
            </a:r>
            <a:r>
              <a:rPr lang="en-US" sz="2400" b="1" i="1" dirty="0" err="1">
                <a:solidFill>
                  <a:schemeClr val="accent1"/>
                </a:solidFill>
              </a:rPr>
              <a:t>mania,and</a:t>
            </a:r>
            <a:r>
              <a:rPr lang="en-US" sz="2400" b="1" i="1" dirty="0">
                <a:solidFill>
                  <a:schemeClr val="accent1"/>
                </a:solidFill>
              </a:rPr>
              <a:t> psychotic disorders.</a:t>
            </a:r>
            <a:r>
              <a:rPr lang="en-US" sz="2400" b="1" i="1" baseline="30000" dirty="0">
                <a:solidFill>
                  <a:schemeClr val="accent1"/>
                </a:solidFill>
              </a:rPr>
              <a:t>77 </a:t>
            </a:r>
            <a:endParaRPr lang="en-IN" sz="2400" b="1" i="1" dirty="0">
              <a:solidFill>
                <a:schemeClr val="accent1"/>
              </a:solidFill>
            </a:endParaRPr>
          </a:p>
          <a:p>
            <a:pPr lvl="0"/>
            <a:r>
              <a:rPr lang="en-US" sz="2400" b="1" i="1" dirty="0">
                <a:solidFill>
                  <a:schemeClr val="accent1"/>
                </a:solidFill>
              </a:rPr>
              <a:t>Generally, geriatric patients with depression have better outcomes with ECT than do younger patients.</a:t>
            </a:r>
            <a:r>
              <a:rPr lang="en-US" sz="2400" b="1" i="1" baseline="30000" dirty="0">
                <a:solidFill>
                  <a:schemeClr val="accent1"/>
                </a:solidFill>
              </a:rPr>
              <a:t> </a:t>
            </a:r>
            <a:r>
              <a:rPr lang="en-US" sz="2400" b="1" i="1" dirty="0">
                <a:solidFill>
                  <a:schemeClr val="accent1"/>
                </a:solidFill>
              </a:rPr>
              <a:t>ECT is especially indicated for patients with depression who are at risk for harm because of psychosis, suicidal ideation, or severe </a:t>
            </a:r>
            <a:r>
              <a:rPr lang="en-US" sz="2400" b="1" i="1" dirty="0" err="1">
                <a:solidFill>
                  <a:schemeClr val="accent1"/>
                </a:solidFill>
              </a:rPr>
              <a:t>malnutrition,but</a:t>
            </a:r>
            <a:r>
              <a:rPr lang="en-US" sz="2400" b="1" i="1" dirty="0">
                <a:solidFill>
                  <a:schemeClr val="accent1"/>
                </a:solidFill>
              </a:rPr>
              <a:t> it is also helpful for treatment-resistant </a:t>
            </a:r>
            <a:r>
              <a:rPr lang="en-US" sz="2400" b="1" i="1" dirty="0" err="1">
                <a:solidFill>
                  <a:schemeClr val="accent1"/>
                </a:solidFill>
              </a:rPr>
              <a:t>nonpsychotic</a:t>
            </a:r>
            <a:r>
              <a:rPr lang="en-US" sz="2400" b="1" i="1" dirty="0">
                <a:solidFill>
                  <a:schemeClr val="accent1"/>
                </a:solidFill>
              </a:rPr>
              <a:t> major depression.</a:t>
            </a:r>
            <a:endParaRPr lang="en-IN" sz="2400" b="1" i="1" dirty="0">
              <a:solidFill>
                <a:schemeClr val="accent1"/>
              </a:solidFill>
            </a:endParaRPr>
          </a:p>
        </p:txBody>
      </p:sp>
      <p:pic>
        <p:nvPicPr>
          <p:cNvPr id="4" name="Picture 3" descr="Dementia_Woman.jpg"/>
          <p:cNvPicPr>
            <a:picLocks noChangeAspect="1"/>
          </p:cNvPicPr>
          <p:nvPr/>
        </p:nvPicPr>
        <p:blipFill>
          <a:blip r:embed="rId3" cstate="print">
            <a:lum/>
          </a:blip>
          <a:stretch>
            <a:fillRect/>
          </a:stretch>
        </p:blipFill>
        <p:spPr>
          <a:xfrm>
            <a:off x="7467600" y="3352800"/>
            <a:ext cx="1676400" cy="3505200"/>
          </a:xfrm>
          <a:prstGeom prst="rect">
            <a:avLst/>
          </a:prstGeom>
          <a:effectLst>
            <a:outerShdw blurRad="50800" dist="50800" dir="5400000" sx="91000" sy="91000" algn="ctr" rotWithShape="0">
              <a:schemeClr val="bg1">
                <a:alpha val="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normAutofit/>
          </a:bodyPr>
          <a:lstStyle/>
          <a:p>
            <a:pPr lvl="0"/>
            <a:r>
              <a:rPr lang="en-US" sz="2800" b="1" i="1" dirty="0">
                <a:solidFill>
                  <a:schemeClr val="accent1"/>
                </a:solidFill>
              </a:rPr>
              <a:t>Seizure threshold may rise with increasing age, and effective seizures may be hard to induce.</a:t>
            </a:r>
            <a:r>
              <a:rPr lang="en-US" sz="2800" b="1" i="1" baseline="30000" dirty="0">
                <a:solidFill>
                  <a:schemeClr val="accent1"/>
                </a:solidFill>
              </a:rPr>
              <a:t> </a:t>
            </a:r>
            <a:r>
              <a:rPr lang="en-US" sz="2800" b="1" i="1" dirty="0">
                <a:solidFill>
                  <a:schemeClr val="accent1"/>
                </a:solidFill>
              </a:rPr>
              <a:t>Geriatric patients may be at a higher risk for persistent confusion and greater memory deficits during and after ECT.</a:t>
            </a:r>
            <a:endParaRPr lang="en-IN" sz="2800" b="1" i="1" dirty="0">
              <a:solidFill>
                <a:schemeClr val="accent1"/>
              </a:solidFill>
            </a:endParaRPr>
          </a:p>
          <a:p>
            <a:pPr lvl="0"/>
            <a:r>
              <a:rPr lang="en-US" sz="2800" b="1" i="1" dirty="0">
                <a:solidFill>
                  <a:schemeClr val="accent1"/>
                </a:solidFill>
              </a:rPr>
              <a:t>A 2003 Cochrane Database review of ECT for elderly patients with depression found that solid conclusions could not be drawn regarding whether ECT was more effective than antidepressants or regarding the safety and adverse effects of ECT in these patients.</a:t>
            </a:r>
            <a:endParaRPr lang="en-IN" sz="2800" b="1" i="1" dirty="0">
              <a:solidFill>
                <a:schemeClr val="accent1"/>
              </a:solidFill>
            </a:endParaRPr>
          </a:p>
          <a:p>
            <a:endParaRPr lang="en-IN"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14313"/>
            <a:ext cx="7658100" cy="6643687"/>
          </a:xfrm>
        </p:spPr>
        <p:txBody>
          <a:bodyPr>
            <a:normAutofit lnSpcReduction="10000"/>
          </a:bodyPr>
          <a:lstStyle/>
          <a:p>
            <a:r>
              <a:rPr lang="en-US" sz="3200" b="1" dirty="0">
                <a:solidFill>
                  <a:schemeClr val="tx2"/>
                </a:solidFill>
              </a:rPr>
              <a:t>ECT in pregnancy</a:t>
            </a:r>
            <a:endParaRPr lang="en-IN" sz="3200" dirty="0">
              <a:solidFill>
                <a:schemeClr val="tx2"/>
              </a:solidFill>
            </a:endParaRPr>
          </a:p>
          <a:p>
            <a:pPr lvl="0"/>
            <a:r>
              <a:rPr lang="en-US" b="1" i="1" dirty="0">
                <a:solidFill>
                  <a:schemeClr val="accent1"/>
                </a:solidFill>
              </a:rPr>
              <a:t>ECT should be considered for women who wish to avoid extended exposure to </a:t>
            </a:r>
            <a:r>
              <a:rPr lang="en-US" b="1" i="1" dirty="0" err="1">
                <a:solidFill>
                  <a:schemeClr val="accent1"/>
                </a:solidFill>
              </a:rPr>
              <a:t>psychotropics</a:t>
            </a:r>
            <a:r>
              <a:rPr lang="en-US" b="1" i="1" dirty="0">
                <a:solidFill>
                  <a:schemeClr val="accent1"/>
                </a:solidFill>
              </a:rPr>
              <a:t> during pregnancy</a:t>
            </a:r>
            <a:r>
              <a:rPr lang="en-US" b="1" i="1" baseline="30000" dirty="0">
                <a:solidFill>
                  <a:schemeClr val="accent1"/>
                </a:solidFill>
              </a:rPr>
              <a:t> </a:t>
            </a:r>
            <a:r>
              <a:rPr lang="en-US" b="1" i="1" dirty="0">
                <a:solidFill>
                  <a:schemeClr val="accent1"/>
                </a:solidFill>
              </a:rPr>
              <a:t> or whose symptoms fail to respond to standard therapy. Obstetric consultation should be obtained and fetal monitoring should be used, when appropriate. </a:t>
            </a:r>
            <a:endParaRPr lang="en-IN" b="1" i="1" dirty="0">
              <a:solidFill>
                <a:schemeClr val="accent1"/>
              </a:solidFill>
            </a:endParaRPr>
          </a:p>
          <a:p>
            <a:pPr lvl="0"/>
            <a:r>
              <a:rPr lang="en-US" b="1" i="1" dirty="0">
                <a:solidFill>
                  <a:schemeClr val="accent1"/>
                </a:solidFill>
              </a:rPr>
              <a:t>Patients in late pregnancy should lie on their left side during ECT to ensure adequate blood flow to the fetus. Hyperventilation should be avoided.</a:t>
            </a:r>
            <a:r>
              <a:rPr lang="en-US" b="1" i="1" baseline="30000" dirty="0">
                <a:solidFill>
                  <a:schemeClr val="accent1"/>
                </a:solidFill>
              </a:rPr>
              <a:t> </a:t>
            </a:r>
            <a:endParaRPr lang="en-IN" b="1" i="1" dirty="0">
              <a:solidFill>
                <a:schemeClr val="accent1"/>
              </a:solidFill>
            </a:endParaRPr>
          </a:p>
          <a:p>
            <a:pPr lvl="0"/>
            <a:r>
              <a:rPr lang="en-US" b="1" i="1" dirty="0">
                <a:solidFill>
                  <a:schemeClr val="accent1"/>
                </a:solidFill>
              </a:rPr>
              <a:t>Transmission of anesthesia medications across the maternal-fetal barrier is considered to be minimal.</a:t>
            </a:r>
            <a:r>
              <a:rPr lang="en-US" b="1" i="1" baseline="30000" dirty="0">
                <a:solidFill>
                  <a:schemeClr val="accent1"/>
                </a:solidFill>
              </a:rPr>
              <a:t> </a:t>
            </a:r>
            <a:r>
              <a:rPr lang="en-US" b="1" i="1" dirty="0">
                <a:solidFill>
                  <a:schemeClr val="accent1"/>
                </a:solidFill>
              </a:rPr>
              <a:t>ECT is considered relatively safe in terms of </a:t>
            </a:r>
            <a:r>
              <a:rPr lang="en-US" b="1" i="1" dirty="0" err="1">
                <a:solidFill>
                  <a:schemeClr val="accent1"/>
                </a:solidFill>
              </a:rPr>
              <a:t>teratogenicity</a:t>
            </a:r>
            <a:r>
              <a:rPr lang="en-US" b="1" i="1" dirty="0">
                <a:solidFill>
                  <a:schemeClr val="accent1"/>
                </a:solidFill>
              </a:rPr>
              <a:t> and neonatal toxicity</a:t>
            </a:r>
            <a:r>
              <a:rPr lang="en-US" dirty="0"/>
              <a:t>.</a:t>
            </a:r>
            <a:endParaRPr lang="en-IN" dirty="0"/>
          </a:p>
          <a:p>
            <a:endParaRPr lang="en-IN"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normAutofit fontScale="92500" lnSpcReduction="20000"/>
          </a:bodyPr>
          <a:lstStyle/>
          <a:p>
            <a:pPr lvl="0"/>
            <a:r>
              <a:rPr lang="en-US" b="1" i="1" dirty="0">
                <a:solidFill>
                  <a:schemeClr val="accent1"/>
                </a:solidFill>
              </a:rPr>
              <a:t>ECT is safe and efficacious for the mother and fetus in the treatment of major depressive disorder during pregnancy. ECT is a potential treatment for patients with bipolar disorder who are experiencing mixed episodes</a:t>
            </a:r>
            <a:r>
              <a:rPr lang="en-US" b="1" i="1" baseline="30000" dirty="0">
                <a:solidFill>
                  <a:schemeClr val="accent1"/>
                </a:solidFill>
              </a:rPr>
              <a:t>  </a:t>
            </a:r>
            <a:r>
              <a:rPr lang="en-US" b="1" i="1" dirty="0">
                <a:solidFill>
                  <a:schemeClr val="accent1"/>
                </a:solidFill>
              </a:rPr>
              <a:t>severe mania, or severe depression during pregnancy.</a:t>
            </a:r>
            <a:endParaRPr lang="en-IN" b="1" i="1" dirty="0">
              <a:solidFill>
                <a:schemeClr val="accent1"/>
              </a:solidFill>
            </a:endParaRPr>
          </a:p>
          <a:p>
            <a:pPr lvl="0"/>
            <a:r>
              <a:rPr lang="en-US" b="1" i="1" dirty="0">
                <a:solidFill>
                  <a:schemeClr val="accent1"/>
                </a:solidFill>
              </a:rPr>
              <a:t>Because of an increased risk of gastric reflux and possible aspiration, pregnant women may be </a:t>
            </a:r>
            <a:r>
              <a:rPr lang="en-US" b="1" i="1" dirty="0" err="1">
                <a:solidFill>
                  <a:schemeClr val="accent1"/>
                </a:solidFill>
              </a:rPr>
              <a:t>premedicated</a:t>
            </a:r>
            <a:r>
              <a:rPr lang="en-US" b="1" i="1" dirty="0">
                <a:solidFill>
                  <a:schemeClr val="accent1"/>
                </a:solidFill>
              </a:rPr>
              <a:t> with a </a:t>
            </a:r>
            <a:r>
              <a:rPr lang="en-US" b="1" i="1" dirty="0" err="1">
                <a:solidFill>
                  <a:schemeClr val="accent1"/>
                </a:solidFill>
              </a:rPr>
              <a:t>nonparticulate</a:t>
            </a:r>
            <a:r>
              <a:rPr lang="en-US" b="1" i="1" dirty="0">
                <a:solidFill>
                  <a:schemeClr val="accent1"/>
                </a:solidFill>
              </a:rPr>
              <a:t> antacid, such as sodium citrate.</a:t>
            </a:r>
            <a:endParaRPr lang="en-IN" b="1" i="1" dirty="0">
              <a:solidFill>
                <a:schemeClr val="accent1"/>
              </a:solidFill>
            </a:endParaRPr>
          </a:p>
          <a:p>
            <a:pPr lvl="0"/>
            <a:r>
              <a:rPr lang="en-US" b="1" i="1" dirty="0">
                <a:solidFill>
                  <a:schemeClr val="accent1"/>
                </a:solidFill>
              </a:rPr>
              <a:t>Generally, breastfeeding does not need to be interrupted during ECT. Anesthetic agents pose little risk to the nursing infant. Exposure of nursing infants to medications may be decreased if the mother delays feeding for several hours after an ECT treatment. Alternatively, breast milk may be collected and stored before an ECT treatment to give via bottle after an ECT treatment.</a:t>
            </a:r>
            <a:endParaRPr lang="en-IN" b="1" i="1" dirty="0">
              <a:solidFill>
                <a:schemeClr val="accent1"/>
              </a:solidFill>
            </a:endParaRPr>
          </a:p>
          <a:p>
            <a:endParaRPr lang="en-IN"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DD72DDF-DED8-49DE-B67E-7FBB196E38C1}" type="slidenum">
              <a:rPr lang="en-US"/>
              <a:pPr/>
              <a:t>65</a:t>
            </a:fld>
            <a:endParaRPr lang="en-US"/>
          </a:p>
        </p:txBody>
      </p:sp>
      <p:sp>
        <p:nvSpPr>
          <p:cNvPr id="37889" name="Rectangle 1"/>
          <p:cNvSpPr>
            <a:spLocks noGrp="1" noChangeArrowheads="1"/>
          </p:cNvSpPr>
          <p:nvPr>
            <p:ph type="title"/>
          </p:nvPr>
        </p:nvSpPr>
        <p:spPr>
          <a:xfrm>
            <a:off x="457200" y="274638"/>
            <a:ext cx="8232775" cy="1146175"/>
          </a:xfrm>
          <a:ln/>
        </p:spPr>
        <p:txBody>
          <a:bodyPr lIns="90000" tIns="46800" rIns="90000" bIns="46800"/>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References - General</a:t>
            </a:r>
          </a:p>
        </p:txBody>
      </p:sp>
      <p:sp>
        <p:nvSpPr>
          <p:cNvPr id="37890" name="Rectangle 2"/>
          <p:cNvSpPr>
            <a:spLocks noGrp="1" noChangeArrowheads="1"/>
          </p:cNvSpPr>
          <p:nvPr>
            <p:ph type="body" idx="1"/>
          </p:nvPr>
        </p:nvSpPr>
        <p:spPr>
          <a:xfrm>
            <a:off x="457200" y="1600200"/>
            <a:ext cx="8232775" cy="4529138"/>
          </a:xfrm>
          <a:ln/>
        </p:spPr>
        <p:txBody>
          <a:bodyPr lIns="90000" tIns="46800" rIns="90000" bIns="46800">
            <a:normAutofit fontScale="92500"/>
          </a:bodyPr>
          <a:lstStyle/>
          <a:p>
            <a:pPr>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b="1" i="1" dirty="0" err="1">
                <a:solidFill>
                  <a:schemeClr val="accent1"/>
                </a:solidFill>
              </a:rPr>
              <a:t>Abrams</a:t>
            </a:r>
            <a:r>
              <a:rPr lang="en-GB" sz="2400" b="1" i="1" dirty="0">
                <a:solidFill>
                  <a:schemeClr val="accent1"/>
                </a:solidFill>
              </a:rPr>
              <a:t> R. Electroconvulsive Therapy, 3rd Edition. New York: Oxford University Press, 1997.</a:t>
            </a:r>
          </a:p>
          <a:p>
            <a:pPr>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b="1" i="1" dirty="0">
                <a:solidFill>
                  <a:schemeClr val="accent1"/>
                </a:solidFill>
              </a:rPr>
              <a:t>Rasmussen KG et al. Electroconvulsive therapy and newer modalities for the treatment of medication-</a:t>
            </a:r>
            <a:r>
              <a:rPr lang="en-GB" sz="2400" b="1" i="1" dirty="0" err="1">
                <a:solidFill>
                  <a:schemeClr val="accent1"/>
                </a:solidFill>
              </a:rPr>
              <a:t>retractory</a:t>
            </a:r>
            <a:r>
              <a:rPr lang="en-GB" sz="2400" b="1" i="1" dirty="0">
                <a:solidFill>
                  <a:schemeClr val="accent1"/>
                </a:solidFill>
              </a:rPr>
              <a:t> mental illness. Mayo </a:t>
            </a:r>
            <a:r>
              <a:rPr lang="en-GB" sz="2400" b="1" i="1" dirty="0" err="1">
                <a:solidFill>
                  <a:schemeClr val="accent1"/>
                </a:solidFill>
              </a:rPr>
              <a:t>Clin</a:t>
            </a:r>
            <a:r>
              <a:rPr lang="en-GB" sz="2400" b="1" i="1" dirty="0">
                <a:solidFill>
                  <a:schemeClr val="accent1"/>
                </a:solidFill>
              </a:rPr>
              <a:t> Proc. 2002; 77:552-556.</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b="1" i="1" dirty="0">
                <a:solidFill>
                  <a:schemeClr val="accent1"/>
                </a:solidFill>
              </a:rPr>
              <a:t>Fink M. </a:t>
            </a:r>
            <a:r>
              <a:rPr lang="en-GB" sz="2400" b="1" i="1" dirty="0" err="1">
                <a:solidFill>
                  <a:schemeClr val="accent1"/>
                </a:solidFill>
              </a:rPr>
              <a:t>Meduna</a:t>
            </a:r>
            <a:r>
              <a:rPr lang="en-GB" sz="2400" b="1" i="1" dirty="0">
                <a:solidFill>
                  <a:schemeClr val="accent1"/>
                </a:solidFill>
              </a:rPr>
              <a:t> and the origins of convulsive therapy. Am J Psychiatry. 1984; 141:1034-1041.</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b="1" i="1" dirty="0">
                <a:solidFill>
                  <a:schemeClr val="accent1"/>
                </a:solidFill>
              </a:rPr>
              <a:t>National </a:t>
            </a:r>
            <a:r>
              <a:rPr lang="en-GB" sz="2400" b="1" i="1" dirty="0" err="1">
                <a:solidFill>
                  <a:schemeClr val="accent1"/>
                </a:solidFill>
              </a:rPr>
              <a:t>center</a:t>
            </a:r>
            <a:r>
              <a:rPr lang="en-GB" sz="2400" b="1" i="1" dirty="0">
                <a:solidFill>
                  <a:schemeClr val="accent1"/>
                </a:solidFill>
              </a:rPr>
              <a:t> for biotechnology information(NCBI)www.ncbi.com</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b="1" i="1" dirty="0">
                <a:solidFill>
                  <a:schemeClr val="accent1"/>
                </a:solidFill>
              </a:rPr>
              <a:t>The American Psychiatric Association's Practice Guidelines for the Treatment of Psychiatric Disorders </a:t>
            </a:r>
            <a:endParaRPr lang="en-GB" b="1" i="1" dirty="0">
              <a:solidFill>
                <a:schemeClr val="accent1"/>
              </a:solidFill>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50258C1-5F5B-4300-9232-BD00942B5B26}" type="slidenum">
              <a:rPr lang="en-US"/>
              <a:pPr/>
              <a:t>66</a:t>
            </a:fld>
            <a:endParaRPr lang="en-US"/>
          </a:p>
        </p:txBody>
      </p:sp>
      <p:sp>
        <p:nvSpPr>
          <p:cNvPr id="39937" name="Rectangle 1"/>
          <p:cNvSpPr>
            <a:spLocks noGrp="1" noChangeArrowheads="1"/>
          </p:cNvSpPr>
          <p:nvPr>
            <p:ph type="title"/>
          </p:nvPr>
        </p:nvSpPr>
        <p:spPr>
          <a:xfrm>
            <a:off x="609600" y="457200"/>
            <a:ext cx="8382000" cy="1028700"/>
          </a:xfrm>
          <a:ln/>
        </p:spPr>
        <p:txBody>
          <a:bodyPr lIns="90000" tIns="46800" rIns="90000" bIns="46800">
            <a:normAutofit fontScale="90000"/>
          </a:bodyPr>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t>References - Electrode Placement</a:t>
            </a:r>
          </a:p>
        </p:txBody>
      </p:sp>
      <p:sp>
        <p:nvSpPr>
          <p:cNvPr id="39938" name="Rectangle 2"/>
          <p:cNvSpPr>
            <a:spLocks noGrp="1" noChangeArrowheads="1"/>
          </p:cNvSpPr>
          <p:nvPr>
            <p:ph type="body" idx="1"/>
          </p:nvPr>
        </p:nvSpPr>
        <p:spPr>
          <a:xfrm>
            <a:off x="685800" y="1524000"/>
            <a:ext cx="7772400" cy="4114800"/>
          </a:xfrm>
          <a:ln/>
        </p:spPr>
        <p:txBody>
          <a:bodyPr lIns="90000" tIns="46800" rIns="90000" bIns="46800">
            <a:normAutofit/>
          </a:bodyPr>
          <a:lstStyle/>
          <a:p>
            <a:pPr>
              <a:lnSpc>
                <a:spcPct val="95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b="1" i="1" dirty="0" err="1">
                <a:solidFill>
                  <a:schemeClr val="accent1"/>
                </a:solidFill>
              </a:rPr>
              <a:t>Sackheim</a:t>
            </a:r>
            <a:r>
              <a:rPr lang="en-GB" b="1" i="1" dirty="0">
                <a:solidFill>
                  <a:schemeClr val="accent1"/>
                </a:solidFill>
              </a:rPr>
              <a:t> HA et al. Effects of stimulus intensity and electrode placement on the efficacy and cognitive effects of electroconvulsive therapy. NEJM. 1993; 328:839-846.</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b="1" i="1" dirty="0" err="1">
                <a:solidFill>
                  <a:schemeClr val="accent1"/>
                </a:solidFill>
              </a:rPr>
              <a:t>Bailine</a:t>
            </a:r>
            <a:r>
              <a:rPr lang="en-GB" b="1" i="1" dirty="0">
                <a:solidFill>
                  <a:schemeClr val="accent1"/>
                </a:solidFill>
              </a:rPr>
              <a:t> SH et al. Comparison of </a:t>
            </a:r>
            <a:r>
              <a:rPr lang="en-GB" b="1" i="1" dirty="0" err="1">
                <a:solidFill>
                  <a:schemeClr val="accent1"/>
                </a:solidFill>
              </a:rPr>
              <a:t>bifrontal</a:t>
            </a:r>
            <a:r>
              <a:rPr lang="en-GB" b="1" i="1" dirty="0">
                <a:solidFill>
                  <a:schemeClr val="accent1"/>
                </a:solidFill>
              </a:rPr>
              <a:t> and </a:t>
            </a:r>
            <a:r>
              <a:rPr lang="en-GB" b="1" i="1" dirty="0" err="1">
                <a:solidFill>
                  <a:schemeClr val="accent1"/>
                </a:solidFill>
              </a:rPr>
              <a:t>bitemporal</a:t>
            </a:r>
            <a:r>
              <a:rPr lang="en-GB" b="1" i="1" dirty="0">
                <a:solidFill>
                  <a:schemeClr val="accent1"/>
                </a:solidFill>
              </a:rPr>
              <a:t> ECT for major depression. Am J Psychiatry. 2000; 157:121-123</a:t>
            </a:r>
            <a:r>
              <a:rPr lang="en-GB" dirty="0"/>
              <a:t>.</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b="1" i="1" dirty="0">
                <a:solidFill>
                  <a:schemeClr val="accent1"/>
                </a:solidFill>
              </a:rPr>
              <a:t>BMC PSYCHIATRY(www.biomedcentral.com</a:t>
            </a:r>
            <a:r>
              <a:rPr lang="en-GB" dirty="0">
                <a:solidFill>
                  <a:schemeClr val="accent1"/>
                </a:solidFill>
              </a:rPr>
              <a:t>)</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D:\Pictures\BABY N CARD\Baby 41 - Copy.jpg"/>
          <p:cNvPicPr>
            <a:picLocks noGrp="1" noChangeAspect="1" noChangeArrowheads="1"/>
          </p:cNvPicPr>
          <p:nvPr>
            <p:ph idx="1"/>
          </p:nvPr>
        </p:nvPicPr>
        <p:blipFill>
          <a:blip r:embed="rId2"/>
          <a:srcRect/>
          <a:stretch>
            <a:fillRect/>
          </a:stretch>
        </p:blipFill>
        <p:spPr bwMode="auto">
          <a:xfrm>
            <a:off x="762000" y="838200"/>
            <a:ext cx="5715000" cy="5791200"/>
          </a:xfrm>
          <a:prstGeom prst="rect">
            <a:avLst/>
          </a:prstGeom>
          <a:noFill/>
        </p:spPr>
      </p:pic>
      <p:sp>
        <p:nvSpPr>
          <p:cNvPr id="5" name="Rectangle 4"/>
          <p:cNvSpPr/>
          <p:nvPr/>
        </p:nvSpPr>
        <p:spPr>
          <a:xfrm>
            <a:off x="4495800" y="1066800"/>
            <a:ext cx="4301659" cy="1754326"/>
          </a:xfrm>
          <a:prstGeom prst="rect">
            <a:avLst/>
          </a:prstGeom>
          <a:noFill/>
        </p:spPr>
        <p:txBody>
          <a:bodyPr wrap="squar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I AM SHOCKED!!</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chemeClr val="accent1"/>
                </a:solidFill>
              </a:rPr>
              <a:t>Patients are locked up against their will and continually shocked</a:t>
            </a:r>
            <a:r>
              <a:rPr lang="en-US" dirty="0"/>
              <a:t>.</a:t>
            </a:r>
          </a:p>
        </p:txBody>
      </p:sp>
      <p:pic>
        <p:nvPicPr>
          <p:cNvPr id="2050" name="Picture 2"/>
          <p:cNvPicPr>
            <a:picLocks noChangeAspect="1" noChangeArrowheads="1"/>
          </p:cNvPicPr>
          <p:nvPr/>
        </p:nvPicPr>
        <p:blipFill>
          <a:blip r:embed="rId3"/>
          <a:srcRect/>
          <a:stretch>
            <a:fillRect/>
          </a:stretch>
        </p:blipFill>
        <p:spPr bwMode="auto">
          <a:xfrm>
            <a:off x="2714612" y="3286123"/>
            <a:ext cx="3038488" cy="2428893"/>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chemeClr val="accent1"/>
                </a:solidFill>
              </a:rPr>
              <a:t>Various claims of brain damage have been made for which ECT should be banned</a:t>
            </a:r>
            <a:r>
              <a:rPr lang="en-US" dirty="0"/>
              <a:t>.</a:t>
            </a:r>
          </a:p>
        </p:txBody>
      </p:sp>
      <p:pic>
        <p:nvPicPr>
          <p:cNvPr id="1026" name="Picture 2"/>
          <p:cNvPicPr>
            <a:picLocks noChangeAspect="1" noChangeArrowheads="1"/>
          </p:cNvPicPr>
          <p:nvPr/>
        </p:nvPicPr>
        <p:blipFill>
          <a:blip r:embed="rId3"/>
          <a:srcRect/>
          <a:stretch>
            <a:fillRect/>
          </a:stretch>
        </p:blipFill>
        <p:spPr bwMode="auto">
          <a:xfrm>
            <a:off x="2285984" y="3357561"/>
            <a:ext cx="4714908" cy="2357455"/>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chemeClr val="accent1"/>
                </a:solidFill>
              </a:rPr>
              <a:t>Side effects of ECT are severe and these are hidden from public</a:t>
            </a:r>
          </a:p>
        </p:txBody>
      </p:sp>
      <p:pic>
        <p:nvPicPr>
          <p:cNvPr id="2050" name="Picture 2"/>
          <p:cNvPicPr>
            <a:picLocks noChangeAspect="1" noChangeArrowheads="1"/>
          </p:cNvPicPr>
          <p:nvPr/>
        </p:nvPicPr>
        <p:blipFill>
          <a:blip r:embed="rId3"/>
          <a:srcRect/>
          <a:stretch>
            <a:fillRect/>
          </a:stretch>
        </p:blipFill>
        <p:spPr bwMode="auto">
          <a:xfrm>
            <a:off x="3429000" y="3276599"/>
            <a:ext cx="2019300" cy="2438401"/>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918</TotalTime>
  <Words>3190</Words>
  <Application>Microsoft Office PowerPoint</Application>
  <PresentationFormat>On-screen Show (4:3)</PresentationFormat>
  <Paragraphs>342</Paragraphs>
  <Slides>67</Slides>
  <Notes>58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67</vt:i4>
      </vt:variant>
    </vt:vector>
  </HeadingPairs>
  <TitlesOfParts>
    <vt:vector size="78" baseType="lpstr">
      <vt:lpstr>Algerian</vt:lpstr>
      <vt:lpstr>Alto</vt:lpstr>
      <vt:lpstr>Arial</vt:lpstr>
      <vt:lpstr>Calibri</vt:lpstr>
      <vt:lpstr>Constantia</vt:lpstr>
      <vt:lpstr>Times New Roman</vt:lpstr>
      <vt:lpstr>Wingdings</vt:lpstr>
      <vt:lpstr>Wingdings 2</vt:lpstr>
      <vt:lpstr>Flow</vt:lpstr>
      <vt:lpstr>Package</vt:lpstr>
      <vt:lpstr>Packager Shell Object</vt:lpstr>
      <vt:lpstr>ECT </vt:lpstr>
      <vt:lpstr>ELECTROCONVULSIVE THERAPY(ECT)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ECT CURSE OR CURE?</vt:lpstr>
      <vt:lpstr>PowerPoint Presentation</vt:lpstr>
      <vt:lpstr>QUERIES</vt:lpstr>
      <vt:lpstr>PowerPoint Presentation</vt:lpstr>
      <vt:lpstr>PowerPoint Presentation</vt:lpstr>
      <vt:lpstr>PowerPoint Presentation</vt:lpstr>
      <vt:lpstr>PowerPoint Presentation</vt:lpstr>
      <vt:lpstr> HISTORICAL  OVERVIEW</vt:lpstr>
      <vt:lpstr>PowerPoint Presentation</vt:lpstr>
      <vt:lpstr>MECHANISM OF ACTION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CALCULATION</vt:lpstr>
      <vt:lpstr>PowerPoint Presentation</vt:lpstr>
      <vt:lpstr>PowerPoint Presentation</vt:lpstr>
      <vt:lpstr>PowerPoint Presentation</vt:lpstr>
      <vt:lpstr>PowerPoint Presentation</vt:lpstr>
      <vt:lpstr>PowerPoint Presentation</vt:lpstr>
      <vt:lpstr>PowerPoint Presentation</vt:lpstr>
      <vt:lpstr>    Bilateral            RUL           Bifrontal</vt:lpstr>
      <vt:lpstr>PowerPoint Presentation</vt:lpstr>
      <vt:lpstr>PowerPoint Presentation</vt:lpstr>
      <vt:lpstr>ADVERSE EFFECTS</vt:lpstr>
      <vt:lpstr>PowerPoint Presentation</vt:lpstr>
      <vt:lpstr>PowerPoint Presentation</vt:lpstr>
      <vt:lpstr>ECT IN SPECIAL POPULATION</vt:lpstr>
      <vt:lpstr>PowerPoint Presentation</vt:lpstr>
      <vt:lpstr>PowerPoint Presentation</vt:lpstr>
      <vt:lpstr>PowerPoint Presentation</vt:lpstr>
      <vt:lpstr>PowerPoint Presentation</vt:lpstr>
      <vt:lpstr>References - General</vt:lpstr>
      <vt:lpstr>References - Electrode Placement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ELECTROCONVULSIVE THERAPY(ECT)</dc:title>
  <dc:creator/>
  <cp:lastModifiedBy>918477051901</cp:lastModifiedBy>
  <cp:revision>150</cp:revision>
  <dcterms:created xsi:type="dcterms:W3CDTF">2006-08-16T00:00:00Z</dcterms:created>
  <dcterms:modified xsi:type="dcterms:W3CDTF">2020-08-14T09:22:02Z</dcterms:modified>
</cp:coreProperties>
</file>