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82" r:id="rId3"/>
    <p:sldId id="283" r:id="rId4"/>
    <p:sldId id="285" r:id="rId5"/>
    <p:sldId id="284" r:id="rId6"/>
    <p:sldId id="287" r:id="rId7"/>
    <p:sldId id="286" r:id="rId8"/>
    <p:sldId id="288" r:id="rId9"/>
    <p:sldId id="289" r:id="rId10"/>
    <p:sldId id="290" r:id="rId11"/>
    <p:sldId id="291" r:id="rId12"/>
    <p:sldId id="292" r:id="rId13"/>
    <p:sldId id="293" r:id="rId14"/>
    <p:sldId id="295" r:id="rId15"/>
    <p:sldId id="294" r:id="rId16"/>
    <p:sldId id="297" r:id="rId17"/>
    <p:sldId id="296" r:id="rId18"/>
    <p:sldId id="298" r:id="rId19"/>
    <p:sldId id="299" r:id="rId20"/>
    <p:sldId id="300" r:id="rId21"/>
    <p:sldId id="307" r:id="rId22"/>
    <p:sldId id="301" r:id="rId23"/>
    <p:sldId id="308" r:id="rId24"/>
    <p:sldId id="302" r:id="rId25"/>
    <p:sldId id="309" r:id="rId26"/>
    <p:sldId id="303" r:id="rId27"/>
    <p:sldId id="304" r:id="rId28"/>
    <p:sldId id="306" r:id="rId29"/>
    <p:sldId id="271" r:id="rId30"/>
    <p:sldId id="272" r:id="rId31"/>
    <p:sldId id="310" r:id="rId32"/>
    <p:sldId id="311" r:id="rId33"/>
    <p:sldId id="312" r:id="rId34"/>
    <p:sldId id="319" r:id="rId35"/>
    <p:sldId id="320" r:id="rId36"/>
    <p:sldId id="318" r:id="rId37"/>
    <p:sldId id="313" r:id="rId38"/>
    <p:sldId id="316" r:id="rId39"/>
    <p:sldId id="314" r:id="rId40"/>
    <p:sldId id="315" r:id="rId41"/>
    <p:sldId id="280" r:id="rId42"/>
    <p:sldId id="281" r:id="rId43"/>
    <p:sldId id="276" r:id="rId44"/>
    <p:sldId id="277" r:id="rId45"/>
    <p:sldId id="25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279" autoAdjust="0"/>
    <p:restoredTop sz="94660"/>
  </p:normalViewPr>
  <p:slideViewPr>
    <p:cSldViewPr>
      <p:cViewPr varScale="1">
        <p:scale>
          <a:sx n="73" d="100"/>
          <a:sy n="73" d="100"/>
        </p:scale>
        <p:origin x="-61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BC430D-B4FB-41B7-8153-2F1FF044D7F0}" type="datetimeFigureOut">
              <a:rPr lang="en-IN" smtClean="0"/>
              <a:pPr/>
              <a:t>13-08-2020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76F4F8-FA70-4EE1-94CB-34D8607580A6}"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4E76F4F8-FA70-4EE1-94CB-34D8607580A6}" type="slidenum">
              <a:rPr lang="en-IN" smtClean="0"/>
              <a:pPr/>
              <a:t>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4E76F4F8-FA70-4EE1-94CB-34D8607580A6}" type="slidenum">
              <a:rPr lang="en-IN" smtClean="0"/>
              <a:pPr/>
              <a:t>10</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4E76F4F8-FA70-4EE1-94CB-34D8607580A6}" type="slidenum">
              <a:rPr lang="en-IN" smtClean="0"/>
              <a:pPr/>
              <a:t>11</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4E76F4F8-FA70-4EE1-94CB-34D8607580A6}" type="slidenum">
              <a:rPr lang="en-IN" smtClean="0"/>
              <a:pPr/>
              <a:t>15</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4E76F4F8-FA70-4EE1-94CB-34D8607580A6}" type="slidenum">
              <a:rPr lang="en-IN" smtClean="0"/>
              <a:pPr/>
              <a:t>19</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4E76F4F8-FA70-4EE1-94CB-34D8607580A6}" type="slidenum">
              <a:rPr lang="en-IN" smtClean="0"/>
              <a:pPr/>
              <a:t>45</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8/13/2020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8/13/2020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8/13/2020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8/13/2020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00200"/>
            <a:ext cx="8537448" cy="1828800"/>
          </a:xfrm>
        </p:spPr>
        <p:txBody>
          <a:bodyPr>
            <a:noAutofit/>
          </a:bodyPr>
          <a:lstStyle/>
          <a:p>
            <a:pPr algn="ctr"/>
            <a:r>
              <a:rPr lang="en-US" sz="6000" dirty="0" smtClean="0">
                <a:solidFill>
                  <a:schemeClr val="tx1"/>
                </a:solidFill>
                <a:effectLst/>
              </a:rPr>
              <a:t>Kidney</a:t>
            </a:r>
            <a:endParaRPr lang="en-IN" sz="6000" dirty="0">
              <a:solidFill>
                <a:schemeClr val="tx1"/>
              </a:solidFill>
              <a:effectLst/>
            </a:endParaRPr>
          </a:p>
        </p:txBody>
      </p:sp>
      <p:sp>
        <p:nvSpPr>
          <p:cNvPr id="3" name="Subtitle 2"/>
          <p:cNvSpPr>
            <a:spLocks noGrp="1"/>
          </p:cNvSpPr>
          <p:nvPr>
            <p:ph type="subTitle" idx="1"/>
          </p:nvPr>
        </p:nvSpPr>
        <p:spPr>
          <a:xfrm>
            <a:off x="5562600" y="5257800"/>
            <a:ext cx="3581400" cy="1600200"/>
          </a:xfrm>
        </p:spPr>
        <p:txBody>
          <a:bodyPr>
            <a:normAutofit fontScale="92500" lnSpcReduction="20000"/>
          </a:bodyPr>
          <a:lstStyle/>
          <a:p>
            <a:pPr algn="l"/>
            <a:r>
              <a:rPr lang="en-US" dirty="0" smtClean="0"/>
              <a:t>Mrs. </a:t>
            </a:r>
            <a:r>
              <a:rPr lang="en-US" dirty="0" err="1" smtClean="0"/>
              <a:t>Priyanka</a:t>
            </a:r>
            <a:r>
              <a:rPr lang="en-US" dirty="0" smtClean="0"/>
              <a:t> Sharma</a:t>
            </a:r>
          </a:p>
          <a:p>
            <a:pPr algn="l"/>
            <a:r>
              <a:rPr lang="en-US" dirty="0" smtClean="0"/>
              <a:t>Assistant Professor</a:t>
            </a:r>
            <a:endParaRPr lang="en-US" dirty="0" smtClean="0"/>
          </a:p>
          <a:p>
            <a:pPr algn="l"/>
            <a:r>
              <a:rPr lang="en-US" dirty="0" smtClean="0"/>
              <a:t>Department of Anatomy</a:t>
            </a:r>
          </a:p>
          <a:p>
            <a:pPr algn="l"/>
            <a:r>
              <a:rPr lang="en-US" dirty="0" smtClean="0"/>
              <a:t>S.B.K.S.M.I. &amp; R.C.</a:t>
            </a:r>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Poles </a:t>
            </a:r>
            <a:endParaRPr lang="en-IN" dirty="0"/>
          </a:p>
        </p:txBody>
      </p:sp>
      <p:sp>
        <p:nvSpPr>
          <p:cNvPr id="3" name="Content Placeholder 2"/>
          <p:cNvSpPr>
            <a:spLocks noGrp="1"/>
          </p:cNvSpPr>
          <p:nvPr>
            <p:ph idx="1"/>
          </p:nvPr>
        </p:nvSpPr>
        <p:spPr>
          <a:xfrm>
            <a:off x="0" y="1524000"/>
            <a:ext cx="4800600" cy="5334000"/>
          </a:xfrm>
        </p:spPr>
        <p:txBody>
          <a:bodyPr>
            <a:noAutofit/>
          </a:bodyPr>
          <a:lstStyle/>
          <a:p>
            <a:r>
              <a:rPr lang="en-GB" sz="3200" dirty="0" smtClean="0"/>
              <a:t>Superior pole is thick and round and lies nearer to the median plane than the inferior pole</a:t>
            </a:r>
          </a:p>
          <a:p>
            <a:r>
              <a:rPr lang="en-GB" sz="3200" dirty="0" smtClean="0"/>
              <a:t>Related to the suprarenal gland</a:t>
            </a:r>
          </a:p>
          <a:p>
            <a:r>
              <a:rPr lang="en-GB" sz="3200" dirty="0" smtClean="0"/>
              <a:t>Inferior pole is thin and pointed and lies 2.5 cm above the iliac crest</a:t>
            </a:r>
            <a:endParaRPr lang="en-IN" sz="3200" dirty="0"/>
          </a:p>
        </p:txBody>
      </p:sp>
      <p:pic>
        <p:nvPicPr>
          <p:cNvPr id="4" name="Picture 4" descr="D:\my documents\Pooja\img025.bmp"/>
          <p:cNvPicPr>
            <a:picLocks noChangeAspect="1" noChangeArrowheads="1"/>
          </p:cNvPicPr>
          <p:nvPr/>
        </p:nvPicPr>
        <p:blipFill>
          <a:blip r:embed="rId3" cstate="print"/>
          <a:srcRect b="45230"/>
          <a:stretch>
            <a:fillRect/>
          </a:stretch>
        </p:blipFill>
        <p:spPr bwMode="auto">
          <a:xfrm>
            <a:off x="4648200" y="2057400"/>
            <a:ext cx="4495800" cy="4800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19912"/>
          </a:xfrm>
        </p:spPr>
        <p:txBody>
          <a:bodyPr>
            <a:normAutofit fontScale="90000"/>
          </a:bodyPr>
          <a:lstStyle/>
          <a:p>
            <a:r>
              <a:rPr lang="en-GB" sz="5400" dirty="0" smtClean="0"/>
              <a:t>Anterior </a:t>
            </a:r>
            <a:r>
              <a:rPr lang="en-US" dirty="0" smtClean="0"/>
              <a:t>Surfaces </a:t>
            </a:r>
            <a:endParaRPr lang="en-IN" dirty="0"/>
          </a:p>
        </p:txBody>
      </p:sp>
      <p:sp>
        <p:nvSpPr>
          <p:cNvPr id="3" name="Content Placeholder 2"/>
          <p:cNvSpPr>
            <a:spLocks noGrp="1"/>
          </p:cNvSpPr>
          <p:nvPr>
            <p:ph idx="1"/>
          </p:nvPr>
        </p:nvSpPr>
        <p:spPr>
          <a:xfrm>
            <a:off x="457200" y="1371600"/>
            <a:ext cx="8305800" cy="4693920"/>
          </a:xfrm>
        </p:spPr>
        <p:txBody>
          <a:bodyPr/>
          <a:lstStyle/>
          <a:p>
            <a:pPr algn="ctr">
              <a:buNone/>
            </a:pPr>
            <a:r>
              <a:rPr lang="en-US" sz="3200" dirty="0" smtClean="0">
                <a:latin typeface="Helvetica Narrow"/>
              </a:rPr>
              <a:t>Anterior relations of the kidneys. Areas covered by peritoneum are shaded</a:t>
            </a:r>
          </a:p>
          <a:p>
            <a:pPr>
              <a:buNone/>
            </a:pPr>
            <a:endParaRPr lang="en-IN" dirty="0"/>
          </a:p>
        </p:txBody>
      </p:sp>
      <p:pic>
        <p:nvPicPr>
          <p:cNvPr id="4" name="Picture 2" descr="D:\VIKRANT SHARMA\Krishna Garg Mam\BDC Presentation\BDC Presentation\Tiff\BDC Vol 2 Jpg\24-3.jpg"/>
          <p:cNvPicPr>
            <a:picLocks noChangeAspect="1" noChangeArrowheads="1"/>
          </p:cNvPicPr>
          <p:nvPr/>
        </p:nvPicPr>
        <p:blipFill>
          <a:blip r:embed="rId3" cstate="print"/>
          <a:srcRect/>
          <a:stretch>
            <a:fillRect/>
          </a:stretch>
        </p:blipFill>
        <p:spPr bwMode="auto">
          <a:xfrm>
            <a:off x="457200" y="2590800"/>
            <a:ext cx="8358188" cy="42672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932688"/>
          </a:xfrm>
        </p:spPr>
        <p:txBody>
          <a:bodyPr>
            <a:normAutofit fontScale="90000"/>
          </a:bodyPr>
          <a:lstStyle/>
          <a:p>
            <a:r>
              <a:rPr lang="en-US" sz="4000" b="1" dirty="0" smtClean="0">
                <a:latin typeface="Helvetica Narrow" pitchFamily="34" charset="0"/>
              </a:rPr>
              <a:t>Anterior Relations of Right Kidney</a:t>
            </a:r>
            <a:r>
              <a:rPr lang="en-US" sz="5400" b="1" i="1" dirty="0" smtClean="0">
                <a:solidFill>
                  <a:schemeClr val="accent6">
                    <a:lumMod val="75000"/>
                  </a:schemeClr>
                </a:solidFill>
                <a:latin typeface="Helvetica Narrow" pitchFamily="34" charset="0"/>
              </a:rPr>
              <a:t/>
            </a:r>
            <a:br>
              <a:rPr lang="en-US" sz="5400" b="1" i="1" dirty="0" smtClean="0">
                <a:solidFill>
                  <a:schemeClr val="accent6">
                    <a:lumMod val="75000"/>
                  </a:schemeClr>
                </a:solidFill>
                <a:latin typeface="Helvetica Narrow" pitchFamily="34" charset="0"/>
              </a:rPr>
            </a:br>
            <a:endParaRPr lang="en-IN" dirty="0"/>
          </a:p>
        </p:txBody>
      </p:sp>
      <p:sp>
        <p:nvSpPr>
          <p:cNvPr id="3" name="Content Placeholder 2"/>
          <p:cNvSpPr>
            <a:spLocks noGrp="1"/>
          </p:cNvSpPr>
          <p:nvPr>
            <p:ph idx="1"/>
          </p:nvPr>
        </p:nvSpPr>
        <p:spPr>
          <a:xfrm>
            <a:off x="457200" y="1676400"/>
            <a:ext cx="8229600" cy="4648200"/>
          </a:xfrm>
        </p:spPr>
        <p:txBody>
          <a:bodyPr/>
          <a:lstStyle/>
          <a:p>
            <a:pPr marL="457200" indent="-457200" algn="just" fontAlgn="auto">
              <a:spcBef>
                <a:spcPts val="0"/>
              </a:spcBef>
              <a:spcAft>
                <a:spcPts val="600"/>
              </a:spcAft>
              <a:buNone/>
              <a:defRPr/>
            </a:pPr>
            <a:r>
              <a:rPr lang="en-US" sz="3200" dirty="0" smtClean="0">
                <a:latin typeface="Helvetica Narrow" pitchFamily="34" charset="0"/>
              </a:rPr>
              <a:t>1.	Right suprarenal gland</a:t>
            </a:r>
          </a:p>
          <a:p>
            <a:pPr marL="457200" indent="-457200" algn="just" fontAlgn="auto">
              <a:spcBef>
                <a:spcPts val="0"/>
              </a:spcBef>
              <a:spcAft>
                <a:spcPts val="600"/>
              </a:spcAft>
              <a:buNone/>
              <a:defRPr/>
            </a:pPr>
            <a:r>
              <a:rPr lang="en-US" sz="3200" dirty="0" smtClean="0">
                <a:latin typeface="Helvetica Narrow" pitchFamily="34" charset="0"/>
              </a:rPr>
              <a:t>2.	Liver </a:t>
            </a:r>
          </a:p>
          <a:p>
            <a:pPr marL="457200" indent="-457200" algn="just" fontAlgn="auto">
              <a:spcBef>
                <a:spcPts val="0"/>
              </a:spcBef>
              <a:spcAft>
                <a:spcPts val="600"/>
              </a:spcAft>
              <a:buNone/>
              <a:defRPr/>
            </a:pPr>
            <a:r>
              <a:rPr lang="en-US" sz="3200" dirty="0" smtClean="0">
                <a:latin typeface="Helvetica Narrow" pitchFamily="34" charset="0"/>
              </a:rPr>
              <a:t>3.	Second part of duodenum</a:t>
            </a:r>
          </a:p>
          <a:p>
            <a:pPr marL="457200" indent="-457200" algn="just" fontAlgn="auto">
              <a:spcBef>
                <a:spcPts val="0"/>
              </a:spcBef>
              <a:spcAft>
                <a:spcPts val="600"/>
              </a:spcAft>
              <a:buNone/>
              <a:defRPr/>
            </a:pPr>
            <a:r>
              <a:rPr lang="en-US" sz="3200" dirty="0" smtClean="0">
                <a:latin typeface="Helvetica Narrow" pitchFamily="34" charset="0"/>
              </a:rPr>
              <a:t>4.	Hepatic flexure of colon</a:t>
            </a:r>
          </a:p>
          <a:p>
            <a:pPr marL="457200" indent="-457200" algn="just" fontAlgn="auto">
              <a:spcBef>
                <a:spcPts val="0"/>
              </a:spcBef>
              <a:spcAft>
                <a:spcPts val="600"/>
              </a:spcAft>
              <a:buNone/>
              <a:defRPr/>
            </a:pPr>
            <a:r>
              <a:rPr lang="en-US" sz="3200" dirty="0" smtClean="0">
                <a:latin typeface="Helvetica Narrow" pitchFamily="34" charset="0"/>
              </a:rPr>
              <a:t>5.	Small intestine</a:t>
            </a:r>
          </a:p>
          <a:p>
            <a:endParaRPr lang="en-I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en-US" sz="4000" b="1" dirty="0" smtClean="0">
                <a:latin typeface="Helvetica Narrow" pitchFamily="34" charset="0"/>
              </a:rPr>
              <a:t>Anterior Relations of the Left Kidney</a:t>
            </a:r>
            <a:r>
              <a:rPr lang="en-US" sz="5400" b="1" i="1" dirty="0" smtClean="0">
                <a:solidFill>
                  <a:schemeClr val="accent6">
                    <a:lumMod val="75000"/>
                  </a:schemeClr>
                </a:solidFill>
                <a:latin typeface="Helvetica Narrow" pitchFamily="34" charset="0"/>
              </a:rPr>
              <a:t/>
            </a:r>
            <a:br>
              <a:rPr lang="en-US" sz="5400" b="1" i="1" dirty="0" smtClean="0">
                <a:solidFill>
                  <a:schemeClr val="accent6">
                    <a:lumMod val="75000"/>
                  </a:schemeClr>
                </a:solidFill>
                <a:latin typeface="Helvetica Narrow" pitchFamily="34" charset="0"/>
              </a:rPr>
            </a:br>
            <a:endParaRPr lang="en-IN" dirty="0"/>
          </a:p>
        </p:txBody>
      </p:sp>
      <p:sp>
        <p:nvSpPr>
          <p:cNvPr id="3" name="Content Placeholder 2"/>
          <p:cNvSpPr>
            <a:spLocks noGrp="1"/>
          </p:cNvSpPr>
          <p:nvPr>
            <p:ph idx="1"/>
          </p:nvPr>
        </p:nvSpPr>
        <p:spPr>
          <a:xfrm>
            <a:off x="457200" y="1447800"/>
            <a:ext cx="8229600" cy="4876800"/>
          </a:xfrm>
        </p:spPr>
        <p:txBody>
          <a:bodyPr/>
          <a:lstStyle/>
          <a:p>
            <a:pPr marL="457200" indent="-457200" fontAlgn="auto">
              <a:spcBef>
                <a:spcPts val="0"/>
              </a:spcBef>
              <a:spcAft>
                <a:spcPts val="600"/>
              </a:spcAft>
              <a:buNone/>
              <a:defRPr/>
            </a:pPr>
            <a:r>
              <a:rPr lang="en-US" sz="3200" dirty="0" smtClean="0">
                <a:latin typeface="Helvetica Narrow" pitchFamily="34" charset="0"/>
              </a:rPr>
              <a:t>1.	Left suprarenal gland</a:t>
            </a:r>
          </a:p>
          <a:p>
            <a:pPr marL="457200" indent="-457200" fontAlgn="auto">
              <a:spcBef>
                <a:spcPts val="0"/>
              </a:spcBef>
              <a:spcAft>
                <a:spcPts val="600"/>
              </a:spcAft>
              <a:buNone/>
              <a:defRPr/>
            </a:pPr>
            <a:r>
              <a:rPr lang="en-US" sz="3200" dirty="0" smtClean="0">
                <a:latin typeface="Helvetica Narrow" pitchFamily="34" charset="0"/>
              </a:rPr>
              <a:t>2.	Spleen</a:t>
            </a:r>
          </a:p>
          <a:p>
            <a:pPr marL="457200" indent="-457200" fontAlgn="auto">
              <a:spcBef>
                <a:spcPts val="0"/>
              </a:spcBef>
              <a:spcAft>
                <a:spcPts val="600"/>
              </a:spcAft>
              <a:buNone/>
              <a:defRPr/>
            </a:pPr>
            <a:r>
              <a:rPr lang="en-US" sz="3200" dirty="0" smtClean="0">
                <a:latin typeface="Helvetica Narrow" pitchFamily="34" charset="0"/>
              </a:rPr>
              <a:t>3.	Stomach</a:t>
            </a:r>
          </a:p>
          <a:p>
            <a:pPr marL="457200" indent="-457200" fontAlgn="auto">
              <a:spcBef>
                <a:spcPts val="0"/>
              </a:spcBef>
              <a:spcAft>
                <a:spcPts val="600"/>
              </a:spcAft>
              <a:buNone/>
              <a:defRPr/>
            </a:pPr>
            <a:r>
              <a:rPr lang="en-US" sz="3200" dirty="0" smtClean="0">
                <a:latin typeface="Helvetica Narrow" pitchFamily="34" charset="0"/>
              </a:rPr>
              <a:t>4.	Pancreas</a:t>
            </a:r>
          </a:p>
          <a:p>
            <a:pPr marL="457200" indent="-457200" fontAlgn="auto">
              <a:spcBef>
                <a:spcPts val="0"/>
              </a:spcBef>
              <a:spcAft>
                <a:spcPts val="600"/>
              </a:spcAft>
              <a:buNone/>
              <a:defRPr/>
            </a:pPr>
            <a:r>
              <a:rPr lang="en-US" sz="3200" dirty="0" smtClean="0">
                <a:latin typeface="Helvetica Narrow" pitchFamily="34" charset="0"/>
              </a:rPr>
              <a:t>5.	</a:t>
            </a:r>
            <a:r>
              <a:rPr lang="en-US" sz="3200" dirty="0" err="1" smtClean="0">
                <a:latin typeface="Helvetica Narrow" pitchFamily="34" charset="0"/>
              </a:rPr>
              <a:t>Splenic</a:t>
            </a:r>
            <a:r>
              <a:rPr lang="en-US" sz="3200" dirty="0" smtClean="0">
                <a:latin typeface="Helvetica Narrow" pitchFamily="34" charset="0"/>
              </a:rPr>
              <a:t> vessels</a:t>
            </a:r>
          </a:p>
          <a:p>
            <a:pPr marL="457200" indent="-457200" fontAlgn="auto">
              <a:spcBef>
                <a:spcPts val="0"/>
              </a:spcBef>
              <a:spcAft>
                <a:spcPts val="600"/>
              </a:spcAft>
              <a:buNone/>
              <a:defRPr/>
            </a:pPr>
            <a:r>
              <a:rPr lang="en-US" sz="3200" dirty="0" smtClean="0">
                <a:latin typeface="Helvetica Narrow" pitchFamily="34" charset="0"/>
              </a:rPr>
              <a:t>6.	</a:t>
            </a:r>
            <a:r>
              <a:rPr lang="en-US" sz="3200" dirty="0" err="1" smtClean="0">
                <a:latin typeface="Helvetica Narrow" pitchFamily="34" charset="0"/>
              </a:rPr>
              <a:t>Splenic</a:t>
            </a:r>
            <a:r>
              <a:rPr lang="en-US" sz="3200" dirty="0" smtClean="0">
                <a:latin typeface="Helvetica Narrow" pitchFamily="34" charset="0"/>
              </a:rPr>
              <a:t> flexure and descending colon</a:t>
            </a:r>
          </a:p>
          <a:p>
            <a:pPr marL="457200" indent="-457200" fontAlgn="auto">
              <a:spcBef>
                <a:spcPts val="0"/>
              </a:spcBef>
              <a:spcAft>
                <a:spcPts val="600"/>
              </a:spcAft>
              <a:buNone/>
              <a:defRPr/>
            </a:pPr>
            <a:r>
              <a:rPr lang="en-US" sz="3200" dirty="0" smtClean="0">
                <a:latin typeface="Helvetica Narrow" pitchFamily="34" charset="0"/>
              </a:rPr>
              <a:t>7.	Jejunum</a:t>
            </a:r>
          </a:p>
          <a:p>
            <a:endParaRPr lang="en-I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Posterior relation of both kidneys</a:t>
            </a:r>
            <a:endParaRPr lang="en-IN" dirty="0"/>
          </a:p>
        </p:txBody>
      </p:sp>
      <p:sp>
        <p:nvSpPr>
          <p:cNvPr id="3" name="Content Placeholder 2"/>
          <p:cNvSpPr>
            <a:spLocks noGrp="1"/>
          </p:cNvSpPr>
          <p:nvPr>
            <p:ph idx="1"/>
          </p:nvPr>
        </p:nvSpPr>
        <p:spPr>
          <a:xfrm>
            <a:off x="304800" y="1219200"/>
            <a:ext cx="8534400" cy="5638800"/>
          </a:xfrm>
        </p:spPr>
        <p:txBody>
          <a:bodyPr>
            <a:normAutofit lnSpcReduction="10000"/>
          </a:bodyPr>
          <a:lstStyle/>
          <a:p>
            <a:pPr marL="514350" indent="-514350" algn="just">
              <a:spcBef>
                <a:spcPts val="0"/>
              </a:spcBef>
              <a:spcAft>
                <a:spcPts val="600"/>
              </a:spcAft>
              <a:defRPr/>
            </a:pPr>
            <a:r>
              <a:rPr lang="en-US" sz="2800" dirty="0" smtClean="0">
                <a:latin typeface="Helvetica Narrow" pitchFamily="34" charset="0"/>
              </a:rPr>
              <a:t>The posterior surfaces of both kidneys are related to the following. </a:t>
            </a:r>
          </a:p>
          <a:p>
            <a:pPr marL="914400" indent="-457200" algn="just" fontAlgn="auto">
              <a:spcBef>
                <a:spcPts val="0"/>
              </a:spcBef>
              <a:spcAft>
                <a:spcPts val="600"/>
              </a:spcAft>
              <a:buNone/>
              <a:defRPr/>
            </a:pPr>
            <a:r>
              <a:rPr lang="en-US" sz="2800" dirty="0" smtClean="0">
                <a:latin typeface="Helvetica Narrow" pitchFamily="34" charset="0"/>
              </a:rPr>
              <a:t>a.	Diaphragm</a:t>
            </a:r>
          </a:p>
          <a:p>
            <a:pPr marL="914400" indent="-457200" algn="just" fontAlgn="auto">
              <a:spcBef>
                <a:spcPts val="0"/>
              </a:spcBef>
              <a:spcAft>
                <a:spcPts val="600"/>
              </a:spcAft>
              <a:buNone/>
              <a:defRPr/>
            </a:pPr>
            <a:r>
              <a:rPr lang="en-US" sz="2800" dirty="0" smtClean="0">
                <a:latin typeface="Helvetica Narrow" pitchFamily="34" charset="0"/>
              </a:rPr>
              <a:t>b.	Medial and lateral </a:t>
            </a:r>
            <a:r>
              <a:rPr lang="en-US" sz="2800" dirty="0" err="1" smtClean="0">
                <a:latin typeface="Helvetica Narrow" pitchFamily="34" charset="0"/>
              </a:rPr>
              <a:t>arcuate</a:t>
            </a:r>
            <a:r>
              <a:rPr lang="en-US" sz="2800" dirty="0" smtClean="0">
                <a:latin typeface="Helvetica Narrow" pitchFamily="34" charset="0"/>
              </a:rPr>
              <a:t> ligaments</a:t>
            </a:r>
          </a:p>
          <a:p>
            <a:pPr marL="914400" indent="-457200" algn="just" fontAlgn="auto">
              <a:spcBef>
                <a:spcPts val="0"/>
              </a:spcBef>
              <a:spcAft>
                <a:spcPts val="600"/>
              </a:spcAft>
              <a:buNone/>
              <a:defRPr/>
            </a:pPr>
            <a:r>
              <a:rPr lang="en-US" sz="2800" dirty="0" smtClean="0">
                <a:latin typeface="Helvetica Narrow" pitchFamily="34" charset="0"/>
              </a:rPr>
              <a:t>c.	</a:t>
            </a:r>
            <a:r>
              <a:rPr lang="en-US" sz="2800" dirty="0" err="1" smtClean="0">
                <a:latin typeface="Helvetica Narrow" pitchFamily="34" charset="0"/>
              </a:rPr>
              <a:t>Psoas</a:t>
            </a:r>
            <a:r>
              <a:rPr lang="en-US" sz="2800" dirty="0" smtClean="0">
                <a:latin typeface="Helvetica Narrow" pitchFamily="34" charset="0"/>
              </a:rPr>
              <a:t> major</a:t>
            </a:r>
          </a:p>
          <a:p>
            <a:pPr marL="914400" indent="-457200" algn="just" fontAlgn="auto">
              <a:spcBef>
                <a:spcPts val="0"/>
              </a:spcBef>
              <a:spcAft>
                <a:spcPts val="600"/>
              </a:spcAft>
              <a:buNone/>
              <a:defRPr/>
            </a:pPr>
            <a:r>
              <a:rPr lang="en-US" sz="2800" dirty="0" smtClean="0">
                <a:latin typeface="Helvetica Narrow" pitchFamily="34" charset="0"/>
              </a:rPr>
              <a:t>d.	</a:t>
            </a:r>
            <a:r>
              <a:rPr lang="en-US" sz="2800" dirty="0" err="1" smtClean="0">
                <a:latin typeface="Helvetica Narrow" pitchFamily="34" charset="0"/>
              </a:rPr>
              <a:t>Quadratus</a:t>
            </a:r>
            <a:r>
              <a:rPr lang="en-US" sz="2800" dirty="0" smtClean="0">
                <a:latin typeface="Helvetica Narrow" pitchFamily="34" charset="0"/>
              </a:rPr>
              <a:t> </a:t>
            </a:r>
            <a:r>
              <a:rPr lang="en-US" sz="2800" dirty="0" err="1" smtClean="0">
                <a:latin typeface="Helvetica Narrow" pitchFamily="34" charset="0"/>
              </a:rPr>
              <a:t>lumborum</a:t>
            </a:r>
            <a:endParaRPr lang="en-US" sz="2800" dirty="0" smtClean="0">
              <a:latin typeface="Helvetica Narrow" pitchFamily="34" charset="0"/>
            </a:endParaRPr>
          </a:p>
          <a:p>
            <a:pPr marL="914400" indent="-457200" algn="just" fontAlgn="auto">
              <a:spcBef>
                <a:spcPts val="0"/>
              </a:spcBef>
              <a:spcAft>
                <a:spcPts val="600"/>
              </a:spcAft>
              <a:buNone/>
              <a:defRPr/>
            </a:pPr>
            <a:r>
              <a:rPr lang="en-US" sz="2800" dirty="0" smtClean="0">
                <a:latin typeface="Helvetica Narrow" pitchFamily="34" charset="0"/>
              </a:rPr>
              <a:t>e.	</a:t>
            </a:r>
            <a:r>
              <a:rPr lang="en-US" sz="2800" dirty="0" err="1" smtClean="0">
                <a:latin typeface="Helvetica Narrow" pitchFamily="34" charset="0"/>
              </a:rPr>
              <a:t>Transversus</a:t>
            </a:r>
            <a:r>
              <a:rPr lang="en-US" sz="2800" dirty="0" smtClean="0">
                <a:latin typeface="Helvetica Narrow" pitchFamily="34" charset="0"/>
              </a:rPr>
              <a:t> </a:t>
            </a:r>
            <a:r>
              <a:rPr lang="en-US" sz="2800" dirty="0" err="1" smtClean="0">
                <a:latin typeface="Helvetica Narrow" pitchFamily="34" charset="0"/>
              </a:rPr>
              <a:t>abdominis</a:t>
            </a:r>
            <a:r>
              <a:rPr lang="en-US" sz="2800" dirty="0" smtClean="0">
                <a:latin typeface="Helvetica Narrow" pitchFamily="34" charset="0"/>
              </a:rPr>
              <a:t> </a:t>
            </a:r>
          </a:p>
          <a:p>
            <a:pPr marL="914400" indent="-457200" algn="just" fontAlgn="auto">
              <a:spcBef>
                <a:spcPts val="0"/>
              </a:spcBef>
              <a:spcAft>
                <a:spcPts val="600"/>
              </a:spcAft>
              <a:buNone/>
              <a:defRPr/>
            </a:pPr>
            <a:r>
              <a:rPr lang="en-US" sz="2800" dirty="0" smtClean="0">
                <a:latin typeface="Helvetica Narrow" pitchFamily="34" charset="0"/>
              </a:rPr>
              <a:t>f.	</a:t>
            </a:r>
            <a:r>
              <a:rPr lang="en-US" sz="2800" dirty="0" err="1" smtClean="0">
                <a:latin typeface="Helvetica Narrow" pitchFamily="34" charset="0"/>
              </a:rPr>
              <a:t>Subcostal</a:t>
            </a:r>
            <a:r>
              <a:rPr lang="en-US" sz="2800" dirty="0" smtClean="0">
                <a:latin typeface="Helvetica Narrow" pitchFamily="34" charset="0"/>
              </a:rPr>
              <a:t> vessels</a:t>
            </a:r>
          </a:p>
          <a:p>
            <a:pPr marL="914400" indent="-457200" algn="just" fontAlgn="auto">
              <a:spcBef>
                <a:spcPts val="0"/>
              </a:spcBef>
              <a:spcAft>
                <a:spcPts val="600"/>
              </a:spcAft>
              <a:buNone/>
              <a:defRPr/>
            </a:pPr>
            <a:r>
              <a:rPr lang="en-US" sz="2800" dirty="0" smtClean="0">
                <a:latin typeface="Helvetica Narrow" pitchFamily="34" charset="0"/>
              </a:rPr>
              <a:t>g.	</a:t>
            </a:r>
            <a:r>
              <a:rPr lang="en-US" sz="2800" dirty="0" err="1" smtClean="0">
                <a:latin typeface="Helvetica Narrow" pitchFamily="34" charset="0"/>
              </a:rPr>
              <a:t>Subcostal</a:t>
            </a:r>
            <a:r>
              <a:rPr lang="en-US" sz="2800" dirty="0" smtClean="0">
                <a:latin typeface="Helvetica Narrow" pitchFamily="34" charset="0"/>
              </a:rPr>
              <a:t>, </a:t>
            </a:r>
            <a:r>
              <a:rPr lang="en-US" sz="2800" dirty="0" err="1" smtClean="0">
                <a:latin typeface="Helvetica Narrow" pitchFamily="34" charset="0"/>
              </a:rPr>
              <a:t>iliohypogastric</a:t>
            </a:r>
            <a:r>
              <a:rPr lang="en-US" sz="2800" dirty="0" smtClean="0">
                <a:latin typeface="Helvetica Narrow" pitchFamily="34" charset="0"/>
              </a:rPr>
              <a:t> and </a:t>
            </a:r>
            <a:r>
              <a:rPr lang="en-US" sz="2800" dirty="0" err="1" smtClean="0">
                <a:latin typeface="Helvetica Narrow" pitchFamily="34" charset="0"/>
              </a:rPr>
              <a:t>ilioinguinal</a:t>
            </a:r>
            <a:r>
              <a:rPr lang="en-US" sz="2800" dirty="0" smtClean="0">
                <a:latin typeface="Helvetica Narrow" pitchFamily="34" charset="0"/>
              </a:rPr>
              <a:t> nerves.</a:t>
            </a:r>
          </a:p>
          <a:p>
            <a:pPr algn="just" fontAlgn="auto">
              <a:spcBef>
                <a:spcPts val="0"/>
              </a:spcBef>
              <a:spcAft>
                <a:spcPts val="600"/>
              </a:spcAft>
              <a:defRPr/>
            </a:pPr>
            <a:r>
              <a:rPr lang="en-US" sz="2800" dirty="0" smtClean="0">
                <a:latin typeface="Helvetica Narrow" pitchFamily="34" charset="0"/>
              </a:rPr>
              <a:t>In addition, the right kidney is related to twelfth rib, and the left kidney to eleventh and twelfth ribs.</a:t>
            </a:r>
          </a:p>
          <a:p>
            <a:endParaRPr lang="en-I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fontScale="90000"/>
          </a:bodyPr>
          <a:lstStyle/>
          <a:p>
            <a:r>
              <a:rPr lang="en-US" b="1" dirty="0" smtClean="0"/>
              <a:t>Posterior relation of both kidneys</a:t>
            </a:r>
            <a:endParaRPr lang="en-IN" b="1" dirty="0"/>
          </a:p>
        </p:txBody>
      </p:sp>
      <p:sp>
        <p:nvSpPr>
          <p:cNvPr id="3" name="Content Placeholder 2"/>
          <p:cNvSpPr>
            <a:spLocks noGrp="1"/>
          </p:cNvSpPr>
          <p:nvPr>
            <p:ph idx="1"/>
          </p:nvPr>
        </p:nvSpPr>
        <p:spPr/>
        <p:txBody>
          <a:bodyPr/>
          <a:lstStyle/>
          <a:p>
            <a:endParaRPr lang="en-IN" dirty="0"/>
          </a:p>
        </p:txBody>
      </p:sp>
      <p:pic>
        <p:nvPicPr>
          <p:cNvPr id="4" name="Picture 2" descr="D:\VIKRANT SHARMA\Krishna Garg Mam\BDC Presentation\BDC Presentation\Tiff\BDC Vol 2 Jpg\24-4.jpg"/>
          <p:cNvPicPr>
            <a:picLocks noChangeAspect="1" noChangeArrowheads="1"/>
          </p:cNvPicPr>
          <p:nvPr/>
        </p:nvPicPr>
        <p:blipFill>
          <a:blip r:embed="rId3" cstate="print"/>
          <a:srcRect/>
          <a:stretch>
            <a:fillRect/>
          </a:stretch>
        </p:blipFill>
        <p:spPr bwMode="auto">
          <a:xfrm>
            <a:off x="533400" y="1727200"/>
            <a:ext cx="8143875" cy="5130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Borders </a:t>
            </a:r>
            <a:endParaRPr lang="en-IN" dirty="0"/>
          </a:p>
        </p:txBody>
      </p:sp>
      <p:sp>
        <p:nvSpPr>
          <p:cNvPr id="3" name="Content Placeholder 2"/>
          <p:cNvSpPr>
            <a:spLocks noGrp="1"/>
          </p:cNvSpPr>
          <p:nvPr>
            <p:ph idx="1"/>
          </p:nvPr>
        </p:nvSpPr>
        <p:spPr>
          <a:xfrm>
            <a:off x="457200" y="1600200"/>
            <a:ext cx="8229600" cy="4724400"/>
          </a:xfrm>
        </p:spPr>
        <p:txBody>
          <a:bodyPr>
            <a:normAutofit fontScale="92500" lnSpcReduction="10000"/>
          </a:bodyPr>
          <a:lstStyle/>
          <a:p>
            <a:r>
              <a:rPr lang="en-US" sz="3500" dirty="0" smtClean="0">
                <a:latin typeface="+mj-lt"/>
              </a:rPr>
              <a:t>Lateral border- convex</a:t>
            </a:r>
          </a:p>
          <a:p>
            <a:r>
              <a:rPr lang="en-US" sz="3500" dirty="0" smtClean="0">
                <a:latin typeface="+mj-lt"/>
              </a:rPr>
              <a:t>Medial border of each kidney is related to: </a:t>
            </a:r>
          </a:p>
          <a:p>
            <a:pPr marL="457200" indent="-457200" algn="just" fontAlgn="auto">
              <a:spcBef>
                <a:spcPts val="0"/>
              </a:spcBef>
              <a:spcAft>
                <a:spcPts val="600"/>
              </a:spcAft>
              <a:buAutoNum type="alphaLcPeriod"/>
              <a:defRPr/>
            </a:pPr>
            <a:r>
              <a:rPr lang="en-US" sz="3500" dirty="0" smtClean="0">
                <a:latin typeface="+mj-lt"/>
              </a:rPr>
              <a:t>The suprarenal gland, above the </a:t>
            </a:r>
            <a:r>
              <a:rPr lang="en-US" sz="3500" dirty="0" err="1" smtClean="0">
                <a:latin typeface="+mj-lt"/>
              </a:rPr>
              <a:t>hilus</a:t>
            </a:r>
            <a:r>
              <a:rPr lang="en-US" sz="3500" dirty="0" smtClean="0">
                <a:latin typeface="+mj-lt"/>
              </a:rPr>
              <a:t>, and</a:t>
            </a:r>
          </a:p>
          <a:p>
            <a:pPr marL="457200" indent="-457200" algn="just" fontAlgn="auto">
              <a:spcBef>
                <a:spcPts val="0"/>
              </a:spcBef>
              <a:spcAft>
                <a:spcPts val="600"/>
              </a:spcAft>
              <a:buAutoNum type="alphaLcPeriod"/>
              <a:defRPr/>
            </a:pPr>
            <a:r>
              <a:rPr lang="en-US" sz="3500" dirty="0" smtClean="0">
                <a:latin typeface="+mj-lt"/>
              </a:rPr>
              <a:t>To the </a:t>
            </a:r>
            <a:r>
              <a:rPr lang="en-US" sz="3500" dirty="0" err="1" smtClean="0">
                <a:latin typeface="+mj-lt"/>
              </a:rPr>
              <a:t>ureter</a:t>
            </a:r>
            <a:r>
              <a:rPr lang="en-US" sz="3500" dirty="0" smtClean="0">
                <a:latin typeface="+mj-lt"/>
              </a:rPr>
              <a:t> below the </a:t>
            </a:r>
            <a:r>
              <a:rPr lang="en-US" sz="3500" dirty="0" err="1" smtClean="0">
                <a:latin typeface="+mj-lt"/>
              </a:rPr>
              <a:t>hilus</a:t>
            </a:r>
            <a:r>
              <a:rPr lang="en-US" sz="3500" dirty="0" smtClean="0">
                <a:latin typeface="+mj-lt"/>
              </a:rPr>
              <a:t>.</a:t>
            </a:r>
          </a:p>
          <a:p>
            <a:pPr algn="just"/>
            <a:r>
              <a:rPr lang="en-US" sz="3500" b="1" dirty="0" err="1" smtClean="0">
                <a:latin typeface="+mj-lt"/>
              </a:rPr>
              <a:t>Hilum</a:t>
            </a:r>
            <a:r>
              <a:rPr lang="en-US" sz="3500" b="1" dirty="0" smtClean="0">
                <a:latin typeface="+mj-lt"/>
              </a:rPr>
              <a:t> </a:t>
            </a:r>
            <a:r>
              <a:rPr lang="en-GB" sz="3500" b="1" dirty="0" smtClean="0">
                <a:latin typeface="+mj-lt"/>
              </a:rPr>
              <a:t>transmits, from before backward, the following structures:-</a:t>
            </a:r>
          </a:p>
          <a:p>
            <a:pPr algn="just">
              <a:buNone/>
            </a:pPr>
            <a:r>
              <a:rPr lang="en-GB" sz="3500" dirty="0" smtClean="0">
                <a:latin typeface="+mj-lt"/>
              </a:rPr>
              <a:t>1. Renal vein</a:t>
            </a:r>
          </a:p>
          <a:p>
            <a:pPr algn="just">
              <a:buNone/>
            </a:pPr>
            <a:r>
              <a:rPr lang="en-GB" sz="3500" dirty="0" smtClean="0">
                <a:latin typeface="+mj-lt"/>
              </a:rPr>
              <a:t>2. Renal artery</a:t>
            </a:r>
          </a:p>
          <a:p>
            <a:pPr algn="just">
              <a:buNone/>
            </a:pPr>
            <a:r>
              <a:rPr lang="en-GB" sz="3500" dirty="0" smtClean="0">
                <a:latin typeface="+mj-lt"/>
              </a:rPr>
              <a:t>3. Renal pelvis</a:t>
            </a:r>
          </a:p>
          <a:p>
            <a:pPr marL="457200" indent="-457200" algn="just">
              <a:spcBef>
                <a:spcPts val="0"/>
              </a:spcBef>
              <a:spcAft>
                <a:spcPts val="600"/>
              </a:spcAft>
              <a:defRPr/>
            </a:pPr>
            <a:endParaRPr lang="en-US" sz="3200" dirty="0" smtClean="0">
              <a:latin typeface="+mj-lt"/>
            </a:endParaRPr>
          </a:p>
          <a:p>
            <a:endParaRPr lang="en-I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Hilum</a:t>
            </a:r>
            <a:r>
              <a:rPr lang="en-US" dirty="0" smtClean="0"/>
              <a:t> of kidney</a:t>
            </a:r>
            <a:endParaRPr lang="en-IN" dirty="0"/>
          </a:p>
        </p:txBody>
      </p:sp>
      <p:sp>
        <p:nvSpPr>
          <p:cNvPr id="3" name="Content Placeholder 2"/>
          <p:cNvSpPr>
            <a:spLocks noGrp="1"/>
          </p:cNvSpPr>
          <p:nvPr>
            <p:ph idx="1"/>
          </p:nvPr>
        </p:nvSpPr>
        <p:spPr/>
        <p:txBody>
          <a:bodyPr/>
          <a:lstStyle/>
          <a:p>
            <a:endParaRPr lang="en-IN"/>
          </a:p>
        </p:txBody>
      </p:sp>
      <p:pic>
        <p:nvPicPr>
          <p:cNvPr id="4" name="Picture 2"/>
          <p:cNvPicPr>
            <a:picLocks noChangeAspect="1" noChangeArrowheads="1"/>
          </p:cNvPicPr>
          <p:nvPr/>
        </p:nvPicPr>
        <p:blipFill>
          <a:blip r:embed="rId2" cstate="print"/>
          <a:srcRect/>
          <a:stretch>
            <a:fillRect/>
          </a:stretch>
        </p:blipFill>
        <p:spPr bwMode="auto">
          <a:xfrm>
            <a:off x="0" y="1981201"/>
            <a:ext cx="9061237" cy="4876799"/>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981200"/>
          </a:xfrm>
        </p:spPr>
        <p:txBody>
          <a:bodyPr>
            <a:normAutofit fontScale="90000"/>
          </a:bodyPr>
          <a:lstStyle/>
          <a:p>
            <a:r>
              <a:rPr lang="en-US" sz="4400" b="1" dirty="0" smtClean="0">
                <a:solidFill>
                  <a:srgbClr val="C00000"/>
                </a:solidFill>
                <a:latin typeface="Helvetica Narrow" pitchFamily="34" charset="0"/>
              </a:rPr>
              <a:t>Capsules or Coverings of Kidney (From within outside)</a:t>
            </a:r>
            <a:r>
              <a:rPr lang="en-US" sz="5400" b="1" dirty="0" smtClean="0">
                <a:solidFill>
                  <a:srgbClr val="C00000"/>
                </a:solidFill>
                <a:latin typeface="Helvetica Narrow" pitchFamily="34" charset="0"/>
              </a:rPr>
              <a:t/>
            </a:r>
            <a:br>
              <a:rPr lang="en-US" sz="5400" b="1" dirty="0" smtClean="0">
                <a:solidFill>
                  <a:srgbClr val="C00000"/>
                </a:solidFill>
                <a:latin typeface="Helvetica Narrow" pitchFamily="34" charset="0"/>
              </a:rPr>
            </a:br>
            <a:endParaRPr lang="en-IN" dirty="0"/>
          </a:p>
        </p:txBody>
      </p:sp>
      <p:sp>
        <p:nvSpPr>
          <p:cNvPr id="3" name="Content Placeholder 2"/>
          <p:cNvSpPr>
            <a:spLocks noGrp="1"/>
          </p:cNvSpPr>
          <p:nvPr>
            <p:ph idx="1"/>
          </p:nvPr>
        </p:nvSpPr>
        <p:spPr>
          <a:xfrm>
            <a:off x="457200" y="2057400"/>
            <a:ext cx="8229600" cy="4267200"/>
          </a:xfrm>
        </p:spPr>
        <p:txBody>
          <a:bodyPr/>
          <a:lstStyle/>
          <a:p>
            <a:pPr marL="514350" indent="-514350" algn="just">
              <a:buAutoNum type="arabicPeriod"/>
            </a:pPr>
            <a:r>
              <a:rPr lang="fr-FR" sz="3200" dirty="0" err="1" smtClean="0"/>
              <a:t>Fibrous</a:t>
            </a:r>
            <a:r>
              <a:rPr lang="fr-FR" sz="3200" dirty="0" smtClean="0"/>
              <a:t> capsule (</a:t>
            </a:r>
            <a:r>
              <a:rPr lang="fr-FR" sz="3200" dirty="0" err="1" smtClean="0"/>
              <a:t>true</a:t>
            </a:r>
            <a:r>
              <a:rPr lang="fr-FR" sz="3200" dirty="0" smtClean="0"/>
              <a:t> capsule)</a:t>
            </a:r>
          </a:p>
          <a:p>
            <a:pPr marL="514350" indent="-514350" algn="just">
              <a:buAutoNum type="arabicPeriod"/>
            </a:pPr>
            <a:r>
              <a:rPr lang="en-GB" sz="3200" dirty="0" err="1" smtClean="0"/>
              <a:t>Perirenal</a:t>
            </a:r>
            <a:r>
              <a:rPr lang="en-GB" sz="3200" dirty="0" smtClean="0"/>
              <a:t> (</a:t>
            </a:r>
            <a:r>
              <a:rPr lang="en-GB" sz="3200" dirty="0" err="1" smtClean="0"/>
              <a:t>perinephric</a:t>
            </a:r>
            <a:r>
              <a:rPr lang="en-GB" sz="3200" dirty="0" smtClean="0"/>
              <a:t>) fat</a:t>
            </a:r>
          </a:p>
          <a:p>
            <a:pPr marL="514350" indent="-514350" algn="just">
              <a:buAutoNum type="arabicPeriod"/>
            </a:pPr>
            <a:r>
              <a:rPr lang="it-IT" sz="3200" dirty="0" smtClean="0"/>
              <a:t>Renal fascia (false capsule)</a:t>
            </a:r>
          </a:p>
          <a:p>
            <a:pPr marL="514350" indent="-514350" algn="just">
              <a:buAutoNum type="arabicPeriod"/>
            </a:pPr>
            <a:r>
              <a:rPr lang="en-GB" sz="3200" dirty="0" err="1" smtClean="0"/>
              <a:t>Pararenal</a:t>
            </a:r>
            <a:r>
              <a:rPr lang="en-GB" sz="3200" dirty="0" smtClean="0"/>
              <a:t> (</a:t>
            </a:r>
            <a:r>
              <a:rPr lang="en-GB" sz="3200" dirty="0" err="1" smtClean="0"/>
              <a:t>paranephric</a:t>
            </a:r>
            <a:r>
              <a:rPr lang="en-GB" sz="3200" dirty="0" smtClean="0"/>
              <a:t>) fat</a:t>
            </a:r>
          </a:p>
          <a:p>
            <a:pPr algn="just" fontAlgn="auto">
              <a:spcBef>
                <a:spcPts val="0"/>
              </a:spcBef>
              <a:spcAft>
                <a:spcPts val="600"/>
              </a:spcAft>
              <a:buNone/>
              <a:defRPr/>
            </a:pPr>
            <a:endParaRPr lang="en-I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780288"/>
          </a:xfrm>
        </p:spPr>
        <p:txBody>
          <a:bodyPr>
            <a:normAutofit fontScale="90000"/>
          </a:bodyPr>
          <a:lstStyle/>
          <a:p>
            <a:r>
              <a:rPr lang="en-US" sz="5400" b="1" dirty="0" smtClean="0">
                <a:solidFill>
                  <a:srgbClr val="C00000"/>
                </a:solidFill>
                <a:latin typeface="Helvetica Narrow"/>
              </a:rPr>
              <a:t>Definition</a:t>
            </a:r>
            <a:br>
              <a:rPr lang="en-US" sz="5400" b="1" dirty="0" smtClean="0">
                <a:solidFill>
                  <a:srgbClr val="C00000"/>
                </a:solidFill>
                <a:latin typeface="Helvetica Narrow"/>
              </a:rPr>
            </a:br>
            <a:endParaRPr lang="en-IN" dirty="0"/>
          </a:p>
        </p:txBody>
      </p:sp>
      <p:sp>
        <p:nvSpPr>
          <p:cNvPr id="3" name="Content Placeholder 2"/>
          <p:cNvSpPr>
            <a:spLocks noGrp="1"/>
          </p:cNvSpPr>
          <p:nvPr>
            <p:ph idx="1"/>
          </p:nvPr>
        </p:nvSpPr>
        <p:spPr/>
        <p:txBody>
          <a:bodyPr/>
          <a:lstStyle/>
          <a:p>
            <a:r>
              <a:rPr lang="en-US" sz="3200" dirty="0" smtClean="0">
                <a:latin typeface="Helvetica Narrow"/>
              </a:rPr>
              <a:t>Kidneys are a pair of excretory organs situated on the posterior abdominal wall, one on each side of the vertebral column, behind the peritoneum. </a:t>
            </a:r>
          </a:p>
          <a:p>
            <a:endParaRPr lang="en-I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82000" cy="5257800"/>
          </a:xfrm>
        </p:spPr>
        <p:txBody>
          <a:bodyPr>
            <a:noAutofit/>
          </a:bodyPr>
          <a:lstStyle/>
          <a:p>
            <a:pPr algn="just"/>
            <a:r>
              <a:rPr lang="en-GB" sz="3200" dirty="0" smtClean="0"/>
              <a:t>It is a thin membrane which closely invests the kidney. </a:t>
            </a:r>
          </a:p>
          <a:p>
            <a:pPr algn="just"/>
            <a:r>
              <a:rPr lang="en-GB" sz="3200" dirty="0" smtClean="0"/>
              <a:t>It is formed by the condensation of fibrous connective tissue in the peripheral part of the organ. </a:t>
            </a:r>
          </a:p>
          <a:p>
            <a:pPr algn="just"/>
            <a:r>
              <a:rPr lang="en-GB" sz="3200" dirty="0" smtClean="0"/>
              <a:t>It is readily stripped off from the surface of the normal kidney. </a:t>
            </a:r>
          </a:p>
          <a:p>
            <a:pPr algn="just"/>
            <a:r>
              <a:rPr lang="en-GB" sz="3200" dirty="0" smtClean="0"/>
              <a:t>If the kidney is inflamed, this capsule becomes firmly adherent to the organ and cannot be stripped off.</a:t>
            </a:r>
            <a:endParaRPr lang="en-GB" sz="3200" dirty="0"/>
          </a:p>
        </p:txBody>
      </p:sp>
      <p:sp>
        <p:nvSpPr>
          <p:cNvPr id="4" name="Rectangle 3"/>
          <p:cNvSpPr/>
          <p:nvPr/>
        </p:nvSpPr>
        <p:spPr>
          <a:xfrm>
            <a:off x="381000" y="762000"/>
            <a:ext cx="8245270" cy="646331"/>
          </a:xfrm>
          <a:prstGeom prst="rect">
            <a:avLst/>
          </a:prstGeom>
        </p:spPr>
        <p:txBody>
          <a:bodyPr wrap="none">
            <a:spAutoFit/>
          </a:bodyPr>
          <a:lstStyle/>
          <a:p>
            <a:pPr algn="just"/>
            <a:r>
              <a:rPr lang="en-GB" sz="3600" b="1" dirty="0" smtClean="0"/>
              <a:t>FIBROUS CAPSULE (TRUE CAPSULE)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4313" y="5792788"/>
            <a:ext cx="8572500" cy="831850"/>
          </a:xfrm>
          <a:prstGeom prst="rect">
            <a:avLst/>
          </a:prstGeom>
          <a:noFill/>
          <a:ln w="9525">
            <a:noFill/>
            <a:miter lim="800000"/>
            <a:headEnd/>
            <a:tailEnd/>
          </a:ln>
        </p:spPr>
        <p:txBody>
          <a:bodyPr>
            <a:spAutoFit/>
          </a:bodyPr>
          <a:lstStyle/>
          <a:p>
            <a:pPr algn="just"/>
            <a:r>
              <a:rPr lang="en-US" sz="2400">
                <a:latin typeface="Helvetica Narrow"/>
              </a:rPr>
              <a:t>Transverse section through the lumbar region showing the capsules of the kidney</a:t>
            </a:r>
          </a:p>
        </p:txBody>
      </p:sp>
      <p:pic>
        <p:nvPicPr>
          <p:cNvPr id="12291" name="Picture 2" descr="D:\VIKRANT SHARMA\Krishna Garg Mam\BDC Presentation\BDC Presentation\Tiff\BDC Vol 2 Jpg\24-6.jpg"/>
          <p:cNvPicPr>
            <a:picLocks noChangeAspect="1" noChangeArrowheads="1"/>
          </p:cNvPicPr>
          <p:nvPr/>
        </p:nvPicPr>
        <p:blipFill>
          <a:blip r:embed="rId2" cstate="print"/>
          <a:srcRect/>
          <a:stretch>
            <a:fillRect/>
          </a:stretch>
        </p:blipFill>
        <p:spPr bwMode="auto">
          <a:xfrm>
            <a:off x="1" y="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534400" cy="4876800"/>
          </a:xfrm>
        </p:spPr>
        <p:txBody>
          <a:bodyPr>
            <a:noAutofit/>
          </a:bodyPr>
          <a:lstStyle/>
          <a:p>
            <a:pPr algn="just"/>
            <a:r>
              <a:rPr lang="en-GB" sz="3000" dirty="0" smtClean="0"/>
              <a:t>It is a layer of adipose tissue, surrounding the fibrous capsule of the kidney. </a:t>
            </a:r>
          </a:p>
          <a:p>
            <a:pPr algn="just"/>
            <a:r>
              <a:rPr lang="en-GB" sz="3000" dirty="0" smtClean="0"/>
              <a:t>It fills the space inside the loosely fitting sheath of the renal fascia enclosing the kidney and suprarenal gland.</a:t>
            </a:r>
          </a:p>
          <a:p>
            <a:pPr algn="just"/>
            <a:r>
              <a:rPr lang="en-GB" sz="3000" dirty="0" smtClean="0"/>
              <a:t>This fatty capsule is thickest at the borders of kidney and is prolonged through hilum into the renal sinus. </a:t>
            </a:r>
          </a:p>
        </p:txBody>
      </p:sp>
      <p:sp>
        <p:nvSpPr>
          <p:cNvPr id="4" name="Rectangle 3"/>
          <p:cNvSpPr/>
          <p:nvPr/>
        </p:nvSpPr>
        <p:spPr>
          <a:xfrm>
            <a:off x="381000" y="685800"/>
            <a:ext cx="7335854" cy="646331"/>
          </a:xfrm>
          <a:prstGeom prst="rect">
            <a:avLst/>
          </a:prstGeom>
        </p:spPr>
        <p:txBody>
          <a:bodyPr wrap="none">
            <a:spAutoFit/>
          </a:bodyPr>
          <a:lstStyle/>
          <a:p>
            <a:pPr algn="just"/>
            <a:r>
              <a:rPr lang="en-GB" sz="3600" b="1" dirty="0" smtClean="0"/>
              <a:t>PERIRENAL (PERINEPHRIC) FAT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4313" y="5792788"/>
            <a:ext cx="8572500" cy="831850"/>
          </a:xfrm>
          <a:prstGeom prst="rect">
            <a:avLst/>
          </a:prstGeom>
          <a:noFill/>
          <a:ln w="9525">
            <a:noFill/>
            <a:miter lim="800000"/>
            <a:headEnd/>
            <a:tailEnd/>
          </a:ln>
        </p:spPr>
        <p:txBody>
          <a:bodyPr>
            <a:spAutoFit/>
          </a:bodyPr>
          <a:lstStyle/>
          <a:p>
            <a:pPr algn="just"/>
            <a:r>
              <a:rPr lang="en-US" sz="2400">
                <a:latin typeface="Helvetica Narrow"/>
              </a:rPr>
              <a:t>Transverse section through the lumbar region showing the capsules of the kidney</a:t>
            </a:r>
          </a:p>
        </p:txBody>
      </p:sp>
      <p:pic>
        <p:nvPicPr>
          <p:cNvPr id="12291" name="Picture 2" descr="D:\VIKRANT SHARMA\Krishna Garg Mam\BDC Presentation\BDC Presentation\Tiff\BDC Vol 2 Jpg\24-6.jpg"/>
          <p:cNvPicPr>
            <a:picLocks noChangeAspect="1" noChangeArrowheads="1"/>
          </p:cNvPicPr>
          <p:nvPr/>
        </p:nvPicPr>
        <p:blipFill>
          <a:blip r:embed="rId2" cstate="print"/>
          <a:srcRect/>
          <a:stretch>
            <a:fillRect/>
          </a:stretch>
        </p:blipFill>
        <p:spPr bwMode="auto">
          <a:xfrm>
            <a:off x="614363" y="500063"/>
            <a:ext cx="7831137" cy="484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133600"/>
            <a:ext cx="8839200" cy="4572000"/>
          </a:xfrm>
        </p:spPr>
        <p:txBody>
          <a:bodyPr>
            <a:noAutofit/>
          </a:bodyPr>
          <a:lstStyle/>
          <a:p>
            <a:pPr algn="just"/>
            <a:r>
              <a:rPr lang="en-GB" sz="3200" dirty="0" smtClean="0"/>
              <a:t>It is a </a:t>
            </a:r>
            <a:r>
              <a:rPr lang="en-GB" sz="3200" dirty="0" err="1" smtClean="0"/>
              <a:t>fibroareolar</a:t>
            </a:r>
            <a:r>
              <a:rPr lang="en-GB" sz="3200" dirty="0" smtClean="0"/>
              <a:t> sheath, which surrounds the kidney and </a:t>
            </a:r>
            <a:r>
              <a:rPr lang="en-GB" sz="3200" dirty="0" err="1" smtClean="0"/>
              <a:t>perirenal</a:t>
            </a:r>
            <a:r>
              <a:rPr lang="en-GB" sz="3200" dirty="0" smtClean="0"/>
              <a:t> fat.</a:t>
            </a:r>
          </a:p>
          <a:p>
            <a:pPr algn="just"/>
            <a:r>
              <a:rPr lang="en-GB" sz="3200" dirty="0" smtClean="0"/>
              <a:t>It consists of the following two layers:</a:t>
            </a:r>
          </a:p>
          <a:p>
            <a:pPr algn="just">
              <a:buNone/>
            </a:pPr>
            <a:r>
              <a:rPr lang="en-GB" sz="3200" dirty="0" smtClean="0"/>
              <a:t>1. An ill-defined anterior layer (fascia of </a:t>
            </a:r>
            <a:r>
              <a:rPr lang="en-GB" sz="3200" dirty="0" err="1" smtClean="0"/>
              <a:t>Toldt</a:t>
            </a:r>
            <a:r>
              <a:rPr lang="en-GB" sz="3200" dirty="0" smtClean="0"/>
              <a:t>).</a:t>
            </a:r>
          </a:p>
          <a:p>
            <a:pPr>
              <a:buNone/>
            </a:pPr>
            <a:r>
              <a:rPr lang="en-GB" sz="3200" dirty="0" smtClean="0"/>
              <a:t>2. A well-defined posterior layer (fascia of </a:t>
            </a:r>
            <a:r>
              <a:rPr lang="en-GB" sz="3200" dirty="0" err="1" smtClean="0"/>
              <a:t>Zuckerkandl</a:t>
            </a:r>
            <a:r>
              <a:rPr lang="en-GB" sz="3200" dirty="0" smtClean="0"/>
              <a:t>)</a:t>
            </a:r>
            <a:endParaRPr lang="en-GB" sz="3200" dirty="0"/>
          </a:p>
        </p:txBody>
      </p:sp>
      <p:sp>
        <p:nvSpPr>
          <p:cNvPr id="4" name="Rectangle 3"/>
          <p:cNvSpPr/>
          <p:nvPr/>
        </p:nvSpPr>
        <p:spPr>
          <a:xfrm>
            <a:off x="381000" y="990600"/>
            <a:ext cx="8382000" cy="1077218"/>
          </a:xfrm>
          <a:prstGeom prst="rect">
            <a:avLst/>
          </a:prstGeom>
        </p:spPr>
        <p:txBody>
          <a:bodyPr wrap="square">
            <a:spAutoFit/>
          </a:bodyPr>
          <a:lstStyle/>
          <a:p>
            <a:pPr algn="just"/>
            <a:r>
              <a:rPr lang="it-IT" sz="3200" b="1" dirty="0" smtClean="0"/>
              <a:t>RENAL FASCIA (FALSE CAPSULE/ FASCIA OF GEROTA)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4313" y="5792788"/>
            <a:ext cx="8572500" cy="831850"/>
          </a:xfrm>
          <a:prstGeom prst="rect">
            <a:avLst/>
          </a:prstGeom>
          <a:noFill/>
          <a:ln w="9525">
            <a:noFill/>
            <a:miter lim="800000"/>
            <a:headEnd/>
            <a:tailEnd/>
          </a:ln>
        </p:spPr>
        <p:txBody>
          <a:bodyPr>
            <a:spAutoFit/>
          </a:bodyPr>
          <a:lstStyle/>
          <a:p>
            <a:pPr algn="just"/>
            <a:r>
              <a:rPr lang="en-US" sz="2400">
                <a:latin typeface="Helvetica Narrow"/>
              </a:rPr>
              <a:t>Transverse section through the lumbar region showing the capsules of the kidney</a:t>
            </a:r>
          </a:p>
        </p:txBody>
      </p:sp>
      <p:pic>
        <p:nvPicPr>
          <p:cNvPr id="12291" name="Picture 2" descr="D:\VIKRANT SHARMA\Krishna Garg Mam\BDC Presentation\BDC Presentation\Tiff\BDC Vol 2 Jpg\24-6.jpg"/>
          <p:cNvPicPr>
            <a:picLocks noChangeAspect="1" noChangeArrowheads="1"/>
          </p:cNvPicPr>
          <p:nvPr/>
        </p:nvPicPr>
        <p:blipFill>
          <a:blip r:embed="rId2" cstate="print"/>
          <a:srcRect/>
          <a:stretch>
            <a:fillRect/>
          </a:stretch>
        </p:blipFill>
        <p:spPr bwMode="auto">
          <a:xfrm>
            <a:off x="614363" y="500063"/>
            <a:ext cx="7831137" cy="484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534400" cy="4953000"/>
          </a:xfrm>
        </p:spPr>
        <p:txBody>
          <a:bodyPr>
            <a:noAutofit/>
          </a:bodyPr>
          <a:lstStyle/>
          <a:p>
            <a:pPr>
              <a:buNone/>
            </a:pPr>
            <a:r>
              <a:rPr lang="en-GB" sz="3600" dirty="0" smtClean="0"/>
              <a:t>1. </a:t>
            </a:r>
            <a:r>
              <a:rPr lang="en-GB" sz="3200" b="1" dirty="0" smtClean="0"/>
              <a:t>Superiorly, the two layers first enclose the suprarenal </a:t>
            </a:r>
            <a:r>
              <a:rPr lang="en-GB" sz="3200" dirty="0" smtClean="0"/>
              <a:t>gland and become continuous with the diaphragmatic fascia.</a:t>
            </a:r>
          </a:p>
          <a:p>
            <a:pPr>
              <a:buNone/>
            </a:pPr>
            <a:r>
              <a:rPr lang="en-GB" sz="3200" dirty="0" smtClean="0"/>
              <a:t>2.</a:t>
            </a:r>
            <a:r>
              <a:rPr lang="en-GB" sz="3200" b="1" dirty="0" smtClean="0"/>
              <a:t>Inferiorly, the two layers remain separate and enclose </a:t>
            </a:r>
            <a:r>
              <a:rPr lang="en-GB" sz="3200" dirty="0" smtClean="0"/>
              <a:t>the </a:t>
            </a:r>
            <a:r>
              <a:rPr lang="en-GB" sz="3200" dirty="0" err="1" smtClean="0"/>
              <a:t>ureter</a:t>
            </a:r>
            <a:r>
              <a:rPr lang="en-GB" sz="3200" dirty="0" smtClean="0"/>
              <a:t>. </a:t>
            </a:r>
          </a:p>
          <a:p>
            <a:r>
              <a:rPr lang="en-GB" sz="3200" dirty="0" smtClean="0"/>
              <a:t>Anterior layer -is lost in the </a:t>
            </a:r>
            <a:r>
              <a:rPr lang="en-GB" sz="3200" dirty="0" err="1" smtClean="0"/>
              <a:t>extraperitoneal</a:t>
            </a:r>
            <a:r>
              <a:rPr lang="en-GB" sz="3200" dirty="0" smtClean="0"/>
              <a:t> tissue of iliac </a:t>
            </a:r>
            <a:r>
              <a:rPr lang="en-GB" sz="3200" dirty="0" err="1" smtClean="0"/>
              <a:t>fossa</a:t>
            </a:r>
            <a:endParaRPr lang="en-GB" sz="3200" dirty="0" smtClean="0"/>
          </a:p>
          <a:p>
            <a:r>
              <a:rPr lang="en-GB" sz="3200" dirty="0" smtClean="0"/>
              <a:t>posterior layer-blends with the fascia </a:t>
            </a:r>
            <a:r>
              <a:rPr lang="en-GB" sz="3200" dirty="0" err="1" smtClean="0"/>
              <a:t>iliaca</a:t>
            </a:r>
            <a:r>
              <a:rPr lang="en-GB" sz="3200" dirty="0" smtClean="0"/>
              <a:t>.</a:t>
            </a:r>
            <a:endParaRPr lang="en-GB" sz="3600" dirty="0"/>
          </a:p>
        </p:txBody>
      </p:sp>
      <p:sp>
        <p:nvSpPr>
          <p:cNvPr id="4" name="Rectangle 3"/>
          <p:cNvSpPr/>
          <p:nvPr/>
        </p:nvSpPr>
        <p:spPr>
          <a:xfrm>
            <a:off x="381000" y="838200"/>
            <a:ext cx="3024954" cy="646331"/>
          </a:xfrm>
          <a:prstGeom prst="rect">
            <a:avLst/>
          </a:prstGeom>
        </p:spPr>
        <p:txBody>
          <a:bodyPr wrap="square">
            <a:spAutoFit/>
          </a:bodyPr>
          <a:lstStyle/>
          <a:p>
            <a:pPr algn="just">
              <a:buNone/>
            </a:pPr>
            <a:r>
              <a:rPr lang="en-GB" sz="3600" b="1" dirty="0" smtClean="0"/>
              <a:t>Extensions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562600"/>
          </a:xfrm>
        </p:spPr>
        <p:txBody>
          <a:bodyPr>
            <a:normAutofit lnSpcReduction="10000"/>
          </a:bodyPr>
          <a:lstStyle/>
          <a:p>
            <a:pPr>
              <a:buNone/>
            </a:pPr>
            <a:r>
              <a:rPr lang="en-GB" sz="3200" dirty="0" smtClean="0"/>
              <a:t>3. </a:t>
            </a:r>
            <a:r>
              <a:rPr lang="en-GB" sz="3200" b="1" dirty="0" smtClean="0"/>
              <a:t>Laterally, the two layers unite firmly and become </a:t>
            </a:r>
            <a:r>
              <a:rPr lang="en-GB" sz="3200" dirty="0" smtClean="0"/>
              <a:t>continuous with the fascia </a:t>
            </a:r>
            <a:r>
              <a:rPr lang="en-GB" sz="3200" dirty="0" err="1" smtClean="0"/>
              <a:t>transversalis</a:t>
            </a:r>
            <a:endParaRPr lang="en-GB" sz="3200" dirty="0" smtClean="0"/>
          </a:p>
          <a:p>
            <a:pPr>
              <a:buNone/>
            </a:pPr>
            <a:r>
              <a:rPr lang="en-GB" sz="3200" dirty="0" smtClean="0"/>
              <a:t>4. </a:t>
            </a:r>
            <a:r>
              <a:rPr lang="en-GB" sz="3200" b="1" dirty="0" smtClean="0"/>
              <a:t>Medially-</a:t>
            </a:r>
          </a:p>
          <a:p>
            <a:r>
              <a:rPr lang="en-GB" sz="3200" dirty="0" smtClean="0"/>
              <a:t>Anterior layer passes in front of the kidney and renal vessels and merges with the connective tissue surrounding the aorta and inferior vena cava (IVC)</a:t>
            </a:r>
          </a:p>
          <a:p>
            <a:r>
              <a:rPr lang="en-GB" sz="3200" dirty="0" smtClean="0"/>
              <a:t>Posterior layer passes behind the kidney and is attached to fascia covering the </a:t>
            </a:r>
            <a:r>
              <a:rPr lang="en-GB" sz="3200" dirty="0" err="1" smtClean="0"/>
              <a:t>quadratus</a:t>
            </a:r>
            <a:r>
              <a:rPr lang="en-GB" sz="3200" dirty="0" smtClean="0"/>
              <a:t> </a:t>
            </a:r>
            <a:r>
              <a:rPr lang="en-GB" sz="3200" dirty="0" err="1" smtClean="0"/>
              <a:t>lumborum</a:t>
            </a:r>
            <a:r>
              <a:rPr lang="en-GB" sz="3200" dirty="0" smtClean="0"/>
              <a:t> and </a:t>
            </a:r>
            <a:r>
              <a:rPr lang="en-GB" sz="3200" dirty="0" err="1" smtClean="0"/>
              <a:t>psoas</a:t>
            </a:r>
            <a:r>
              <a:rPr lang="en-GB" sz="3200" dirty="0" smtClean="0"/>
              <a:t> major</a:t>
            </a:r>
            <a:endParaRPr lang="en-GB"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8077200" cy="5029200"/>
          </a:xfrm>
        </p:spPr>
        <p:txBody>
          <a:bodyPr>
            <a:normAutofit/>
          </a:bodyPr>
          <a:lstStyle/>
          <a:p>
            <a:r>
              <a:rPr lang="en-GB" sz="3200" dirty="0" smtClean="0"/>
              <a:t> It is a layer of fat lying outside the renal fascia. It consists of considerable quantity of fat being more abundant </a:t>
            </a:r>
            <a:r>
              <a:rPr lang="en-GB" sz="3200" dirty="0" err="1" smtClean="0"/>
              <a:t>posteriorly</a:t>
            </a:r>
            <a:r>
              <a:rPr lang="en-GB" sz="3200" dirty="0" smtClean="0"/>
              <a:t> and toward the lower pole of the kidney </a:t>
            </a:r>
          </a:p>
          <a:p>
            <a:r>
              <a:rPr lang="en-GB" sz="3200" dirty="0" smtClean="0"/>
              <a:t> It fills the </a:t>
            </a:r>
            <a:r>
              <a:rPr lang="en-GB" sz="3200" dirty="0" err="1" smtClean="0"/>
              <a:t>paravertebral</a:t>
            </a:r>
            <a:r>
              <a:rPr lang="en-GB" sz="3200" dirty="0" smtClean="0"/>
              <a:t> gutter and forms a cushion for the kidney</a:t>
            </a:r>
            <a:endParaRPr lang="en-GB" sz="3200" dirty="0"/>
          </a:p>
        </p:txBody>
      </p:sp>
      <p:sp>
        <p:nvSpPr>
          <p:cNvPr id="4" name="Rectangle 3"/>
          <p:cNvSpPr/>
          <p:nvPr/>
        </p:nvSpPr>
        <p:spPr>
          <a:xfrm>
            <a:off x="457200" y="990600"/>
            <a:ext cx="6780767" cy="584775"/>
          </a:xfrm>
          <a:prstGeom prst="rect">
            <a:avLst/>
          </a:prstGeom>
        </p:spPr>
        <p:txBody>
          <a:bodyPr wrap="none">
            <a:spAutoFit/>
          </a:bodyPr>
          <a:lstStyle/>
          <a:p>
            <a:pPr algn="just">
              <a:buNone/>
            </a:pPr>
            <a:r>
              <a:rPr lang="en-GB" sz="3200" b="1" dirty="0" smtClean="0"/>
              <a:t>PARARENAL (PARANEPHRIC) FAT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4313" y="5792788"/>
            <a:ext cx="8572500" cy="831850"/>
          </a:xfrm>
          <a:prstGeom prst="rect">
            <a:avLst/>
          </a:prstGeom>
          <a:noFill/>
          <a:ln w="9525">
            <a:noFill/>
            <a:miter lim="800000"/>
            <a:headEnd/>
            <a:tailEnd/>
          </a:ln>
        </p:spPr>
        <p:txBody>
          <a:bodyPr>
            <a:spAutoFit/>
          </a:bodyPr>
          <a:lstStyle/>
          <a:p>
            <a:pPr algn="just"/>
            <a:r>
              <a:rPr lang="en-US" sz="2400">
                <a:latin typeface="Helvetica Narrow"/>
              </a:rPr>
              <a:t>Transverse section through the lumbar region showing the capsules of the kidney</a:t>
            </a:r>
          </a:p>
        </p:txBody>
      </p:sp>
      <p:pic>
        <p:nvPicPr>
          <p:cNvPr id="12291" name="Picture 2" descr="D:\VIKRANT SHARMA\Krishna Garg Mam\BDC Presentation\BDC Presentation\Tiff\BDC Vol 2 Jpg\24-6.jpg"/>
          <p:cNvPicPr>
            <a:picLocks noChangeAspect="1" noChangeArrowheads="1"/>
          </p:cNvPicPr>
          <p:nvPr/>
        </p:nvPicPr>
        <p:blipFill>
          <a:blip r:embed="rId2" cstate="print"/>
          <a:srcRect/>
          <a:stretch>
            <a:fillRect/>
          </a:stretch>
        </p:blipFill>
        <p:spPr bwMode="auto">
          <a:xfrm>
            <a:off x="614363" y="500063"/>
            <a:ext cx="7831137" cy="484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sz="5400" b="1" dirty="0" smtClean="0">
                <a:solidFill>
                  <a:srgbClr val="C00000"/>
                </a:solidFill>
                <a:latin typeface="Helvetica Narrow"/>
              </a:rPr>
              <a:t>Location</a:t>
            </a:r>
            <a:br>
              <a:rPr lang="en-US" sz="5400" b="1" dirty="0" smtClean="0">
                <a:solidFill>
                  <a:srgbClr val="C00000"/>
                </a:solidFill>
                <a:latin typeface="Helvetica Narrow"/>
              </a:rPr>
            </a:br>
            <a:endParaRPr lang="en-IN" dirty="0"/>
          </a:p>
        </p:txBody>
      </p:sp>
      <p:sp>
        <p:nvSpPr>
          <p:cNvPr id="3" name="Content Placeholder 2"/>
          <p:cNvSpPr>
            <a:spLocks noGrp="1"/>
          </p:cNvSpPr>
          <p:nvPr>
            <p:ph idx="1"/>
          </p:nvPr>
        </p:nvSpPr>
        <p:spPr>
          <a:xfrm>
            <a:off x="457200" y="1676400"/>
            <a:ext cx="8229600" cy="4648200"/>
          </a:xfrm>
        </p:spPr>
        <p:txBody>
          <a:bodyPr/>
          <a:lstStyle/>
          <a:p>
            <a:r>
              <a:rPr lang="en-US" sz="3200" dirty="0" smtClean="0">
                <a:latin typeface="Helvetica Narrow"/>
              </a:rPr>
              <a:t>The kidneys occupy the </a:t>
            </a:r>
            <a:r>
              <a:rPr lang="en-US" sz="3200" dirty="0" err="1" smtClean="0">
                <a:latin typeface="Helvetica Narrow"/>
              </a:rPr>
              <a:t>epigastric</a:t>
            </a:r>
            <a:r>
              <a:rPr lang="en-US" sz="3200" dirty="0" smtClean="0">
                <a:latin typeface="Helvetica Narrow"/>
              </a:rPr>
              <a:t>, hypochondriac, lumbar and umbilical regions.</a:t>
            </a:r>
          </a:p>
          <a:p>
            <a:endParaRPr lang="en-I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214313" y="5792788"/>
            <a:ext cx="8572500" cy="831850"/>
          </a:xfrm>
          <a:prstGeom prst="rect">
            <a:avLst/>
          </a:prstGeom>
          <a:noFill/>
          <a:ln w="9525">
            <a:noFill/>
            <a:miter lim="800000"/>
            <a:headEnd/>
            <a:tailEnd/>
          </a:ln>
        </p:spPr>
        <p:txBody>
          <a:bodyPr>
            <a:spAutoFit/>
          </a:bodyPr>
          <a:lstStyle/>
          <a:p>
            <a:pPr algn="just"/>
            <a:r>
              <a:rPr lang="en-US" sz="2400">
                <a:latin typeface="Helvetica Narrow"/>
              </a:rPr>
              <a:t>A coronal section through the kidney showing the naked eye structure including the blood supply of the kidney</a:t>
            </a:r>
          </a:p>
        </p:txBody>
      </p:sp>
      <p:pic>
        <p:nvPicPr>
          <p:cNvPr id="13315" name="Picture 2" descr="D:\VIKRANT SHARMA\Krishna Garg Mam\BDC Presentation\BDC Presentation\Tiff\BDC Vol 2 Jpg\24-7a.jpg"/>
          <p:cNvPicPr>
            <a:picLocks noChangeAspect="1" noChangeArrowheads="1"/>
          </p:cNvPicPr>
          <p:nvPr/>
        </p:nvPicPr>
        <p:blipFill>
          <a:blip r:embed="rId2" cstate="print"/>
          <a:srcRect/>
          <a:stretch>
            <a:fillRect/>
          </a:stretch>
        </p:blipFill>
        <p:spPr bwMode="auto">
          <a:xfrm>
            <a:off x="642938" y="482600"/>
            <a:ext cx="7724775" cy="508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smtClean="0"/>
              <a:t>Blood supply</a:t>
            </a:r>
            <a:endParaRPr lang="en-IN" dirty="0"/>
          </a:p>
        </p:txBody>
      </p:sp>
      <p:pic>
        <p:nvPicPr>
          <p:cNvPr id="4" name="Picture 2" descr="G:\Jyoti\Krishna Garg\BDC—Krishna Garg\Volume 2\Section 2\Chp 24\FC 24-1.tif"/>
          <p:cNvPicPr>
            <a:picLocks noGrp="1" noChangeAspect="1" noChangeArrowheads="1"/>
          </p:cNvPicPr>
          <p:nvPr>
            <p:ph idx="1"/>
          </p:nvPr>
        </p:nvPicPr>
        <p:blipFill>
          <a:blip r:embed="rId2" cstate="print"/>
          <a:srcRect/>
          <a:stretch>
            <a:fillRect/>
          </a:stretch>
        </p:blipFill>
        <p:spPr bwMode="auto">
          <a:xfrm>
            <a:off x="2133600" y="1202841"/>
            <a:ext cx="5410199" cy="5655159"/>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Autofit/>
          </a:bodyPr>
          <a:lstStyle/>
          <a:p>
            <a:r>
              <a:rPr lang="en-US" sz="3600" b="1" dirty="0" smtClean="0">
                <a:latin typeface="Helvetica Narrow"/>
              </a:rPr>
              <a:t>Vascular segments of the kidney as seen in a </a:t>
            </a:r>
            <a:r>
              <a:rPr lang="en-US" sz="3600" b="1" dirty="0" err="1" smtClean="0">
                <a:latin typeface="Helvetica Narrow"/>
              </a:rPr>
              <a:t>sagittal</a:t>
            </a:r>
            <a:r>
              <a:rPr lang="en-US" sz="3600" b="1" dirty="0" smtClean="0">
                <a:latin typeface="Helvetica Narrow"/>
              </a:rPr>
              <a:t> section</a:t>
            </a:r>
            <a:r>
              <a:rPr lang="en-US" sz="3200" dirty="0" smtClean="0">
                <a:latin typeface="Helvetica Narrow"/>
              </a:rPr>
              <a:t/>
            </a:r>
            <a:br>
              <a:rPr lang="en-US" sz="3200" dirty="0" smtClean="0">
                <a:latin typeface="Helvetica Narrow"/>
              </a:rPr>
            </a:br>
            <a:endParaRPr lang="en-IN" sz="3200" dirty="0"/>
          </a:p>
        </p:txBody>
      </p:sp>
      <p:sp>
        <p:nvSpPr>
          <p:cNvPr id="3" name="Content Placeholder 2"/>
          <p:cNvSpPr>
            <a:spLocks noGrp="1"/>
          </p:cNvSpPr>
          <p:nvPr>
            <p:ph idx="1"/>
          </p:nvPr>
        </p:nvSpPr>
        <p:spPr/>
        <p:txBody>
          <a:bodyPr/>
          <a:lstStyle/>
          <a:p>
            <a:endParaRPr lang="en-IN"/>
          </a:p>
        </p:txBody>
      </p:sp>
      <p:pic>
        <p:nvPicPr>
          <p:cNvPr id="4" name="Picture 2" descr="D:\VIKRANT SHARMA\Krishna Garg Mam\BDC Presentation\BDC Presentation\Tiff\BDC Vol 2 Jpg\24-9.jpg"/>
          <p:cNvPicPr>
            <a:picLocks noChangeAspect="1" noChangeArrowheads="1"/>
          </p:cNvPicPr>
          <p:nvPr/>
        </p:nvPicPr>
        <p:blipFill>
          <a:blip r:embed="rId2" cstate="print"/>
          <a:srcRect/>
          <a:stretch>
            <a:fillRect/>
          </a:stretch>
        </p:blipFill>
        <p:spPr bwMode="auto">
          <a:xfrm>
            <a:off x="1447800" y="2057400"/>
            <a:ext cx="6113463" cy="48006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76400"/>
            <a:ext cx="8839200" cy="5029200"/>
          </a:xfrm>
        </p:spPr>
        <p:txBody>
          <a:bodyPr>
            <a:normAutofit/>
          </a:bodyPr>
          <a:lstStyle/>
          <a:p>
            <a:r>
              <a:rPr lang="en-GB" sz="3600" dirty="0" smtClean="0"/>
              <a:t>The venous blood from the kidneys is drained by the renal veins (right and left)</a:t>
            </a:r>
          </a:p>
          <a:p>
            <a:r>
              <a:rPr lang="en-GB" sz="3600" dirty="0" smtClean="0"/>
              <a:t>The left renal vein passes in front of the aorta immediately below the origin of the inferior mesenteric artery</a:t>
            </a:r>
          </a:p>
          <a:p>
            <a:pPr algn="just">
              <a:buNone/>
            </a:pPr>
            <a:endParaRPr lang="en-GB" sz="4000" dirty="0"/>
          </a:p>
        </p:txBody>
      </p:sp>
      <p:sp>
        <p:nvSpPr>
          <p:cNvPr id="4" name="Rectangle 3"/>
          <p:cNvSpPr/>
          <p:nvPr/>
        </p:nvSpPr>
        <p:spPr>
          <a:xfrm>
            <a:off x="457200" y="762000"/>
            <a:ext cx="5150449" cy="707886"/>
          </a:xfrm>
          <a:prstGeom prst="rect">
            <a:avLst/>
          </a:prstGeom>
        </p:spPr>
        <p:txBody>
          <a:bodyPr wrap="none">
            <a:spAutoFit/>
          </a:bodyPr>
          <a:lstStyle/>
          <a:p>
            <a:pPr>
              <a:buNone/>
            </a:pPr>
            <a:r>
              <a:rPr lang="en-GB" sz="4000" b="1" dirty="0" smtClean="0"/>
              <a:t>VENOUS DRAINAGE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sz="5400" b="1" dirty="0" smtClean="0">
                <a:solidFill>
                  <a:srgbClr val="C00000"/>
                </a:solidFill>
                <a:latin typeface="Helvetica Narrow" pitchFamily="34" charset="0"/>
              </a:rPr>
              <a:t>Inferior Vena Cava</a:t>
            </a:r>
            <a:br>
              <a:rPr lang="en-US" sz="5400" b="1" dirty="0" smtClean="0">
                <a:solidFill>
                  <a:srgbClr val="C00000"/>
                </a:solidFill>
                <a:latin typeface="Helvetica Narrow" pitchFamily="34" charset="0"/>
              </a:rPr>
            </a:br>
            <a:endParaRPr lang="en-IN" dirty="0"/>
          </a:p>
        </p:txBody>
      </p:sp>
      <p:sp>
        <p:nvSpPr>
          <p:cNvPr id="3" name="Content Placeholder 2"/>
          <p:cNvSpPr>
            <a:spLocks noGrp="1"/>
          </p:cNvSpPr>
          <p:nvPr>
            <p:ph idx="1"/>
          </p:nvPr>
        </p:nvSpPr>
        <p:spPr>
          <a:xfrm>
            <a:off x="457200" y="1600200"/>
            <a:ext cx="8229600" cy="4724400"/>
          </a:xfrm>
        </p:spPr>
        <p:txBody>
          <a:bodyPr/>
          <a:lstStyle/>
          <a:p>
            <a:pPr algn="just" fontAlgn="auto">
              <a:spcBef>
                <a:spcPts val="0"/>
              </a:spcBef>
              <a:spcAft>
                <a:spcPts val="600"/>
              </a:spcAft>
              <a:defRPr/>
            </a:pPr>
            <a:r>
              <a:rPr lang="en-US" sz="3200" dirty="0" smtClean="0">
                <a:latin typeface="+mj-lt"/>
              </a:rPr>
              <a:t>The inferior vena cava is formed by the union of the right and left common iliac veins on the right side of the body of vertebra L5</a:t>
            </a:r>
          </a:p>
          <a:p>
            <a:pPr algn="just" fontAlgn="auto">
              <a:spcBef>
                <a:spcPts val="0"/>
              </a:spcBef>
              <a:spcAft>
                <a:spcPts val="600"/>
              </a:spcAft>
              <a:defRPr/>
            </a:pPr>
            <a:endParaRPr lang="en-US" sz="3200" dirty="0" smtClean="0">
              <a:latin typeface="+mj-lt"/>
            </a:endParaRPr>
          </a:p>
          <a:p>
            <a:pPr algn="just" fontAlgn="auto">
              <a:spcBef>
                <a:spcPts val="0"/>
              </a:spcBef>
              <a:spcAft>
                <a:spcPts val="600"/>
              </a:spcAft>
              <a:defRPr/>
            </a:pPr>
            <a:r>
              <a:rPr lang="en-US" sz="3200" dirty="0" smtClean="0">
                <a:latin typeface="+mj-lt"/>
              </a:rPr>
              <a:t>It pierces the central tendon of the diaphragm at the level of vertebra T8, and opens into the lower and posterior part of the right atrium</a:t>
            </a:r>
            <a:endParaRPr lang="en-US" sz="3200" i="1" dirty="0" smtClean="0">
              <a:latin typeface="+mj-lt"/>
            </a:endParaRPr>
          </a:p>
          <a:p>
            <a:endParaRPr lang="en-IN"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932688"/>
          </a:xfrm>
        </p:spPr>
        <p:txBody>
          <a:bodyPr>
            <a:normAutofit fontScale="90000"/>
          </a:bodyPr>
          <a:lstStyle/>
          <a:p>
            <a:r>
              <a:rPr lang="en-US" sz="5400" b="1" dirty="0" smtClean="0">
                <a:solidFill>
                  <a:srgbClr val="C00000"/>
                </a:solidFill>
                <a:latin typeface="Helvetica Narrow" pitchFamily="34" charset="0"/>
              </a:rPr>
              <a:t>Tributaries</a:t>
            </a:r>
            <a:br>
              <a:rPr lang="en-US" sz="5400" b="1" dirty="0" smtClean="0">
                <a:solidFill>
                  <a:srgbClr val="C00000"/>
                </a:solidFill>
                <a:latin typeface="Helvetica Narrow" pitchFamily="34" charset="0"/>
              </a:rPr>
            </a:br>
            <a:endParaRPr lang="en-IN" dirty="0"/>
          </a:p>
        </p:txBody>
      </p:sp>
      <p:sp>
        <p:nvSpPr>
          <p:cNvPr id="3" name="Content Placeholder 2"/>
          <p:cNvSpPr>
            <a:spLocks noGrp="1"/>
          </p:cNvSpPr>
          <p:nvPr>
            <p:ph idx="1"/>
          </p:nvPr>
        </p:nvSpPr>
        <p:spPr>
          <a:xfrm>
            <a:off x="457200" y="1676400"/>
            <a:ext cx="8229600" cy="4648200"/>
          </a:xfrm>
        </p:spPr>
        <p:txBody>
          <a:bodyPr/>
          <a:lstStyle/>
          <a:p>
            <a:pPr marL="457200" indent="-457200" algn="just" fontAlgn="auto">
              <a:spcBef>
                <a:spcPts val="0"/>
              </a:spcBef>
              <a:spcAft>
                <a:spcPts val="600"/>
              </a:spcAft>
              <a:buNone/>
              <a:defRPr/>
            </a:pPr>
            <a:r>
              <a:rPr lang="en-US" sz="3600" dirty="0" smtClean="0">
                <a:latin typeface="+mj-lt"/>
              </a:rPr>
              <a:t>1.	Common iliac veins </a:t>
            </a:r>
          </a:p>
          <a:p>
            <a:pPr marL="457200" indent="-457200" algn="just" fontAlgn="auto">
              <a:spcBef>
                <a:spcPts val="0"/>
              </a:spcBef>
              <a:spcAft>
                <a:spcPts val="600"/>
              </a:spcAft>
              <a:buNone/>
              <a:defRPr/>
            </a:pPr>
            <a:r>
              <a:rPr lang="en-US" sz="3600" dirty="0" smtClean="0">
                <a:latin typeface="+mj-lt"/>
              </a:rPr>
              <a:t>2.	Third and fourth lumbar veins </a:t>
            </a:r>
          </a:p>
          <a:p>
            <a:pPr marL="457200" indent="-457200" algn="just" fontAlgn="auto">
              <a:spcBef>
                <a:spcPts val="0"/>
              </a:spcBef>
              <a:spcAft>
                <a:spcPts val="600"/>
              </a:spcAft>
              <a:buNone/>
              <a:defRPr/>
            </a:pPr>
            <a:r>
              <a:rPr lang="en-US" sz="3600" dirty="0" smtClean="0">
                <a:latin typeface="+mj-lt"/>
              </a:rPr>
              <a:t>3.	Right testicular or ovarian vein </a:t>
            </a:r>
          </a:p>
          <a:p>
            <a:pPr marL="457200" indent="-457200" algn="just" fontAlgn="auto">
              <a:spcBef>
                <a:spcPts val="0"/>
              </a:spcBef>
              <a:spcAft>
                <a:spcPts val="600"/>
              </a:spcAft>
              <a:buNone/>
              <a:defRPr/>
            </a:pPr>
            <a:r>
              <a:rPr lang="en-US" sz="3600" dirty="0" smtClean="0">
                <a:latin typeface="+mj-lt"/>
              </a:rPr>
              <a:t>4.	Renal veins </a:t>
            </a:r>
          </a:p>
          <a:p>
            <a:pPr marL="457200" indent="-457200" algn="just" fontAlgn="auto">
              <a:spcBef>
                <a:spcPts val="0"/>
              </a:spcBef>
              <a:spcAft>
                <a:spcPts val="600"/>
              </a:spcAft>
              <a:buNone/>
              <a:defRPr/>
            </a:pPr>
            <a:r>
              <a:rPr lang="en-US" sz="3600" dirty="0" smtClean="0">
                <a:latin typeface="+mj-lt"/>
              </a:rPr>
              <a:t>5.	Right suprarenal vein </a:t>
            </a:r>
          </a:p>
          <a:p>
            <a:endParaRPr lang="en-IN"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791200"/>
          </a:xfrm>
        </p:spPr>
        <p:txBody>
          <a:bodyPr>
            <a:noAutofit/>
          </a:bodyPr>
          <a:lstStyle/>
          <a:p>
            <a:pPr>
              <a:buNone/>
            </a:pPr>
            <a:r>
              <a:rPr lang="en-GB" sz="3000" b="1" dirty="0" smtClean="0"/>
              <a:t>LYMPHATIC DRAINAGE</a:t>
            </a:r>
          </a:p>
          <a:p>
            <a:r>
              <a:rPr lang="en-GB" sz="3000" dirty="0" smtClean="0"/>
              <a:t>The </a:t>
            </a:r>
            <a:r>
              <a:rPr lang="en-GB" sz="3000" dirty="0" err="1" smtClean="0"/>
              <a:t>lymphatics</a:t>
            </a:r>
            <a:r>
              <a:rPr lang="en-GB" sz="3000" dirty="0" smtClean="0"/>
              <a:t> from the kidney drain into the </a:t>
            </a:r>
            <a:r>
              <a:rPr lang="en-GB" sz="3000" dirty="0" err="1" smtClean="0"/>
              <a:t>para</a:t>
            </a:r>
            <a:r>
              <a:rPr lang="en-GB" sz="3000" dirty="0" smtClean="0"/>
              <a:t>-aortic lymph nodes.</a:t>
            </a:r>
          </a:p>
          <a:p>
            <a:pPr>
              <a:buNone/>
            </a:pPr>
            <a:r>
              <a:rPr lang="en-GB" sz="3000" b="1" dirty="0" smtClean="0"/>
              <a:t>NERVE SUPPLY</a:t>
            </a:r>
          </a:p>
          <a:p>
            <a:r>
              <a:rPr lang="en-GB" sz="3000" dirty="0" smtClean="0"/>
              <a:t>Each kidney is supplied by the renal plexus of nerves which reach the kidney along the renal artery. The renal plexus consists of both sympathetic and parasympathetic fibres</a:t>
            </a:r>
          </a:p>
          <a:p>
            <a:r>
              <a:rPr lang="en-GB" sz="3000" b="1" dirty="0" smtClean="0"/>
              <a:t>Sympathetic fibres </a:t>
            </a:r>
            <a:r>
              <a:rPr lang="en-GB" sz="3000" dirty="0" smtClean="0"/>
              <a:t>- from T10–L1 spinal segments</a:t>
            </a:r>
          </a:p>
          <a:p>
            <a:r>
              <a:rPr lang="en-GB" sz="3000" b="1" dirty="0" smtClean="0"/>
              <a:t>Parasympathetic fibres </a:t>
            </a:r>
            <a:r>
              <a:rPr lang="en-GB" sz="3000" dirty="0" smtClean="0"/>
              <a:t>- from both </a:t>
            </a:r>
            <a:r>
              <a:rPr lang="en-GB" sz="3000" dirty="0" err="1" smtClean="0"/>
              <a:t>vagus</a:t>
            </a:r>
            <a:r>
              <a:rPr lang="en-GB" sz="3000" dirty="0" smtClean="0"/>
              <a:t> nerves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GB" sz="5400" b="1" dirty="0" smtClean="0"/>
              <a:t>Renal pain</a:t>
            </a:r>
            <a:endParaRPr lang="en-IN" dirty="0"/>
          </a:p>
        </p:txBody>
      </p:sp>
      <p:sp>
        <p:nvSpPr>
          <p:cNvPr id="3" name="Content Placeholder 2"/>
          <p:cNvSpPr>
            <a:spLocks noGrp="1"/>
          </p:cNvSpPr>
          <p:nvPr>
            <p:ph idx="1"/>
          </p:nvPr>
        </p:nvSpPr>
        <p:spPr>
          <a:xfrm>
            <a:off x="457200" y="1295400"/>
            <a:ext cx="8229600" cy="5562600"/>
          </a:xfrm>
        </p:spPr>
        <p:txBody>
          <a:bodyPr/>
          <a:lstStyle/>
          <a:p>
            <a:pPr algn="just"/>
            <a:r>
              <a:rPr lang="en-GB" sz="3000" b="1" dirty="0" smtClean="0"/>
              <a:t>The renal pain is felt in the loin and often </a:t>
            </a:r>
            <a:r>
              <a:rPr lang="en-GB" sz="3000" dirty="0" smtClean="0"/>
              <a:t>radiates downward and forward into the groin</a:t>
            </a:r>
          </a:p>
          <a:p>
            <a:pPr algn="just"/>
            <a:r>
              <a:rPr lang="en-GB" sz="3000" dirty="0" smtClean="0"/>
              <a:t>The nature of pain varies from dull ache to severe spasmodic pain</a:t>
            </a:r>
          </a:p>
          <a:p>
            <a:pPr algn="just"/>
            <a:r>
              <a:rPr lang="en-GB" sz="3000" dirty="0" smtClean="0"/>
              <a:t>The renal pain occur either due to stretching of the renal capsule or due to spasm of the smooth muscle in the renal pelvis</a:t>
            </a:r>
          </a:p>
          <a:p>
            <a:pPr algn="just"/>
            <a:r>
              <a:rPr lang="en-GB" sz="3000" dirty="0" smtClean="0"/>
              <a:t>The pain is commonly referred along the </a:t>
            </a:r>
            <a:r>
              <a:rPr lang="en-GB" sz="3000" dirty="0" err="1" smtClean="0"/>
              <a:t>subcostal</a:t>
            </a:r>
            <a:r>
              <a:rPr lang="en-GB" sz="3000" dirty="0" smtClean="0"/>
              <a:t> nerve to the flank and anterior abdominal wall and along the </a:t>
            </a:r>
            <a:r>
              <a:rPr lang="en-GB" sz="3000" dirty="0" err="1" smtClean="0"/>
              <a:t>ilioinguinal</a:t>
            </a:r>
            <a:r>
              <a:rPr lang="en-GB" sz="3000" dirty="0" smtClean="0"/>
              <a:t> nerve (L1) into groin</a:t>
            </a:r>
          </a:p>
          <a:p>
            <a:pPr>
              <a:buNone/>
            </a:pPr>
            <a:endParaRPr lang="en-GB" sz="2800" dirty="0" smtClean="0"/>
          </a:p>
          <a:p>
            <a:pPr algn="just"/>
            <a:endParaRPr lang="en-GB" sz="2800" dirty="0" smtClean="0"/>
          </a:p>
          <a:p>
            <a:endParaRPr lang="en-I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856488"/>
          </a:xfrm>
        </p:spPr>
        <p:txBody>
          <a:bodyPr>
            <a:normAutofit fontScale="90000"/>
          </a:bodyPr>
          <a:lstStyle/>
          <a:p>
            <a:r>
              <a:rPr lang="en-US" sz="5400" b="1" dirty="0" smtClean="0">
                <a:solidFill>
                  <a:srgbClr val="C00000"/>
                </a:solidFill>
                <a:latin typeface="Helvetica Narrow" pitchFamily="34" charset="0"/>
              </a:rPr>
              <a:t>CLINICAL ANATOMY</a:t>
            </a:r>
            <a:br>
              <a:rPr lang="en-US" sz="5400" b="1" dirty="0" smtClean="0">
                <a:solidFill>
                  <a:srgbClr val="C00000"/>
                </a:solidFill>
                <a:latin typeface="Helvetica Narrow" pitchFamily="34" charset="0"/>
              </a:rPr>
            </a:br>
            <a:endParaRPr lang="en-IN" dirty="0"/>
          </a:p>
        </p:txBody>
      </p:sp>
      <p:sp>
        <p:nvSpPr>
          <p:cNvPr id="3" name="Content Placeholder 2"/>
          <p:cNvSpPr>
            <a:spLocks noGrp="1"/>
          </p:cNvSpPr>
          <p:nvPr>
            <p:ph idx="1"/>
          </p:nvPr>
        </p:nvSpPr>
        <p:spPr>
          <a:xfrm>
            <a:off x="457200" y="5867400"/>
            <a:ext cx="8229600" cy="990600"/>
          </a:xfrm>
        </p:spPr>
        <p:txBody>
          <a:bodyPr/>
          <a:lstStyle/>
          <a:p>
            <a:pPr>
              <a:buNone/>
            </a:pPr>
            <a:r>
              <a:rPr lang="en-US" sz="2800" dirty="0" smtClean="0">
                <a:latin typeface="Helvetica Narrow"/>
              </a:rPr>
              <a:t>Relation of twelfth rib to pleural cavity and kidney</a:t>
            </a:r>
          </a:p>
          <a:p>
            <a:endParaRPr lang="en-IN" dirty="0"/>
          </a:p>
        </p:txBody>
      </p:sp>
      <p:pic>
        <p:nvPicPr>
          <p:cNvPr id="4" name="Picture 2" descr="D:\VIKRANT SHARMA\Krishna Garg Mam\BDC Presentation\BDC Presentation\Tiff\BDC Vol 2 Jpg\24-13.jpg"/>
          <p:cNvPicPr>
            <a:picLocks noChangeAspect="1" noChangeArrowheads="1"/>
          </p:cNvPicPr>
          <p:nvPr/>
        </p:nvPicPr>
        <p:blipFill>
          <a:blip r:embed="rId2" cstate="print"/>
          <a:srcRect/>
          <a:stretch>
            <a:fillRect/>
          </a:stretch>
        </p:blipFill>
        <p:spPr bwMode="auto">
          <a:xfrm>
            <a:off x="393700" y="1447800"/>
            <a:ext cx="8750300" cy="435768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8449" y="838200"/>
            <a:ext cx="8664537" cy="5029199"/>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1143000"/>
          </a:xfrm>
        </p:spPr>
        <p:txBody>
          <a:bodyPr>
            <a:normAutofit fontScale="90000"/>
          </a:bodyPr>
          <a:lstStyle/>
          <a:p>
            <a:r>
              <a:rPr lang="en-US" sz="5400" dirty="0" smtClean="0">
                <a:latin typeface="Helvetica Narrow"/>
              </a:rPr>
              <a:t/>
            </a:r>
            <a:br>
              <a:rPr lang="en-US" sz="5400" dirty="0" smtClean="0">
                <a:latin typeface="Helvetica Narrow"/>
              </a:rPr>
            </a:br>
            <a:r>
              <a:rPr lang="en-US" sz="5400" dirty="0" smtClean="0">
                <a:latin typeface="Helvetica Narrow"/>
              </a:rPr>
              <a:t/>
            </a:r>
            <a:br>
              <a:rPr lang="en-US" sz="5400" dirty="0" smtClean="0">
                <a:latin typeface="Helvetica Narrow"/>
              </a:rPr>
            </a:br>
            <a:r>
              <a:rPr lang="en-US" sz="5400" dirty="0" smtClean="0">
                <a:latin typeface="Helvetica Narrow"/>
              </a:rPr>
              <a:t>Renal angle</a:t>
            </a:r>
            <a:br>
              <a:rPr lang="en-US" sz="5400" dirty="0" smtClean="0">
                <a:latin typeface="Helvetica Narrow"/>
              </a:rPr>
            </a:br>
            <a:endParaRPr lang="en-IN" dirty="0"/>
          </a:p>
        </p:txBody>
      </p:sp>
      <p:sp>
        <p:nvSpPr>
          <p:cNvPr id="3" name="Content Placeholder 2"/>
          <p:cNvSpPr>
            <a:spLocks noGrp="1"/>
          </p:cNvSpPr>
          <p:nvPr>
            <p:ph idx="1"/>
          </p:nvPr>
        </p:nvSpPr>
        <p:spPr/>
        <p:txBody>
          <a:bodyPr/>
          <a:lstStyle/>
          <a:p>
            <a:endParaRPr lang="en-IN"/>
          </a:p>
        </p:txBody>
      </p:sp>
      <p:pic>
        <p:nvPicPr>
          <p:cNvPr id="4" name="Picture 2" descr="E:\Parmod Rajput\Volume 2\Section 2\Chp 24\24-14.tif"/>
          <p:cNvPicPr>
            <a:picLocks noChangeAspect="1" noChangeArrowheads="1"/>
          </p:cNvPicPr>
          <p:nvPr/>
        </p:nvPicPr>
        <p:blipFill>
          <a:blip r:embed="rId2" cstate="print"/>
          <a:srcRect/>
          <a:stretch>
            <a:fillRect/>
          </a:stretch>
        </p:blipFill>
        <p:spPr bwMode="auto">
          <a:xfrm>
            <a:off x="1524000" y="2217738"/>
            <a:ext cx="5770562" cy="4640262"/>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142875" y="5864225"/>
            <a:ext cx="8786813" cy="461963"/>
          </a:xfrm>
          <a:prstGeom prst="rect">
            <a:avLst/>
          </a:prstGeom>
          <a:noFill/>
          <a:ln w="9525">
            <a:noFill/>
            <a:miter lim="800000"/>
            <a:headEnd/>
            <a:tailEnd/>
          </a:ln>
        </p:spPr>
        <p:txBody>
          <a:bodyPr>
            <a:spAutoFit/>
          </a:bodyPr>
          <a:lstStyle/>
          <a:p>
            <a:pPr algn="ctr"/>
            <a:r>
              <a:rPr lang="en-US" sz="2400">
                <a:latin typeface="Helvetica Narrow"/>
              </a:rPr>
              <a:t>(a) Donor’s left kidney transplanted, and (b) recipient’s right kidney</a:t>
            </a:r>
          </a:p>
        </p:txBody>
      </p:sp>
      <p:pic>
        <p:nvPicPr>
          <p:cNvPr id="21507" name="Picture 2" descr="D:\VIKRANT SHARMA\Krishna Garg Mam\BDC Presentation\BDC Presentation\Tiff\BDC Vol 2 Jpg\24-16.jpg"/>
          <p:cNvPicPr>
            <a:picLocks noChangeAspect="1" noChangeArrowheads="1"/>
          </p:cNvPicPr>
          <p:nvPr/>
        </p:nvPicPr>
        <p:blipFill>
          <a:blip r:embed="rId2" cstate="print"/>
          <a:srcRect/>
          <a:stretch>
            <a:fillRect/>
          </a:stretch>
        </p:blipFill>
        <p:spPr bwMode="auto">
          <a:xfrm>
            <a:off x="893763" y="928688"/>
            <a:ext cx="7178675" cy="447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42875" y="6110288"/>
            <a:ext cx="8786813" cy="461962"/>
          </a:xfrm>
          <a:prstGeom prst="rect">
            <a:avLst/>
          </a:prstGeom>
          <a:noFill/>
          <a:ln w="9525">
            <a:noFill/>
            <a:miter lim="800000"/>
            <a:headEnd/>
            <a:tailEnd/>
          </a:ln>
        </p:spPr>
        <p:txBody>
          <a:bodyPr>
            <a:spAutoFit/>
          </a:bodyPr>
          <a:lstStyle/>
          <a:p>
            <a:pPr algn="ctr"/>
            <a:r>
              <a:rPr lang="en-US" sz="2400">
                <a:latin typeface="Helvetica Narrow"/>
              </a:rPr>
              <a:t>Haemodialysis</a:t>
            </a:r>
          </a:p>
        </p:txBody>
      </p:sp>
      <p:pic>
        <p:nvPicPr>
          <p:cNvPr id="22531" name="Picture 2" descr="D:\VIKRANT SHARMA\Krishna Garg Mam\BDC Presentation\BDC Presentation\Tiff\BDC Vol 2 Jpg\24-19.jpg"/>
          <p:cNvPicPr>
            <a:picLocks noChangeAspect="1" noChangeArrowheads="1"/>
          </p:cNvPicPr>
          <p:nvPr/>
        </p:nvPicPr>
        <p:blipFill>
          <a:blip r:embed="rId2" cstate="print"/>
          <a:srcRect/>
          <a:stretch>
            <a:fillRect/>
          </a:stretch>
        </p:blipFill>
        <p:spPr bwMode="auto">
          <a:xfrm>
            <a:off x="150813" y="571500"/>
            <a:ext cx="8850312" cy="5367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313" y="500063"/>
            <a:ext cx="8572500" cy="5416550"/>
          </a:xfrm>
          <a:prstGeom prst="rect">
            <a:avLst/>
          </a:prstGeom>
        </p:spPr>
        <p:txBody>
          <a:bodyPr>
            <a:spAutoFit/>
          </a:bodyPr>
          <a:lstStyle/>
          <a:p>
            <a:pPr algn="just" fontAlgn="auto">
              <a:spcBef>
                <a:spcPts val="0"/>
              </a:spcBef>
              <a:spcAft>
                <a:spcPts val="600"/>
              </a:spcAft>
              <a:defRPr/>
            </a:pPr>
            <a:r>
              <a:rPr lang="en-US" sz="2800" b="1" dirty="0">
                <a:solidFill>
                  <a:srgbClr val="C00000"/>
                </a:solidFill>
                <a:latin typeface="Helvetica Narrow" pitchFamily="34" charset="0"/>
              </a:rPr>
              <a:t>CLINICAL ANATOMY</a:t>
            </a:r>
          </a:p>
          <a:p>
            <a:pPr marL="342900" indent="-342900" algn="just" fontAlgn="auto">
              <a:spcBef>
                <a:spcPts val="0"/>
              </a:spcBef>
              <a:spcAft>
                <a:spcPts val="600"/>
              </a:spcAft>
              <a:defRPr/>
            </a:pPr>
            <a:r>
              <a:rPr lang="en-US" sz="2800" dirty="0">
                <a:latin typeface="Helvetica Narrow" pitchFamily="34" charset="0"/>
              </a:rPr>
              <a:t>•	In surgical exposures of the kidney, when sometimes the 12th rib is </a:t>
            </a:r>
            <a:r>
              <a:rPr lang="en-US" sz="2800" dirty="0" err="1">
                <a:latin typeface="Helvetica Narrow" pitchFamily="34" charset="0"/>
              </a:rPr>
              <a:t>resected</a:t>
            </a:r>
            <a:r>
              <a:rPr lang="en-US" sz="2800" dirty="0">
                <a:latin typeface="Helvetica Narrow" pitchFamily="34" charset="0"/>
              </a:rPr>
              <a:t> for easier delivery of the kidney, danger of opening the pleural cavity must be borne in mind. The lower border of the pleura lies in between the 12th rib and the diaphragm.</a:t>
            </a:r>
          </a:p>
          <a:p>
            <a:pPr marL="342900" indent="-342900" algn="just" fontAlgn="auto">
              <a:spcBef>
                <a:spcPts val="0"/>
              </a:spcBef>
              <a:spcAft>
                <a:spcPts val="600"/>
              </a:spcAft>
              <a:defRPr/>
            </a:pPr>
            <a:r>
              <a:rPr lang="en-US" sz="2800" dirty="0">
                <a:latin typeface="Helvetica Narrow" pitchFamily="34" charset="0"/>
              </a:rPr>
              <a:t>•	The order of structures from anterior to posterior side being diaphragm, pleura and rib. When the 12th rib is absent or is too short to be felt, the 11th rib may be mistaken for the 12th, and the chances of opening the pleural cavity are greatly increased. Lithotripsy has replaced conventional method to some degree.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14313" y="500063"/>
            <a:ext cx="8572500" cy="3692525"/>
          </a:xfrm>
          <a:prstGeom prst="rect">
            <a:avLst/>
          </a:prstGeom>
          <a:noFill/>
          <a:ln w="9525">
            <a:noFill/>
            <a:miter lim="800000"/>
            <a:headEnd/>
            <a:tailEnd/>
          </a:ln>
        </p:spPr>
        <p:txBody>
          <a:bodyPr>
            <a:spAutoFit/>
          </a:bodyPr>
          <a:lstStyle/>
          <a:p>
            <a:pPr marL="342900" indent="-342900" algn="just">
              <a:spcAft>
                <a:spcPts val="600"/>
              </a:spcAft>
            </a:pPr>
            <a:r>
              <a:rPr lang="en-US" sz="2800">
                <a:latin typeface="Helvetica Narrow"/>
              </a:rPr>
              <a:t>•	The angle between the lower border of the 12th rib and the outer border of the erector spinae is known as the renal angle. It overlies the lower part of the kidney. Tenderness in the kidney is elicited by applying pressure over this angle, with the thumb.</a:t>
            </a:r>
          </a:p>
          <a:p>
            <a:pPr marL="342900" indent="-342900" algn="just">
              <a:spcAft>
                <a:spcPts val="600"/>
              </a:spcAft>
            </a:pPr>
            <a:r>
              <a:rPr lang="en-US" sz="2800">
                <a:latin typeface="Helvetica Narrow"/>
              </a:rPr>
              <a:t>•	Kidney may be transplanted in selected cases.</a:t>
            </a:r>
          </a:p>
          <a:p>
            <a:pPr marL="342900" indent="-342900" algn="just">
              <a:spcAft>
                <a:spcPts val="600"/>
              </a:spcAft>
            </a:pPr>
            <a:r>
              <a:rPr lang="en-US" sz="2800">
                <a:latin typeface="Helvetica Narrow"/>
              </a:rPr>
              <a:t>•	In cases of chronic renal failure dialysis needs to be done. It can be done as peritoneal dialysis or haemodialysis.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sz="4000" b="1" dirty="0" smtClean="0">
                <a:solidFill>
                  <a:srgbClr val="C00000"/>
                </a:solidFill>
                <a:latin typeface="Helvetica Narrow"/>
              </a:rPr>
              <a:t>Shape, Size, and Weight </a:t>
            </a:r>
            <a:r>
              <a:rPr lang="en-US" sz="5400" b="1" dirty="0" smtClean="0">
                <a:solidFill>
                  <a:srgbClr val="C00000"/>
                </a:solidFill>
                <a:latin typeface="Helvetica Narrow"/>
              </a:rPr>
              <a:t/>
            </a:r>
            <a:br>
              <a:rPr lang="en-US" sz="5400" b="1" dirty="0" smtClean="0">
                <a:solidFill>
                  <a:srgbClr val="C00000"/>
                </a:solidFill>
                <a:latin typeface="Helvetica Narrow"/>
              </a:rPr>
            </a:br>
            <a:endParaRPr lang="en-IN" dirty="0"/>
          </a:p>
        </p:txBody>
      </p:sp>
      <p:sp>
        <p:nvSpPr>
          <p:cNvPr id="3" name="Content Placeholder 2"/>
          <p:cNvSpPr>
            <a:spLocks noGrp="1"/>
          </p:cNvSpPr>
          <p:nvPr>
            <p:ph idx="1"/>
          </p:nvPr>
        </p:nvSpPr>
        <p:spPr>
          <a:xfrm>
            <a:off x="457200" y="1600200"/>
            <a:ext cx="8229600" cy="4724400"/>
          </a:xfrm>
        </p:spPr>
        <p:txBody>
          <a:bodyPr>
            <a:normAutofit/>
          </a:bodyPr>
          <a:lstStyle/>
          <a:p>
            <a:pPr algn="just"/>
            <a:r>
              <a:rPr lang="en-GB" sz="3200" b="1" dirty="0" smtClean="0"/>
              <a:t>Shape</a:t>
            </a:r>
            <a:r>
              <a:rPr lang="en-GB" sz="3200" dirty="0" smtClean="0"/>
              <a:t>: Bean shaped.</a:t>
            </a:r>
          </a:p>
          <a:p>
            <a:pPr algn="just">
              <a:buNone/>
            </a:pPr>
            <a:r>
              <a:rPr lang="en-GB" sz="3200" b="1" dirty="0" smtClean="0">
                <a:solidFill>
                  <a:srgbClr val="C00000"/>
                </a:solidFill>
              </a:rPr>
              <a:t>Measurements:-</a:t>
            </a:r>
          </a:p>
          <a:p>
            <a:pPr algn="just"/>
            <a:r>
              <a:rPr lang="en-GB" sz="3200" b="1" dirty="0" smtClean="0"/>
              <a:t>Length</a:t>
            </a:r>
            <a:r>
              <a:rPr lang="en-GB" sz="3200" dirty="0" smtClean="0"/>
              <a:t>: 11 cm. </a:t>
            </a:r>
          </a:p>
          <a:p>
            <a:pPr algn="just">
              <a:buNone/>
            </a:pPr>
            <a:r>
              <a:rPr lang="en-GB" sz="3200" dirty="0" smtClean="0"/>
              <a:t>   left kidney is slightly longer and narrower. </a:t>
            </a:r>
          </a:p>
          <a:p>
            <a:pPr algn="just"/>
            <a:r>
              <a:rPr lang="en-GB" sz="3200" b="1" dirty="0" smtClean="0"/>
              <a:t>Width</a:t>
            </a:r>
            <a:r>
              <a:rPr lang="en-GB" sz="3200" dirty="0" smtClean="0"/>
              <a:t>: 6 cm. </a:t>
            </a:r>
          </a:p>
          <a:p>
            <a:pPr algn="just"/>
            <a:r>
              <a:rPr lang="en-GB" sz="3200" b="1" dirty="0" smtClean="0"/>
              <a:t>Thickness</a:t>
            </a:r>
            <a:r>
              <a:rPr lang="en-GB" sz="3200" dirty="0" smtClean="0"/>
              <a:t>: 3cm </a:t>
            </a:r>
            <a:r>
              <a:rPr lang="en-GB" sz="3200" dirty="0" err="1" smtClean="0"/>
              <a:t>antero</a:t>
            </a:r>
            <a:r>
              <a:rPr lang="en-GB" sz="3200" dirty="0" smtClean="0"/>
              <a:t>-posterior.</a:t>
            </a:r>
          </a:p>
          <a:p>
            <a:pPr algn="just"/>
            <a:r>
              <a:rPr lang="en-GB" sz="3200" b="1" dirty="0" smtClean="0"/>
              <a:t>Weight</a:t>
            </a:r>
            <a:r>
              <a:rPr lang="en-GB" sz="3200" dirty="0" smtClean="0"/>
              <a:t>: 150 </a:t>
            </a:r>
            <a:r>
              <a:rPr lang="en-GB" sz="3200" dirty="0" err="1" smtClean="0"/>
              <a:t>gms</a:t>
            </a:r>
            <a:r>
              <a:rPr lang="en-GB" sz="3200" dirty="0" smtClean="0"/>
              <a:t> in males</a:t>
            </a:r>
          </a:p>
          <a:p>
            <a:pPr algn="just">
              <a:buNone/>
            </a:pPr>
            <a:r>
              <a:rPr lang="en-GB" sz="3200" dirty="0" smtClean="0"/>
              <a:t>                  135 </a:t>
            </a:r>
            <a:r>
              <a:rPr lang="en-GB" sz="3200" dirty="0" err="1" smtClean="0"/>
              <a:t>gms</a:t>
            </a:r>
            <a:r>
              <a:rPr lang="en-GB" sz="3200" dirty="0" smtClean="0"/>
              <a:t> in females</a:t>
            </a:r>
          </a:p>
          <a:p>
            <a:endParaRPr lang="en-I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b="1" dirty="0" smtClean="0">
                <a:solidFill>
                  <a:srgbClr val="C00000"/>
                </a:solidFill>
              </a:rPr>
              <a:t>Extension</a:t>
            </a:r>
            <a:r>
              <a:rPr lang="en-US" dirty="0" smtClean="0"/>
              <a:t> </a:t>
            </a:r>
            <a:endParaRPr lang="en-IN" dirty="0"/>
          </a:p>
        </p:txBody>
      </p:sp>
      <p:sp>
        <p:nvSpPr>
          <p:cNvPr id="3" name="Content Placeholder 2"/>
          <p:cNvSpPr>
            <a:spLocks noGrp="1"/>
          </p:cNvSpPr>
          <p:nvPr>
            <p:ph idx="1"/>
          </p:nvPr>
        </p:nvSpPr>
        <p:spPr/>
        <p:txBody>
          <a:bodyPr>
            <a:normAutofit/>
          </a:bodyPr>
          <a:lstStyle/>
          <a:p>
            <a:r>
              <a:rPr lang="en-GB" sz="3200" dirty="0" smtClean="0"/>
              <a:t>Opposite T12–L3 vertebrae</a:t>
            </a:r>
            <a:endParaRPr lang="en-IN" sz="2800" dirty="0"/>
          </a:p>
        </p:txBody>
      </p:sp>
      <p:pic>
        <p:nvPicPr>
          <p:cNvPr id="4" name="Picture 2"/>
          <p:cNvPicPr>
            <a:picLocks noChangeAspect="1" noChangeArrowheads="1"/>
          </p:cNvPicPr>
          <p:nvPr/>
        </p:nvPicPr>
        <p:blipFill>
          <a:blip r:embed="rId2" cstate="print"/>
          <a:srcRect l="48370" t="12121" b="9091"/>
          <a:stretch>
            <a:fillRect/>
          </a:stretch>
        </p:blipFill>
        <p:spPr bwMode="auto">
          <a:xfrm>
            <a:off x="2438400" y="2895600"/>
            <a:ext cx="4473537" cy="39624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5400" b="1" dirty="0" smtClean="0">
                <a:solidFill>
                  <a:srgbClr val="C00000"/>
                </a:solidFill>
                <a:latin typeface="Helvetica Narrow"/>
              </a:rPr>
              <a:t>Orientation</a:t>
            </a:r>
            <a:endParaRPr lang="en-IN" dirty="0"/>
          </a:p>
        </p:txBody>
      </p:sp>
      <p:sp>
        <p:nvSpPr>
          <p:cNvPr id="3" name="Content Placeholder 2"/>
          <p:cNvSpPr>
            <a:spLocks noGrp="1"/>
          </p:cNvSpPr>
          <p:nvPr>
            <p:ph idx="1"/>
          </p:nvPr>
        </p:nvSpPr>
        <p:spPr>
          <a:xfrm>
            <a:off x="0" y="1371600"/>
            <a:ext cx="5029200" cy="5486400"/>
          </a:xfrm>
        </p:spPr>
        <p:txBody>
          <a:bodyPr>
            <a:normAutofit/>
          </a:bodyPr>
          <a:lstStyle/>
          <a:p>
            <a:r>
              <a:rPr lang="en-GB" sz="2800" dirty="0" smtClean="0"/>
              <a:t>Right kidney lies at a slightly lower level than the left one due to the presence of liver</a:t>
            </a:r>
          </a:p>
          <a:p>
            <a:r>
              <a:rPr lang="en-GB" sz="2800" dirty="0" smtClean="0"/>
              <a:t>Both kidneys move downward in vertical direction for 2.5 cm during respiration.</a:t>
            </a:r>
          </a:p>
          <a:p>
            <a:r>
              <a:rPr lang="en-GB" sz="2800" dirty="0" err="1" smtClean="0"/>
              <a:t>Transpyloric</a:t>
            </a:r>
            <a:r>
              <a:rPr lang="en-GB" sz="2800" dirty="0" smtClean="0"/>
              <a:t> plane passes through the upper part of the </a:t>
            </a:r>
            <a:r>
              <a:rPr lang="en-GB" sz="2800" dirty="0" err="1" smtClean="0"/>
              <a:t>hilum</a:t>
            </a:r>
            <a:r>
              <a:rPr lang="en-GB" sz="2800" dirty="0" smtClean="0"/>
              <a:t> of the right kidney and through the lower part of the </a:t>
            </a:r>
            <a:r>
              <a:rPr lang="en-GB" sz="2800" dirty="0" err="1" smtClean="0"/>
              <a:t>hilum</a:t>
            </a:r>
            <a:r>
              <a:rPr lang="en-GB" sz="2800" dirty="0" smtClean="0"/>
              <a:t> of the left kidney.</a:t>
            </a:r>
          </a:p>
          <a:p>
            <a:endParaRPr lang="en-IN" dirty="0"/>
          </a:p>
        </p:txBody>
      </p:sp>
      <p:pic>
        <p:nvPicPr>
          <p:cNvPr id="4" name="Picture 2"/>
          <p:cNvPicPr>
            <a:picLocks noChangeAspect="1" noChangeArrowheads="1"/>
          </p:cNvPicPr>
          <p:nvPr/>
        </p:nvPicPr>
        <p:blipFill>
          <a:blip r:embed="rId2" cstate="print"/>
          <a:srcRect l="48370" t="12121" b="9091"/>
          <a:stretch>
            <a:fillRect/>
          </a:stretch>
        </p:blipFill>
        <p:spPr bwMode="auto">
          <a:xfrm>
            <a:off x="4953000" y="2286000"/>
            <a:ext cx="4191000" cy="39624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4800" b="1" dirty="0" smtClean="0">
                <a:solidFill>
                  <a:srgbClr val="C00000"/>
                </a:solidFill>
                <a:latin typeface="Helvetica Narrow"/>
              </a:rPr>
              <a:t>Orientation</a:t>
            </a:r>
            <a:endParaRPr lang="en-IN" dirty="0"/>
          </a:p>
        </p:txBody>
      </p:sp>
      <p:sp>
        <p:nvSpPr>
          <p:cNvPr id="3" name="Content Placeholder 2"/>
          <p:cNvSpPr>
            <a:spLocks noGrp="1"/>
          </p:cNvSpPr>
          <p:nvPr>
            <p:ph idx="1"/>
          </p:nvPr>
        </p:nvSpPr>
        <p:spPr>
          <a:xfrm>
            <a:off x="0" y="1752600"/>
            <a:ext cx="5181600" cy="5105400"/>
          </a:xfrm>
        </p:spPr>
        <p:txBody>
          <a:bodyPr>
            <a:noAutofit/>
          </a:bodyPr>
          <a:lstStyle/>
          <a:p>
            <a:r>
              <a:rPr lang="en-GB" sz="3200" dirty="0" smtClean="0"/>
              <a:t>Long axes are slightly oblique (being directed downward and laterally)</a:t>
            </a:r>
          </a:p>
          <a:p>
            <a:r>
              <a:rPr lang="en-GB" sz="3200" dirty="0" smtClean="0"/>
              <a:t>The upper poles are 2.5 cm away from the midline</a:t>
            </a:r>
          </a:p>
          <a:p>
            <a:r>
              <a:rPr lang="en-GB" sz="3200" dirty="0" smtClean="0"/>
              <a:t>The </a:t>
            </a:r>
            <a:r>
              <a:rPr lang="en-GB" sz="3200" dirty="0" err="1" smtClean="0"/>
              <a:t>hilum</a:t>
            </a:r>
            <a:r>
              <a:rPr lang="en-GB" sz="3200" dirty="0" smtClean="0"/>
              <a:t> are 5 cm away from the midline</a:t>
            </a:r>
          </a:p>
          <a:p>
            <a:r>
              <a:rPr lang="en-GB" sz="3200" dirty="0" smtClean="0"/>
              <a:t>The lower poles are 7.5 cm away from the midline</a:t>
            </a:r>
            <a:endParaRPr lang="en-IN" sz="3200" dirty="0"/>
          </a:p>
        </p:txBody>
      </p:sp>
      <p:pic>
        <p:nvPicPr>
          <p:cNvPr id="4" name="Picture 2"/>
          <p:cNvPicPr>
            <a:picLocks noChangeAspect="1" noChangeArrowheads="1"/>
          </p:cNvPicPr>
          <p:nvPr/>
        </p:nvPicPr>
        <p:blipFill>
          <a:blip r:embed="rId2" cstate="print"/>
          <a:srcRect/>
          <a:stretch>
            <a:fillRect/>
          </a:stretch>
        </p:blipFill>
        <p:spPr bwMode="auto">
          <a:xfrm>
            <a:off x="5105400" y="2362201"/>
            <a:ext cx="4038600" cy="44958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fontScale="90000"/>
          </a:bodyPr>
          <a:lstStyle/>
          <a:p>
            <a:r>
              <a:rPr lang="en-US" sz="5400" b="1" dirty="0" smtClean="0">
                <a:solidFill>
                  <a:schemeClr val="accent1">
                    <a:lumMod val="75000"/>
                  </a:schemeClr>
                </a:solidFill>
                <a:latin typeface="Helvetica Narrow" pitchFamily="34" charset="0"/>
              </a:rPr>
              <a:t/>
            </a:r>
            <a:br>
              <a:rPr lang="en-US" sz="5400" b="1" dirty="0" smtClean="0">
                <a:solidFill>
                  <a:schemeClr val="accent1">
                    <a:lumMod val="75000"/>
                  </a:schemeClr>
                </a:solidFill>
                <a:latin typeface="Helvetica Narrow" pitchFamily="34" charset="0"/>
              </a:rPr>
            </a:br>
            <a:r>
              <a:rPr lang="en-US" sz="5400" b="1" dirty="0" smtClean="0">
                <a:solidFill>
                  <a:schemeClr val="accent1">
                    <a:lumMod val="75000"/>
                  </a:schemeClr>
                </a:solidFill>
                <a:latin typeface="Helvetica Narrow" pitchFamily="34" charset="0"/>
              </a:rPr>
              <a:t/>
            </a:r>
            <a:br>
              <a:rPr lang="en-US" sz="5400" b="1" dirty="0" smtClean="0">
                <a:solidFill>
                  <a:schemeClr val="accent1">
                    <a:lumMod val="75000"/>
                  </a:schemeClr>
                </a:solidFill>
                <a:latin typeface="Helvetica Narrow" pitchFamily="34" charset="0"/>
              </a:rPr>
            </a:br>
            <a:r>
              <a:rPr lang="en-US" sz="5400" b="1" dirty="0" smtClean="0">
                <a:solidFill>
                  <a:schemeClr val="accent1">
                    <a:lumMod val="75000"/>
                  </a:schemeClr>
                </a:solidFill>
                <a:latin typeface="Helvetica Narrow" pitchFamily="34" charset="0"/>
              </a:rPr>
              <a:t>EXTERNAL FEATURES</a:t>
            </a:r>
            <a:br>
              <a:rPr lang="en-US" sz="5400" b="1" dirty="0" smtClean="0">
                <a:solidFill>
                  <a:schemeClr val="accent1">
                    <a:lumMod val="75000"/>
                  </a:schemeClr>
                </a:solidFill>
                <a:latin typeface="Helvetica Narrow" pitchFamily="34" charset="0"/>
              </a:rPr>
            </a:br>
            <a:endParaRPr lang="en-IN" dirty="0"/>
          </a:p>
        </p:txBody>
      </p:sp>
      <p:sp>
        <p:nvSpPr>
          <p:cNvPr id="3" name="Content Placeholder 2"/>
          <p:cNvSpPr>
            <a:spLocks noGrp="1"/>
          </p:cNvSpPr>
          <p:nvPr>
            <p:ph idx="1"/>
          </p:nvPr>
        </p:nvSpPr>
        <p:spPr/>
        <p:txBody>
          <a:bodyPr/>
          <a:lstStyle/>
          <a:p>
            <a:pPr marL="514350" indent="-514350">
              <a:buNone/>
            </a:pPr>
            <a:r>
              <a:rPr lang="en-GB" sz="3200" dirty="0" smtClean="0"/>
              <a:t>1. Two poles : Superior</a:t>
            </a:r>
          </a:p>
          <a:p>
            <a:pPr marL="514350" indent="-514350">
              <a:buNone/>
            </a:pPr>
            <a:r>
              <a:rPr lang="en-GB" sz="3200" dirty="0" smtClean="0"/>
              <a:t>                       Inferior.</a:t>
            </a:r>
          </a:p>
          <a:p>
            <a:pPr>
              <a:buNone/>
            </a:pPr>
            <a:r>
              <a:rPr lang="en-GB" sz="3200" dirty="0" smtClean="0"/>
              <a:t>2. Two surfaces : Anterior </a:t>
            </a:r>
          </a:p>
          <a:p>
            <a:pPr>
              <a:buNone/>
            </a:pPr>
            <a:r>
              <a:rPr lang="en-GB" sz="3200" dirty="0" smtClean="0"/>
              <a:t>                             Posterior.</a:t>
            </a:r>
          </a:p>
          <a:p>
            <a:pPr>
              <a:buNone/>
            </a:pPr>
            <a:r>
              <a:rPr lang="en-GB" sz="3200" dirty="0" smtClean="0"/>
              <a:t>3. Two borders : Medial</a:t>
            </a:r>
          </a:p>
          <a:p>
            <a:pPr>
              <a:buNone/>
            </a:pPr>
            <a:r>
              <a:rPr lang="en-GB" sz="3200" dirty="0" smtClean="0"/>
              <a:t>                            Lateral.</a:t>
            </a:r>
          </a:p>
          <a:p>
            <a:pPr>
              <a:buNone/>
            </a:pPr>
            <a:r>
              <a:rPr lang="en-GB" sz="3200" dirty="0" smtClean="0"/>
              <a:t>4. A </a:t>
            </a:r>
            <a:r>
              <a:rPr lang="en-GB" sz="3200" dirty="0" err="1" smtClean="0"/>
              <a:t>hilum</a:t>
            </a:r>
            <a:endParaRPr lang="en-GB" sz="3200" dirty="0" smtClean="0"/>
          </a:p>
          <a:p>
            <a:endParaRPr lang="en-IN"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402</TotalTime>
  <Words>1121</Words>
  <Application>Microsoft Office PowerPoint</Application>
  <PresentationFormat>On-screen Show (4:3)</PresentationFormat>
  <Paragraphs>158</Paragraphs>
  <Slides>45</Slides>
  <Notes>6</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Flow</vt:lpstr>
      <vt:lpstr>Kidney</vt:lpstr>
      <vt:lpstr>Definition </vt:lpstr>
      <vt:lpstr>Location </vt:lpstr>
      <vt:lpstr>Slide 4</vt:lpstr>
      <vt:lpstr>Shape, Size, and Weight  </vt:lpstr>
      <vt:lpstr>Extension </vt:lpstr>
      <vt:lpstr>Orientation</vt:lpstr>
      <vt:lpstr>Orientation</vt:lpstr>
      <vt:lpstr>  EXTERNAL FEATURES </vt:lpstr>
      <vt:lpstr>Poles </vt:lpstr>
      <vt:lpstr>Anterior Surfaces </vt:lpstr>
      <vt:lpstr>Anterior Relations of Right Kidney </vt:lpstr>
      <vt:lpstr>Anterior Relations of the Left Kidney </vt:lpstr>
      <vt:lpstr>Posterior relation of both kidneys</vt:lpstr>
      <vt:lpstr>Posterior relation of both kidneys</vt:lpstr>
      <vt:lpstr>Slide 16</vt:lpstr>
      <vt:lpstr>Borders </vt:lpstr>
      <vt:lpstr>Hilum of kidney</vt:lpstr>
      <vt:lpstr>Capsules or Coverings of Kidney (From within outside) </vt:lpstr>
      <vt:lpstr>Slide 20</vt:lpstr>
      <vt:lpstr>Slide 21</vt:lpstr>
      <vt:lpstr>Slide 22</vt:lpstr>
      <vt:lpstr>Slide 23</vt:lpstr>
      <vt:lpstr>Slide 24</vt:lpstr>
      <vt:lpstr>Slide 25</vt:lpstr>
      <vt:lpstr>Slide 26</vt:lpstr>
      <vt:lpstr>Slide 27</vt:lpstr>
      <vt:lpstr>Slide 28</vt:lpstr>
      <vt:lpstr>Slide 29</vt:lpstr>
      <vt:lpstr>Slide 30</vt:lpstr>
      <vt:lpstr>Blood supply</vt:lpstr>
      <vt:lpstr>Vascular segments of the kidney as seen in a sagittal section </vt:lpstr>
      <vt:lpstr>Slide 33</vt:lpstr>
      <vt:lpstr>Inferior Vena Cava </vt:lpstr>
      <vt:lpstr>Slide 35</vt:lpstr>
      <vt:lpstr>Tributaries </vt:lpstr>
      <vt:lpstr>Slide 37</vt:lpstr>
      <vt:lpstr>Renal pain</vt:lpstr>
      <vt:lpstr>CLINICAL ANATOMY </vt:lpstr>
      <vt:lpstr>  Renal angle </vt:lpstr>
      <vt:lpstr>Slide 41</vt:lpstr>
      <vt:lpstr>Slide 42</vt:lpstr>
      <vt:lpstr>Slide 43</vt:lpstr>
      <vt:lpstr>Slide 44</vt:lpstr>
      <vt:lpstr>Slide 45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inferior vena cava and  renal vein </dc:title>
  <dc:creator>DR. HETAL</dc:creator>
  <cp:lastModifiedBy>Admin</cp:lastModifiedBy>
  <cp:revision>43</cp:revision>
  <dcterms:created xsi:type="dcterms:W3CDTF">2006-08-16T00:00:00Z</dcterms:created>
  <dcterms:modified xsi:type="dcterms:W3CDTF">2020-08-13T10:21:28Z</dcterms:modified>
</cp:coreProperties>
</file>