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4" r:id="rId22"/>
    <p:sldId id="28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000" autoAdjust="0"/>
    <p:restoredTop sz="94660"/>
  </p:normalViewPr>
  <p:slideViewPr>
    <p:cSldViewPr>
      <p:cViewPr varScale="1">
        <p:scale>
          <a:sx n="68" d="100"/>
          <a:sy n="68" d="100"/>
        </p:scale>
        <p:origin x="-8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8/13/2020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8/13/2020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Submandibular</a:t>
            </a:r>
            <a:r>
              <a:rPr lang="en-US" smtClean="0"/>
              <a:t> gland</a:t>
            </a:r>
            <a:endParaRPr lang="en-US"/>
          </a:p>
        </p:txBody>
      </p:sp>
      <p:sp>
        <p:nvSpPr>
          <p:cNvPr id="3" name="Subtitle 2"/>
          <p:cNvSpPr>
            <a:spLocks noGrp="1"/>
          </p:cNvSpPr>
          <p:nvPr>
            <p:ph type="subTitle" idx="1"/>
          </p:nvPr>
        </p:nvSpPr>
        <p:spPr>
          <a:xfrm>
            <a:off x="0" y="5105400"/>
            <a:ext cx="6400800" cy="1752600"/>
          </a:xfrm>
        </p:spPr>
        <p:txBody>
          <a:bodyPr>
            <a:normAutofit fontScale="85000" lnSpcReduction="20000"/>
          </a:bodyPr>
          <a:lstStyle/>
          <a:p>
            <a:pPr algn="l"/>
            <a:r>
              <a:rPr lang="en-US" dirty="0" smtClean="0">
                <a:solidFill>
                  <a:schemeClr val="tx1"/>
                </a:solidFill>
              </a:rPr>
              <a:t>Dr. </a:t>
            </a:r>
            <a:r>
              <a:rPr lang="en-US" dirty="0" err="1" smtClean="0">
                <a:solidFill>
                  <a:schemeClr val="tx1"/>
                </a:solidFill>
              </a:rPr>
              <a:t>Manoj</a:t>
            </a:r>
            <a:r>
              <a:rPr lang="en-US" dirty="0" smtClean="0">
                <a:solidFill>
                  <a:schemeClr val="tx1"/>
                </a:solidFill>
              </a:rPr>
              <a:t> </a:t>
            </a:r>
            <a:r>
              <a:rPr lang="en-US" dirty="0" err="1" smtClean="0">
                <a:solidFill>
                  <a:schemeClr val="tx1"/>
                </a:solidFill>
              </a:rPr>
              <a:t>Kulkarni</a:t>
            </a:r>
            <a:endParaRPr lang="en-US" dirty="0" smtClean="0">
              <a:solidFill>
                <a:schemeClr val="tx1"/>
              </a:solidFill>
            </a:endParaRPr>
          </a:p>
          <a:p>
            <a:pPr algn="l"/>
            <a:r>
              <a:rPr lang="en-US" dirty="0" smtClean="0">
                <a:solidFill>
                  <a:schemeClr val="tx1"/>
                </a:solidFill>
              </a:rPr>
              <a:t>Professor</a:t>
            </a:r>
            <a:endParaRPr lang="en-US" dirty="0" smtClean="0">
              <a:solidFill>
                <a:schemeClr val="tx1"/>
              </a:solidFill>
            </a:endParaRPr>
          </a:p>
          <a:p>
            <a:pPr algn="l"/>
            <a:r>
              <a:rPr lang="en-US" dirty="0" smtClean="0">
                <a:solidFill>
                  <a:schemeClr val="tx1"/>
                </a:solidFill>
              </a:rPr>
              <a:t>Department of Anatomy</a:t>
            </a:r>
          </a:p>
          <a:p>
            <a:pPr algn="l"/>
            <a:r>
              <a:rPr lang="en-US" dirty="0" smtClean="0">
                <a:solidFill>
                  <a:schemeClr val="tx1"/>
                </a:solidFill>
              </a:rPr>
              <a:t>S.B.K.S.M.I. &amp; R.C.</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GB" sz="4000" b="1" dirty="0"/>
              <a:t>(b) </a:t>
            </a:r>
            <a:r>
              <a:rPr lang="en-GB" sz="4000" b="1" i="1" dirty="0"/>
              <a:t>Middle (intermediate) part is related to:</a:t>
            </a:r>
          </a:p>
          <a:p>
            <a:pPr>
              <a:buNone/>
            </a:pPr>
            <a:r>
              <a:rPr lang="en-GB" sz="4000" b="1" dirty="0"/>
              <a:t>– </a:t>
            </a:r>
            <a:r>
              <a:rPr lang="en-GB" sz="4000" b="1" dirty="0" err="1"/>
              <a:t>Hyoglossus</a:t>
            </a:r>
            <a:r>
              <a:rPr lang="en-GB" sz="4000" b="1" dirty="0"/>
              <a:t> muscle.</a:t>
            </a:r>
          </a:p>
          <a:p>
            <a:pPr>
              <a:buNone/>
            </a:pPr>
            <a:r>
              <a:rPr lang="en-GB" sz="4000" b="1" dirty="0"/>
              <a:t>– </a:t>
            </a:r>
            <a:r>
              <a:rPr lang="en-GB" sz="4000" b="1" dirty="0" err="1"/>
              <a:t>Styloglossus</a:t>
            </a:r>
            <a:r>
              <a:rPr lang="en-GB" sz="4000" b="1" dirty="0"/>
              <a:t> muscle.</a:t>
            </a:r>
          </a:p>
          <a:p>
            <a:pPr>
              <a:buNone/>
            </a:pPr>
            <a:r>
              <a:rPr lang="en-GB" sz="4000" b="1" dirty="0"/>
              <a:t>– Lingual and hypoglossal nerves.</a:t>
            </a:r>
          </a:p>
          <a:p>
            <a:pPr>
              <a:buNone/>
            </a:pPr>
            <a:r>
              <a:rPr lang="en-GB" sz="4000" b="1" dirty="0"/>
              <a:t>– Submandibular ganglion.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GB" sz="4400" b="1" dirty="0"/>
              <a:t>(c) </a:t>
            </a:r>
            <a:r>
              <a:rPr lang="en-GB" sz="4400" b="1" i="1" dirty="0"/>
              <a:t>Posterior part is related to:</a:t>
            </a:r>
          </a:p>
          <a:p>
            <a:pPr>
              <a:buNone/>
            </a:pPr>
            <a:r>
              <a:rPr lang="en-GB" sz="4400" b="1" dirty="0"/>
              <a:t>– </a:t>
            </a:r>
            <a:r>
              <a:rPr lang="en-GB" sz="4400" b="1" dirty="0" err="1"/>
              <a:t>Styloglossus</a:t>
            </a:r>
            <a:r>
              <a:rPr lang="en-GB" sz="4400" b="1" dirty="0"/>
              <a:t> muscle.</a:t>
            </a:r>
          </a:p>
          <a:p>
            <a:pPr>
              <a:buNone/>
            </a:pPr>
            <a:r>
              <a:rPr lang="en-GB" sz="4400" b="1" dirty="0"/>
              <a:t>– </a:t>
            </a:r>
            <a:r>
              <a:rPr lang="en-GB" sz="4400" b="1" dirty="0" err="1"/>
              <a:t>Stylohyoid</a:t>
            </a:r>
            <a:r>
              <a:rPr lang="en-GB" sz="4400" b="1" dirty="0"/>
              <a:t> ligament.</a:t>
            </a:r>
          </a:p>
          <a:p>
            <a:pPr>
              <a:buNone/>
            </a:pPr>
            <a:r>
              <a:rPr lang="en-GB" sz="4400" b="1" dirty="0"/>
              <a:t>– </a:t>
            </a:r>
            <a:r>
              <a:rPr lang="en-GB" sz="4400" b="1" dirty="0" err="1"/>
              <a:t>Glossopharyngeal</a:t>
            </a:r>
            <a:r>
              <a:rPr lang="en-GB" sz="4400" b="1" dirty="0"/>
              <a:t> nerve.</a:t>
            </a:r>
          </a:p>
          <a:p>
            <a:pPr>
              <a:buNone/>
            </a:pPr>
            <a:r>
              <a:rPr lang="en-GB" sz="4400" b="1" dirty="0"/>
              <a:t>– Wall of pharynx.</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GB" sz="4000" b="1" dirty="0"/>
              <a:t>Deep Part</a:t>
            </a:r>
          </a:p>
          <a:p>
            <a:pPr>
              <a:buNone/>
            </a:pPr>
            <a:r>
              <a:rPr lang="en-GB" sz="4000" b="1" dirty="0"/>
              <a:t>The deep part is small and lies on the </a:t>
            </a:r>
            <a:r>
              <a:rPr lang="en-GB" sz="4000" b="1" dirty="0" err="1"/>
              <a:t>hyoglossus</a:t>
            </a:r>
            <a:r>
              <a:rPr lang="en-GB" sz="4000" b="1" dirty="0"/>
              <a:t> muscle deep to the </a:t>
            </a:r>
            <a:r>
              <a:rPr lang="en-GB" sz="4000" b="1" dirty="0" err="1"/>
              <a:t>mylohyoid</a:t>
            </a:r>
            <a:r>
              <a:rPr lang="en-GB" sz="4000" b="1" dirty="0"/>
              <a:t>; </a:t>
            </a:r>
            <a:r>
              <a:rPr lang="en-GB" sz="4000" b="1" i="1" dirty="0"/>
              <a:t>posteriorly it is continuous with </a:t>
            </a:r>
            <a:r>
              <a:rPr lang="en-GB" sz="4000" b="1" dirty="0"/>
              <a:t>superficial part around the posterior border of the </a:t>
            </a:r>
            <a:r>
              <a:rPr lang="en-GB" sz="4000" b="1" dirty="0" err="1"/>
              <a:t>mylohyoid</a:t>
            </a:r>
            <a:r>
              <a:rPr lang="en-GB" sz="4000" b="1" dirty="0"/>
              <a:t>, and </a:t>
            </a:r>
            <a:r>
              <a:rPr lang="en-GB" sz="4000" b="1" i="1" dirty="0"/>
              <a:t>anteriorly it extends up to the sublingual </a:t>
            </a:r>
            <a:r>
              <a:rPr lang="en-GB" sz="4000" b="1" dirty="0"/>
              <a:t>salivary gland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GB" sz="4000" b="1" i="1" dirty="0"/>
              <a:t>Relations: </a:t>
            </a:r>
          </a:p>
          <a:p>
            <a:pPr>
              <a:buNone/>
            </a:pPr>
            <a:r>
              <a:rPr lang="en-GB" sz="4000" b="1" i="1" dirty="0"/>
              <a:t> Medial: </a:t>
            </a:r>
            <a:r>
              <a:rPr lang="en-GB" sz="4000" b="1" i="1" dirty="0" err="1"/>
              <a:t>Hyoglossus</a:t>
            </a:r>
            <a:r>
              <a:rPr lang="en-GB" sz="4000" b="1" i="1" dirty="0"/>
              <a:t>.</a:t>
            </a:r>
          </a:p>
          <a:p>
            <a:pPr>
              <a:buNone/>
            </a:pPr>
            <a:r>
              <a:rPr lang="en-GB" sz="4000" b="1" i="1" dirty="0"/>
              <a:t> Lateral: </a:t>
            </a:r>
            <a:r>
              <a:rPr lang="en-GB" sz="4000" b="1" i="1" dirty="0" err="1"/>
              <a:t>Mylohyoid</a:t>
            </a:r>
            <a:r>
              <a:rPr lang="en-GB" sz="4000" b="1" i="1" dirty="0"/>
              <a:t>.</a:t>
            </a:r>
          </a:p>
          <a:p>
            <a:pPr>
              <a:buNone/>
            </a:pPr>
            <a:r>
              <a:rPr lang="en-GB" sz="4000" b="1" i="1" dirty="0"/>
              <a:t> Superior: Lingual nerve and submandibular             ganglion.   </a:t>
            </a:r>
          </a:p>
          <a:p>
            <a:pPr>
              <a:buNone/>
            </a:pPr>
            <a:r>
              <a:rPr lang="en-GB" sz="4000" b="1" i="1" dirty="0"/>
              <a:t> Inferior: Hypoglossal nerve accompanied by a pair of veins </a:t>
            </a:r>
            <a:r>
              <a:rPr lang="en-GB" sz="4000" b="1" dirty="0"/>
              <a:t>(</a:t>
            </a:r>
            <a:r>
              <a:rPr lang="en-GB" sz="4000" b="1" dirty="0" err="1"/>
              <a:t>Venae</a:t>
            </a:r>
            <a:r>
              <a:rPr lang="en-GB" sz="4000" b="1" dirty="0"/>
              <a:t> </a:t>
            </a:r>
            <a:r>
              <a:rPr lang="en-GB" sz="4000" b="1" dirty="0" err="1"/>
              <a:t>comitantes</a:t>
            </a:r>
            <a:r>
              <a:rPr lang="en-GB" sz="4000" b="1" dirty="0"/>
              <a:t> </a:t>
            </a:r>
            <a:r>
              <a:rPr lang="en-GB" sz="4000" b="1" dirty="0" err="1"/>
              <a:t>nervi</a:t>
            </a:r>
            <a:r>
              <a:rPr lang="en-GB" sz="4000" b="1" dirty="0"/>
              <a:t> </a:t>
            </a:r>
            <a:r>
              <a:rPr lang="en-GB" sz="4000" b="1" dirty="0" err="1"/>
              <a:t>hypoglossi</a:t>
            </a:r>
            <a:r>
              <a:rPr lang="en-GB" sz="4000" b="1" dirty="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lnSpcReduction="10000"/>
          </a:bodyPr>
          <a:lstStyle/>
          <a:p>
            <a:pPr>
              <a:buNone/>
            </a:pPr>
            <a:r>
              <a:rPr lang="en-GB" b="1" i="1" dirty="0"/>
              <a:t> Submandibular duct (Wharton’s duct)</a:t>
            </a:r>
          </a:p>
          <a:p>
            <a:pPr>
              <a:buNone/>
            </a:pPr>
            <a:r>
              <a:rPr lang="en-GB" b="1" dirty="0"/>
              <a:t> The submandibular duct is about 5 cm long and emerges at the anterior end of the deep part. </a:t>
            </a:r>
          </a:p>
          <a:p>
            <a:pPr>
              <a:buNone/>
            </a:pPr>
            <a:r>
              <a:rPr lang="en-GB" b="1" dirty="0"/>
              <a:t> It runs forwards on the </a:t>
            </a:r>
            <a:r>
              <a:rPr lang="en-GB" b="1" dirty="0" err="1"/>
              <a:t>hyoglossus</a:t>
            </a:r>
            <a:r>
              <a:rPr lang="en-GB" b="1" dirty="0"/>
              <a:t> between the lingual and hypoglossal nerves. </a:t>
            </a:r>
          </a:p>
          <a:p>
            <a:pPr>
              <a:buNone/>
            </a:pPr>
            <a:r>
              <a:rPr lang="en-GB" b="1" dirty="0"/>
              <a:t> Near the anterior border of the </a:t>
            </a:r>
            <a:r>
              <a:rPr lang="en-GB" b="1" dirty="0" err="1"/>
              <a:t>hyoglossus</a:t>
            </a:r>
            <a:r>
              <a:rPr lang="en-GB" b="1" dirty="0"/>
              <a:t>, it is crossed by lingual nerve. </a:t>
            </a:r>
          </a:p>
          <a:p>
            <a:pPr>
              <a:buNone/>
            </a:pPr>
            <a:r>
              <a:rPr lang="en-GB" b="1" dirty="0"/>
              <a:t> It continues running forward between the sublingual gland and the </a:t>
            </a:r>
            <a:r>
              <a:rPr lang="en-GB" b="1" dirty="0" err="1"/>
              <a:t>genioglossus</a:t>
            </a:r>
            <a:r>
              <a:rPr lang="en-GB" b="1" dirty="0"/>
              <a:t>. </a:t>
            </a:r>
          </a:p>
          <a:p>
            <a:pPr>
              <a:buNone/>
            </a:pPr>
            <a:r>
              <a:rPr lang="en-GB" b="1" dirty="0"/>
              <a:t> Here it lies just deep to the mucus membrane of the oral cavity. Finally, it opens into the oral cavity on the summit of a </a:t>
            </a:r>
            <a:r>
              <a:rPr lang="en-GB" b="1" i="1" dirty="0"/>
              <a:t>sublingual papilla at the side </a:t>
            </a:r>
            <a:r>
              <a:rPr lang="en-GB" b="1" dirty="0"/>
              <a:t>of the </a:t>
            </a:r>
            <a:r>
              <a:rPr lang="en-GB" b="1" dirty="0" err="1"/>
              <a:t>frenulum</a:t>
            </a:r>
            <a:r>
              <a:rPr lang="en-GB" b="1" dirty="0"/>
              <a:t> of the tongue.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GB" sz="4000" b="1" i="1" dirty="0"/>
              <a:t>Blood supply</a:t>
            </a:r>
          </a:p>
          <a:p>
            <a:pPr>
              <a:buNone/>
            </a:pPr>
            <a:r>
              <a:rPr lang="en-GB" sz="4000" b="1" dirty="0"/>
              <a:t> The gland is supplied by sublingual and </a:t>
            </a:r>
            <a:r>
              <a:rPr lang="en-GB" sz="4000" b="1" dirty="0" err="1"/>
              <a:t>submental</a:t>
            </a:r>
            <a:r>
              <a:rPr lang="en-GB" sz="4000" b="1" dirty="0"/>
              <a:t> arteries and drained by common facial and lingual veins.</a:t>
            </a:r>
          </a:p>
          <a:p>
            <a:pPr>
              <a:buNone/>
            </a:pPr>
            <a:r>
              <a:rPr lang="en-GB" sz="4000" b="1" i="1" dirty="0"/>
              <a:t> Lymphatic drainage</a:t>
            </a:r>
          </a:p>
          <a:p>
            <a:pPr>
              <a:buNone/>
            </a:pPr>
            <a:r>
              <a:rPr lang="en-GB" sz="4000" b="1" dirty="0"/>
              <a:t> The </a:t>
            </a:r>
            <a:r>
              <a:rPr lang="en-GB" sz="4000" b="1" dirty="0" err="1"/>
              <a:t>lymphatics</a:t>
            </a:r>
            <a:r>
              <a:rPr lang="en-GB" sz="4000" b="1" dirty="0"/>
              <a:t> from submandibular gland first drain into submandibular lymph nodes and subsequently into </a:t>
            </a:r>
            <a:r>
              <a:rPr lang="en-GB" sz="4000" b="1" dirty="0" err="1"/>
              <a:t>jugulodigastric</a:t>
            </a:r>
            <a:r>
              <a:rPr lang="en-GB" sz="4000" b="1" dirty="0"/>
              <a:t> lymph nodes.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lnSpcReduction="10000"/>
          </a:bodyPr>
          <a:lstStyle/>
          <a:p>
            <a:pPr>
              <a:buNone/>
            </a:pPr>
            <a:r>
              <a:rPr lang="en-GB" b="1" i="1" dirty="0"/>
              <a:t>Nerve supply</a:t>
            </a:r>
          </a:p>
          <a:p>
            <a:pPr>
              <a:buNone/>
            </a:pPr>
            <a:r>
              <a:rPr lang="en-GB" b="1" dirty="0"/>
              <a:t> The gland is supplied by parasympathetic, sympathetic, and sensory fibres </a:t>
            </a:r>
          </a:p>
          <a:p>
            <a:pPr marL="514350" indent="-514350">
              <a:buAutoNum type="arabicPeriod"/>
            </a:pPr>
            <a:r>
              <a:rPr lang="en-GB" b="1" dirty="0"/>
              <a:t>Parasympathetic (</a:t>
            </a:r>
            <a:r>
              <a:rPr lang="en-GB" b="1" dirty="0" err="1"/>
              <a:t>secretomotor</a:t>
            </a:r>
            <a:r>
              <a:rPr lang="en-GB" b="1" dirty="0"/>
              <a:t>) supply:</a:t>
            </a:r>
          </a:p>
          <a:p>
            <a:pPr marL="514350" indent="-514350">
              <a:buAutoNum type="arabicPeriod"/>
            </a:pPr>
            <a:r>
              <a:rPr lang="en-GB" b="1" dirty="0"/>
              <a:t> (a) The </a:t>
            </a:r>
            <a:r>
              <a:rPr lang="en-GB" b="1" dirty="0" err="1"/>
              <a:t>preganglionic</a:t>
            </a:r>
            <a:r>
              <a:rPr lang="en-GB" b="1" dirty="0"/>
              <a:t> parasympathetic fibres arise from superior </a:t>
            </a:r>
            <a:r>
              <a:rPr lang="en-GB" b="1" dirty="0" err="1"/>
              <a:t>salivatory</a:t>
            </a:r>
            <a:r>
              <a:rPr lang="en-GB" b="1" dirty="0"/>
              <a:t> nucleus in the pons and pass successively through facial, </a:t>
            </a:r>
            <a:r>
              <a:rPr lang="en-GB" b="1" dirty="0" err="1"/>
              <a:t>chorda</a:t>
            </a:r>
            <a:r>
              <a:rPr lang="en-GB" b="1" dirty="0"/>
              <a:t> tympani, and lingual nerves; and terminate in the submandibular ganglion, which serves as a relay station. </a:t>
            </a:r>
          </a:p>
          <a:p>
            <a:pPr marL="514350" indent="-514350">
              <a:buAutoNum type="arabicPeriod"/>
            </a:pPr>
            <a:r>
              <a:rPr lang="en-GB" b="1" dirty="0"/>
              <a:t>(b) The postganglionic fibres arise from this ganglion and directly supply the submandibular gland.</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GB" sz="3600" b="1" dirty="0"/>
              <a:t>2. Sympathetic supply: The </a:t>
            </a:r>
            <a:r>
              <a:rPr lang="en-GB" sz="3600" b="1" dirty="0" err="1"/>
              <a:t>preganglionic</a:t>
            </a:r>
            <a:r>
              <a:rPr lang="en-GB" sz="3600" b="1" dirty="0"/>
              <a:t> fibres arise from T1 spinal segment and enter the cervical sympathetic trunk to relay in its superior cervical sympathetic ganglion. </a:t>
            </a:r>
          </a:p>
          <a:p>
            <a:pPr>
              <a:buNone/>
            </a:pPr>
            <a:r>
              <a:rPr lang="en-GB" sz="3600" b="1" dirty="0"/>
              <a:t> The postganglionic fibres arise from superior cervical sympathetic ganglion, form plexus around facial artery, and thus reach gland through this artery.</a:t>
            </a:r>
          </a:p>
          <a:p>
            <a:pPr>
              <a:buNone/>
            </a:pPr>
            <a:r>
              <a:rPr lang="en-GB" sz="3600" b="1" dirty="0"/>
              <a:t>3. Sensory supply: The gland gets its sensory supply by the lingual nerve.</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GB" sz="3600" b="1" dirty="0"/>
              <a:t> The formation of calculi in the submandibular gland and its duct is more common than in the parotid duct for</a:t>
            </a:r>
          </a:p>
          <a:p>
            <a:pPr>
              <a:buNone/>
            </a:pPr>
            <a:r>
              <a:rPr lang="en-GB" sz="3600" b="1" dirty="0"/>
              <a:t> two reasons:</a:t>
            </a:r>
          </a:p>
          <a:p>
            <a:pPr>
              <a:buNone/>
            </a:pPr>
            <a:r>
              <a:rPr lang="en-GB" sz="3600" b="1" dirty="0"/>
              <a:t> (a) Its secretion is more viscid.</a:t>
            </a:r>
          </a:p>
          <a:p>
            <a:pPr>
              <a:buNone/>
            </a:pPr>
            <a:r>
              <a:rPr lang="en-GB" sz="3600" b="1" dirty="0"/>
              <a:t> (b) Its duct takes a tortuous and upward course, which hampers its smooth drainage (against gravity) into the floor of the mouth.</a:t>
            </a:r>
          </a:p>
          <a:p>
            <a:pPr>
              <a:buNone/>
            </a:pPr>
            <a:endParaRPr lang="en-GB" sz="3600" b="1"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GB" sz="3600" b="1" dirty="0"/>
              <a:t> The excision of the submandibular gland for calculus or </a:t>
            </a:r>
            <a:r>
              <a:rPr lang="en-GB" sz="3600" b="1" dirty="0" err="1"/>
              <a:t>tumor</a:t>
            </a:r>
            <a:r>
              <a:rPr lang="en-GB" sz="3600" b="1" dirty="0"/>
              <a:t> is done by skin incision below the angle of the mandible. </a:t>
            </a:r>
          </a:p>
          <a:p>
            <a:pPr>
              <a:buNone/>
            </a:pPr>
            <a:r>
              <a:rPr lang="en-GB" sz="3600" b="1" dirty="0"/>
              <a:t>Since the </a:t>
            </a:r>
            <a:r>
              <a:rPr lang="en-GB" sz="3600" b="1" i="1" dirty="0"/>
              <a:t>marginal </a:t>
            </a:r>
            <a:r>
              <a:rPr lang="en-GB" sz="3600" b="1" i="1" dirty="0" err="1"/>
              <a:t>mandibular</a:t>
            </a:r>
            <a:r>
              <a:rPr lang="en-GB" sz="3600" b="1" i="1" dirty="0"/>
              <a:t> branch of facial nerve passes one inch </a:t>
            </a:r>
            <a:r>
              <a:rPr lang="en-GB" sz="3600" b="1" i="1" dirty="0" err="1"/>
              <a:t>posteroinferior</a:t>
            </a:r>
            <a:r>
              <a:rPr lang="en-GB" sz="3600" b="1" i="1" dirty="0"/>
              <a:t> to the angle of the </a:t>
            </a:r>
            <a:r>
              <a:rPr lang="en-GB" sz="3600" b="1" dirty="0"/>
              <a:t>mandible before crossing its lower border, the incision therefore should be given 4 cm below the angle to avoid injury to this nerve.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Autofit/>
          </a:bodyPr>
          <a:lstStyle/>
          <a:p>
            <a:pPr>
              <a:buNone/>
            </a:pPr>
            <a:r>
              <a:rPr lang="en-GB" sz="3600" b="1" dirty="0"/>
              <a:t>SUBMANDIBULAR GLAND</a:t>
            </a:r>
          </a:p>
          <a:p>
            <a:pPr>
              <a:buNone/>
            </a:pPr>
            <a:r>
              <a:rPr lang="en-GB" sz="3600" b="1" dirty="0"/>
              <a:t>The submandibular gland is one of the three pairs of paired salivary glands. </a:t>
            </a:r>
          </a:p>
          <a:p>
            <a:pPr>
              <a:buNone/>
            </a:pPr>
            <a:r>
              <a:rPr lang="en-GB" sz="3600" b="1" dirty="0"/>
              <a:t>This large salivary gland, about the size of a walnut, is situated partly below and partly deep to the posterior half of the mandible. </a:t>
            </a:r>
          </a:p>
          <a:p>
            <a:pPr>
              <a:buNone/>
            </a:pPr>
            <a:r>
              <a:rPr lang="en-GB" sz="3600" b="1" dirty="0"/>
              <a:t>It is half the size of the parotid gland and weighs about 10–20 g. </a:t>
            </a:r>
          </a:p>
          <a:p>
            <a:pPr>
              <a:buNone/>
            </a:pPr>
            <a:r>
              <a:rPr lang="en-GB" sz="3600" b="1" dirty="0"/>
              <a:t>It is a mixed type of gland (that is both mucus and serous in nature) but predominantly serous.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fontScale="85000" lnSpcReduction="10000"/>
          </a:bodyPr>
          <a:lstStyle/>
          <a:p>
            <a:pPr>
              <a:buNone/>
            </a:pPr>
            <a:r>
              <a:rPr lang="en-GB" dirty="0"/>
              <a:t> The </a:t>
            </a:r>
            <a:r>
              <a:rPr lang="en-GB" b="1" dirty="0"/>
              <a:t>swellings of the submandibular gland can be</a:t>
            </a:r>
          </a:p>
          <a:p>
            <a:pPr>
              <a:buNone/>
            </a:pPr>
            <a:r>
              <a:rPr lang="en-GB" b="1" dirty="0"/>
              <a:t> palpated bimanually by putting an index finger in the</a:t>
            </a:r>
          </a:p>
          <a:p>
            <a:pPr>
              <a:buNone/>
            </a:pPr>
            <a:r>
              <a:rPr lang="en-GB" dirty="0"/>
              <a:t> mouth and thumb below the angle of the jaw in relation to</a:t>
            </a:r>
          </a:p>
          <a:p>
            <a:pPr>
              <a:buNone/>
            </a:pPr>
            <a:r>
              <a:rPr lang="en-GB" dirty="0"/>
              <a:t> the position of gland, because part of the gland</a:t>
            </a:r>
          </a:p>
          <a:p>
            <a:pPr>
              <a:buNone/>
            </a:pPr>
            <a:r>
              <a:rPr lang="en-GB" dirty="0"/>
              <a:t> lies in the oral cavity above the floor of the mouth and part</a:t>
            </a:r>
          </a:p>
          <a:p>
            <a:pPr>
              <a:buNone/>
            </a:pPr>
            <a:r>
              <a:rPr lang="en-GB" dirty="0"/>
              <a:t> outside the oral cavity below the floor of the mouth. </a:t>
            </a:r>
          </a:p>
          <a:p>
            <a:pPr>
              <a:buNone/>
            </a:pPr>
            <a:r>
              <a:rPr lang="en-GB" dirty="0"/>
              <a:t> The submandibular lymph nodes lying on the surface of the</a:t>
            </a:r>
          </a:p>
          <a:p>
            <a:pPr>
              <a:buNone/>
            </a:pPr>
            <a:r>
              <a:rPr lang="en-GB" dirty="0"/>
              <a:t> gland cannot be palpated bimanually as they lie below the</a:t>
            </a:r>
          </a:p>
          <a:p>
            <a:pPr>
              <a:buNone/>
            </a:pPr>
            <a:r>
              <a:rPr lang="en-GB" dirty="0"/>
              <a:t> floor of the mouth (oral diaphragm). </a:t>
            </a:r>
          </a:p>
          <a:p>
            <a:pPr>
              <a:buNone/>
            </a:pPr>
            <a:r>
              <a:rPr lang="en-GB" dirty="0"/>
              <a:t>Thus </a:t>
            </a:r>
            <a:r>
              <a:rPr lang="en-GB"/>
              <a:t>an enlarged submandibular </a:t>
            </a:r>
            <a:r>
              <a:rPr lang="en-GB" dirty="0"/>
              <a:t>gland can be differentiated from a </a:t>
            </a:r>
            <a:r>
              <a:rPr lang="en-GB"/>
              <a:t>mass of </a:t>
            </a:r>
            <a:r>
              <a:rPr lang="en-GB" dirty="0"/>
              <a:t>the submandibular lymph nodes by </a:t>
            </a:r>
            <a:r>
              <a:rPr lang="en-GB" i="1" dirty="0"/>
              <a:t>bimanual palpation.</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4283316606"/>
              </p:ext>
            </p:extLst>
          </p:nvPr>
        </p:nvGraphicFramePr>
        <p:xfrm>
          <a:off x="152400" y="533400"/>
          <a:ext cx="8991600" cy="5902666"/>
        </p:xfrm>
        <a:graphic>
          <a:graphicData uri="http://schemas.openxmlformats.org/drawingml/2006/table">
            <a:tbl>
              <a:tblPr firstRow="1" bandRow="1">
                <a:tableStyleId>{5C22544A-7EE6-4342-B048-85BDC9FD1C3A}</a:tableStyleId>
              </a:tblPr>
              <a:tblGrid>
                <a:gridCol w="899160">
                  <a:extLst>
                    <a:ext uri="{9D8B030D-6E8A-4147-A177-3AD203B41FA5}">
                      <a16:colId xmlns:a16="http://schemas.microsoft.com/office/drawing/2014/main" xmlns="" val="2267469622"/>
                    </a:ext>
                  </a:extLst>
                </a:gridCol>
                <a:gridCol w="1348740">
                  <a:extLst>
                    <a:ext uri="{9D8B030D-6E8A-4147-A177-3AD203B41FA5}">
                      <a16:colId xmlns:a16="http://schemas.microsoft.com/office/drawing/2014/main" xmlns="" val="4174862473"/>
                    </a:ext>
                  </a:extLst>
                </a:gridCol>
                <a:gridCol w="2322830">
                  <a:extLst>
                    <a:ext uri="{9D8B030D-6E8A-4147-A177-3AD203B41FA5}">
                      <a16:colId xmlns:a16="http://schemas.microsoft.com/office/drawing/2014/main" xmlns="" val="3570378636"/>
                    </a:ext>
                  </a:extLst>
                </a:gridCol>
                <a:gridCol w="2397760">
                  <a:extLst>
                    <a:ext uri="{9D8B030D-6E8A-4147-A177-3AD203B41FA5}">
                      <a16:colId xmlns:a16="http://schemas.microsoft.com/office/drawing/2014/main" xmlns="" val="3345623784"/>
                    </a:ext>
                  </a:extLst>
                </a:gridCol>
                <a:gridCol w="2023110">
                  <a:extLst>
                    <a:ext uri="{9D8B030D-6E8A-4147-A177-3AD203B41FA5}">
                      <a16:colId xmlns:a16="http://schemas.microsoft.com/office/drawing/2014/main" xmlns="" val="3652980071"/>
                    </a:ext>
                  </a:extLst>
                </a:gridCol>
              </a:tblGrid>
              <a:tr h="914400">
                <a:tc>
                  <a:txBody>
                    <a:bodyPr/>
                    <a:lstStyle/>
                    <a:p>
                      <a:pPr algn="ctr"/>
                      <a:r>
                        <a:rPr lang="en-IN" sz="2000" dirty="0"/>
                        <a:t>Title</a:t>
                      </a:r>
                    </a:p>
                  </a:txBody>
                  <a:tcPr/>
                </a:tc>
                <a:tc>
                  <a:txBody>
                    <a:bodyPr/>
                    <a:lstStyle/>
                    <a:p>
                      <a:pPr algn="ctr"/>
                      <a:r>
                        <a:rPr lang="en-IN" sz="2000" dirty="0"/>
                        <a:t>Author / </a:t>
                      </a:r>
                    </a:p>
                    <a:p>
                      <a:pPr algn="ctr"/>
                      <a:r>
                        <a:rPr lang="en-IN" sz="2000" dirty="0"/>
                        <a:t>Journal</a:t>
                      </a:r>
                    </a:p>
                  </a:txBody>
                  <a:tcPr/>
                </a:tc>
                <a:tc>
                  <a:txBody>
                    <a:bodyPr/>
                    <a:lstStyle/>
                    <a:p>
                      <a:pPr algn="ctr"/>
                      <a:r>
                        <a:rPr lang="en-IN" sz="2000" dirty="0"/>
                        <a:t>Material</a:t>
                      </a:r>
                    </a:p>
                  </a:txBody>
                  <a:tcPr/>
                </a:tc>
                <a:tc>
                  <a:txBody>
                    <a:bodyPr/>
                    <a:lstStyle/>
                    <a:p>
                      <a:pPr algn="ctr"/>
                      <a:r>
                        <a:rPr lang="en-IN" sz="2000" dirty="0"/>
                        <a:t>Result</a:t>
                      </a:r>
                    </a:p>
                  </a:txBody>
                  <a:tcPr/>
                </a:tc>
                <a:tc>
                  <a:txBody>
                    <a:bodyPr/>
                    <a:lstStyle/>
                    <a:p>
                      <a:pPr algn="ctr"/>
                      <a:r>
                        <a:rPr lang="en-IN" sz="2000" dirty="0"/>
                        <a:t>Conclusion</a:t>
                      </a:r>
                    </a:p>
                  </a:txBody>
                  <a:tcPr/>
                </a:tc>
                <a:extLst>
                  <a:ext uri="{0D108BD9-81ED-4DB2-BD59-A6C34878D82A}">
                    <a16:rowId xmlns:a16="http://schemas.microsoft.com/office/drawing/2014/main" xmlns="" val="2910107179"/>
                  </a:ext>
                </a:extLst>
              </a:tr>
              <a:tr h="4988266">
                <a:tc>
                  <a:txBody>
                    <a:bodyPr/>
                    <a:lstStyle/>
                    <a:p>
                      <a:r>
                        <a:rPr lang="en-US" sz="1800" b="0" kern="1200" baseline="0" dirty="0" err="1" smtClean="0">
                          <a:solidFill>
                            <a:schemeClr val="dk1"/>
                          </a:solidFill>
                          <a:latin typeface="+mn-lt"/>
                          <a:ea typeface="+mn-ea"/>
                          <a:cs typeface="+mn-cs"/>
                        </a:rPr>
                        <a:t>Sialadenitis</a:t>
                      </a:r>
                      <a:r>
                        <a:rPr lang="en-US" sz="1800" b="0" kern="1200" baseline="0" dirty="0" smtClean="0">
                          <a:solidFill>
                            <a:schemeClr val="dk1"/>
                          </a:solidFill>
                          <a:latin typeface="+mn-lt"/>
                          <a:ea typeface="+mn-ea"/>
                          <a:cs typeface="+mn-cs"/>
                        </a:rPr>
                        <a:t> – A Salivary Gland Disease </a:t>
                      </a:r>
                    </a:p>
                  </a:txBody>
                  <a:tcPr/>
                </a:tc>
                <a:tc>
                  <a:txBody>
                    <a:bodyPr/>
                    <a:lstStyle/>
                    <a:p>
                      <a:r>
                        <a:rPr lang="en-US" sz="1800" b="0" kern="1200" baseline="0" dirty="0" smtClean="0">
                          <a:solidFill>
                            <a:schemeClr val="dk1"/>
                          </a:solidFill>
                          <a:latin typeface="+mn-lt"/>
                          <a:ea typeface="+mn-ea"/>
                          <a:cs typeface="+mn-cs"/>
                        </a:rPr>
                        <a:t>Rajiv Kumar, </a:t>
                      </a:r>
                      <a:r>
                        <a:rPr lang="en-US" sz="1800" b="0" kern="1200" baseline="0" dirty="0" err="1" smtClean="0">
                          <a:solidFill>
                            <a:schemeClr val="dk1"/>
                          </a:solidFill>
                          <a:latin typeface="+mn-lt"/>
                          <a:ea typeface="+mn-ea"/>
                          <a:cs typeface="+mn-cs"/>
                        </a:rPr>
                        <a:t>Amit</a:t>
                      </a:r>
                      <a:r>
                        <a:rPr lang="en-US" sz="1800" b="0" kern="1200" baseline="0" dirty="0" smtClean="0">
                          <a:solidFill>
                            <a:schemeClr val="dk1"/>
                          </a:solidFill>
                          <a:latin typeface="+mn-lt"/>
                          <a:ea typeface="+mn-ea"/>
                          <a:cs typeface="+mn-cs"/>
                        </a:rPr>
                        <a:t> Kumar, </a:t>
                      </a:r>
                      <a:r>
                        <a:rPr lang="en-US" sz="1800" b="0" kern="1200" baseline="0" dirty="0" err="1" smtClean="0">
                          <a:solidFill>
                            <a:schemeClr val="dk1"/>
                          </a:solidFill>
                          <a:latin typeface="+mn-lt"/>
                          <a:ea typeface="+mn-ea"/>
                          <a:cs typeface="+mn-cs"/>
                        </a:rPr>
                        <a:t>Renu</a:t>
                      </a:r>
                      <a:r>
                        <a:rPr lang="en-US" sz="1800" b="0" kern="1200" baseline="0" dirty="0" smtClean="0">
                          <a:solidFill>
                            <a:schemeClr val="dk1"/>
                          </a:solidFill>
                          <a:latin typeface="+mn-lt"/>
                          <a:ea typeface="+mn-ea"/>
                          <a:cs typeface="+mn-cs"/>
                        </a:rPr>
                        <a:t> </a:t>
                      </a:r>
                      <a:r>
                        <a:rPr lang="en-US" sz="1800" b="0" kern="1200" baseline="0" dirty="0" err="1" smtClean="0">
                          <a:solidFill>
                            <a:schemeClr val="dk1"/>
                          </a:solidFill>
                          <a:latin typeface="+mn-lt"/>
                          <a:ea typeface="+mn-ea"/>
                          <a:cs typeface="+mn-cs"/>
                        </a:rPr>
                        <a:t>Sawal</a:t>
                      </a:r>
                      <a:r>
                        <a:rPr lang="en-US" sz="1800" b="0" kern="1200" baseline="0" dirty="0" smtClean="0">
                          <a:solidFill>
                            <a:schemeClr val="dk1"/>
                          </a:solidFill>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International Journal of Pharmaceutical Erudition </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Feb. 2012, 1(4), 16-24 </a:t>
                      </a:r>
                    </a:p>
                    <a:p>
                      <a:endParaRPr lang="en-US" sz="1800" b="1" kern="1200" baseline="0" dirty="0" smtClean="0">
                        <a:solidFill>
                          <a:schemeClr val="dk1"/>
                        </a:solidFill>
                        <a:latin typeface="+mn-lt"/>
                        <a:ea typeface="+mn-ea"/>
                        <a:cs typeface="+mn-cs"/>
                      </a:endParaRPr>
                    </a:p>
                    <a:p>
                      <a:endParaRPr lang="it-IT" sz="1800" i="1" kern="1200" baseline="0" dirty="0" smtClean="0">
                        <a:solidFill>
                          <a:schemeClr val="dk1"/>
                        </a:solidFill>
                        <a:latin typeface="+mn-lt"/>
                        <a:ea typeface="+mn-ea"/>
                        <a:cs typeface="+mn-cs"/>
                      </a:endParaRPr>
                    </a:p>
                    <a:p>
                      <a:endParaRPr lang="en-IN" b="1" dirty="0" smtClean="0"/>
                    </a:p>
                    <a:p>
                      <a:endParaRPr lang="en-IN"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smtClean="0">
                          <a:solidFill>
                            <a:schemeClr val="dk1"/>
                          </a:solidFill>
                          <a:latin typeface="+mn-lt"/>
                          <a:ea typeface="+mn-ea"/>
                          <a:cs typeface="+mn-cs"/>
                        </a:rPr>
                        <a:t>Chronic </a:t>
                      </a:r>
                      <a:r>
                        <a:rPr lang="en-US" sz="1800" kern="1200" baseline="0" dirty="0" err="1" smtClean="0">
                          <a:solidFill>
                            <a:schemeClr val="dk1"/>
                          </a:solidFill>
                          <a:latin typeface="+mn-lt"/>
                          <a:ea typeface="+mn-ea"/>
                          <a:cs typeface="+mn-cs"/>
                        </a:rPr>
                        <a:t>sclerosing</a:t>
                      </a:r>
                      <a:r>
                        <a:rPr lang="en-US" sz="1800" kern="1200" baseline="0" dirty="0" smtClean="0">
                          <a:solidFill>
                            <a:schemeClr val="dk1"/>
                          </a:solidFill>
                          <a:latin typeface="+mn-lt"/>
                          <a:ea typeface="+mn-ea"/>
                          <a:cs typeface="+mn-cs"/>
                        </a:rPr>
                        <a:t> </a:t>
                      </a:r>
                      <a:r>
                        <a:rPr lang="en-US" sz="1800" kern="1200" baseline="0" dirty="0" err="1" smtClean="0">
                          <a:solidFill>
                            <a:schemeClr val="dk1"/>
                          </a:solidFill>
                          <a:latin typeface="+mn-lt"/>
                          <a:ea typeface="+mn-ea"/>
                          <a:cs typeface="+mn-cs"/>
                        </a:rPr>
                        <a:t>sialadenitis</a:t>
                      </a:r>
                      <a:r>
                        <a:rPr lang="en-US" sz="1800" kern="1200" baseline="0" dirty="0" smtClean="0">
                          <a:solidFill>
                            <a:schemeClr val="dk1"/>
                          </a:solidFill>
                          <a:latin typeface="+mn-lt"/>
                          <a:ea typeface="+mn-ea"/>
                          <a:cs typeface="+mn-cs"/>
                        </a:rPr>
                        <a:t> is typically present as a unilateral enlargement of a submandibular gland; there are reports of synchronous involvement of major and minor salivary glands. Clinically, it can be either symptomatic or asymptomatic, and is difficult to differentiate from a tumor. </a:t>
                      </a:r>
                    </a:p>
                    <a:p>
                      <a:endParaRPr lang="en-IN"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err="1" smtClean="0">
                          <a:solidFill>
                            <a:schemeClr val="dk1"/>
                          </a:solidFill>
                          <a:latin typeface="+mn-lt"/>
                          <a:ea typeface="+mn-ea"/>
                          <a:cs typeface="+mn-cs"/>
                        </a:rPr>
                        <a:t>Sjogren's</a:t>
                      </a:r>
                      <a:r>
                        <a:rPr lang="en-US" sz="1800" kern="1200" baseline="0" dirty="0" smtClean="0">
                          <a:solidFill>
                            <a:schemeClr val="dk1"/>
                          </a:solidFill>
                          <a:latin typeface="+mn-lt"/>
                          <a:ea typeface="+mn-ea"/>
                          <a:cs typeface="+mn-cs"/>
                        </a:rPr>
                        <a:t> syndrome is chronic autoimmune </a:t>
                      </a:r>
                      <a:r>
                        <a:rPr lang="en-US" sz="1800" kern="1200" baseline="0" dirty="0" err="1" smtClean="0">
                          <a:solidFill>
                            <a:schemeClr val="dk1"/>
                          </a:solidFill>
                          <a:latin typeface="+mn-lt"/>
                          <a:ea typeface="+mn-ea"/>
                          <a:cs typeface="+mn-cs"/>
                        </a:rPr>
                        <a:t>sialadenitis</a:t>
                      </a:r>
                      <a:r>
                        <a:rPr lang="en-US" sz="1800" kern="1200" baseline="0" dirty="0" smtClean="0">
                          <a:solidFill>
                            <a:schemeClr val="dk1"/>
                          </a:solidFill>
                          <a:latin typeface="+mn-lt"/>
                          <a:ea typeface="+mn-ea"/>
                          <a:cs typeface="+mn-cs"/>
                        </a:rPr>
                        <a:t> and presents as bilateral symptomatic stable swellings of the parotid glands. The estimated prevalence of </a:t>
                      </a:r>
                      <a:r>
                        <a:rPr lang="en-US" sz="1800" kern="1200" baseline="0" dirty="0" err="1" smtClean="0">
                          <a:solidFill>
                            <a:schemeClr val="dk1"/>
                          </a:solidFill>
                          <a:latin typeface="+mn-lt"/>
                          <a:ea typeface="+mn-ea"/>
                          <a:cs typeface="+mn-cs"/>
                        </a:rPr>
                        <a:t>Sjogren</a:t>
                      </a:r>
                      <a:r>
                        <a:rPr lang="en-US" sz="1800" kern="1200" baseline="0" dirty="0" smtClean="0">
                          <a:solidFill>
                            <a:schemeClr val="dk1"/>
                          </a:solidFill>
                          <a:latin typeface="+mn-lt"/>
                          <a:ea typeface="+mn-ea"/>
                          <a:cs typeface="+mn-cs"/>
                        </a:rPr>
                        <a:t> syndrome is believed to be 1-3 %. The disease is most commonly seen in patients during their fourth to fifth decades of life. </a:t>
                      </a:r>
                    </a:p>
                    <a:p>
                      <a:endParaRPr lang="en-IN"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baseline="0" dirty="0" err="1" smtClean="0">
                          <a:solidFill>
                            <a:schemeClr val="dk1"/>
                          </a:solidFill>
                          <a:latin typeface="+mn-lt"/>
                          <a:ea typeface="+mn-ea"/>
                          <a:cs typeface="+mn-cs"/>
                        </a:rPr>
                        <a:t>Pleomorphic</a:t>
                      </a:r>
                      <a:r>
                        <a:rPr lang="en-US" sz="1800" kern="1200" baseline="0" dirty="0" smtClean="0">
                          <a:solidFill>
                            <a:schemeClr val="dk1"/>
                          </a:solidFill>
                          <a:latin typeface="+mn-lt"/>
                          <a:ea typeface="+mn-ea"/>
                          <a:cs typeface="+mn-cs"/>
                        </a:rPr>
                        <a:t> adenoma is the most common salivary gland tumor arising commonly in parotid gland. </a:t>
                      </a:r>
                    </a:p>
                    <a:p>
                      <a:endParaRPr lang="en-IN" b="1" dirty="0"/>
                    </a:p>
                  </a:txBody>
                  <a:tcPr/>
                </a:tc>
                <a:extLst>
                  <a:ext uri="{0D108BD9-81ED-4DB2-BD59-A6C34878D82A}">
                    <a16:rowId xmlns:a16="http://schemas.microsoft.com/office/drawing/2014/main" xmlns="" val="1056006117"/>
                  </a:ext>
                </a:extLst>
              </a:tr>
            </a:tbl>
          </a:graphicData>
        </a:graphic>
      </p:graphicFrame>
    </p:spTree>
    <p:extLst>
      <p:ext uri="{BB962C8B-B14F-4D97-AF65-F5344CB8AC3E}">
        <p14:creationId xmlns:p14="http://schemas.microsoft.com/office/powerpoint/2010/main" xmlns="" val="4204413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GB" b="1" dirty="0"/>
              <a:t>SUBMANDIBULAR GLAND</a:t>
            </a:r>
          </a:p>
          <a:p>
            <a:pPr>
              <a:buNone/>
            </a:pPr>
            <a:r>
              <a:rPr lang="en-GB" dirty="0"/>
              <a:t>The submandibular gland is one of the three pairs of paired salivary glands. </a:t>
            </a:r>
          </a:p>
          <a:p>
            <a:pPr>
              <a:buNone/>
            </a:pPr>
            <a:r>
              <a:rPr lang="en-GB" dirty="0"/>
              <a:t>This large salivary gland, about the size of a walnut, is situated partly below and partly deep to the posterior half of the mandible. </a:t>
            </a:r>
          </a:p>
          <a:p>
            <a:pPr>
              <a:buNone/>
            </a:pPr>
            <a:r>
              <a:rPr lang="en-GB" dirty="0"/>
              <a:t>It is half the size of the parotid gland and weighs about 10–20 g. </a:t>
            </a:r>
          </a:p>
          <a:p>
            <a:pPr>
              <a:buNone/>
            </a:pPr>
            <a:r>
              <a:rPr lang="en-GB" dirty="0"/>
              <a:t>It is a mixed type of gland (that is both mucus and serous in nature) but predominantly serous.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Autofit/>
          </a:bodyPr>
          <a:lstStyle/>
          <a:p>
            <a:pPr>
              <a:buNone/>
            </a:pPr>
            <a:r>
              <a:rPr lang="en-GB" sz="3600" b="1" dirty="0"/>
              <a:t>Parts</a:t>
            </a:r>
          </a:p>
          <a:p>
            <a:pPr>
              <a:buNone/>
            </a:pPr>
            <a:r>
              <a:rPr lang="en-GB" sz="3600" b="1" dirty="0"/>
              <a:t>It consists of two parts: (a) a large superficial part and (b) a small deep part. </a:t>
            </a:r>
          </a:p>
          <a:p>
            <a:pPr>
              <a:buNone/>
            </a:pPr>
            <a:r>
              <a:rPr lang="en-GB" sz="3600" b="1" dirty="0"/>
              <a:t>The superficial part lies superficial to the </a:t>
            </a:r>
            <a:r>
              <a:rPr lang="en-GB" sz="3600" b="1" dirty="0" err="1"/>
              <a:t>mylohyoid</a:t>
            </a:r>
            <a:r>
              <a:rPr lang="en-GB" sz="3600" b="1" dirty="0"/>
              <a:t> muscle, while deep part lies deep to the </a:t>
            </a:r>
            <a:r>
              <a:rPr lang="en-GB" sz="3600" b="1" dirty="0" err="1"/>
              <a:t>mylohyoid</a:t>
            </a:r>
            <a:r>
              <a:rPr lang="en-GB" sz="3600" b="1" dirty="0"/>
              <a:t> muscle. </a:t>
            </a:r>
          </a:p>
          <a:p>
            <a:pPr>
              <a:buNone/>
            </a:pPr>
            <a:r>
              <a:rPr lang="en-GB" sz="3600" b="1" dirty="0"/>
              <a:t>The two parts are continuous with each other around the posterior border of the </a:t>
            </a:r>
            <a:r>
              <a:rPr lang="en-GB" sz="3600" b="1" dirty="0" err="1"/>
              <a:t>mylohyoid</a:t>
            </a:r>
            <a:r>
              <a:rPr lang="en-GB" sz="3600" b="1" dirty="0"/>
              <a:t> muscle.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GB" sz="3600" b="1" dirty="0"/>
              <a:t>Superficial Part</a:t>
            </a:r>
          </a:p>
          <a:p>
            <a:pPr>
              <a:buNone/>
            </a:pPr>
            <a:r>
              <a:rPr lang="en-GB" sz="3600" b="1" dirty="0"/>
              <a:t>This part of the gland is quite large and fills the anterior part of the </a:t>
            </a:r>
            <a:r>
              <a:rPr lang="en-GB" sz="3600" b="1" dirty="0" err="1"/>
              <a:t>digastric</a:t>
            </a:r>
            <a:r>
              <a:rPr lang="en-GB" sz="3600" b="1" dirty="0"/>
              <a:t> triangle extending upwards up to the </a:t>
            </a:r>
            <a:r>
              <a:rPr lang="en-GB" sz="3600" b="1" dirty="0" err="1"/>
              <a:t>mylohyoid</a:t>
            </a:r>
            <a:r>
              <a:rPr lang="en-GB" sz="3600" b="1" dirty="0"/>
              <a:t> line. </a:t>
            </a:r>
          </a:p>
          <a:p>
            <a:pPr>
              <a:buNone/>
            </a:pPr>
            <a:r>
              <a:rPr lang="en-GB" sz="3600" b="1" dirty="0"/>
              <a:t>The superficial part presents two ends— anterior and posterior and three surfaces—inferior, lateral, and medial.</a:t>
            </a:r>
          </a:p>
          <a:p>
            <a:pPr>
              <a:buNone/>
            </a:pPr>
            <a:r>
              <a:rPr lang="en-GB" sz="3600" b="1" dirty="0"/>
              <a:t>The </a:t>
            </a:r>
            <a:r>
              <a:rPr lang="en-GB" sz="3600" b="1" i="1" dirty="0"/>
              <a:t>anterior end extends up to the anterior belly of the </a:t>
            </a:r>
            <a:r>
              <a:rPr lang="en-GB" sz="3600" b="1" dirty="0" err="1"/>
              <a:t>digastric</a:t>
            </a:r>
            <a:r>
              <a:rPr lang="en-GB" sz="3600" b="1" dirty="0"/>
              <a:t> muscle.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GB" sz="4000" b="1" dirty="0"/>
              <a:t> The </a:t>
            </a:r>
            <a:r>
              <a:rPr lang="en-GB" sz="4000" b="1" i="1" dirty="0"/>
              <a:t>posterior end extends up to the </a:t>
            </a:r>
            <a:r>
              <a:rPr lang="en-GB" sz="4000" b="1" i="1" dirty="0" err="1"/>
              <a:t>stylomandibular</a:t>
            </a:r>
            <a:r>
              <a:rPr lang="en-GB" sz="4000" b="1" i="1" dirty="0"/>
              <a:t> </a:t>
            </a:r>
            <a:r>
              <a:rPr lang="en-GB" sz="4000" b="1" dirty="0"/>
              <a:t>ligament, which separates the submandibular gland from the parotid gland.</a:t>
            </a:r>
          </a:p>
          <a:p>
            <a:pPr>
              <a:buNone/>
            </a:pPr>
            <a:r>
              <a:rPr lang="en-GB" sz="4000" b="1" dirty="0"/>
              <a:t> This end presents a groove produced by ascending limb of the cervical loop of the facial artery.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lnSpcReduction="10000"/>
          </a:bodyPr>
          <a:lstStyle/>
          <a:p>
            <a:pPr>
              <a:buNone/>
            </a:pPr>
            <a:r>
              <a:rPr lang="en-GB" b="1" i="1" dirty="0" err="1"/>
              <a:t>Fascial</a:t>
            </a:r>
            <a:r>
              <a:rPr lang="en-GB" b="1" i="1" dirty="0"/>
              <a:t> covering or capsule</a:t>
            </a:r>
          </a:p>
          <a:p>
            <a:pPr>
              <a:buNone/>
            </a:pPr>
            <a:r>
              <a:rPr lang="en-GB" b="1" dirty="0"/>
              <a:t>The superficial part is partially enclosed between the two layers of investing layer of deep cervical fascia.</a:t>
            </a:r>
          </a:p>
          <a:p>
            <a:pPr>
              <a:buNone/>
            </a:pPr>
            <a:r>
              <a:rPr lang="en-GB" b="1" dirty="0"/>
              <a:t> At the greater </a:t>
            </a:r>
            <a:r>
              <a:rPr lang="en-GB" b="1" dirty="0" err="1"/>
              <a:t>cornu</a:t>
            </a:r>
            <a:r>
              <a:rPr lang="en-GB" b="1" dirty="0"/>
              <a:t> of hyoid bone the investing layer of deep </a:t>
            </a:r>
            <a:r>
              <a:rPr lang="en-GB" b="1" dirty="0" err="1"/>
              <a:t>cervica</a:t>
            </a:r>
            <a:r>
              <a:rPr lang="en-GB" b="1" dirty="0"/>
              <a:t> fascia splits into two </a:t>
            </a:r>
            <a:r>
              <a:rPr lang="en-GB" b="1" dirty="0" err="1"/>
              <a:t>laminae</a:t>
            </a:r>
            <a:r>
              <a:rPr lang="en-GB" b="1" dirty="0"/>
              <a:t> to enclose the superficial part.</a:t>
            </a:r>
          </a:p>
          <a:p>
            <a:pPr>
              <a:buNone/>
            </a:pPr>
            <a:r>
              <a:rPr lang="en-GB" b="1" dirty="0"/>
              <a:t> The superficial layer covers the inferior surface of the gland and is attached to the base of the mandible. </a:t>
            </a:r>
          </a:p>
          <a:p>
            <a:pPr>
              <a:buNone/>
            </a:pPr>
            <a:r>
              <a:rPr lang="en-GB" b="1" dirty="0"/>
              <a:t>The deep layer covers the medial surface of the gland and is attached to the </a:t>
            </a:r>
            <a:r>
              <a:rPr lang="en-GB" b="1" dirty="0" err="1"/>
              <a:t>mylohyoid</a:t>
            </a:r>
            <a:r>
              <a:rPr lang="en-GB" b="1" dirty="0"/>
              <a:t> line of the mandible.</a:t>
            </a:r>
          </a:p>
          <a:p>
            <a:pPr>
              <a:buNone/>
            </a:pPr>
            <a:endParaRPr lang="en-GB" b="1"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GB" b="1" i="1" dirty="0"/>
              <a:t> Relations</a:t>
            </a:r>
          </a:p>
          <a:p>
            <a:pPr>
              <a:buNone/>
            </a:pPr>
            <a:r>
              <a:rPr lang="en-GB" dirty="0"/>
              <a:t>The three surfaces of the superficial part have important relations: </a:t>
            </a:r>
            <a:r>
              <a:rPr lang="en-GB" b="1" dirty="0"/>
              <a:t>Superficial surface (inferior surface) from superficial to </a:t>
            </a:r>
            <a:r>
              <a:rPr lang="en-GB" dirty="0"/>
              <a:t>deep is covered by the following structures.</a:t>
            </a:r>
          </a:p>
          <a:p>
            <a:pPr>
              <a:buNone/>
            </a:pPr>
            <a:r>
              <a:rPr lang="en-GB" dirty="0"/>
              <a:t>– Skin.</a:t>
            </a:r>
          </a:p>
          <a:p>
            <a:pPr>
              <a:buNone/>
            </a:pPr>
            <a:r>
              <a:rPr lang="en-GB" dirty="0"/>
              <a:t>– Superficial fascia containing </a:t>
            </a:r>
            <a:r>
              <a:rPr lang="en-GB" dirty="0" err="1"/>
              <a:t>platysma</a:t>
            </a:r>
            <a:r>
              <a:rPr lang="en-GB" dirty="0"/>
              <a:t> and cervical branch of facial nerve.</a:t>
            </a:r>
          </a:p>
          <a:p>
            <a:pPr>
              <a:buNone/>
            </a:pPr>
            <a:r>
              <a:rPr lang="en-GB" dirty="0"/>
              <a:t>– Deep fascia.</a:t>
            </a:r>
          </a:p>
          <a:p>
            <a:pPr>
              <a:buNone/>
            </a:pPr>
            <a:r>
              <a:rPr lang="en-GB" dirty="0"/>
              <a:t>– Facial vein.</a:t>
            </a:r>
          </a:p>
          <a:p>
            <a:pPr>
              <a:buNone/>
            </a:pPr>
            <a:r>
              <a:rPr lang="en-GB" dirty="0"/>
              <a:t>– Submandibular lymph nodes.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lnSpcReduction="10000"/>
          </a:bodyPr>
          <a:lstStyle/>
          <a:p>
            <a:pPr>
              <a:buNone/>
            </a:pPr>
            <a:r>
              <a:rPr lang="en-GB" sz="3600" b="1" dirty="0"/>
              <a:t>Lateral surface is related to:-</a:t>
            </a:r>
          </a:p>
          <a:p>
            <a:pPr>
              <a:buNone/>
            </a:pPr>
            <a:r>
              <a:rPr lang="en-GB" sz="3600" b="1" dirty="0"/>
              <a:t>– Submandibular fossa on the inner aspect of the body of mandible.</a:t>
            </a:r>
          </a:p>
          <a:p>
            <a:pPr>
              <a:buNone/>
            </a:pPr>
            <a:r>
              <a:rPr lang="en-GB" sz="3600" b="1" dirty="0"/>
              <a:t>– Medial </a:t>
            </a:r>
            <a:r>
              <a:rPr lang="en-GB" sz="3600" b="1" dirty="0" err="1"/>
              <a:t>pterygoid</a:t>
            </a:r>
            <a:r>
              <a:rPr lang="en-GB" sz="3600" b="1" dirty="0"/>
              <a:t> muscle (near its insertion).</a:t>
            </a:r>
          </a:p>
          <a:p>
            <a:pPr>
              <a:buNone/>
            </a:pPr>
            <a:r>
              <a:rPr lang="en-GB" sz="3600" b="1" dirty="0"/>
              <a:t>– Facial artery. It is important to note that the facial artery loops downwards and forwards between the bone and the gland, and then winds around the lower border of the body of the mandible at the </a:t>
            </a:r>
            <a:r>
              <a:rPr lang="en-GB" sz="3600" b="1" dirty="0" err="1"/>
              <a:t>anteroinferior</a:t>
            </a:r>
            <a:r>
              <a:rPr lang="en-GB" sz="3600" b="1" dirty="0"/>
              <a:t> angle of the mandible to reach the face.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GB" sz="4000" b="1" dirty="0"/>
              <a:t>Medial surface is extensive and divided into three parts: anterior, middle, and posterior.</a:t>
            </a:r>
          </a:p>
          <a:p>
            <a:pPr>
              <a:buNone/>
            </a:pPr>
            <a:r>
              <a:rPr lang="en-GB" sz="4000" b="1" dirty="0"/>
              <a:t>(a) </a:t>
            </a:r>
            <a:r>
              <a:rPr lang="en-GB" sz="4000" b="1" i="1" dirty="0"/>
              <a:t>Anterior part is related to:</a:t>
            </a:r>
          </a:p>
          <a:p>
            <a:pPr>
              <a:buNone/>
            </a:pPr>
            <a:r>
              <a:rPr lang="en-GB" sz="4000" b="1" dirty="0"/>
              <a:t>– </a:t>
            </a:r>
            <a:r>
              <a:rPr lang="en-GB" sz="4000" b="1" dirty="0" err="1"/>
              <a:t>Mylohyoid</a:t>
            </a:r>
            <a:r>
              <a:rPr lang="en-GB" sz="4000" b="1" dirty="0"/>
              <a:t> muscle.</a:t>
            </a:r>
          </a:p>
          <a:p>
            <a:pPr>
              <a:buNone/>
            </a:pPr>
            <a:r>
              <a:rPr lang="en-GB" sz="4000" b="1" dirty="0"/>
              <a:t>– </a:t>
            </a:r>
            <a:r>
              <a:rPr lang="en-GB" sz="4000" b="1" dirty="0" err="1"/>
              <a:t>Submental</a:t>
            </a:r>
            <a:r>
              <a:rPr lang="en-GB" sz="4000" b="1" dirty="0"/>
              <a:t> branch of facial artery.</a:t>
            </a:r>
          </a:p>
          <a:p>
            <a:pPr>
              <a:buNone/>
            </a:pPr>
            <a:r>
              <a:rPr lang="en-GB" sz="4000" b="1" dirty="0"/>
              <a:t>– </a:t>
            </a:r>
            <a:r>
              <a:rPr lang="en-GB" sz="4000" b="1" dirty="0" err="1"/>
              <a:t>Mylohyoid</a:t>
            </a:r>
            <a:r>
              <a:rPr lang="en-GB" sz="4000" b="1" dirty="0"/>
              <a:t> nerve and vessels.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TotalTime>
  <Words>1432</Words>
  <Application>Microsoft Office PowerPoint</Application>
  <PresentationFormat>On-screen Show (4:3)</PresentationFormat>
  <Paragraphs>112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Submandibular gland</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stavya</dc:creator>
  <cp:lastModifiedBy>Admin</cp:lastModifiedBy>
  <cp:revision>22</cp:revision>
  <dcterms:created xsi:type="dcterms:W3CDTF">2006-08-16T00:00:00Z</dcterms:created>
  <dcterms:modified xsi:type="dcterms:W3CDTF">2020-08-13T10:22:57Z</dcterms:modified>
</cp:coreProperties>
</file>