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12" r:id="rId3"/>
    <p:sldId id="258" r:id="rId4"/>
    <p:sldId id="313" r:id="rId5"/>
    <p:sldId id="259" r:id="rId6"/>
    <p:sldId id="262" r:id="rId7"/>
    <p:sldId id="267" r:id="rId8"/>
    <p:sldId id="268" r:id="rId9"/>
    <p:sldId id="270" r:id="rId10"/>
    <p:sldId id="269" r:id="rId11"/>
    <p:sldId id="314" r:id="rId12"/>
    <p:sldId id="271" r:id="rId13"/>
    <p:sldId id="272" r:id="rId14"/>
    <p:sldId id="315" r:id="rId15"/>
    <p:sldId id="273" r:id="rId16"/>
    <p:sldId id="274" r:id="rId17"/>
    <p:sldId id="275" r:id="rId18"/>
    <p:sldId id="277" r:id="rId19"/>
    <p:sldId id="276" r:id="rId20"/>
    <p:sldId id="279" r:id="rId21"/>
    <p:sldId id="316" r:id="rId22"/>
    <p:sldId id="317" r:id="rId23"/>
    <p:sldId id="322" r:id="rId24"/>
    <p:sldId id="319" r:id="rId25"/>
    <p:sldId id="280" r:id="rId26"/>
    <p:sldId id="320" r:id="rId27"/>
    <p:sldId id="281" r:id="rId28"/>
    <p:sldId id="282" r:id="rId29"/>
    <p:sldId id="285" r:id="rId30"/>
    <p:sldId id="287" r:id="rId31"/>
    <p:sldId id="321" r:id="rId32"/>
    <p:sldId id="286" r:id="rId33"/>
    <p:sldId id="290" r:id="rId34"/>
    <p:sldId id="291" r:id="rId35"/>
    <p:sldId id="325" r:id="rId36"/>
    <p:sldId id="326" r:id="rId37"/>
    <p:sldId id="327" r:id="rId38"/>
    <p:sldId id="330" r:id="rId39"/>
    <p:sldId id="332" r:id="rId40"/>
    <p:sldId id="333" r:id="rId41"/>
    <p:sldId id="331" r:id="rId42"/>
    <p:sldId id="334" r:id="rId43"/>
    <p:sldId id="335" r:id="rId44"/>
    <p:sldId id="337" r:id="rId45"/>
    <p:sldId id="336" r:id="rId46"/>
    <p:sldId id="338" r:id="rId47"/>
    <p:sldId id="339" r:id="rId48"/>
    <p:sldId id="340" r:id="rId49"/>
    <p:sldId id="341" r:id="rId50"/>
    <p:sldId id="342" r:id="rId51"/>
    <p:sldId id="344" r:id="rId52"/>
    <p:sldId id="297" r:id="rId53"/>
    <p:sldId id="304" r:id="rId54"/>
    <p:sldId id="328" r:id="rId55"/>
    <p:sldId id="329" r:id="rId56"/>
    <p:sldId id="306" r:id="rId57"/>
    <p:sldId id="34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434" autoAdjust="0"/>
  </p:normalViewPr>
  <p:slideViewPr>
    <p:cSldViewPr snapToGrid="0">
      <p:cViewPr varScale="1">
        <p:scale>
          <a:sx n="70" d="100"/>
          <a:sy n="70" d="100"/>
        </p:scale>
        <p:origin x="5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BCBC5-B49D-4746-A9E5-F8C1C37C9751}" type="datetimeFigureOut">
              <a:rPr lang="en-IN" smtClean="0"/>
              <a:t>19-10-2016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24209-F0CE-4161-A538-EF9115963D80}" type="slidenum">
              <a:rPr lang="en-IN" smtClean="0"/>
              <a:t>‹#›</a:t>
            </a:fld>
            <a:endParaRPr lang="en-IN"/>
          </a:p>
        </p:txBody>
      </p:sp>
    </p:spTree>
    <p:extLst>
      <p:ext uri="{BB962C8B-B14F-4D97-AF65-F5344CB8AC3E}">
        <p14:creationId xmlns:p14="http://schemas.microsoft.com/office/powerpoint/2010/main" val="247704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33CF947-E00F-450B-8CB8-66253B297C48}" type="datetimeFigureOut">
              <a:rPr lang="en-IN" smtClean="0"/>
              <a:t>19-10-2016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229503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33CF947-E00F-450B-8CB8-66253B297C48}" type="datetimeFigureOut">
              <a:rPr lang="en-IN" smtClean="0"/>
              <a:t>19-10-2016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69032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33CF947-E00F-450B-8CB8-66253B297C48}" type="datetimeFigureOut">
              <a:rPr lang="en-IN" smtClean="0"/>
              <a:t>19-10-2016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163773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33CF947-E00F-450B-8CB8-66253B297C48}" type="datetimeFigureOut">
              <a:rPr lang="en-IN" smtClean="0"/>
              <a:t>19-10-2016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385038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CF947-E00F-450B-8CB8-66253B297C48}" type="datetimeFigureOut">
              <a:rPr lang="en-IN" smtClean="0"/>
              <a:t>19-10-2016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292104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33CF947-E00F-450B-8CB8-66253B297C48}" type="datetimeFigureOut">
              <a:rPr lang="en-IN" smtClean="0"/>
              <a:t>19-10-2016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42715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33CF947-E00F-450B-8CB8-66253B297C48}" type="datetimeFigureOut">
              <a:rPr lang="en-IN" smtClean="0"/>
              <a:t>19-10-2016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211736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33CF947-E00F-450B-8CB8-66253B297C48}" type="datetimeFigureOut">
              <a:rPr lang="en-IN" smtClean="0"/>
              <a:t>19-10-2016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322712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CF947-E00F-450B-8CB8-66253B297C48}" type="datetimeFigureOut">
              <a:rPr lang="en-IN" smtClean="0"/>
              <a:t>19-10-2016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8778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CF947-E00F-450B-8CB8-66253B297C48}" type="datetimeFigureOut">
              <a:rPr lang="en-IN" smtClean="0"/>
              <a:t>19-10-2016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30304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CF947-E00F-450B-8CB8-66253B297C48}" type="datetimeFigureOut">
              <a:rPr lang="en-IN" smtClean="0"/>
              <a:t>19-10-2016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026847-8A95-492F-BCD0-DD7875BE7E3E}" type="slidenum">
              <a:rPr lang="en-IN" smtClean="0"/>
              <a:t>‹#›</a:t>
            </a:fld>
            <a:endParaRPr lang="en-IN"/>
          </a:p>
        </p:txBody>
      </p:sp>
    </p:spTree>
    <p:extLst>
      <p:ext uri="{BB962C8B-B14F-4D97-AF65-F5344CB8AC3E}">
        <p14:creationId xmlns:p14="http://schemas.microsoft.com/office/powerpoint/2010/main" val="276811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F947-E00F-450B-8CB8-66253B297C48}" type="datetimeFigureOut">
              <a:rPr lang="en-IN" smtClean="0"/>
              <a:t>19-10-2016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26847-8A95-492F-BCD0-DD7875BE7E3E}" type="slidenum">
              <a:rPr lang="en-IN" smtClean="0"/>
              <a:t>‹#›</a:t>
            </a:fld>
            <a:endParaRPr lang="en-IN"/>
          </a:p>
        </p:txBody>
      </p:sp>
    </p:spTree>
    <p:extLst>
      <p:ext uri="{BB962C8B-B14F-4D97-AF65-F5344CB8AC3E}">
        <p14:creationId xmlns:p14="http://schemas.microsoft.com/office/powerpoint/2010/main" val="124530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t>INTERSTITIAL LUNG DISEASE</a:t>
            </a:r>
            <a:br>
              <a:rPr lang="en-IN" dirty="0" smtClean="0"/>
            </a:br>
            <a:r>
              <a:rPr lang="en-IN" dirty="0" smtClean="0"/>
              <a:t>RECENT ADVANCES IN MANAGEMENT.</a:t>
            </a:r>
            <a:endParaRPr lang="en-IN" dirty="0"/>
          </a:p>
        </p:txBody>
      </p:sp>
    </p:spTree>
    <p:extLst>
      <p:ext uri="{BB962C8B-B14F-4D97-AF65-F5344CB8AC3E}">
        <p14:creationId xmlns:p14="http://schemas.microsoft.com/office/powerpoint/2010/main" val="268533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98195216"/>
              </p:ext>
            </p:extLst>
          </p:nvPr>
        </p:nvGraphicFramePr>
        <p:xfrm>
          <a:off x="293913" y="133251"/>
          <a:ext cx="11604172" cy="6798342"/>
        </p:xfrm>
        <a:graphic>
          <a:graphicData uri="http://schemas.openxmlformats.org/drawingml/2006/table">
            <a:tbl>
              <a:tblPr firstRow="1" firstCol="1" bandRow="1">
                <a:tableStyleId>{5C22544A-7EE6-4342-B048-85BDC9FD1C3A}</a:tableStyleId>
              </a:tblPr>
              <a:tblGrid>
                <a:gridCol w="3986309"/>
                <a:gridCol w="3869612"/>
                <a:gridCol w="3748251"/>
              </a:tblGrid>
              <a:tr h="0">
                <a:tc>
                  <a:txBody>
                    <a:bodyPr/>
                    <a:lstStyle/>
                    <a:p>
                      <a:pPr>
                        <a:lnSpc>
                          <a:spcPct val="115000"/>
                        </a:lnSpc>
                        <a:spcAft>
                          <a:spcPts val="0"/>
                        </a:spcAft>
                      </a:pPr>
                      <a:r>
                        <a:rPr lang="en-IN" sz="2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CLINICAL BEHAVIOUR</a:t>
                      </a:r>
                    </a:p>
                    <a:p>
                      <a:pPr>
                        <a:lnSpc>
                          <a:spcPct val="115000"/>
                        </a:lnSpc>
                        <a:spcAft>
                          <a:spcPts val="0"/>
                        </a:spcAft>
                      </a:pP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179070">
                        <a:lnSpc>
                          <a:spcPct val="115000"/>
                        </a:lnSpc>
                        <a:spcAft>
                          <a:spcPts val="0"/>
                        </a:spcAft>
                      </a:pPr>
                      <a:r>
                        <a:rPr lang="en-IN" sz="2000">
                          <a:effectLst/>
                        </a:rPr>
                        <a:t>Treatment Goal</a:t>
                      </a:r>
                      <a:endParaRPr lang="en-IN"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algn="ctr">
                        <a:lnSpc>
                          <a:spcPct val="115000"/>
                        </a:lnSpc>
                        <a:spcAft>
                          <a:spcPts val="0"/>
                        </a:spcAft>
                      </a:pPr>
                      <a:r>
                        <a:rPr lang="en-IN" sz="2000">
                          <a:effectLst/>
                        </a:rPr>
                        <a:t>Monitoring Strategy</a:t>
                      </a:r>
                      <a:endParaRPr lang="en-IN"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r>
              <a:tr h="948460">
                <a:tc>
                  <a:txBody>
                    <a:bodyPr/>
                    <a:lstStyle/>
                    <a:p>
                      <a:pPr marL="88265" indent="-88265">
                        <a:lnSpc>
                          <a:spcPct val="115000"/>
                        </a:lnSpc>
                        <a:spcAft>
                          <a:spcPts val="0"/>
                        </a:spcAft>
                      </a:pPr>
                      <a:r>
                        <a:rPr lang="en-IN" sz="2000" dirty="0">
                          <a:effectLst/>
                        </a:rPr>
                        <a:t>Reversible and </a:t>
                      </a:r>
                      <a:r>
                        <a:rPr lang="en-IN" sz="2000" dirty="0" err="1">
                          <a:effectLst/>
                        </a:rPr>
                        <a:t>selflimited</a:t>
                      </a:r>
                      <a:r>
                        <a:rPr lang="en-IN" sz="2000" dirty="0">
                          <a:effectLst/>
                        </a:rPr>
                        <a:t> (e.g., many cases of RB-ILD)</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a:lnSpc>
                          <a:spcPct val="115000"/>
                        </a:lnSpc>
                        <a:spcAft>
                          <a:spcPts val="0"/>
                        </a:spcAft>
                      </a:pPr>
                      <a:r>
                        <a:rPr lang="en-IN" sz="2000" dirty="0">
                          <a:effectLst/>
                        </a:rPr>
                        <a:t>Remove possible cause</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88265" indent="-88265">
                        <a:lnSpc>
                          <a:spcPct val="115000"/>
                        </a:lnSpc>
                        <a:spcAft>
                          <a:spcPts val="0"/>
                        </a:spcAft>
                      </a:pPr>
                      <a:r>
                        <a:rPr lang="en-IN" sz="2000">
                          <a:effectLst/>
                        </a:rPr>
                        <a:t>Short-term (3- to 6-mo) observation to confirm disease regression</a:t>
                      </a:r>
                      <a:endParaRPr lang="en-IN"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r>
              <a:tr h="1711851">
                <a:tc>
                  <a:txBody>
                    <a:bodyPr/>
                    <a:lstStyle/>
                    <a:p>
                      <a:pPr marL="88265" marR="45085" indent="-88265">
                        <a:lnSpc>
                          <a:spcPct val="115000"/>
                        </a:lnSpc>
                        <a:spcAft>
                          <a:spcPts val="0"/>
                        </a:spcAft>
                      </a:pPr>
                      <a:r>
                        <a:rPr lang="en-IN" sz="2000" dirty="0">
                          <a:effectLst/>
                        </a:rPr>
                        <a:t>Reversible disease with risk of progression (e.g., cellular NSIP and some fibrotic NSIP, DIP, COP)</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88265" indent="-88265">
                        <a:lnSpc>
                          <a:spcPct val="115000"/>
                        </a:lnSpc>
                        <a:spcAft>
                          <a:spcPts val="0"/>
                        </a:spcAft>
                      </a:pPr>
                      <a:r>
                        <a:rPr lang="en-IN" sz="2000" dirty="0">
                          <a:effectLst/>
                        </a:rPr>
                        <a:t>Initially achieve response and then rationalize longer term therapy</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88265" indent="-88265">
                        <a:lnSpc>
                          <a:spcPct val="115000"/>
                        </a:lnSpc>
                        <a:spcAft>
                          <a:spcPts val="0"/>
                        </a:spcAft>
                      </a:pPr>
                      <a:r>
                        <a:rPr lang="en-IN" sz="2000" dirty="0">
                          <a:effectLst/>
                        </a:rPr>
                        <a:t>Short-term observation to confirm treatment response. Long-term observation to ensure that gains are preserved</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r>
              <a:tr h="847500">
                <a:tc>
                  <a:txBody>
                    <a:bodyPr/>
                    <a:lstStyle/>
                    <a:p>
                      <a:pPr marL="88265" indent="-88265">
                        <a:lnSpc>
                          <a:spcPct val="115000"/>
                        </a:lnSpc>
                        <a:spcAft>
                          <a:spcPts val="0"/>
                        </a:spcAft>
                      </a:pPr>
                      <a:r>
                        <a:rPr lang="en-IN" sz="2000">
                          <a:effectLst/>
                        </a:rPr>
                        <a:t>Stable with residual disease (e.g., some fibrotic NSIP)</a:t>
                      </a:r>
                      <a:endParaRPr lang="en-IN"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a:lnSpc>
                          <a:spcPct val="115000"/>
                        </a:lnSpc>
                        <a:spcAft>
                          <a:spcPts val="0"/>
                        </a:spcAft>
                      </a:pPr>
                      <a:r>
                        <a:rPr lang="en-IN" sz="2000">
                          <a:effectLst/>
                        </a:rPr>
                        <a:t>Maintain status</a:t>
                      </a:r>
                      <a:endParaRPr lang="en-IN"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88900" indent="-88900">
                        <a:lnSpc>
                          <a:spcPct val="115000"/>
                        </a:lnSpc>
                        <a:spcAft>
                          <a:spcPts val="0"/>
                        </a:spcAft>
                      </a:pPr>
                      <a:r>
                        <a:rPr lang="en-IN" sz="2000" dirty="0">
                          <a:effectLst/>
                        </a:rPr>
                        <a:t>Long-term observation to assess disease course</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r>
              <a:tr h="1135619">
                <a:tc>
                  <a:txBody>
                    <a:bodyPr/>
                    <a:lstStyle/>
                    <a:p>
                      <a:pPr marL="88265" indent="-88265">
                        <a:lnSpc>
                          <a:spcPct val="115000"/>
                        </a:lnSpc>
                        <a:spcAft>
                          <a:spcPts val="0"/>
                        </a:spcAft>
                      </a:pPr>
                      <a:r>
                        <a:rPr lang="en-IN" sz="2000">
                          <a:effectLst/>
                        </a:rPr>
                        <a:t>Progressive, irreversible disease with potential for stabilization (e.g., some fibrotic NSIP)</a:t>
                      </a:r>
                      <a:endParaRPr lang="en-IN"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a:lnSpc>
                          <a:spcPct val="115000"/>
                        </a:lnSpc>
                        <a:spcAft>
                          <a:spcPts val="0"/>
                        </a:spcAft>
                      </a:pPr>
                      <a:r>
                        <a:rPr lang="en-IN" sz="2000">
                          <a:effectLst/>
                        </a:rPr>
                        <a:t>Stabilize</a:t>
                      </a:r>
                      <a:endParaRPr lang="en-IN"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88900" indent="-88900">
                        <a:lnSpc>
                          <a:spcPct val="115000"/>
                        </a:lnSpc>
                        <a:spcAft>
                          <a:spcPts val="0"/>
                        </a:spcAft>
                      </a:pPr>
                      <a:r>
                        <a:rPr lang="en-IN" sz="2000" dirty="0">
                          <a:effectLst/>
                        </a:rPr>
                        <a:t>Long-term observation to assess disease course</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r>
              <a:tr h="1154257">
                <a:tc>
                  <a:txBody>
                    <a:bodyPr/>
                    <a:lstStyle/>
                    <a:p>
                      <a:pPr marL="88265" indent="-88265">
                        <a:lnSpc>
                          <a:spcPct val="108000"/>
                        </a:lnSpc>
                        <a:spcAft>
                          <a:spcPts val="145"/>
                        </a:spcAft>
                      </a:pPr>
                      <a:r>
                        <a:rPr lang="en-IN" sz="2000" dirty="0">
                          <a:effectLst/>
                        </a:rPr>
                        <a:t>Progressive, irreversible disease despite therapy (e.g., IPF, some fibrotic</a:t>
                      </a:r>
                    </a:p>
                    <a:p>
                      <a:pPr marL="88265">
                        <a:lnSpc>
                          <a:spcPct val="115000"/>
                        </a:lnSpc>
                        <a:spcAft>
                          <a:spcPts val="0"/>
                        </a:spcAft>
                      </a:pPr>
                      <a:r>
                        <a:rPr lang="en-IN" sz="2000" dirty="0">
                          <a:effectLst/>
                        </a:rPr>
                        <a:t>NSIP)</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a:lnSpc>
                          <a:spcPct val="115000"/>
                        </a:lnSpc>
                        <a:spcAft>
                          <a:spcPts val="0"/>
                        </a:spcAft>
                      </a:pPr>
                      <a:r>
                        <a:rPr lang="en-IN" sz="2000" dirty="0">
                          <a:effectLst/>
                        </a:rPr>
                        <a:t>Slow progression</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88265" indent="-88265">
                        <a:lnSpc>
                          <a:spcPct val="115000"/>
                        </a:lnSpc>
                        <a:spcAft>
                          <a:spcPts val="0"/>
                        </a:spcAft>
                      </a:pPr>
                      <a:r>
                        <a:rPr lang="en-IN" sz="2000" dirty="0">
                          <a:effectLst/>
                        </a:rPr>
                        <a:t>Long-term observation to assess disease course and need for transplant or effective palliation</a:t>
                      </a:r>
                      <a:endPar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r>
            </a:tbl>
          </a:graphicData>
        </a:graphic>
      </p:graphicFrame>
      <p:sp>
        <p:nvSpPr>
          <p:cNvPr id="5" name="Rectangle 1"/>
          <p:cNvSpPr>
            <a:spLocks noChangeArrowheads="1"/>
          </p:cNvSpPr>
          <p:nvPr/>
        </p:nvSpPr>
        <p:spPr bwMode="auto">
          <a:xfrm>
            <a:off x="-15178769" y="-25004"/>
            <a:ext cx="448199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TABLE 3. IDIOPATHIC INTERSTITIAL PNEUMONIAS:</a:t>
            </a:r>
            <a:endParaRPr kumimoji="0" 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CLASSIFICATION ACCORDING TO DISEASE BEHAVIOR*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474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RECENT ADVANCES IN TREATMENT AND MANAGEMENT.</a:t>
            </a:r>
            <a:endParaRPr lang="en-IN" dirty="0"/>
          </a:p>
        </p:txBody>
      </p:sp>
    </p:spTree>
    <p:extLst>
      <p:ext uri="{BB962C8B-B14F-4D97-AF65-F5344CB8AC3E}">
        <p14:creationId xmlns:p14="http://schemas.microsoft.com/office/powerpoint/2010/main" val="92180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337625"/>
            <a:ext cx="11072446" cy="5839338"/>
          </a:xfrm>
        </p:spPr>
        <p:txBody>
          <a:bodyPr>
            <a:noAutofit/>
          </a:bodyPr>
          <a:lstStyle/>
          <a:p>
            <a:r>
              <a:rPr lang="en-IN" sz="3200" dirty="0" smtClean="0"/>
              <a:t>Deﬁnition IPF is deﬁned as a speciﬁc form of chronic, progressive </a:t>
            </a:r>
            <a:r>
              <a:rPr lang="en-IN" sz="3200" dirty="0" err="1" smtClean="0"/>
              <a:t>ﬁbrosing</a:t>
            </a:r>
            <a:r>
              <a:rPr lang="en-IN" sz="3200" dirty="0" smtClean="0"/>
              <a:t> interstitial pneumonia of unknown cause, occurring primarily in older adults, limited to the lungs, and associated with the </a:t>
            </a:r>
            <a:r>
              <a:rPr lang="en-IN" sz="3200" dirty="0" err="1" smtClean="0"/>
              <a:t>histopathologic</a:t>
            </a:r>
            <a:r>
              <a:rPr lang="en-IN" sz="3200" dirty="0" smtClean="0"/>
              <a:t> and/or radiologic pattern of UIP .</a:t>
            </a:r>
          </a:p>
          <a:p>
            <a:endParaRPr lang="en-IN" sz="3200" dirty="0"/>
          </a:p>
          <a:p>
            <a:endParaRPr lang="en-IN" sz="3200" dirty="0" smtClean="0"/>
          </a:p>
          <a:p>
            <a:pPr marL="0" indent="0">
              <a:buNone/>
            </a:pPr>
            <a:endParaRPr lang="en-IN" sz="3200" dirty="0" smtClean="0"/>
          </a:p>
          <a:p>
            <a:r>
              <a:rPr lang="en-IN" sz="3200" dirty="0" smtClean="0"/>
              <a:t> The deﬁnition of IPF requires the exclusion of other forms of interstitial pneumonia including other idiopathic interstitial pneumonias and ILD associated with environmental exposure, medication, or systemic disease.</a:t>
            </a:r>
          </a:p>
          <a:p>
            <a:endParaRPr lang="en-IN" sz="3200" dirty="0"/>
          </a:p>
        </p:txBody>
      </p:sp>
    </p:spTree>
    <p:extLst>
      <p:ext uri="{BB962C8B-B14F-4D97-AF65-F5344CB8AC3E}">
        <p14:creationId xmlns:p14="http://schemas.microsoft.com/office/powerpoint/2010/main" val="241452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6609"/>
            <a:ext cx="10515600" cy="6050354"/>
          </a:xfrm>
        </p:spPr>
        <p:txBody>
          <a:bodyPr/>
          <a:lstStyle/>
          <a:p>
            <a:pPr marL="0" indent="0">
              <a:buNone/>
            </a:pPr>
            <a:r>
              <a:rPr lang="en-IN" sz="3800" dirty="0" smtClean="0">
                <a:solidFill>
                  <a:schemeClr val="accent1"/>
                </a:solidFill>
              </a:rPr>
              <a:t>IPF should be considered in all adult patients</a:t>
            </a:r>
          </a:p>
          <a:p>
            <a:r>
              <a:rPr lang="en-IN" dirty="0" smtClean="0"/>
              <a:t> </a:t>
            </a:r>
            <a:r>
              <a:rPr lang="en-IN" sz="3000" dirty="0" smtClean="0"/>
              <a:t>with unexplained chronic </a:t>
            </a:r>
            <a:r>
              <a:rPr lang="en-IN" sz="3000" dirty="0" err="1" smtClean="0"/>
              <a:t>exertional</a:t>
            </a:r>
            <a:r>
              <a:rPr lang="en-IN" sz="3000" dirty="0" smtClean="0"/>
              <a:t> </a:t>
            </a:r>
            <a:r>
              <a:rPr lang="en-IN" sz="3000" dirty="0" err="1" smtClean="0"/>
              <a:t>dyspnea</a:t>
            </a:r>
            <a:r>
              <a:rPr lang="en-IN" sz="3000" dirty="0" smtClean="0"/>
              <a:t>, </a:t>
            </a:r>
          </a:p>
          <a:p>
            <a:r>
              <a:rPr lang="en-IN" sz="3000" dirty="0" smtClean="0"/>
              <a:t> with cough,</a:t>
            </a:r>
          </a:p>
          <a:p>
            <a:r>
              <a:rPr lang="en-IN" sz="3000" dirty="0" smtClean="0"/>
              <a:t> bibasilar inspiratory crackles, and </a:t>
            </a:r>
          </a:p>
          <a:p>
            <a:r>
              <a:rPr lang="en-IN" sz="3000" dirty="0" smtClean="0"/>
              <a:t>ﬁnger clubbing .</a:t>
            </a:r>
          </a:p>
          <a:p>
            <a:r>
              <a:rPr lang="en-IN" sz="3000" dirty="0" smtClean="0"/>
              <a:t>The incidence of the disease increases with older age, with presentation typically occurring in the sixth and seventh decades.</a:t>
            </a:r>
          </a:p>
          <a:p>
            <a:r>
              <a:rPr lang="en-IN" sz="3000" dirty="0" smtClean="0"/>
              <a:t> Patients with IPF aged less than 50 years are rare; such patients may subsequently manifest overt features of an underlying connective tissue disease that was subclinical at the time IPF was diagnosed </a:t>
            </a:r>
            <a:r>
              <a:rPr lang="en-IN" dirty="0" smtClean="0"/>
              <a:t>.</a:t>
            </a:r>
            <a:endParaRPr lang="en-IN" dirty="0"/>
          </a:p>
        </p:txBody>
      </p:sp>
    </p:spTree>
    <p:extLst>
      <p:ext uri="{BB962C8B-B14F-4D97-AF65-F5344CB8AC3E}">
        <p14:creationId xmlns:p14="http://schemas.microsoft.com/office/powerpoint/2010/main" val="47809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RISK FACTORS.</a:t>
            </a:r>
            <a:endParaRPr lang="en-IN" dirty="0"/>
          </a:p>
        </p:txBody>
      </p:sp>
    </p:spTree>
    <p:extLst>
      <p:ext uri="{BB962C8B-B14F-4D97-AF65-F5344CB8AC3E}">
        <p14:creationId xmlns:p14="http://schemas.microsoft.com/office/powerpoint/2010/main" val="148489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211015"/>
            <a:ext cx="10515600" cy="5965948"/>
          </a:xfrm>
        </p:spPr>
        <p:txBody>
          <a:bodyPr>
            <a:normAutofit/>
          </a:bodyPr>
          <a:lstStyle/>
          <a:p>
            <a:r>
              <a:rPr lang="en-IN" sz="3200" dirty="0" smtClean="0"/>
              <a:t>Cigarette smoking</a:t>
            </a:r>
          </a:p>
          <a:p>
            <a:r>
              <a:rPr lang="en-IN" sz="3200" dirty="0" smtClean="0"/>
              <a:t>Environmental Exposure.</a:t>
            </a:r>
          </a:p>
          <a:p>
            <a:r>
              <a:rPr lang="en-IN" sz="3200" dirty="0" smtClean="0"/>
              <a:t>GERD</a:t>
            </a:r>
          </a:p>
          <a:p>
            <a:r>
              <a:rPr lang="en-IN" sz="3200" dirty="0" smtClean="0"/>
              <a:t>Microbiology</a:t>
            </a:r>
          </a:p>
          <a:p>
            <a:r>
              <a:rPr lang="en-IN" sz="3200" dirty="0" smtClean="0"/>
              <a:t>Genetic factor.</a:t>
            </a:r>
          </a:p>
        </p:txBody>
      </p:sp>
    </p:spTree>
    <p:extLst>
      <p:ext uri="{BB962C8B-B14F-4D97-AF65-F5344CB8AC3E}">
        <p14:creationId xmlns:p14="http://schemas.microsoft.com/office/powerpoint/2010/main" val="123825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1"/>
            <a:ext cx="10515600" cy="5670526"/>
          </a:xfrm>
        </p:spPr>
        <p:txBody>
          <a:bodyPr>
            <a:normAutofit/>
          </a:bodyPr>
          <a:lstStyle/>
          <a:p>
            <a:r>
              <a:rPr lang="en-IN" sz="4000" dirty="0" smtClean="0">
                <a:solidFill>
                  <a:schemeClr val="accent1"/>
                </a:solidFill>
              </a:rPr>
              <a:t>DEFINITION OF UIP PATTERN</a:t>
            </a:r>
          </a:p>
          <a:p>
            <a:pPr marL="0" indent="0">
              <a:buNone/>
            </a:pPr>
            <a:r>
              <a:rPr lang="en-IN" dirty="0" smtClean="0"/>
              <a:t>UIP is characterized on HRCT by the presence of reticular opacities, often associated with traction bronchiectasis .</a:t>
            </a:r>
          </a:p>
          <a:p>
            <a:pPr marL="0" indent="0">
              <a:buNone/>
            </a:pPr>
            <a:r>
              <a:rPr lang="en-IN" dirty="0" smtClean="0"/>
              <a:t> Honeycombing is common, and is critical for making a deﬁnite diagnosis.</a:t>
            </a:r>
          </a:p>
          <a:p>
            <a:pPr marL="0" indent="0">
              <a:buNone/>
            </a:pPr>
            <a:r>
              <a:rPr lang="en-IN" dirty="0" smtClean="0"/>
              <a:t> Honeycombing is manifested on HRCT as clustered cystic airspaces, typically of comparable diameters on the order of 3–10 mm but occasionally as large as 2.5 cm.</a:t>
            </a:r>
          </a:p>
          <a:p>
            <a:pPr marL="0" indent="0">
              <a:buNone/>
            </a:pPr>
            <a:r>
              <a:rPr lang="en-IN" dirty="0" smtClean="0"/>
              <a:t> It is usually </a:t>
            </a:r>
            <a:r>
              <a:rPr lang="en-IN" dirty="0" err="1" smtClean="0"/>
              <a:t>subpleural</a:t>
            </a:r>
            <a:r>
              <a:rPr lang="en-IN" dirty="0" smtClean="0"/>
              <a:t> and is characterized by well-deﬁned walls . Ground glass opacities are common, but usually less extensive than the reticulation. The distribution of UIP on characteristically basal and peripheral, though often patchy.</a:t>
            </a:r>
          </a:p>
        </p:txBody>
      </p:sp>
    </p:spTree>
    <p:extLst>
      <p:ext uri="{BB962C8B-B14F-4D97-AF65-F5344CB8AC3E}">
        <p14:creationId xmlns:p14="http://schemas.microsoft.com/office/powerpoint/2010/main" val="1428655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515600" cy="5811203"/>
          </a:xfrm>
        </p:spPr>
        <p:txBody>
          <a:bodyPr>
            <a:normAutofit/>
          </a:bodyPr>
          <a:lstStyle/>
          <a:p>
            <a:pPr marL="0" indent="0">
              <a:buNone/>
            </a:pPr>
            <a:r>
              <a:rPr lang="en-IN" dirty="0" smtClean="0"/>
              <a:t> </a:t>
            </a:r>
          </a:p>
          <a:p>
            <a:r>
              <a:rPr lang="en-IN" dirty="0" smtClean="0"/>
              <a:t>The presence of coexistent pleural abnormalities (e.g., pleural plaques, calciﬁcations, signiﬁcant pleural effusion) suggests an alternative </a:t>
            </a:r>
            <a:r>
              <a:rPr lang="en-IN" dirty="0" err="1" smtClean="0"/>
              <a:t>etiology</a:t>
            </a:r>
            <a:r>
              <a:rPr lang="en-IN" dirty="0" smtClean="0"/>
              <a:t> for UIP pattern. </a:t>
            </a:r>
            <a:r>
              <a:rPr lang="en-IN" dirty="0" err="1" smtClean="0"/>
              <a:t>Micronodules</a:t>
            </a:r>
            <a:r>
              <a:rPr lang="en-IN" dirty="0" smtClean="0"/>
              <a:t>, air trapping, </a:t>
            </a:r>
            <a:r>
              <a:rPr lang="en-IN" dirty="0" err="1" smtClean="0"/>
              <a:t>nonhoneycomb</a:t>
            </a:r>
            <a:r>
              <a:rPr lang="en-IN" dirty="0" smtClean="0"/>
              <a:t> cysts, extensive ground glass opacities, consolidation, or a </a:t>
            </a:r>
            <a:r>
              <a:rPr lang="en-IN" dirty="0" err="1" smtClean="0"/>
              <a:t>peribronchovascular</a:t>
            </a:r>
            <a:r>
              <a:rPr lang="en-IN" dirty="0" smtClean="0"/>
              <a:t>-predominant distribution should lead to consideration of an alternative diagnosis</a:t>
            </a:r>
          </a:p>
          <a:p>
            <a:r>
              <a:rPr lang="en-IN" dirty="0" smtClean="0"/>
              <a:t> Several studies have documented that the positive predictive value of a HRCT diagnosis of UIP is 90 to 100% .</a:t>
            </a:r>
          </a:p>
          <a:p>
            <a:r>
              <a:rPr lang="en-IN" dirty="0"/>
              <a:t>(</a:t>
            </a:r>
            <a:r>
              <a:rPr lang="en-IN" dirty="0" smtClean="0"/>
              <a:t>These studies are affected by selection bias because they only included patients with biopsy-proven diagnoses).</a:t>
            </a:r>
            <a:endParaRPr lang="en-IN" dirty="0"/>
          </a:p>
        </p:txBody>
      </p:sp>
    </p:spTree>
    <p:extLst>
      <p:ext uri="{BB962C8B-B14F-4D97-AF65-F5344CB8AC3E}">
        <p14:creationId xmlns:p14="http://schemas.microsoft.com/office/powerpoint/2010/main" val="374401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58" y="0"/>
            <a:ext cx="11805556" cy="6743700"/>
          </a:xfrm>
          <a:prstGeom prst="rect">
            <a:avLst/>
          </a:prstGeom>
        </p:spPr>
      </p:pic>
    </p:spTree>
    <p:extLst>
      <p:ext uri="{BB962C8B-B14F-4D97-AF65-F5344CB8AC3E}">
        <p14:creationId xmlns:p14="http://schemas.microsoft.com/office/powerpoint/2010/main" val="4051679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a:t>Figure 1. High-resolution computed tomography (HRCT) images demonstrating usual interstitial pneumonia (UIP) pattern and possible UIP pattern. (A and B) UIP pattern, with extensive honeycombing: axial and coronal HRCT images show basal predominant, peripheral predominant reticular abnormality with multiple layers of honeycombing (arrows). (C and D) UIP pattern, with less severe honeycombing: axial and coronal CT images show basal predominant, peripheral predominant reticular abnormality with </a:t>
            </a:r>
            <a:r>
              <a:rPr lang="en-IN" dirty="0" err="1"/>
              <a:t>subpleural</a:t>
            </a:r>
            <a:r>
              <a:rPr lang="en-IN" dirty="0"/>
              <a:t> honeycombing (arrows). (E and F) Possible UP pattern: axial and coronal images show peripheral predominant, basal predominant reticular abnormality with a moderate amount of ground glass abnormality, but without honeycombing</a:t>
            </a:r>
          </a:p>
        </p:txBody>
      </p:sp>
    </p:spTree>
    <p:extLst>
      <p:ext uri="{BB962C8B-B14F-4D97-AF65-F5344CB8AC3E}">
        <p14:creationId xmlns:p14="http://schemas.microsoft.com/office/powerpoint/2010/main" val="401485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RECENT ADVANCES IN CLASSIFICATION.</a:t>
            </a:r>
            <a:endParaRPr lang="en-IN" dirty="0"/>
          </a:p>
        </p:txBody>
      </p:sp>
    </p:spTree>
    <p:extLst>
      <p:ext uri="{BB962C8B-B14F-4D97-AF65-F5344CB8AC3E}">
        <p14:creationId xmlns:p14="http://schemas.microsoft.com/office/powerpoint/2010/main" val="248636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DIAGNOSIS ADVANCES AND RECOMMENDATION.</a:t>
            </a:r>
            <a:endParaRPr lang="en-IN" dirty="0"/>
          </a:p>
        </p:txBody>
      </p:sp>
      <p:sp>
        <p:nvSpPr>
          <p:cNvPr id="4" name="Content Placeholder 3"/>
          <p:cNvSpPr>
            <a:spLocks noGrp="1"/>
          </p:cNvSpPr>
          <p:nvPr>
            <p:ph idx="1"/>
          </p:nvPr>
        </p:nvSpPr>
        <p:spPr/>
        <p:txBody>
          <a:bodyPr/>
          <a:lstStyle/>
          <a:p>
            <a:endParaRPr lang="en-IN"/>
          </a:p>
        </p:txBody>
      </p:sp>
    </p:spTree>
    <p:extLst>
      <p:ext uri="{BB962C8B-B14F-4D97-AF65-F5344CB8AC3E}">
        <p14:creationId xmlns:p14="http://schemas.microsoft.com/office/powerpoint/2010/main" val="65485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514350" indent="-514350">
              <a:buAutoNum type="arabicParenR"/>
            </a:pPr>
            <a:r>
              <a:rPr lang="en-IN" dirty="0" smtClean="0"/>
              <a:t>Given the high-quality evidence regarding HRCT specificity for the recognition of </a:t>
            </a:r>
            <a:r>
              <a:rPr lang="en-IN" dirty="0" err="1" smtClean="0"/>
              <a:t>histopathologic</a:t>
            </a:r>
            <a:r>
              <a:rPr lang="en-IN" dirty="0" smtClean="0"/>
              <a:t> UIP pattern, surgical lung biopsy is not essential .</a:t>
            </a:r>
          </a:p>
          <a:p>
            <a:pPr marL="514350" indent="-514350">
              <a:buAutoNum type="arabicParenR"/>
            </a:pPr>
            <a:r>
              <a:rPr lang="en-IN" dirty="0" smtClean="0"/>
              <a:t>In the appropriate clinical setting (as described in the clinical presentation section above; this includes a thorough medical, occupational/environmental and family history, physical examination, physiological testing, and laboratory evaluation), the presence of a UIP pattern on HRCT is sufficient for the diagnosis of IPF. Thus, the major and minor criteria for the clinical (i.e., </a:t>
            </a:r>
            <a:r>
              <a:rPr lang="en-IN" dirty="0" err="1" smtClean="0"/>
              <a:t>nonpathologic</a:t>
            </a:r>
            <a:r>
              <a:rPr lang="en-IN" dirty="0" smtClean="0"/>
              <a:t>) diagnosis of IPF have been eliminated.</a:t>
            </a:r>
          </a:p>
          <a:p>
            <a:endParaRPr lang="en-IN" dirty="0"/>
          </a:p>
        </p:txBody>
      </p:sp>
    </p:spTree>
    <p:extLst>
      <p:ext uri="{BB962C8B-B14F-4D97-AF65-F5344CB8AC3E}">
        <p14:creationId xmlns:p14="http://schemas.microsoft.com/office/powerpoint/2010/main" val="5990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5494"/>
            <a:ext cx="10515600" cy="5921469"/>
          </a:xfrm>
        </p:spPr>
        <p:txBody>
          <a:bodyPr/>
          <a:lstStyle/>
          <a:p>
            <a:pPr marL="0" indent="0">
              <a:buNone/>
            </a:pPr>
            <a:r>
              <a:rPr lang="en-IN" sz="3800" dirty="0" smtClean="0">
                <a:solidFill>
                  <a:schemeClr val="accent1"/>
                </a:solidFill>
              </a:rPr>
              <a:t>Diagnostic Criteria</a:t>
            </a:r>
          </a:p>
          <a:p>
            <a:pPr marL="0" indent="0">
              <a:buNone/>
            </a:pPr>
            <a:r>
              <a:rPr lang="en-IN" dirty="0" smtClean="0"/>
              <a:t>The diagnosis of IPF requires the following:</a:t>
            </a:r>
          </a:p>
          <a:p>
            <a:pPr lvl="0" fontAlgn="base"/>
            <a:r>
              <a:rPr lang="en-IN" dirty="0" smtClean="0"/>
              <a:t>Exclusion of other known causes of ILD (e.g., domestic and occupational environmental exposures, connective tissue disease, and drug toxicity).</a:t>
            </a:r>
          </a:p>
          <a:p>
            <a:pPr marL="0" lvl="0" indent="0" fontAlgn="base">
              <a:buNone/>
            </a:pPr>
            <a:endParaRPr lang="en-IN" dirty="0" smtClean="0"/>
          </a:p>
          <a:p>
            <a:pPr lvl="0" fontAlgn="base"/>
            <a:r>
              <a:rPr lang="en-IN" dirty="0" smtClean="0"/>
              <a:t>The presence of a UIP pattern on HRCT in patients not subjected to surgical lung biopsy.</a:t>
            </a:r>
          </a:p>
          <a:p>
            <a:pPr marL="0" lvl="0" indent="0" fontAlgn="base">
              <a:buNone/>
            </a:pPr>
            <a:endParaRPr lang="en-IN" dirty="0" smtClean="0"/>
          </a:p>
          <a:p>
            <a:pPr lvl="0" fontAlgn="base"/>
            <a:r>
              <a:rPr lang="en-IN" dirty="0" smtClean="0"/>
              <a:t>Specific combinations of HRCT and surgical lung biopsy pattern in patients subjected to surgical lung biopsy .</a:t>
            </a:r>
          </a:p>
          <a:p>
            <a:endParaRPr lang="en-IN" dirty="0"/>
          </a:p>
        </p:txBody>
      </p:sp>
    </p:spTree>
    <p:extLst>
      <p:ext uri="{BB962C8B-B14F-4D97-AF65-F5344CB8AC3E}">
        <p14:creationId xmlns:p14="http://schemas.microsoft.com/office/powerpoint/2010/main" val="187664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17719564"/>
              </p:ext>
            </p:extLst>
          </p:nvPr>
        </p:nvGraphicFramePr>
        <p:xfrm>
          <a:off x="568035" y="110837"/>
          <a:ext cx="10196946" cy="6492240"/>
        </p:xfrm>
        <a:graphic>
          <a:graphicData uri="http://schemas.openxmlformats.org/drawingml/2006/table">
            <a:tbl>
              <a:tblPr firstRow="1" bandRow="1">
                <a:tableStyleId>{5C22544A-7EE6-4342-B048-85BDC9FD1C3A}</a:tableStyleId>
              </a:tblPr>
              <a:tblGrid>
                <a:gridCol w="3398982"/>
                <a:gridCol w="3398982"/>
                <a:gridCol w="3398982"/>
              </a:tblGrid>
              <a:tr h="271974">
                <a:tc>
                  <a:txBody>
                    <a:bodyPr/>
                    <a:lstStyle/>
                    <a:p>
                      <a:r>
                        <a:rPr lang="en-IN" dirty="0" smtClean="0"/>
                        <a:t>HRCT</a:t>
                      </a:r>
                      <a:endParaRPr lang="en-IN" dirty="0"/>
                    </a:p>
                  </a:txBody>
                  <a:tcPr/>
                </a:tc>
                <a:tc>
                  <a:txBody>
                    <a:bodyPr/>
                    <a:lstStyle/>
                    <a:p>
                      <a:r>
                        <a:rPr lang="en-IN" dirty="0" smtClean="0"/>
                        <a:t>SURGICAL</a:t>
                      </a:r>
                      <a:r>
                        <a:rPr lang="en-IN" baseline="0" dirty="0" smtClean="0"/>
                        <a:t> BIOPSY</a:t>
                      </a:r>
                      <a:endParaRPr lang="en-IN" dirty="0"/>
                    </a:p>
                  </a:txBody>
                  <a:tcPr/>
                </a:tc>
                <a:tc>
                  <a:txBody>
                    <a:bodyPr/>
                    <a:lstStyle/>
                    <a:p>
                      <a:r>
                        <a:rPr lang="en-IN" dirty="0" smtClean="0"/>
                        <a:t>IPF</a:t>
                      </a:r>
                      <a:endParaRPr lang="en-IN" dirty="0"/>
                    </a:p>
                  </a:txBody>
                  <a:tcPr/>
                </a:tc>
              </a:tr>
              <a:tr h="475955">
                <a:tc>
                  <a:txBody>
                    <a:bodyPr/>
                    <a:lstStyle/>
                    <a:p>
                      <a:r>
                        <a:rPr lang="en-IN" dirty="0" smtClean="0"/>
                        <a:t>UIP</a:t>
                      </a:r>
                      <a:endParaRPr lang="en-IN" dirty="0"/>
                    </a:p>
                  </a:txBody>
                  <a:tcPr/>
                </a:tc>
                <a:tc>
                  <a:txBody>
                    <a:bodyPr/>
                    <a:lstStyle/>
                    <a:p>
                      <a:r>
                        <a:rPr lang="en-IN" dirty="0" smtClean="0"/>
                        <a:t>UIP</a:t>
                      </a:r>
                    </a:p>
                    <a:p>
                      <a:endParaRPr lang="en-IN" dirty="0"/>
                    </a:p>
                  </a:txBody>
                  <a:tcPr/>
                </a:tc>
                <a:tc>
                  <a:txBody>
                    <a:bodyPr/>
                    <a:lstStyle/>
                    <a:p>
                      <a:r>
                        <a:rPr lang="en-IN" dirty="0" smtClean="0"/>
                        <a:t>YES</a:t>
                      </a:r>
                      <a:endParaRPr lang="en-IN" dirty="0"/>
                    </a:p>
                  </a:txBody>
                  <a:tcPr/>
                </a:tc>
              </a:tr>
              <a:tr h="271974">
                <a:tc>
                  <a:txBody>
                    <a:bodyPr/>
                    <a:lstStyle/>
                    <a:p>
                      <a:endParaRPr lang="en-IN" dirty="0"/>
                    </a:p>
                  </a:txBody>
                  <a:tcPr/>
                </a:tc>
                <a:tc>
                  <a:txBody>
                    <a:bodyPr/>
                    <a:lstStyle/>
                    <a:p>
                      <a:r>
                        <a:rPr lang="en-IN" dirty="0" smtClean="0"/>
                        <a:t>PROBABLE</a:t>
                      </a:r>
                      <a:r>
                        <a:rPr lang="en-IN" baseline="0" dirty="0" smtClean="0"/>
                        <a:t> UIP</a:t>
                      </a:r>
                      <a:endParaRPr lang="en-IN" dirty="0"/>
                    </a:p>
                  </a:txBody>
                  <a:tcPr/>
                </a:tc>
                <a:tc>
                  <a:txBody>
                    <a:bodyPr/>
                    <a:lstStyle/>
                    <a:p>
                      <a:endParaRPr lang="en-IN" dirty="0"/>
                    </a:p>
                  </a:txBody>
                  <a:tcPr/>
                </a:tc>
              </a:tr>
              <a:tr h="271974">
                <a:tc>
                  <a:txBody>
                    <a:bodyPr/>
                    <a:lstStyle/>
                    <a:p>
                      <a:endParaRPr lang="en-IN" dirty="0"/>
                    </a:p>
                  </a:txBody>
                  <a:tcPr/>
                </a:tc>
                <a:tc>
                  <a:txBody>
                    <a:bodyPr/>
                    <a:lstStyle/>
                    <a:p>
                      <a:r>
                        <a:rPr lang="en-IN" dirty="0" smtClean="0"/>
                        <a:t>POSSIBLE UIP</a:t>
                      </a:r>
                      <a:endParaRPr lang="en-IN" dirty="0"/>
                    </a:p>
                  </a:txBody>
                  <a:tcPr/>
                </a:tc>
                <a:tc>
                  <a:txBody>
                    <a:bodyPr/>
                    <a:lstStyle/>
                    <a:p>
                      <a:endParaRPr lang="en-IN" dirty="0"/>
                    </a:p>
                  </a:txBody>
                  <a:tcPr/>
                </a:tc>
              </a:tr>
              <a:tr h="271974">
                <a:tc>
                  <a:txBody>
                    <a:bodyPr/>
                    <a:lstStyle/>
                    <a:p>
                      <a:endParaRPr lang="en-IN"/>
                    </a:p>
                  </a:txBody>
                  <a:tcPr/>
                </a:tc>
                <a:tc>
                  <a:txBody>
                    <a:bodyPr/>
                    <a:lstStyle/>
                    <a:p>
                      <a:r>
                        <a:rPr lang="en-IN" dirty="0" smtClean="0"/>
                        <a:t>NONCLASSIFIABLE</a:t>
                      </a:r>
                      <a:r>
                        <a:rPr lang="en-IN" baseline="0" dirty="0" smtClean="0"/>
                        <a:t> FIBROSIS </a:t>
                      </a:r>
                      <a:endParaRPr lang="en-IN" dirty="0"/>
                    </a:p>
                  </a:txBody>
                  <a:tcPr/>
                </a:tc>
                <a:tc>
                  <a:txBody>
                    <a:bodyPr/>
                    <a:lstStyle/>
                    <a:p>
                      <a:endParaRPr lang="en-IN" dirty="0"/>
                    </a:p>
                  </a:txBody>
                  <a:tcPr/>
                </a:tc>
              </a:tr>
              <a:tr h="271974">
                <a:tc>
                  <a:txBody>
                    <a:bodyPr/>
                    <a:lstStyle/>
                    <a:p>
                      <a:endParaRPr lang="en-IN" dirty="0"/>
                    </a:p>
                  </a:txBody>
                  <a:tcPr/>
                </a:tc>
                <a:tc>
                  <a:txBody>
                    <a:bodyPr/>
                    <a:lstStyle/>
                    <a:p>
                      <a:r>
                        <a:rPr lang="en-IN" dirty="0" smtClean="0"/>
                        <a:t>NOT UIP</a:t>
                      </a:r>
                      <a:endParaRPr lang="en-IN" dirty="0"/>
                    </a:p>
                  </a:txBody>
                  <a:tcPr/>
                </a:tc>
                <a:tc>
                  <a:txBody>
                    <a:bodyPr/>
                    <a:lstStyle/>
                    <a:p>
                      <a:r>
                        <a:rPr lang="en-IN" dirty="0" smtClean="0"/>
                        <a:t>NO</a:t>
                      </a:r>
                      <a:endParaRPr lang="en-IN" dirty="0"/>
                    </a:p>
                  </a:txBody>
                  <a:tcPr/>
                </a:tc>
              </a:tr>
              <a:tr h="271974">
                <a:tc>
                  <a:txBody>
                    <a:bodyPr/>
                    <a:lstStyle/>
                    <a:p>
                      <a:r>
                        <a:rPr lang="en-IN" dirty="0" smtClean="0"/>
                        <a:t>POSSIBLE UIP</a:t>
                      </a:r>
                      <a:endParaRPr lang="en-IN" dirty="0"/>
                    </a:p>
                  </a:txBody>
                  <a:tcPr/>
                </a:tc>
                <a:tc>
                  <a:txBody>
                    <a:bodyPr/>
                    <a:lstStyle/>
                    <a:p>
                      <a:r>
                        <a:rPr lang="en-IN" dirty="0" smtClean="0"/>
                        <a:t>UIP</a:t>
                      </a:r>
                    </a:p>
                  </a:txBody>
                  <a:tcPr/>
                </a:tc>
                <a:tc>
                  <a:txBody>
                    <a:bodyPr/>
                    <a:lstStyle/>
                    <a:p>
                      <a:r>
                        <a:rPr lang="en-IN" dirty="0" smtClean="0"/>
                        <a:t>YES</a:t>
                      </a:r>
                      <a:endParaRPr lang="en-IN" dirty="0"/>
                    </a:p>
                  </a:txBody>
                  <a:tcPr/>
                </a:tc>
              </a:tr>
              <a:tr h="271974">
                <a:tc>
                  <a:txBody>
                    <a:bodyPr/>
                    <a:lstStyle/>
                    <a:p>
                      <a:endParaRPr lang="en-IN" dirty="0"/>
                    </a:p>
                  </a:txBody>
                  <a:tcPr/>
                </a:tc>
                <a:tc>
                  <a:txBody>
                    <a:bodyPr/>
                    <a:lstStyle/>
                    <a:p>
                      <a:r>
                        <a:rPr lang="en-IN" dirty="0" smtClean="0"/>
                        <a:t>PROBABLE</a:t>
                      </a:r>
                      <a:r>
                        <a:rPr lang="en-IN" baseline="0" dirty="0" smtClean="0"/>
                        <a:t> UIP</a:t>
                      </a:r>
                      <a:endParaRPr lang="en-IN" dirty="0"/>
                    </a:p>
                  </a:txBody>
                  <a:tcPr/>
                </a:tc>
                <a:tc>
                  <a:txBody>
                    <a:bodyPr/>
                    <a:lstStyle/>
                    <a:p>
                      <a:endParaRPr lang="en-IN" dirty="0"/>
                    </a:p>
                  </a:txBody>
                  <a:tcPr/>
                </a:tc>
              </a:tr>
              <a:tr h="271974">
                <a:tc>
                  <a:txBody>
                    <a:bodyPr/>
                    <a:lstStyle/>
                    <a:p>
                      <a:endParaRPr lang="en-IN"/>
                    </a:p>
                  </a:txBody>
                  <a:tcPr/>
                </a:tc>
                <a:tc>
                  <a:txBody>
                    <a:bodyPr/>
                    <a:lstStyle/>
                    <a:p>
                      <a:endParaRPr lang="en-IN" dirty="0"/>
                    </a:p>
                  </a:txBody>
                  <a:tcPr/>
                </a:tc>
                <a:tc>
                  <a:txBody>
                    <a:bodyPr/>
                    <a:lstStyle/>
                    <a:p>
                      <a:endParaRPr lang="en-IN" dirty="0"/>
                    </a:p>
                  </a:txBody>
                  <a:tcPr/>
                </a:tc>
              </a:tr>
              <a:tr h="271974">
                <a:tc>
                  <a:txBody>
                    <a:bodyPr/>
                    <a:lstStyle/>
                    <a:p>
                      <a:endParaRPr lang="en-IN"/>
                    </a:p>
                  </a:txBody>
                  <a:tcPr/>
                </a:tc>
                <a:tc>
                  <a:txBody>
                    <a:bodyPr/>
                    <a:lstStyle/>
                    <a:p>
                      <a:r>
                        <a:rPr lang="en-IN" dirty="0" smtClean="0"/>
                        <a:t>POSSIBLE UIP</a:t>
                      </a:r>
                      <a:endParaRPr lang="en-IN" dirty="0"/>
                    </a:p>
                  </a:txBody>
                  <a:tcPr/>
                </a:tc>
                <a:tc>
                  <a:txBody>
                    <a:bodyPr/>
                    <a:lstStyle/>
                    <a:p>
                      <a:r>
                        <a:rPr lang="en-IN" dirty="0" smtClean="0"/>
                        <a:t>PROBABLE</a:t>
                      </a:r>
                      <a:endParaRPr lang="en-IN" dirty="0"/>
                    </a:p>
                  </a:txBody>
                  <a:tcPr/>
                </a:tc>
              </a:tr>
              <a:tr h="271974">
                <a:tc>
                  <a:txBody>
                    <a:bodyPr/>
                    <a:lstStyle/>
                    <a:p>
                      <a:endParaRPr lang="en-IN" dirty="0"/>
                    </a:p>
                  </a:txBody>
                  <a:tcPr/>
                </a:tc>
                <a:tc>
                  <a:txBody>
                    <a:bodyPr/>
                    <a:lstStyle/>
                    <a:p>
                      <a:r>
                        <a:rPr lang="en-IN" dirty="0" smtClean="0"/>
                        <a:t>NONCLASSIFIABLE</a:t>
                      </a:r>
                      <a:r>
                        <a:rPr lang="en-IN" baseline="0" dirty="0" smtClean="0"/>
                        <a:t> FIBROSIS </a:t>
                      </a:r>
                      <a:endParaRPr lang="en-IN" dirty="0"/>
                    </a:p>
                  </a:txBody>
                  <a:tcPr/>
                </a:tc>
                <a:tc>
                  <a:txBody>
                    <a:bodyPr/>
                    <a:lstStyle/>
                    <a:p>
                      <a:endParaRPr lang="en-IN" dirty="0"/>
                    </a:p>
                  </a:txBody>
                  <a:tcPr/>
                </a:tc>
              </a:tr>
              <a:tr h="271974">
                <a:tc>
                  <a:txBody>
                    <a:bodyPr/>
                    <a:lstStyle/>
                    <a:p>
                      <a:endParaRPr lang="en-IN" dirty="0"/>
                    </a:p>
                  </a:txBody>
                  <a:tcPr/>
                </a:tc>
                <a:tc>
                  <a:txBody>
                    <a:bodyPr/>
                    <a:lstStyle/>
                    <a:p>
                      <a:r>
                        <a:rPr lang="en-IN" dirty="0" smtClean="0"/>
                        <a:t>NOT UIP</a:t>
                      </a:r>
                      <a:endParaRPr lang="en-IN" dirty="0"/>
                    </a:p>
                  </a:txBody>
                  <a:tcPr/>
                </a:tc>
                <a:tc>
                  <a:txBody>
                    <a:bodyPr/>
                    <a:lstStyle/>
                    <a:p>
                      <a:r>
                        <a:rPr lang="en-IN" dirty="0" smtClean="0"/>
                        <a:t>NO</a:t>
                      </a:r>
                      <a:endParaRPr lang="en-IN" dirty="0"/>
                    </a:p>
                  </a:txBody>
                  <a:tcPr/>
                </a:tc>
              </a:tr>
              <a:tr h="271974">
                <a:tc>
                  <a:txBody>
                    <a:bodyPr/>
                    <a:lstStyle/>
                    <a:p>
                      <a:r>
                        <a:rPr lang="en-IN" dirty="0" smtClean="0"/>
                        <a:t>INCONSISTENT WITH</a:t>
                      </a:r>
                      <a:r>
                        <a:rPr lang="en-IN" baseline="0" dirty="0" smtClean="0"/>
                        <a:t> UIP</a:t>
                      </a:r>
                      <a:endParaRPr lang="en-IN" dirty="0"/>
                    </a:p>
                  </a:txBody>
                  <a:tcPr/>
                </a:tc>
                <a:tc>
                  <a:txBody>
                    <a:bodyPr/>
                    <a:lstStyle/>
                    <a:p>
                      <a:r>
                        <a:rPr lang="en-IN" dirty="0" smtClean="0"/>
                        <a:t>UIP</a:t>
                      </a:r>
                    </a:p>
                  </a:txBody>
                  <a:tcPr/>
                </a:tc>
                <a:tc>
                  <a:txBody>
                    <a:bodyPr/>
                    <a:lstStyle/>
                    <a:p>
                      <a:r>
                        <a:rPr lang="en-IN" dirty="0" smtClean="0"/>
                        <a:t>POSSIBLE</a:t>
                      </a:r>
                      <a:endParaRPr lang="en-IN" dirty="0"/>
                    </a:p>
                  </a:txBody>
                  <a:tcPr/>
                </a:tc>
              </a:tr>
              <a:tr h="271974">
                <a:tc>
                  <a:txBody>
                    <a:bodyPr/>
                    <a:lstStyle/>
                    <a:p>
                      <a:endParaRPr lang="en-IN" dirty="0"/>
                    </a:p>
                  </a:txBody>
                  <a:tcPr/>
                </a:tc>
                <a:tc>
                  <a:txBody>
                    <a:bodyPr/>
                    <a:lstStyle/>
                    <a:p>
                      <a:r>
                        <a:rPr lang="en-IN" dirty="0" smtClean="0"/>
                        <a:t>PROBABLE</a:t>
                      </a:r>
                      <a:r>
                        <a:rPr lang="en-IN" baseline="0" dirty="0" smtClean="0"/>
                        <a:t> UIP</a:t>
                      </a:r>
                      <a:endParaRPr lang="en-IN" dirty="0"/>
                    </a:p>
                  </a:txBody>
                  <a:tcPr/>
                </a:tc>
                <a:tc>
                  <a:txBody>
                    <a:bodyPr/>
                    <a:lstStyle/>
                    <a:p>
                      <a:r>
                        <a:rPr lang="en-IN" dirty="0" smtClean="0"/>
                        <a:t>NO</a:t>
                      </a:r>
                      <a:endParaRPr lang="en-IN" dirty="0"/>
                    </a:p>
                  </a:txBody>
                  <a:tcPr/>
                </a:tc>
              </a:tr>
              <a:tr h="271974">
                <a:tc>
                  <a:txBody>
                    <a:bodyPr/>
                    <a:lstStyle/>
                    <a:p>
                      <a:endParaRPr lang="en-IN" dirty="0"/>
                    </a:p>
                  </a:txBody>
                  <a:tcPr/>
                </a:tc>
                <a:tc>
                  <a:txBody>
                    <a:bodyPr/>
                    <a:lstStyle/>
                    <a:p>
                      <a:r>
                        <a:rPr lang="en-IN" dirty="0" smtClean="0"/>
                        <a:t>POSSIBLE UIP</a:t>
                      </a:r>
                      <a:endParaRPr lang="en-IN" dirty="0"/>
                    </a:p>
                  </a:txBody>
                  <a:tcPr/>
                </a:tc>
                <a:tc>
                  <a:txBody>
                    <a:bodyPr/>
                    <a:lstStyle/>
                    <a:p>
                      <a:endParaRPr lang="en-IN"/>
                    </a:p>
                  </a:txBody>
                  <a:tcPr/>
                </a:tc>
              </a:tr>
              <a:tr h="271974">
                <a:tc>
                  <a:txBody>
                    <a:bodyPr/>
                    <a:lstStyle/>
                    <a:p>
                      <a:endParaRPr lang="en-IN" dirty="0"/>
                    </a:p>
                  </a:txBody>
                  <a:tcPr/>
                </a:tc>
                <a:tc>
                  <a:txBody>
                    <a:bodyPr/>
                    <a:lstStyle/>
                    <a:p>
                      <a:r>
                        <a:rPr lang="en-IN" dirty="0" smtClean="0"/>
                        <a:t>NONCLASSIFIABLE</a:t>
                      </a:r>
                      <a:r>
                        <a:rPr lang="en-IN" baseline="0" dirty="0" smtClean="0"/>
                        <a:t> FIBROSIS </a:t>
                      </a:r>
                      <a:endParaRPr lang="en-IN" dirty="0"/>
                    </a:p>
                  </a:txBody>
                  <a:tcPr/>
                </a:tc>
                <a:tc>
                  <a:txBody>
                    <a:bodyPr/>
                    <a:lstStyle/>
                    <a:p>
                      <a:endParaRPr lang="en-IN"/>
                    </a:p>
                  </a:txBody>
                  <a:tcPr/>
                </a:tc>
              </a:tr>
              <a:tr h="271974">
                <a:tc>
                  <a:txBody>
                    <a:bodyPr/>
                    <a:lstStyle/>
                    <a:p>
                      <a:endParaRPr lang="en-IN" dirty="0"/>
                    </a:p>
                  </a:txBody>
                  <a:tcPr/>
                </a:tc>
                <a:tc>
                  <a:txBody>
                    <a:bodyPr/>
                    <a:lstStyle/>
                    <a:p>
                      <a:r>
                        <a:rPr lang="en-IN" dirty="0" smtClean="0"/>
                        <a:t>NOT UIP</a:t>
                      </a:r>
                      <a:endParaRPr lang="en-IN" dirty="0"/>
                    </a:p>
                  </a:txBody>
                  <a:tcPr/>
                </a:tc>
                <a:tc>
                  <a:txBody>
                    <a:bodyPr/>
                    <a:lstStyle/>
                    <a:p>
                      <a:endParaRPr lang="en-IN" dirty="0"/>
                    </a:p>
                  </a:txBody>
                  <a:tcPr/>
                </a:tc>
              </a:tr>
            </a:tbl>
          </a:graphicData>
        </a:graphic>
      </p:graphicFrame>
    </p:spTree>
    <p:extLst>
      <p:ext uri="{BB962C8B-B14F-4D97-AF65-F5344CB8AC3E}">
        <p14:creationId xmlns:p14="http://schemas.microsoft.com/office/powerpoint/2010/main" val="1249619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DIAGNOSTIC MODALITIES AND RECOMMENDATION.</a:t>
            </a:r>
            <a:endParaRPr lang="en-IN" dirty="0"/>
          </a:p>
        </p:txBody>
      </p:sp>
    </p:spTree>
    <p:extLst>
      <p:ext uri="{BB962C8B-B14F-4D97-AF65-F5344CB8AC3E}">
        <p14:creationId xmlns:p14="http://schemas.microsoft.com/office/powerpoint/2010/main" val="2624611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r>
              <a:rPr lang="en-IN" dirty="0" smtClean="0"/>
              <a:t>Question: Should BAL cellular analysis be performed in the diagnostic evaluation of suspected IPF?</a:t>
            </a:r>
            <a:br>
              <a:rPr lang="en-IN" dirty="0" smtClean="0"/>
            </a:br>
            <a:endParaRPr lang="en-IN" dirty="0"/>
          </a:p>
        </p:txBody>
      </p:sp>
    </p:spTree>
    <p:extLst>
      <p:ext uri="{BB962C8B-B14F-4D97-AF65-F5344CB8AC3E}">
        <p14:creationId xmlns:p14="http://schemas.microsoft.com/office/powerpoint/2010/main" val="887512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071" y="161365"/>
            <a:ext cx="11551023" cy="6015598"/>
          </a:xfrm>
        </p:spPr>
        <p:txBody>
          <a:bodyPr>
            <a:normAutofit/>
          </a:bodyPr>
          <a:lstStyle/>
          <a:p>
            <a:r>
              <a:rPr lang="en-IN" dirty="0" smtClean="0"/>
              <a:t>In the evaluation of patients with suspected IPF, the most important application of BAL is in the exclusion of</a:t>
            </a:r>
          </a:p>
          <a:p>
            <a:pPr marL="0" indent="0">
              <a:buNone/>
            </a:pPr>
            <a:r>
              <a:rPr lang="en-IN" dirty="0" smtClean="0"/>
              <a:t> </a:t>
            </a:r>
            <a:r>
              <a:rPr lang="en-IN" dirty="0" smtClean="0">
                <a:solidFill>
                  <a:schemeClr val="accent1"/>
                </a:solidFill>
              </a:rPr>
              <a:t>chronic hypersensitivity pneumonitis; </a:t>
            </a:r>
            <a:r>
              <a:rPr lang="en-IN" dirty="0" smtClean="0"/>
              <a:t>from </a:t>
            </a:r>
            <a:r>
              <a:rPr lang="en-IN" dirty="0" err="1" smtClean="0"/>
              <a:t>NSIP;Prominent</a:t>
            </a:r>
            <a:r>
              <a:rPr lang="en-IN" dirty="0" smtClean="0"/>
              <a:t> lymphocytosis ( 40%) should suggest the diagnosis. </a:t>
            </a:r>
          </a:p>
          <a:p>
            <a:pPr marL="0" indent="0">
              <a:buNone/>
            </a:pPr>
            <a:r>
              <a:rPr lang="en-IN" dirty="0" smtClean="0"/>
              <a:t>Recent retrospective data suggest that 8% of patients with an HRCT UIP pattern may have BAL findings suggestive of an alternative diagnosis.</a:t>
            </a:r>
          </a:p>
          <a:p>
            <a:pPr marL="0" indent="0">
              <a:buNone/>
            </a:pPr>
            <a:r>
              <a:rPr lang="en-IN" dirty="0" smtClean="0"/>
              <a:t> It is unclear whether BAL adds significant diagnostic specificity to a careful exposure history and clinical evaluation.</a:t>
            </a:r>
          </a:p>
          <a:p>
            <a:pPr marL="0" indent="0">
              <a:buNone/>
            </a:pPr>
            <a:endParaRPr lang="en-IN" dirty="0" smtClean="0"/>
          </a:p>
          <a:p>
            <a:r>
              <a:rPr lang="en-IN" dirty="0" smtClean="0">
                <a:solidFill>
                  <a:schemeClr val="accent1"/>
                </a:solidFill>
              </a:rPr>
              <a:t>Recommendation:</a:t>
            </a:r>
            <a:r>
              <a:rPr lang="en-IN" dirty="0" smtClean="0"/>
              <a:t> BAL cellular analysis should not be performed in the diagnostic evaluation of IPF in the majority of patients, but may be appropriate in a minority (weak recommendation, low-quality evidence).</a:t>
            </a:r>
          </a:p>
          <a:p>
            <a:pPr marL="0" indent="0">
              <a:buNone/>
            </a:pPr>
            <a:endParaRPr lang="en-IN" dirty="0" smtClean="0"/>
          </a:p>
          <a:p>
            <a:endParaRPr lang="en-IN" dirty="0"/>
          </a:p>
        </p:txBody>
      </p:sp>
    </p:spTree>
    <p:extLst>
      <p:ext uri="{BB962C8B-B14F-4D97-AF65-F5344CB8AC3E}">
        <p14:creationId xmlns:p14="http://schemas.microsoft.com/office/powerpoint/2010/main" val="404727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Question: </a:t>
            </a: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Should </a:t>
            </a:r>
            <a:r>
              <a:rPr lang="en-IN" dirty="0" err="1"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transbronchial</a:t>
            </a: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 lung biopsy be used in the evaluation of suspected IPF?</a:t>
            </a:r>
            <a:endParaRPr lang="en-IN" dirty="0"/>
          </a:p>
        </p:txBody>
      </p:sp>
      <p:sp>
        <p:nvSpPr>
          <p:cNvPr id="6" name="Content Placeholder 5"/>
          <p:cNvSpPr>
            <a:spLocks noGrp="1"/>
          </p:cNvSpPr>
          <p:nvPr>
            <p:ph idx="1"/>
          </p:nvPr>
        </p:nvSpPr>
        <p:spPr>
          <a:xfrm>
            <a:off x="838200" y="1825624"/>
            <a:ext cx="10515600" cy="4749987"/>
          </a:xfrm>
        </p:spPr>
        <p:txBody>
          <a:bodyPr>
            <a:normAutofit/>
          </a:bodyPr>
          <a:lstStyle/>
          <a:p>
            <a:pPr marL="306705" indent="-127635" algn="just">
              <a:lnSpc>
                <a:spcPct val="102000"/>
              </a:lnSpc>
              <a:spcAft>
                <a:spcPts val="170"/>
              </a:spcAft>
            </a:pPr>
            <a:r>
              <a:rPr lang="en-IN" dirty="0" err="1"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Transbronchial</a:t>
            </a: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 lung biopsy is useful in the evaluation of selected conditions (e.g., granulomatous disorders such as </a:t>
            </a:r>
            <a:r>
              <a:rPr lang="en-IN" dirty="0" err="1"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sarcoidosis</a:t>
            </a: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 </a:t>
            </a:r>
          </a:p>
          <a:p>
            <a:pPr marL="306705" indent="-127635" algn="just">
              <a:lnSpc>
                <a:spcPct val="102000"/>
              </a:lnSpc>
              <a:spcAft>
                <a:spcPts val="170"/>
              </a:spcAft>
            </a:pPr>
            <a:endParaRPr lang="en-IN" dirty="0">
              <a:solidFill>
                <a:srgbClr val="181717"/>
              </a:solidFill>
              <a:latin typeface="Times New Roman" panose="02020603050405020304" pitchFamily="18" charset="0"/>
              <a:ea typeface="Times New Roman" panose="02020603050405020304" pitchFamily="18" charset="0"/>
              <a:cs typeface="Calibri" panose="020F0502020204030204" pitchFamily="34" charset="0"/>
            </a:endParaRPr>
          </a:p>
          <a:p>
            <a:pPr marL="179070" indent="0" algn="just">
              <a:lnSpc>
                <a:spcPct val="102000"/>
              </a:lnSpc>
              <a:spcAft>
                <a:spcPts val="170"/>
              </a:spcAft>
              <a:buNone/>
            </a:pPr>
            <a:endPar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06705" indent="-127635" algn="just">
              <a:lnSpc>
                <a:spcPct val="102000"/>
              </a:lnSpc>
              <a:spcAft>
                <a:spcPts val="170"/>
              </a:spcAft>
            </a:pP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A UIP pattern on HRCT makes these conditions unlikely .</a:t>
            </a:r>
          </a:p>
          <a:p>
            <a:endParaRPr lang="en-IN" dirty="0"/>
          </a:p>
        </p:txBody>
      </p:sp>
    </p:spTree>
    <p:extLst>
      <p:ext uri="{BB962C8B-B14F-4D97-AF65-F5344CB8AC3E}">
        <p14:creationId xmlns:p14="http://schemas.microsoft.com/office/powerpoint/2010/main" val="848891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166256"/>
            <a:ext cx="10910455" cy="6010708"/>
          </a:xfrm>
        </p:spPr>
        <p:txBody>
          <a:bodyPr/>
          <a:lstStyle/>
          <a:p>
            <a:pPr marL="306705" indent="-127635" algn="just">
              <a:lnSpc>
                <a:spcPct val="102000"/>
              </a:lnSpc>
              <a:spcAft>
                <a:spcPts val="170"/>
              </a:spcAft>
            </a:pP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In cases requiring histopathology, the specificity and positive predictive value of UIP pattern identified by </a:t>
            </a:r>
            <a:r>
              <a:rPr lang="en-IN" dirty="0" err="1"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transbronchial</a:t>
            </a: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 biopsy has not been rigorously studied. While </a:t>
            </a:r>
            <a:r>
              <a:rPr lang="en-IN" dirty="0" err="1"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transbronchial</a:t>
            </a: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 biopsy specimens may show all the histologic features of UIP the sensitivity and specificity of this approach for the diagnosis for UIP pattern is unknown. </a:t>
            </a:r>
          </a:p>
          <a:p>
            <a:pPr marL="179070" indent="0" algn="just">
              <a:lnSpc>
                <a:spcPct val="102000"/>
              </a:lnSpc>
              <a:spcAft>
                <a:spcPts val="170"/>
              </a:spcAft>
              <a:buNone/>
            </a:pPr>
            <a:endPar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06705" indent="-127635" algn="just">
              <a:lnSpc>
                <a:spcPct val="102000"/>
              </a:lnSpc>
              <a:spcAft>
                <a:spcPts val="170"/>
              </a:spcAft>
            </a:pP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It is also unknown how many and from where </a:t>
            </a:r>
            <a:r>
              <a:rPr lang="en-IN" dirty="0" err="1"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transbronchial</a:t>
            </a:r>
            <a:r>
              <a:rPr lang="en-IN" dirty="0" smtClean="0">
                <a:solidFill>
                  <a:srgbClr val="181717"/>
                </a:solidFill>
                <a:effectLst/>
                <a:latin typeface="Times New Roman" panose="02020603050405020304" pitchFamily="18" charset="0"/>
                <a:ea typeface="Times New Roman" panose="02020603050405020304" pitchFamily="18" charset="0"/>
                <a:cs typeface="Calibri" panose="020F0502020204030204" pitchFamily="34" charset="0"/>
              </a:rPr>
              <a:t> biopsies should be obtained.</a:t>
            </a:r>
          </a:p>
          <a:p>
            <a:pPr marL="179070" indent="0" algn="just">
              <a:lnSpc>
                <a:spcPct val="102000"/>
              </a:lnSpc>
              <a:spcAft>
                <a:spcPts val="170"/>
              </a:spcAft>
              <a:buNone/>
            </a:pPr>
            <a:endParaRPr lang="en-IN" sz="4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IN" dirty="0" smtClean="0">
                <a:solidFill>
                  <a:schemeClr val="accent1"/>
                </a:solidFill>
              </a:rPr>
              <a:t>Recommendation</a:t>
            </a:r>
            <a:r>
              <a:rPr lang="en-IN" dirty="0"/>
              <a:t>: </a:t>
            </a:r>
            <a:r>
              <a:rPr lang="en-IN" dirty="0" err="1"/>
              <a:t>Transbronchial</a:t>
            </a:r>
            <a:r>
              <a:rPr lang="en-IN" dirty="0"/>
              <a:t> biopsy should not be used in the evaluation of IPF in the majority of patients, but may be appropriate in a minority (weak recommendation, low-quality evidence</a:t>
            </a:r>
            <a:r>
              <a:rPr lang="en-IN" dirty="0" smtClean="0"/>
              <a:t>).</a:t>
            </a:r>
            <a:endParaRPr lang="en-IN" dirty="0"/>
          </a:p>
        </p:txBody>
      </p:sp>
    </p:spTree>
    <p:extLst>
      <p:ext uri="{BB962C8B-B14F-4D97-AF65-F5344CB8AC3E}">
        <p14:creationId xmlns:p14="http://schemas.microsoft.com/office/powerpoint/2010/main" val="173429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Question: Should serologic testing for connective tissues disease be used in the evaluation of suspected IPF?</a:t>
            </a:r>
            <a:br>
              <a:rPr lang="en-IN" dirty="0" smtClean="0"/>
            </a:br>
            <a:endParaRPr lang="en-IN" dirty="0"/>
          </a:p>
        </p:txBody>
      </p:sp>
      <p:sp>
        <p:nvSpPr>
          <p:cNvPr id="3" name="Content Placeholder 2"/>
          <p:cNvSpPr>
            <a:spLocks noGrp="1"/>
          </p:cNvSpPr>
          <p:nvPr>
            <p:ph idx="1"/>
          </p:nvPr>
        </p:nvSpPr>
        <p:spPr/>
        <p:txBody>
          <a:bodyPr>
            <a:normAutofit/>
          </a:bodyPr>
          <a:lstStyle/>
          <a:p>
            <a:r>
              <a:rPr lang="en-IN" dirty="0" smtClean="0"/>
              <a:t>There </a:t>
            </a:r>
            <a:r>
              <a:rPr lang="en-IN" dirty="0"/>
              <a:t>are no reliable data on the role of screening </a:t>
            </a:r>
            <a:r>
              <a:rPr lang="en-IN" dirty="0" err="1"/>
              <a:t>serologies</a:t>
            </a:r>
            <a:r>
              <a:rPr lang="en-IN" dirty="0"/>
              <a:t> in patients with suspected IPF. Connective tissue disease can present with a UIP pattern (124), and ILD has been described as the sole clinical manifestation of these conditions and can precede the overt manifestation of a specific connective tissue disease </a:t>
            </a:r>
            <a:r>
              <a:rPr lang="en-IN" dirty="0" smtClean="0"/>
              <a:t>.</a:t>
            </a:r>
            <a:endParaRPr lang="en-IN" dirty="0"/>
          </a:p>
          <a:p>
            <a:r>
              <a:rPr lang="en-IN" dirty="0"/>
              <a:t>Recommendation: Serologic testing for connective tissue disease should be performed in the evaluation of IPF in the majority of patients, but may not be appropriate in a minority (weak recommendation, very low-quality evidence).</a:t>
            </a:r>
          </a:p>
          <a:p>
            <a:endParaRPr lang="en-IN" dirty="0"/>
          </a:p>
        </p:txBody>
      </p:sp>
    </p:spTree>
    <p:extLst>
      <p:ext uri="{BB962C8B-B14F-4D97-AF65-F5344CB8AC3E}">
        <p14:creationId xmlns:p14="http://schemas.microsoft.com/office/powerpoint/2010/main" val="298498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2" y="141669"/>
            <a:ext cx="11147738" cy="1549020"/>
          </a:xfrm>
        </p:spPr>
        <p:txBody>
          <a:bodyPr>
            <a:noAutofit/>
          </a:bodyPr>
          <a:lstStyle/>
          <a:p>
            <a:r>
              <a:rPr lang="en-IN" sz="3200" dirty="0"/>
              <a:t/>
            </a:r>
            <a:br>
              <a:rPr lang="en-IN" sz="3200" dirty="0"/>
            </a:br>
            <a:r>
              <a:rPr lang="en-IN" sz="3200" dirty="0" smtClean="0"/>
              <a:t/>
            </a:r>
            <a:br>
              <a:rPr lang="en-IN" sz="3200" dirty="0" smtClean="0"/>
            </a:br>
            <a:r>
              <a:rPr lang="en-IN" sz="3200" dirty="0" smtClean="0"/>
              <a:t> REVISED AMERICAN THORACIC SOCIETY/EUROPEAN RESPIRATORY SOCIETY CLASSIFICATION OF IDIOPATHIC INTERSTITIAL PNEUMONIAS: MULTIDISCIPLINARY DIAGNOSES</a:t>
            </a:r>
            <a:br>
              <a:rPr lang="en-IN" sz="3200" dirty="0" smtClean="0"/>
            </a:br>
            <a:endParaRPr lang="en-IN" sz="3200" dirty="0"/>
          </a:p>
        </p:txBody>
      </p:sp>
    </p:spTree>
    <p:extLst>
      <p:ext uri="{BB962C8B-B14F-4D97-AF65-F5344CB8AC3E}">
        <p14:creationId xmlns:p14="http://schemas.microsoft.com/office/powerpoint/2010/main" val="71626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6518"/>
            <a:ext cx="10515600" cy="5800445"/>
          </a:xfrm>
        </p:spPr>
        <p:txBody>
          <a:bodyPr>
            <a:normAutofit/>
          </a:bodyPr>
          <a:lstStyle/>
          <a:p>
            <a:r>
              <a:rPr lang="en-IN" dirty="0" smtClean="0"/>
              <a:t>Remarks: Serologic evaluation should be performed even in the absence of signs or symptoms of connective tissue disease, and should include rheumatoid factor, anti-cyclic citrullinated </a:t>
            </a:r>
            <a:r>
              <a:rPr lang="en-IN" dirty="0"/>
              <a:t>peptide, and anti-nuclear antibody </a:t>
            </a:r>
            <a:r>
              <a:rPr lang="en-IN" dirty="0" err="1"/>
              <a:t>titer</a:t>
            </a:r>
            <a:r>
              <a:rPr lang="en-IN" dirty="0"/>
              <a:t> and pattern</a:t>
            </a:r>
            <a:r>
              <a:rPr lang="en-IN" dirty="0" smtClean="0"/>
              <a:t>.</a:t>
            </a:r>
          </a:p>
          <a:p>
            <a:endParaRPr lang="en-IN" dirty="0"/>
          </a:p>
          <a:p>
            <a:endParaRPr lang="en-IN" dirty="0" smtClean="0"/>
          </a:p>
          <a:p>
            <a:pPr marL="0" indent="0">
              <a:buNone/>
            </a:pPr>
            <a:endParaRPr lang="en-IN" dirty="0" smtClean="0"/>
          </a:p>
          <a:p>
            <a:r>
              <a:rPr lang="en-IN" dirty="0" smtClean="0"/>
              <a:t> </a:t>
            </a:r>
            <a:r>
              <a:rPr lang="en-IN" dirty="0"/>
              <a:t>The routine use of other serological tests such as </a:t>
            </a:r>
            <a:r>
              <a:rPr lang="en-IN" dirty="0" err="1"/>
              <a:t>antisynthetase</a:t>
            </a:r>
            <a:r>
              <a:rPr lang="en-IN" dirty="0"/>
              <a:t> antibodies (e.g., Jo-1), </a:t>
            </a:r>
            <a:r>
              <a:rPr lang="en-IN" dirty="0" err="1"/>
              <a:t>creatine</a:t>
            </a:r>
            <a:r>
              <a:rPr lang="en-IN" dirty="0"/>
              <a:t> kinase and </a:t>
            </a:r>
            <a:r>
              <a:rPr lang="en-IN" dirty="0" err="1"/>
              <a:t>aldolase</a:t>
            </a:r>
            <a:r>
              <a:rPr lang="en-IN" dirty="0"/>
              <a:t>, </a:t>
            </a:r>
            <a:r>
              <a:rPr lang="en-IN" dirty="0" err="1"/>
              <a:t>Sjogren’s</a:t>
            </a:r>
            <a:r>
              <a:rPr lang="en-IN" dirty="0"/>
              <a:t> antibodies (SS-A, SS-B), and scleroderma antibodies (scl-70, PM-1) is of unclear benefit, but may be helpful in selected cases</a:t>
            </a:r>
            <a:r>
              <a:rPr lang="en-IN" dirty="0" smtClean="0"/>
              <a:t>.</a:t>
            </a:r>
          </a:p>
        </p:txBody>
      </p:sp>
    </p:spTree>
    <p:extLst>
      <p:ext uri="{BB962C8B-B14F-4D97-AF65-F5344CB8AC3E}">
        <p14:creationId xmlns:p14="http://schemas.microsoft.com/office/powerpoint/2010/main" val="2511216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0988"/>
            <a:ext cx="10515600" cy="5665975"/>
          </a:xfrm>
        </p:spPr>
        <p:txBody>
          <a:bodyPr>
            <a:normAutofit/>
          </a:bodyPr>
          <a:lstStyle/>
          <a:p>
            <a:r>
              <a:rPr lang="en-IN" sz="3200" dirty="0" smtClean="0"/>
              <a:t> Patients with IPF may have a mildly positive antinuclear antibody </a:t>
            </a:r>
            <a:r>
              <a:rPr lang="en-IN" sz="3200" dirty="0" err="1" smtClean="0"/>
              <a:t>titer</a:t>
            </a:r>
            <a:r>
              <a:rPr lang="en-IN" sz="3200" dirty="0" smtClean="0"/>
              <a:t> and/or rheumatoid factor level without any other clinical features of connective tissue. </a:t>
            </a:r>
          </a:p>
          <a:p>
            <a:pPr marL="0" indent="0">
              <a:buNone/>
            </a:pPr>
            <a:endParaRPr lang="en-IN" sz="3200" dirty="0" smtClean="0"/>
          </a:p>
          <a:p>
            <a:r>
              <a:rPr lang="en-IN" sz="3200" dirty="0" smtClean="0"/>
              <a:t>In the absence of additional serologic or clinical evidence to support a connective tissues diagnosis, the diagnosis of IPF is appropriate. </a:t>
            </a:r>
          </a:p>
          <a:p>
            <a:pPr marL="0" indent="0">
              <a:buNone/>
            </a:pPr>
            <a:endParaRPr lang="en-IN" sz="3200" dirty="0" smtClean="0"/>
          </a:p>
          <a:p>
            <a:r>
              <a:rPr lang="en-IN" sz="3200" dirty="0" smtClean="0"/>
              <a:t>Repeat serologic and clinical evaluation during follow up may subsequently confirm the development of a connective tissue disease; in such cases, the diagnosis should be revised. </a:t>
            </a:r>
          </a:p>
          <a:p>
            <a:endParaRPr lang="en-IN" sz="3200" dirty="0"/>
          </a:p>
        </p:txBody>
      </p:sp>
    </p:spTree>
    <p:extLst>
      <p:ext uri="{BB962C8B-B14F-4D97-AF65-F5344CB8AC3E}">
        <p14:creationId xmlns:p14="http://schemas.microsoft.com/office/powerpoint/2010/main" val="299500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Diagnostic algorithm for idiopathic pulmonary fibrosis (IPF). </a:t>
            </a:r>
          </a:p>
        </p:txBody>
      </p:sp>
      <p:pic>
        <p:nvPicPr>
          <p:cNvPr id="4" name="Content Placeholder 3"/>
          <p:cNvPicPr>
            <a:picLocks noGrp="1"/>
          </p:cNvPicPr>
          <p:nvPr>
            <p:ph idx="1"/>
          </p:nvPr>
        </p:nvPicPr>
        <p:blipFill>
          <a:blip r:embed="rId2"/>
          <a:stretch>
            <a:fillRect/>
          </a:stretch>
        </p:blipFill>
        <p:spPr>
          <a:xfrm>
            <a:off x="1420837" y="1825625"/>
            <a:ext cx="10635175" cy="4729920"/>
          </a:xfrm>
          <a:prstGeom prst="rect">
            <a:avLst/>
          </a:prstGeom>
        </p:spPr>
      </p:pic>
    </p:spTree>
    <p:extLst>
      <p:ext uri="{BB962C8B-B14F-4D97-AF65-F5344CB8AC3E}">
        <p14:creationId xmlns:p14="http://schemas.microsoft.com/office/powerpoint/2010/main" val="2290070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Natural history of </a:t>
            </a:r>
            <a:r>
              <a:rPr lang="en-IN" dirty="0" err="1" smtClean="0"/>
              <a:t>lld</a:t>
            </a:r>
            <a:r>
              <a:rPr lang="en-IN" dirty="0" smtClean="0"/>
              <a:t>.</a:t>
            </a:r>
            <a:endParaRPr lang="en-IN" dirty="0"/>
          </a:p>
        </p:txBody>
      </p:sp>
      <p:pic>
        <p:nvPicPr>
          <p:cNvPr id="11" name="Content Placeholder 10"/>
          <p:cNvPicPr>
            <a:picLocks noGrp="1"/>
          </p:cNvPicPr>
          <p:nvPr>
            <p:ph idx="1"/>
          </p:nvPr>
        </p:nvPicPr>
        <p:blipFill>
          <a:blip r:embed="rId2"/>
          <a:stretch>
            <a:fillRect/>
          </a:stretch>
        </p:blipFill>
        <p:spPr>
          <a:xfrm>
            <a:off x="970671" y="1825625"/>
            <a:ext cx="7951320" cy="4351338"/>
          </a:xfrm>
          <a:prstGeom prst="rect">
            <a:avLst/>
          </a:prstGeom>
        </p:spPr>
      </p:pic>
    </p:spTree>
    <p:extLst>
      <p:ext uri="{BB962C8B-B14F-4D97-AF65-F5344CB8AC3E}">
        <p14:creationId xmlns:p14="http://schemas.microsoft.com/office/powerpoint/2010/main" val="3796218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TREATMENT ADVANCES AND RECOMMENDATION.</a:t>
            </a:r>
            <a:endParaRPr lang="en-IN" dirty="0"/>
          </a:p>
        </p:txBody>
      </p:sp>
      <p:sp>
        <p:nvSpPr>
          <p:cNvPr id="3" name="Content Placeholder 2"/>
          <p:cNvSpPr>
            <a:spLocks noGrp="1"/>
          </p:cNvSpPr>
          <p:nvPr>
            <p:ph idx="1"/>
          </p:nvPr>
        </p:nvSpPr>
        <p:spPr/>
        <p:txBody>
          <a:bodyPr>
            <a:normAutofit/>
          </a:bodyPr>
          <a:lstStyle/>
          <a:p>
            <a:endParaRPr lang="en-IN" dirty="0"/>
          </a:p>
        </p:txBody>
      </p:sp>
    </p:spTree>
    <p:extLst>
      <p:ext uri="{BB962C8B-B14F-4D97-AF65-F5344CB8AC3E}">
        <p14:creationId xmlns:p14="http://schemas.microsoft.com/office/powerpoint/2010/main" val="1140242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7927"/>
            <a:ext cx="10515600" cy="5789036"/>
          </a:xfrm>
        </p:spPr>
        <p:txBody>
          <a:bodyPr>
            <a:noAutofit/>
          </a:bodyPr>
          <a:lstStyle/>
          <a:p>
            <a:r>
              <a:rPr lang="en-IN" sz="3000" dirty="0" smtClean="0"/>
              <a:t>Question 1: Should Patients with IPF Be Treated with Anticoagulation?</a:t>
            </a:r>
          </a:p>
          <a:p>
            <a:pPr marL="0" indent="0">
              <a:buNone/>
            </a:pPr>
            <a:r>
              <a:rPr lang="en-IN" sz="3000" dirty="0" smtClean="0"/>
              <a:t> </a:t>
            </a:r>
          </a:p>
          <a:p>
            <a:r>
              <a:rPr lang="en-IN" sz="3000" dirty="0" smtClean="0"/>
              <a:t>Question 2: Should Patients with IPF Be Treated with </a:t>
            </a:r>
            <a:r>
              <a:rPr lang="en-IN" sz="3000" dirty="0" err="1" smtClean="0"/>
              <a:t>Imatinib</a:t>
            </a:r>
            <a:r>
              <a:rPr lang="en-IN" sz="3000" dirty="0" smtClean="0"/>
              <a:t>, a Tyrosine Kinase Inhibitor?</a:t>
            </a:r>
          </a:p>
          <a:p>
            <a:pPr marL="0" indent="0">
              <a:buNone/>
            </a:pPr>
            <a:endParaRPr lang="en-IN" sz="3000" dirty="0" smtClean="0"/>
          </a:p>
          <a:p>
            <a:r>
              <a:rPr lang="en-IN" sz="3000" dirty="0" smtClean="0"/>
              <a:t>Question 3: Should Patients with IPF Be Treated with Combination Prednisone, Azathioprine, and N-</a:t>
            </a:r>
            <a:r>
              <a:rPr lang="en-IN" sz="3000" dirty="0" err="1" smtClean="0"/>
              <a:t>Acetylcysteine</a:t>
            </a:r>
            <a:r>
              <a:rPr lang="en-IN" sz="3000" dirty="0" smtClean="0"/>
              <a:t>?</a:t>
            </a:r>
          </a:p>
          <a:p>
            <a:pPr marL="0" indent="0">
              <a:buNone/>
            </a:pPr>
            <a:endParaRPr lang="en-IN" sz="3000" dirty="0" smtClean="0"/>
          </a:p>
          <a:p>
            <a:r>
              <a:rPr lang="en-IN" sz="3000" dirty="0" smtClean="0"/>
              <a:t> Question 4: Should Patients with IPF Be Treated with </a:t>
            </a:r>
            <a:r>
              <a:rPr lang="en-IN" sz="3000" dirty="0" err="1" smtClean="0"/>
              <a:t>Ambrisentan</a:t>
            </a:r>
            <a:r>
              <a:rPr lang="en-IN" sz="3000" dirty="0" smtClean="0"/>
              <a:t>, a Selective ER-A Endothelin Receptor Antagonist? </a:t>
            </a:r>
          </a:p>
          <a:p>
            <a:pPr marL="0" indent="0">
              <a:buNone/>
            </a:pPr>
            <a:endParaRPr lang="en-IN" sz="3000" dirty="0" smtClean="0"/>
          </a:p>
          <a:p>
            <a:pPr marL="0" indent="0">
              <a:buNone/>
            </a:pPr>
            <a:endParaRPr lang="en-IN" sz="3000" strike="sngStrike" dirty="0"/>
          </a:p>
        </p:txBody>
      </p:sp>
    </p:spTree>
    <p:extLst>
      <p:ext uri="{BB962C8B-B14F-4D97-AF65-F5344CB8AC3E}">
        <p14:creationId xmlns:p14="http://schemas.microsoft.com/office/powerpoint/2010/main" val="753159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7" y="277091"/>
            <a:ext cx="11540837" cy="6303818"/>
          </a:xfrm>
        </p:spPr>
        <p:txBody>
          <a:bodyPr>
            <a:normAutofit/>
          </a:bodyPr>
          <a:lstStyle/>
          <a:p>
            <a:r>
              <a:rPr lang="en-IN" sz="3200" dirty="0" smtClean="0"/>
              <a:t>Question 5: Should Patients with IPF Be Treated with </a:t>
            </a:r>
            <a:r>
              <a:rPr lang="en-IN" sz="3200" dirty="0" err="1" smtClean="0"/>
              <a:t>Pirfenidone</a:t>
            </a:r>
            <a:r>
              <a:rPr lang="en-IN" sz="3200" dirty="0" smtClean="0"/>
              <a:t>? </a:t>
            </a:r>
          </a:p>
          <a:p>
            <a:pPr marL="0" indent="0">
              <a:buNone/>
            </a:pPr>
            <a:endParaRPr lang="en-IN" sz="3200" dirty="0" smtClean="0"/>
          </a:p>
          <a:p>
            <a:r>
              <a:rPr lang="en-IN" sz="3200" dirty="0" smtClean="0"/>
              <a:t>Question 6: Should Patients with IPF Be Treated with </a:t>
            </a:r>
            <a:r>
              <a:rPr lang="en-IN" sz="3200" dirty="0" err="1" smtClean="0"/>
              <a:t>Antiacid</a:t>
            </a:r>
            <a:r>
              <a:rPr lang="en-IN" sz="3200" dirty="0" smtClean="0"/>
              <a:t> Medication?</a:t>
            </a:r>
          </a:p>
          <a:p>
            <a:pPr marL="0" indent="0">
              <a:buNone/>
            </a:pPr>
            <a:endParaRPr lang="en-IN" sz="3200" dirty="0" smtClean="0"/>
          </a:p>
          <a:p>
            <a:r>
              <a:rPr lang="en-IN" sz="3200" dirty="0" smtClean="0"/>
              <a:t> Question 7: Should Patients with IPF Be Treated with Sildenaﬁl, a Phosphodiesterase-5 Inhibitor? </a:t>
            </a:r>
          </a:p>
          <a:p>
            <a:endParaRPr lang="en-IN" sz="3200" dirty="0"/>
          </a:p>
        </p:txBody>
      </p:sp>
    </p:spTree>
    <p:extLst>
      <p:ext uri="{BB962C8B-B14F-4D97-AF65-F5344CB8AC3E}">
        <p14:creationId xmlns:p14="http://schemas.microsoft.com/office/powerpoint/2010/main" val="1516697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1782"/>
            <a:ext cx="10515600" cy="5775181"/>
          </a:xfrm>
        </p:spPr>
        <p:txBody>
          <a:bodyPr/>
          <a:lstStyle/>
          <a:p>
            <a:r>
              <a:rPr lang="en-IN" dirty="0" smtClean="0"/>
              <a:t>Question 9: Should Patients with IPF Be Treated with </a:t>
            </a:r>
            <a:r>
              <a:rPr lang="en-IN" dirty="0" err="1" smtClean="0"/>
              <a:t>Bosentan</a:t>
            </a:r>
            <a:r>
              <a:rPr lang="en-IN" dirty="0" smtClean="0"/>
              <a:t> or </a:t>
            </a:r>
            <a:r>
              <a:rPr lang="en-IN" dirty="0" err="1" smtClean="0"/>
              <a:t>Macitentan</a:t>
            </a:r>
            <a:r>
              <a:rPr lang="en-IN" dirty="0" smtClean="0"/>
              <a:t>, Dual ERAs (ER-A and ER-B)? </a:t>
            </a:r>
          </a:p>
          <a:p>
            <a:pPr marL="0" indent="0">
              <a:buNone/>
            </a:pPr>
            <a:endParaRPr lang="en-IN" dirty="0" smtClean="0"/>
          </a:p>
          <a:p>
            <a:r>
              <a:rPr lang="en-IN" dirty="0" smtClean="0"/>
              <a:t>Question 10: Should Patients with IPF Be Treated with N-</a:t>
            </a:r>
            <a:r>
              <a:rPr lang="en-IN" dirty="0" err="1" smtClean="0"/>
              <a:t>Acetylcysteine</a:t>
            </a:r>
            <a:r>
              <a:rPr lang="en-IN" dirty="0" smtClean="0"/>
              <a:t> </a:t>
            </a:r>
            <a:r>
              <a:rPr lang="en-IN" dirty="0" err="1" smtClean="0"/>
              <a:t>Monotherapy</a:t>
            </a:r>
            <a:r>
              <a:rPr lang="en-IN" dirty="0" smtClean="0"/>
              <a:t>?</a:t>
            </a:r>
          </a:p>
          <a:p>
            <a:pPr marL="0" indent="0">
              <a:buNone/>
            </a:pPr>
            <a:endParaRPr lang="en-IN" dirty="0" smtClean="0"/>
          </a:p>
          <a:p>
            <a:r>
              <a:rPr lang="en-IN" dirty="0" smtClean="0"/>
              <a:t> Question 11: Should Patients with IPF Be Treated with Bilateral Lung Transplantation versus Single-Lung Transplantation?</a:t>
            </a:r>
          </a:p>
          <a:p>
            <a:pPr marL="0" indent="0">
              <a:buNone/>
            </a:pPr>
            <a:endParaRPr lang="en-IN" dirty="0" smtClean="0"/>
          </a:p>
          <a:p>
            <a:r>
              <a:rPr lang="en-IN" dirty="0" smtClean="0"/>
              <a:t> Question 12: Should PH Be Treated in Patients with IPF? </a:t>
            </a:r>
            <a:endParaRPr lang="en-IN" dirty="0"/>
          </a:p>
        </p:txBody>
      </p:sp>
    </p:spTree>
    <p:extLst>
      <p:ext uri="{BB962C8B-B14F-4D97-AF65-F5344CB8AC3E}">
        <p14:creationId xmlns:p14="http://schemas.microsoft.com/office/powerpoint/2010/main" val="996866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Question 1: Should Patients with IPF Be Treated with Anticoagulation?</a:t>
            </a:r>
            <a:br>
              <a:rPr lang="en-IN" dirty="0" smtClean="0"/>
            </a:br>
            <a:endParaRPr lang="en-IN" dirty="0"/>
          </a:p>
        </p:txBody>
      </p:sp>
      <p:sp>
        <p:nvSpPr>
          <p:cNvPr id="3" name="Content Placeholder 2"/>
          <p:cNvSpPr>
            <a:spLocks noGrp="1"/>
          </p:cNvSpPr>
          <p:nvPr>
            <p:ph idx="1"/>
          </p:nvPr>
        </p:nvSpPr>
        <p:spPr/>
        <p:txBody>
          <a:bodyPr/>
          <a:lstStyle/>
          <a:p>
            <a:r>
              <a:rPr lang="en-IN" dirty="0" smtClean="0"/>
              <a:t>Studies </a:t>
            </a:r>
            <a:r>
              <a:rPr lang="en-IN" dirty="0"/>
              <a:t>have suggested a </a:t>
            </a:r>
            <a:r>
              <a:rPr lang="en-IN" dirty="0" err="1"/>
              <a:t>procoagulant</a:t>
            </a:r>
            <a:r>
              <a:rPr lang="en-IN" dirty="0"/>
              <a:t> state may be involved in promoting fibrosis via cell-surface receptor–mediated pathways </a:t>
            </a:r>
            <a:r>
              <a:rPr lang="en-IN" dirty="0" smtClean="0"/>
              <a:t> </a:t>
            </a:r>
            <a:r>
              <a:rPr lang="en-IN" dirty="0"/>
              <a:t>providing biological plausibility for a mechanistic link between thrombosis and lung fibrosis </a:t>
            </a:r>
            <a:r>
              <a:rPr lang="en-IN" dirty="0" smtClean="0"/>
              <a:t>. </a:t>
            </a:r>
            <a:r>
              <a:rPr lang="en-IN" dirty="0"/>
              <a:t>It is less clear what role systemic anticoagulants may have in preventing this effect in patients with IPF.</a:t>
            </a:r>
          </a:p>
        </p:txBody>
      </p:sp>
    </p:spTree>
    <p:extLst>
      <p:ext uri="{BB962C8B-B14F-4D97-AF65-F5344CB8AC3E}">
        <p14:creationId xmlns:p14="http://schemas.microsoft.com/office/powerpoint/2010/main" val="2666739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2509"/>
            <a:ext cx="10515600" cy="5844454"/>
          </a:xfrm>
        </p:spPr>
        <p:txBody>
          <a:bodyPr>
            <a:normAutofit/>
          </a:bodyPr>
          <a:lstStyle/>
          <a:p>
            <a:r>
              <a:rPr lang="en-IN" dirty="0"/>
              <a:t>The 2011 guideline included one </a:t>
            </a:r>
            <a:r>
              <a:rPr lang="en-IN" dirty="0" smtClean="0"/>
              <a:t>study</a:t>
            </a:r>
          </a:p>
          <a:p>
            <a:pPr marL="0" indent="0">
              <a:buNone/>
            </a:pPr>
            <a:endParaRPr lang="en-IN" dirty="0" smtClean="0"/>
          </a:p>
          <a:p>
            <a:pPr marL="0" indent="0">
              <a:buNone/>
            </a:pPr>
            <a:r>
              <a:rPr lang="en-IN" dirty="0" smtClean="0"/>
              <a:t>An </a:t>
            </a:r>
            <a:r>
              <a:rPr lang="en-IN" dirty="0"/>
              <a:t>open randomized trial that compared oral warfarin plus prednisolone against prednisolone alone in 56 patients with </a:t>
            </a:r>
            <a:r>
              <a:rPr lang="en-IN" dirty="0" smtClean="0"/>
              <a:t>IPF treatment </a:t>
            </a:r>
            <a:r>
              <a:rPr lang="en-IN" dirty="0"/>
              <a:t>with warfarin led to a reduction in the secondary outcome of IPF acute exacerbation-associated mortality. </a:t>
            </a:r>
            <a:endParaRPr lang="en-IN" dirty="0" smtClean="0"/>
          </a:p>
        </p:txBody>
      </p:sp>
    </p:spTree>
    <p:extLst>
      <p:ext uri="{BB962C8B-B14F-4D97-AF65-F5344CB8AC3E}">
        <p14:creationId xmlns:p14="http://schemas.microsoft.com/office/powerpoint/2010/main" val="14335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3800" dirty="0" smtClean="0"/>
              <a:t>MAJOR</a:t>
            </a:r>
          </a:p>
          <a:p>
            <a:r>
              <a:rPr lang="en-IN" sz="3800" dirty="0" smtClean="0"/>
              <a:t>RARE</a:t>
            </a:r>
          </a:p>
          <a:p>
            <a:r>
              <a:rPr lang="en-IN" sz="3800" dirty="0" smtClean="0"/>
              <a:t>UNCLASSIFIABLE.</a:t>
            </a:r>
            <a:endParaRPr lang="en-IN" sz="3800" dirty="0"/>
          </a:p>
        </p:txBody>
      </p:sp>
    </p:spTree>
    <p:extLst>
      <p:ext uri="{BB962C8B-B14F-4D97-AF65-F5344CB8AC3E}">
        <p14:creationId xmlns:p14="http://schemas.microsoft.com/office/powerpoint/2010/main" val="3809791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7091"/>
            <a:ext cx="10515600" cy="5899872"/>
          </a:xfrm>
        </p:spPr>
        <p:txBody>
          <a:bodyPr/>
          <a:lstStyle/>
          <a:p>
            <a:pPr marL="0" indent="0">
              <a:buNone/>
            </a:pPr>
            <a:r>
              <a:rPr lang="en-IN" dirty="0" smtClean="0"/>
              <a:t>This trial was associated with significant methodological concerns, specifically the lack of a clear description of how randomization or concealment of allocation was undertaken, the lack of a description of how patient drop-out was managed, and a failure to exclude pulmonary embolus as a potential cause for clinical deterioration.</a:t>
            </a:r>
          </a:p>
          <a:p>
            <a:pPr marL="0" indent="0">
              <a:buNone/>
            </a:pPr>
            <a:r>
              <a:rPr lang="en-IN" dirty="0" smtClean="0"/>
              <a:t> </a:t>
            </a:r>
          </a:p>
          <a:p>
            <a:pPr marL="0" indent="0">
              <a:buNone/>
            </a:pPr>
            <a:r>
              <a:rPr lang="en-IN" dirty="0" smtClean="0"/>
              <a:t>For these reasons, in addition to the absence of a placebo control, it was considered to have a high risk of bias and was excluded from pooled analysis in this treatment update.</a:t>
            </a:r>
          </a:p>
          <a:p>
            <a:endParaRPr lang="en-IN" dirty="0"/>
          </a:p>
        </p:txBody>
      </p:sp>
    </p:spTree>
    <p:extLst>
      <p:ext uri="{BB962C8B-B14F-4D97-AF65-F5344CB8AC3E}">
        <p14:creationId xmlns:p14="http://schemas.microsoft.com/office/powerpoint/2010/main" val="3340907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6364"/>
            <a:ext cx="10515600" cy="5830599"/>
          </a:xfrm>
        </p:spPr>
        <p:txBody>
          <a:bodyPr>
            <a:normAutofit/>
          </a:bodyPr>
          <a:lstStyle/>
          <a:p>
            <a:r>
              <a:rPr lang="en-IN" dirty="0"/>
              <a:t>Recommendation. We recommend that clinicians not use warfarin anticoagulation in patients with IPF who do not have a known alternative indication for its use (strong recommendation against, low confidence in estimates of effect</a:t>
            </a:r>
            <a:r>
              <a:rPr lang="en-IN" dirty="0" smtClean="0"/>
              <a:t>).</a:t>
            </a:r>
            <a:endParaRPr lang="en-IN" dirty="0"/>
          </a:p>
        </p:txBody>
      </p:sp>
    </p:spTree>
    <p:extLst>
      <p:ext uri="{BB962C8B-B14F-4D97-AF65-F5344CB8AC3E}">
        <p14:creationId xmlns:p14="http://schemas.microsoft.com/office/powerpoint/2010/main" val="3576849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Question 2: Should Patients with IPF Be Treated with </a:t>
            </a:r>
            <a:r>
              <a:rPr lang="en-IN" dirty="0" err="1"/>
              <a:t>Imatinib</a:t>
            </a:r>
            <a:r>
              <a:rPr lang="en-IN" dirty="0"/>
              <a:t>, a Tyrosine Kinase Inhibitor?</a:t>
            </a:r>
            <a:br>
              <a:rPr lang="en-IN" dirty="0"/>
            </a:br>
            <a:endParaRPr lang="en-IN" dirty="0"/>
          </a:p>
        </p:txBody>
      </p:sp>
      <p:sp>
        <p:nvSpPr>
          <p:cNvPr id="3" name="Content Placeholder 2"/>
          <p:cNvSpPr>
            <a:spLocks noGrp="1"/>
          </p:cNvSpPr>
          <p:nvPr>
            <p:ph idx="1"/>
          </p:nvPr>
        </p:nvSpPr>
        <p:spPr/>
        <p:txBody>
          <a:bodyPr/>
          <a:lstStyle/>
          <a:p>
            <a:pPr marL="0" indent="0">
              <a:buNone/>
            </a:pPr>
            <a:r>
              <a:rPr lang="en-IN" dirty="0" smtClean="0"/>
              <a:t> </a:t>
            </a:r>
            <a:r>
              <a:rPr lang="en-IN" dirty="0" err="1"/>
              <a:t>Imatinib</a:t>
            </a:r>
            <a:r>
              <a:rPr lang="en-IN" dirty="0"/>
              <a:t> is a potent inhibitor of lung fibroblast–</a:t>
            </a:r>
            <a:r>
              <a:rPr lang="en-IN" dirty="0" err="1"/>
              <a:t>myofibroblast</a:t>
            </a:r>
            <a:r>
              <a:rPr lang="en-IN" dirty="0"/>
              <a:t> differentiation and proliferation, as well as an inhibitor of extracellular matrix production through inhibition of PDGF and transforming growth factor-b </a:t>
            </a:r>
            <a:r>
              <a:rPr lang="en-IN" dirty="0" err="1"/>
              <a:t>signaling</a:t>
            </a:r>
            <a:r>
              <a:rPr lang="en-IN" dirty="0"/>
              <a:t>. </a:t>
            </a:r>
            <a:endParaRPr lang="en-IN" dirty="0" smtClean="0"/>
          </a:p>
          <a:p>
            <a:pPr marL="0" indent="0">
              <a:buNone/>
            </a:pPr>
            <a:endParaRPr lang="en-IN" dirty="0"/>
          </a:p>
          <a:p>
            <a:pPr marL="0" indent="0">
              <a:buNone/>
            </a:pPr>
            <a:r>
              <a:rPr lang="en-IN" dirty="0"/>
              <a:t>Recommendation. We recommend that clinicians not use </a:t>
            </a:r>
            <a:r>
              <a:rPr lang="en-IN" dirty="0" err="1"/>
              <a:t>imatinib</a:t>
            </a:r>
            <a:r>
              <a:rPr lang="en-IN" dirty="0"/>
              <a:t> in patients with IPF (strong recommendation, moderate confidence in estimates of effect).</a:t>
            </a:r>
          </a:p>
          <a:p>
            <a:pPr marL="0" indent="0">
              <a:buNone/>
            </a:pPr>
            <a:endParaRPr lang="en-IN" dirty="0"/>
          </a:p>
        </p:txBody>
      </p:sp>
    </p:spTree>
    <p:extLst>
      <p:ext uri="{BB962C8B-B14F-4D97-AF65-F5344CB8AC3E}">
        <p14:creationId xmlns:p14="http://schemas.microsoft.com/office/powerpoint/2010/main" val="1457264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Question 3: Should Patients with IPF</a:t>
            </a:r>
            <a:br>
              <a:rPr lang="en-IN" dirty="0"/>
            </a:br>
            <a:r>
              <a:rPr lang="en-IN" dirty="0"/>
              <a:t>Be Treated with Combination Prednisone, Azathioprine, and N-</a:t>
            </a:r>
            <a:r>
              <a:rPr lang="en-IN" dirty="0" err="1"/>
              <a:t>Acetylcysteine</a:t>
            </a:r>
            <a:r>
              <a:rPr lang="en-IN" dirty="0"/>
              <a:t>?</a:t>
            </a:r>
            <a:br>
              <a:rPr lang="en-IN" dirty="0"/>
            </a:br>
            <a:endParaRPr lang="en-IN" dirty="0"/>
          </a:p>
        </p:txBody>
      </p:sp>
    </p:spTree>
    <p:extLst>
      <p:ext uri="{BB962C8B-B14F-4D97-AF65-F5344CB8AC3E}">
        <p14:creationId xmlns:p14="http://schemas.microsoft.com/office/powerpoint/2010/main" val="2523359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36" y="360218"/>
            <a:ext cx="11090564" cy="6317673"/>
          </a:xfrm>
        </p:spPr>
        <p:txBody>
          <a:bodyPr>
            <a:normAutofit/>
          </a:bodyPr>
          <a:lstStyle/>
          <a:p>
            <a:r>
              <a:rPr lang="en-IN" dirty="0" smtClean="0"/>
              <a:t>Previously, immune suppression was considered important in the treatment of IPF .</a:t>
            </a:r>
          </a:p>
          <a:p>
            <a:r>
              <a:rPr lang="en-IN" dirty="0" smtClean="0"/>
              <a:t> It was thought that a two-drug regimen including glucocorticoids in addition to either azathioprine or cyclophosphamide may be superior to glucocorticoids alone .</a:t>
            </a:r>
          </a:p>
          <a:p>
            <a:r>
              <a:rPr lang="en-IN" dirty="0" smtClean="0"/>
              <a:t> Given some early studies in </a:t>
            </a:r>
            <a:r>
              <a:rPr lang="en-IN" dirty="0" err="1" smtClean="0"/>
              <a:t>favor</a:t>
            </a:r>
            <a:r>
              <a:rPr lang="en-IN" dirty="0" smtClean="0"/>
              <a:t> of N-</a:t>
            </a:r>
            <a:r>
              <a:rPr lang="en-IN" dirty="0" err="1" smtClean="0"/>
              <a:t>acetylcysteine</a:t>
            </a:r>
            <a:r>
              <a:rPr lang="en-IN" dirty="0" smtClean="0"/>
              <a:t> , clinicians and researchers have examined the potential benefit of this three-drug regimen for IPF.</a:t>
            </a:r>
          </a:p>
          <a:p>
            <a:r>
              <a:rPr lang="en-IN" dirty="0" smtClean="0"/>
              <a:t> The 2011 guideline included one RCT that compared N-</a:t>
            </a:r>
            <a:r>
              <a:rPr lang="en-IN" dirty="0" err="1" smtClean="0"/>
              <a:t>acetylcysteine</a:t>
            </a:r>
            <a:r>
              <a:rPr lang="en-IN" dirty="0" smtClean="0"/>
              <a:t> versus placebo in patients receiving prednisone and azathioprine .</a:t>
            </a:r>
          </a:p>
          <a:p>
            <a:r>
              <a:rPr lang="en-IN" dirty="0" smtClean="0"/>
              <a:t> In this study, 12-month declines in vital capacity and diffusing capacity of the lung for carbon monoxide (DL</a:t>
            </a:r>
            <a:r>
              <a:rPr lang="en-IN" baseline="-25000" dirty="0" smtClean="0"/>
              <a:t>CO</a:t>
            </a:r>
            <a:r>
              <a:rPr lang="en-IN" dirty="0" smtClean="0"/>
              <a:t>) were significantly less with the addition of N-</a:t>
            </a:r>
            <a:r>
              <a:rPr lang="en-IN" dirty="0" err="1" smtClean="0"/>
              <a:t>acetylcysteine</a:t>
            </a:r>
            <a:r>
              <a:rPr lang="en-IN" dirty="0" smtClean="0"/>
              <a:t>, although no significant effect on mortality, </a:t>
            </a:r>
            <a:r>
              <a:rPr lang="en-IN" dirty="0" err="1" smtClean="0"/>
              <a:t>dyspnea</a:t>
            </a:r>
            <a:r>
              <a:rPr lang="en-IN" dirty="0" smtClean="0"/>
              <a:t> scores, or quality of life was observed.</a:t>
            </a:r>
          </a:p>
          <a:p>
            <a:pPr marL="0" indent="0">
              <a:buNone/>
            </a:pPr>
            <a:endParaRPr lang="en-IN" dirty="0" smtClean="0"/>
          </a:p>
          <a:p>
            <a:endParaRPr lang="en-IN" dirty="0"/>
          </a:p>
        </p:txBody>
      </p:sp>
    </p:spTree>
    <p:extLst>
      <p:ext uri="{BB962C8B-B14F-4D97-AF65-F5344CB8AC3E}">
        <p14:creationId xmlns:p14="http://schemas.microsoft.com/office/powerpoint/2010/main" val="3702447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0"/>
            <a:ext cx="10827327" cy="6664036"/>
          </a:xfrm>
        </p:spPr>
        <p:txBody>
          <a:bodyPr>
            <a:normAutofit/>
          </a:bodyPr>
          <a:lstStyle/>
          <a:p>
            <a:r>
              <a:rPr lang="en-IN" dirty="0" smtClean="0"/>
              <a:t> Given the limitations of this study, specifically the lack of a true placebo group for all active therapies, a more recent RCT has been reported that randomized patients to combination therapy versus placebo for all active agents .</a:t>
            </a:r>
          </a:p>
          <a:p>
            <a:r>
              <a:rPr lang="en-IN" dirty="0" smtClean="0"/>
              <a:t> This </a:t>
            </a:r>
            <a:r>
              <a:rPr lang="en-IN" dirty="0" err="1" smtClean="0"/>
              <a:t>multicenter</a:t>
            </a:r>
            <a:r>
              <a:rPr lang="en-IN" dirty="0" smtClean="0"/>
              <a:t> study was stopped early after a signal for harm was seen in patients receiving combination therapy compared with placebo, with an increase in mortality and hospitalization (P , 0.001). </a:t>
            </a:r>
          </a:p>
          <a:p>
            <a:r>
              <a:rPr lang="en-IN" dirty="0" smtClean="0"/>
              <a:t>No significant difference between groups was seen in FVC change (moderate confidence), DL</a:t>
            </a:r>
            <a:r>
              <a:rPr lang="en-IN" baseline="-25000" dirty="0" smtClean="0"/>
              <a:t>CO </a:t>
            </a:r>
            <a:r>
              <a:rPr lang="en-IN" dirty="0" smtClean="0"/>
              <a:t>change (low confidence), or quality-of-life indices (low confidence).</a:t>
            </a:r>
          </a:p>
          <a:p>
            <a:r>
              <a:rPr lang="en-IN" dirty="0" smtClean="0">
                <a:solidFill>
                  <a:schemeClr val="accent1"/>
                </a:solidFill>
              </a:rPr>
              <a:t>Recommendation -</a:t>
            </a:r>
            <a:r>
              <a:rPr lang="en-IN" dirty="0" smtClean="0"/>
              <a:t>We </a:t>
            </a:r>
            <a:r>
              <a:rPr lang="en-IN" dirty="0"/>
              <a:t>recommend that clinicians not use the combination therapy of N-</a:t>
            </a:r>
            <a:r>
              <a:rPr lang="en-IN" dirty="0" err="1"/>
              <a:t>acetylcysteine</a:t>
            </a:r>
            <a:r>
              <a:rPr lang="en-IN" dirty="0"/>
              <a:t>, azathioprine, and prednisone in patients with IPF (strong recommendation, low confidence in estimates of effect).</a:t>
            </a:r>
          </a:p>
          <a:p>
            <a:endParaRPr lang="en-IN" dirty="0"/>
          </a:p>
        </p:txBody>
      </p:sp>
    </p:spTree>
    <p:extLst>
      <p:ext uri="{BB962C8B-B14F-4D97-AF65-F5344CB8AC3E}">
        <p14:creationId xmlns:p14="http://schemas.microsoft.com/office/powerpoint/2010/main" val="187139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3" y="374073"/>
            <a:ext cx="10979727" cy="5802890"/>
          </a:xfrm>
        </p:spPr>
        <p:txBody>
          <a:bodyPr>
            <a:normAutofit/>
          </a:bodyPr>
          <a:lstStyle/>
          <a:p>
            <a:pPr marL="0" indent="0">
              <a:buNone/>
            </a:pPr>
            <a:r>
              <a:rPr lang="en-IN" dirty="0"/>
              <a:t>Justification and implementation </a:t>
            </a:r>
            <a:r>
              <a:rPr lang="en-IN" dirty="0" smtClean="0"/>
              <a:t>considerations</a:t>
            </a:r>
          </a:p>
          <a:p>
            <a:r>
              <a:rPr lang="en-IN" dirty="0" smtClean="0"/>
              <a:t> </a:t>
            </a:r>
            <a:r>
              <a:rPr lang="en-IN" dirty="0"/>
              <a:t>This recommendation is primarily based on the results of a single trial that was stopped early for harm </a:t>
            </a:r>
            <a:r>
              <a:rPr lang="en-IN" dirty="0" smtClean="0"/>
              <a:t>. </a:t>
            </a:r>
            <a:r>
              <a:rPr lang="en-IN" dirty="0"/>
              <a:t>Although trials stopped early prompt concerns about the true underlying effect </a:t>
            </a:r>
            <a:r>
              <a:rPr lang="en-IN" dirty="0" smtClean="0"/>
              <a:t>, </a:t>
            </a:r>
            <a:r>
              <a:rPr lang="en-IN" dirty="0"/>
              <a:t>a clear negative effect was seen for multiple patient-important outcomes after enrolling 50% of targeted patients to this study</a:t>
            </a:r>
            <a:r>
              <a:rPr lang="en-IN" dirty="0" smtClean="0"/>
              <a:t>.</a:t>
            </a:r>
          </a:p>
          <a:p>
            <a:r>
              <a:rPr lang="en-IN" dirty="0" smtClean="0"/>
              <a:t> </a:t>
            </a:r>
            <a:r>
              <a:rPr lang="en-IN" dirty="0"/>
              <a:t>This recommendation places a high value on these potential adverse effects of the intervention. </a:t>
            </a:r>
            <a:endParaRPr lang="en-IN" dirty="0" smtClean="0"/>
          </a:p>
          <a:p>
            <a:r>
              <a:rPr lang="en-IN" dirty="0" smtClean="0"/>
              <a:t>The </a:t>
            </a:r>
            <a:r>
              <a:rPr lang="en-IN" dirty="0"/>
              <a:t>committee felt that this recommendation only applies to patients with IPF treated with the dose of agents used in the trial and may not necessarily be generalizable to other forms of interstitial lung disease or other doses of treatment medications</a:t>
            </a:r>
            <a:r>
              <a:rPr lang="en-IN" dirty="0" smtClean="0"/>
              <a:t>.</a:t>
            </a:r>
          </a:p>
          <a:p>
            <a:pPr marL="0" indent="0">
              <a:buNone/>
            </a:pPr>
            <a:endParaRPr lang="en-IN" dirty="0"/>
          </a:p>
        </p:txBody>
      </p:sp>
    </p:spTree>
    <p:extLst>
      <p:ext uri="{BB962C8B-B14F-4D97-AF65-F5344CB8AC3E}">
        <p14:creationId xmlns:p14="http://schemas.microsoft.com/office/powerpoint/2010/main" val="3020306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7091"/>
            <a:ext cx="10515600" cy="5899872"/>
          </a:xfrm>
        </p:spPr>
        <p:txBody>
          <a:bodyPr>
            <a:normAutofit lnSpcReduction="10000"/>
          </a:bodyPr>
          <a:lstStyle/>
          <a:p>
            <a:r>
              <a:rPr lang="en-IN" dirty="0" smtClean="0"/>
              <a:t>There was no consensus on how to deal with patients with IPF who have been receiving a combination therapy long-term with good tolerance, as studies did not address stopping this treatment. </a:t>
            </a:r>
          </a:p>
          <a:p>
            <a:pPr marL="0" indent="0">
              <a:buNone/>
            </a:pPr>
            <a:endParaRPr lang="en-IN" dirty="0" smtClean="0"/>
          </a:p>
          <a:p>
            <a:r>
              <a:rPr lang="en-IN" dirty="0" smtClean="0"/>
              <a:t>In such circumstances, the committee recommended that an informed discussion is necessary and should take place between the individual patient and practitioner discussing the potential harms of treatment in combination with considerations for the patient’s values and preferences. </a:t>
            </a:r>
          </a:p>
          <a:p>
            <a:pPr marL="0" indent="0">
              <a:buNone/>
            </a:pPr>
            <a:endParaRPr lang="en-IN" dirty="0" smtClean="0"/>
          </a:p>
          <a:p>
            <a:r>
              <a:rPr lang="en-IN" dirty="0" smtClean="0"/>
              <a:t>Despite challenges in judging benefit in individual patients, with those who seemed to have responded to combination therapy, it is prudent to readdress the accuracy of the diagnosis of IPF and reconsider other disease processes that may be more responsive to this treatment.</a:t>
            </a:r>
          </a:p>
          <a:p>
            <a:endParaRPr lang="en-IN" dirty="0" smtClean="0"/>
          </a:p>
          <a:p>
            <a:endParaRPr lang="en-IN" dirty="0"/>
          </a:p>
        </p:txBody>
      </p:sp>
    </p:spTree>
    <p:extLst>
      <p:ext uri="{BB962C8B-B14F-4D97-AF65-F5344CB8AC3E}">
        <p14:creationId xmlns:p14="http://schemas.microsoft.com/office/powerpoint/2010/main" val="274720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Question 4: Should Patients with IPF Be Treated with </a:t>
            </a:r>
            <a:r>
              <a:rPr lang="en-IN" dirty="0" err="1" smtClean="0"/>
              <a:t>Ambrisentan</a:t>
            </a:r>
            <a:r>
              <a:rPr lang="en-IN" dirty="0" smtClean="0"/>
              <a:t>, a Selective ER-A Endothelin Receptor Antagonist</a:t>
            </a:r>
            <a:endParaRPr lang="en-IN" dirty="0"/>
          </a:p>
        </p:txBody>
      </p:sp>
      <p:sp>
        <p:nvSpPr>
          <p:cNvPr id="3" name="Content Placeholder 2"/>
          <p:cNvSpPr>
            <a:spLocks noGrp="1"/>
          </p:cNvSpPr>
          <p:nvPr>
            <p:ph idx="1"/>
          </p:nvPr>
        </p:nvSpPr>
        <p:spPr/>
        <p:txBody>
          <a:bodyPr>
            <a:normAutofit fontScale="77500" lnSpcReduction="20000"/>
          </a:bodyPr>
          <a:lstStyle/>
          <a:p>
            <a:pPr marL="0" indent="0">
              <a:buNone/>
            </a:pPr>
            <a:endParaRPr lang="en-IN" dirty="0"/>
          </a:p>
          <a:p>
            <a:r>
              <a:rPr lang="en-IN" dirty="0" smtClean="0"/>
              <a:t> </a:t>
            </a:r>
            <a:r>
              <a:rPr lang="en-IN" dirty="0"/>
              <a:t>Clinically significant </a:t>
            </a:r>
            <a:r>
              <a:rPr lang="en-IN" dirty="0" err="1"/>
              <a:t>endothelin</a:t>
            </a:r>
            <a:r>
              <a:rPr lang="en-IN" dirty="0"/>
              <a:t> receptors fall into one of a few categories, including </a:t>
            </a:r>
            <a:r>
              <a:rPr lang="en-IN" dirty="0" err="1"/>
              <a:t>endothelin</a:t>
            </a:r>
            <a:r>
              <a:rPr lang="en-IN" dirty="0"/>
              <a:t> type A (ET-A) receptors, which induce vasoconstriction and are usually found on vascular smooth muscle cells, and the </a:t>
            </a:r>
            <a:r>
              <a:rPr lang="en-IN" dirty="0" err="1"/>
              <a:t>endothelin</a:t>
            </a:r>
            <a:r>
              <a:rPr lang="en-IN" dirty="0"/>
              <a:t> type B1 (ET-B1) receptors, located in the endothelial cells, which are known to stimulate the release of nitric oxide (NO) and prostacyclin to produce a </a:t>
            </a:r>
            <a:r>
              <a:rPr lang="en-IN" dirty="0" err="1"/>
              <a:t>vasodilating</a:t>
            </a:r>
            <a:r>
              <a:rPr lang="en-IN" dirty="0"/>
              <a:t> effect (15). ET-A </a:t>
            </a:r>
            <a:r>
              <a:rPr lang="en-IN" dirty="0" err="1" smtClean="0"/>
              <a:t>receptorshave</a:t>
            </a:r>
            <a:r>
              <a:rPr lang="en-IN" dirty="0" smtClean="0"/>
              <a:t> </a:t>
            </a:r>
            <a:r>
              <a:rPr lang="en-IN" dirty="0"/>
              <a:t>also been shown to propagate epithelial-to-</a:t>
            </a:r>
            <a:r>
              <a:rPr lang="en-IN" dirty="0" err="1"/>
              <a:t>mesenchymal</a:t>
            </a:r>
            <a:r>
              <a:rPr lang="en-IN" dirty="0"/>
              <a:t> transition through intermediary cytokines, leading to a </a:t>
            </a:r>
            <a:r>
              <a:rPr lang="en-IN" dirty="0" err="1"/>
              <a:t>profibrotic</a:t>
            </a:r>
            <a:r>
              <a:rPr lang="en-IN" dirty="0"/>
              <a:t> state (16). ET-B2 receptors antagonize ET-B1 receptors and </a:t>
            </a:r>
            <a:r>
              <a:rPr lang="en-IN" dirty="0" err="1"/>
              <a:t>vasoconstrict</a:t>
            </a:r>
            <a:r>
              <a:rPr lang="en-IN" dirty="0"/>
              <a:t> through an unknown mechanism </a:t>
            </a:r>
            <a:r>
              <a:rPr lang="en-IN" dirty="0" smtClean="0"/>
              <a:t>.</a:t>
            </a:r>
          </a:p>
          <a:p>
            <a:r>
              <a:rPr lang="en-IN" dirty="0" smtClean="0"/>
              <a:t> </a:t>
            </a:r>
            <a:r>
              <a:rPr lang="en-IN" dirty="0"/>
              <a:t>Clinically available </a:t>
            </a:r>
            <a:r>
              <a:rPr lang="en-IN" dirty="0" err="1"/>
              <a:t>endothelin</a:t>
            </a:r>
            <a:r>
              <a:rPr lang="en-IN" dirty="0"/>
              <a:t> receptor antagonists (ERAs) include selective ET-A antagonists (e.g., </a:t>
            </a:r>
            <a:r>
              <a:rPr lang="en-IN" dirty="0" err="1"/>
              <a:t>ambrisentan</a:t>
            </a:r>
            <a:r>
              <a:rPr lang="en-IN" dirty="0"/>
              <a:t>) and dual antagonists that affect both ET-A and ET-B receptors (e.g., </a:t>
            </a:r>
            <a:r>
              <a:rPr lang="en-IN" dirty="0" err="1"/>
              <a:t>bosentan</a:t>
            </a:r>
            <a:r>
              <a:rPr lang="en-IN" dirty="0"/>
              <a:t> and </a:t>
            </a:r>
            <a:r>
              <a:rPr lang="en-IN" dirty="0" err="1"/>
              <a:t>macitentan</a:t>
            </a:r>
            <a:r>
              <a:rPr lang="en-IN" dirty="0"/>
              <a:t>). Increased ET-A and ET-B receptor levels have been found in IPF-affected fibrotic lung </a:t>
            </a:r>
            <a:r>
              <a:rPr lang="en-IN" dirty="0" smtClean="0"/>
              <a:t>, </a:t>
            </a:r>
            <a:r>
              <a:rPr lang="en-IN" dirty="0"/>
              <a:t>and as such, both selective and dual antagonists have been investigated for potential benefit in treating patients with </a:t>
            </a:r>
            <a:r>
              <a:rPr lang="en-IN" dirty="0" smtClean="0"/>
              <a:t>IPF</a:t>
            </a:r>
            <a:endParaRPr lang="en-IN" dirty="0"/>
          </a:p>
        </p:txBody>
      </p:sp>
    </p:spTree>
    <p:extLst>
      <p:ext uri="{BB962C8B-B14F-4D97-AF65-F5344CB8AC3E}">
        <p14:creationId xmlns:p14="http://schemas.microsoft.com/office/powerpoint/2010/main" val="586738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4182"/>
            <a:ext cx="10515600" cy="5622781"/>
          </a:xfrm>
        </p:spPr>
        <p:txBody>
          <a:bodyPr/>
          <a:lstStyle/>
          <a:p>
            <a:r>
              <a:rPr lang="en-IN" dirty="0"/>
              <a:t>Recommendation. We recommend that clinicians not use </a:t>
            </a:r>
            <a:r>
              <a:rPr lang="en-IN" dirty="0" err="1"/>
              <a:t>ambrisentan</a:t>
            </a:r>
            <a:r>
              <a:rPr lang="en-IN" dirty="0"/>
              <a:t>, a selective ER-A </a:t>
            </a:r>
            <a:r>
              <a:rPr lang="en-IN" dirty="0" err="1"/>
              <a:t>endothelin</a:t>
            </a:r>
            <a:r>
              <a:rPr lang="en-IN" dirty="0"/>
              <a:t> receptor antagonist, in patients with IPF, regardless of the presence or absence of PH (strong recommendation against, low confidence in estimates of effect).</a:t>
            </a:r>
          </a:p>
          <a:p>
            <a:endParaRPr lang="en-IN" dirty="0"/>
          </a:p>
        </p:txBody>
      </p:sp>
    </p:spTree>
    <p:extLst>
      <p:ext uri="{BB962C8B-B14F-4D97-AF65-F5344CB8AC3E}">
        <p14:creationId xmlns:p14="http://schemas.microsoft.com/office/powerpoint/2010/main" val="222197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126609"/>
            <a:ext cx="11732456" cy="6485205"/>
          </a:xfrm>
        </p:spPr>
        <p:txBody>
          <a:bodyPr>
            <a:noAutofit/>
          </a:bodyPr>
          <a:lstStyle/>
          <a:p>
            <a:pPr marL="0" indent="0">
              <a:buNone/>
            </a:pPr>
            <a:r>
              <a:rPr lang="en-IN" sz="3000" dirty="0" smtClean="0">
                <a:solidFill>
                  <a:schemeClr val="accent1"/>
                </a:solidFill>
              </a:rPr>
              <a:t>Major idiopathic interstitial pneumonias</a:t>
            </a:r>
          </a:p>
          <a:p>
            <a:r>
              <a:rPr lang="en-IN" sz="3000" dirty="0" smtClean="0"/>
              <a:t> Idiopathic pulmonary ﬁbrosis</a:t>
            </a:r>
          </a:p>
          <a:p>
            <a:r>
              <a:rPr lang="en-IN" sz="3000" dirty="0" smtClean="0"/>
              <a:t> Idiopathic nonspeciﬁc interstitial pneumonia </a:t>
            </a:r>
          </a:p>
          <a:p>
            <a:r>
              <a:rPr lang="en-IN" sz="3000" dirty="0" smtClean="0"/>
              <a:t>Respiratory bronchiolitis–interstitial lung disease </a:t>
            </a:r>
          </a:p>
          <a:p>
            <a:r>
              <a:rPr lang="en-IN" sz="3000" dirty="0" err="1" smtClean="0"/>
              <a:t>Desquamative</a:t>
            </a:r>
            <a:r>
              <a:rPr lang="en-IN" sz="3000" dirty="0" smtClean="0"/>
              <a:t> interstitial pneumonia </a:t>
            </a:r>
          </a:p>
          <a:p>
            <a:r>
              <a:rPr lang="en-IN" sz="3000" dirty="0" smtClean="0"/>
              <a:t>Cryptogenic organizing pneumonia</a:t>
            </a:r>
          </a:p>
          <a:p>
            <a:r>
              <a:rPr lang="en-IN" sz="3000" dirty="0" smtClean="0"/>
              <a:t> Acute interstitial pneumonia</a:t>
            </a:r>
            <a:endParaRPr lang="en-IN" sz="3000" dirty="0"/>
          </a:p>
          <a:p>
            <a:pPr marL="0" indent="0">
              <a:buNone/>
            </a:pPr>
            <a:r>
              <a:rPr lang="en-IN" sz="3000" dirty="0" smtClean="0">
                <a:solidFill>
                  <a:schemeClr val="accent1"/>
                </a:solidFill>
              </a:rPr>
              <a:t>Rare idiopathic interstitial pneumonias </a:t>
            </a:r>
          </a:p>
          <a:p>
            <a:r>
              <a:rPr lang="en-IN" sz="3000" dirty="0" smtClean="0"/>
              <a:t>Idiopathic lymphoid interstitial pneumonia</a:t>
            </a:r>
          </a:p>
          <a:p>
            <a:r>
              <a:rPr lang="en-IN" sz="3000" dirty="0" smtClean="0"/>
              <a:t> Idiopathic </a:t>
            </a:r>
            <a:r>
              <a:rPr lang="en-IN" sz="3000" dirty="0" err="1" smtClean="0"/>
              <a:t>pleuroparenchymal</a:t>
            </a:r>
            <a:r>
              <a:rPr lang="en-IN" sz="3000" dirty="0" smtClean="0"/>
              <a:t> </a:t>
            </a:r>
            <a:r>
              <a:rPr lang="en-IN" sz="3000" dirty="0" err="1" smtClean="0"/>
              <a:t>ﬁbroelastosis</a:t>
            </a:r>
            <a:endParaRPr lang="en-IN" sz="3000" dirty="0"/>
          </a:p>
          <a:p>
            <a:pPr marL="0" indent="0">
              <a:buNone/>
            </a:pPr>
            <a:r>
              <a:rPr lang="en-IN" sz="3000" dirty="0" smtClean="0">
                <a:solidFill>
                  <a:schemeClr val="accent1"/>
                </a:solidFill>
              </a:rPr>
              <a:t>Unclassiﬁable idiopathic interstitial pneumonias</a:t>
            </a:r>
          </a:p>
        </p:txBody>
      </p:sp>
    </p:spTree>
    <p:extLst>
      <p:ext uri="{BB962C8B-B14F-4D97-AF65-F5344CB8AC3E}">
        <p14:creationId xmlns:p14="http://schemas.microsoft.com/office/powerpoint/2010/main" val="1752160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Question : Should Patients with IPF Be Treated with </a:t>
            </a:r>
            <a:r>
              <a:rPr lang="en-IN" dirty="0" err="1" smtClean="0"/>
              <a:t>Pirfenidone</a:t>
            </a:r>
            <a:r>
              <a:rPr lang="en-IN" dirty="0" smtClean="0"/>
              <a:t>?</a:t>
            </a:r>
            <a:br>
              <a:rPr lang="en-IN" dirty="0" smtClean="0"/>
            </a:br>
            <a:endParaRPr lang="en-IN" dirty="0"/>
          </a:p>
        </p:txBody>
      </p:sp>
      <p:sp>
        <p:nvSpPr>
          <p:cNvPr id="3" name="Content Placeholder 2"/>
          <p:cNvSpPr>
            <a:spLocks noGrp="1"/>
          </p:cNvSpPr>
          <p:nvPr>
            <p:ph idx="1"/>
          </p:nvPr>
        </p:nvSpPr>
        <p:spPr/>
        <p:txBody>
          <a:bodyPr>
            <a:normAutofit/>
          </a:bodyPr>
          <a:lstStyle/>
          <a:p>
            <a:r>
              <a:rPr lang="en-IN" dirty="0" err="1" smtClean="0"/>
              <a:t>Pirfenidone</a:t>
            </a:r>
            <a:r>
              <a:rPr lang="en-IN" dirty="0" smtClean="0"/>
              <a:t> </a:t>
            </a:r>
            <a:r>
              <a:rPr lang="en-IN" dirty="0"/>
              <a:t>is an oral </a:t>
            </a:r>
            <a:r>
              <a:rPr lang="en-IN" dirty="0" err="1"/>
              <a:t>antifibrotic</a:t>
            </a:r>
            <a:r>
              <a:rPr lang="en-IN" dirty="0"/>
              <a:t> drug with pleiotropic effects. It has been shown to regulate important </a:t>
            </a:r>
            <a:r>
              <a:rPr lang="en-IN" dirty="0" err="1"/>
              <a:t>profibrotic</a:t>
            </a:r>
            <a:r>
              <a:rPr lang="en-IN" dirty="0"/>
              <a:t> and </a:t>
            </a:r>
            <a:r>
              <a:rPr lang="en-IN" dirty="0" err="1"/>
              <a:t>proinflammatory</a:t>
            </a:r>
            <a:r>
              <a:rPr lang="en-IN" dirty="0"/>
              <a:t> cytokine cascades in vitro </a:t>
            </a:r>
            <a:r>
              <a:rPr lang="en-IN" dirty="0" smtClean="0"/>
              <a:t> </a:t>
            </a:r>
            <a:r>
              <a:rPr lang="en-IN" dirty="0"/>
              <a:t>while reducing fibroblast proliferation and collagen synthesis in animal models of lung fibrosis </a:t>
            </a:r>
            <a:r>
              <a:rPr lang="en-IN" dirty="0" smtClean="0"/>
              <a:t>.</a:t>
            </a:r>
          </a:p>
          <a:p>
            <a:endParaRPr lang="en-IN" dirty="0"/>
          </a:p>
          <a:p>
            <a:endParaRPr lang="en-IN" dirty="0" smtClean="0"/>
          </a:p>
          <a:p>
            <a:r>
              <a:rPr lang="en-IN" dirty="0" smtClean="0"/>
              <a:t>Recommendation. We suggest that clinicians use </a:t>
            </a:r>
            <a:r>
              <a:rPr lang="en-IN" dirty="0" err="1" smtClean="0"/>
              <a:t>pirfenidone</a:t>
            </a:r>
            <a:r>
              <a:rPr lang="en-IN" dirty="0" smtClean="0"/>
              <a:t> in patients with IPF (conditional recommendation, .</a:t>
            </a:r>
          </a:p>
          <a:p>
            <a:pPr marL="0" indent="0">
              <a:buNone/>
            </a:pPr>
            <a:endParaRPr lang="en-IN" dirty="0"/>
          </a:p>
        </p:txBody>
      </p:sp>
    </p:spTree>
    <p:extLst>
      <p:ext uri="{BB962C8B-B14F-4D97-AF65-F5344CB8AC3E}">
        <p14:creationId xmlns:p14="http://schemas.microsoft.com/office/powerpoint/2010/main" val="662652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Question : Should Patients with IPF Be Treated with Sildenafil, a Phosphodiesterase-5 Inhibitor?</a:t>
            </a:r>
            <a:br>
              <a:rPr lang="en-IN" dirty="0" smtClean="0"/>
            </a:br>
            <a:endParaRPr lang="en-IN" dirty="0"/>
          </a:p>
        </p:txBody>
      </p:sp>
      <p:sp>
        <p:nvSpPr>
          <p:cNvPr id="3" name="Content Placeholder 2"/>
          <p:cNvSpPr>
            <a:spLocks noGrp="1"/>
          </p:cNvSpPr>
          <p:nvPr>
            <p:ph idx="1"/>
          </p:nvPr>
        </p:nvSpPr>
        <p:spPr/>
        <p:txBody>
          <a:bodyPr/>
          <a:lstStyle/>
          <a:p>
            <a:pPr marL="0" indent="0">
              <a:buNone/>
            </a:pPr>
            <a:r>
              <a:rPr lang="en-IN" dirty="0" smtClean="0"/>
              <a:t>Sildenafil</a:t>
            </a:r>
            <a:r>
              <a:rPr lang="en-IN" dirty="0"/>
              <a:t>, an oral phosphodiesterase-5 inhibitor, has been studied in two RCTs that enrolled patients with IPF </a:t>
            </a:r>
            <a:r>
              <a:rPr lang="en-IN" dirty="0" smtClean="0"/>
              <a:t>. </a:t>
            </a:r>
          </a:p>
          <a:p>
            <a:pPr marL="0" indent="0">
              <a:buNone/>
            </a:pPr>
            <a:endParaRPr lang="en-IN" dirty="0" smtClean="0"/>
          </a:p>
          <a:p>
            <a:pPr marL="0" indent="0">
              <a:buNone/>
            </a:pPr>
            <a:r>
              <a:rPr lang="en-IN" dirty="0"/>
              <a:t>Recommendation. We suggest that clinicians not use sildenafil, a phosphodiesterase-5 inhibitor, for treatment of IPF (conditional recommendation against, moderate confidence in estimates of effect</a:t>
            </a:r>
          </a:p>
        </p:txBody>
      </p:sp>
    </p:spTree>
    <p:extLst>
      <p:ext uri="{BB962C8B-B14F-4D97-AF65-F5344CB8AC3E}">
        <p14:creationId xmlns:p14="http://schemas.microsoft.com/office/powerpoint/2010/main" val="2638696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Should patients with IPF be treated with </a:t>
            </a:r>
            <a:r>
              <a:rPr lang="en-IN" dirty="0" err="1" smtClean="0"/>
              <a:t>acetylcysteine</a:t>
            </a:r>
            <a:r>
              <a:rPr lang="en-IN" dirty="0" smtClean="0"/>
              <a:t> </a:t>
            </a:r>
            <a:r>
              <a:rPr lang="en-IN" dirty="0" err="1" smtClean="0"/>
              <a:t>monotherapy</a:t>
            </a:r>
            <a:r>
              <a:rPr lang="en-IN" dirty="0" smtClean="0"/>
              <a:t>?</a:t>
            </a:r>
            <a:endParaRPr lang="en-IN" dirty="0"/>
          </a:p>
        </p:txBody>
      </p:sp>
      <p:sp>
        <p:nvSpPr>
          <p:cNvPr id="3" name="Content Placeholder 2"/>
          <p:cNvSpPr>
            <a:spLocks noGrp="1"/>
          </p:cNvSpPr>
          <p:nvPr>
            <p:ph idx="1"/>
          </p:nvPr>
        </p:nvSpPr>
        <p:spPr/>
        <p:txBody>
          <a:bodyPr>
            <a:normAutofit/>
          </a:bodyPr>
          <a:lstStyle/>
          <a:p>
            <a:r>
              <a:rPr lang="en-IN" dirty="0" smtClean="0"/>
              <a:t>Recommendation</a:t>
            </a:r>
            <a:r>
              <a:rPr lang="en-IN" dirty="0"/>
              <a:t>: The majority of patients with IPF should not be treated with </a:t>
            </a:r>
            <a:r>
              <a:rPr lang="en-IN" dirty="0" err="1"/>
              <a:t>acetylcysteine</a:t>
            </a:r>
            <a:r>
              <a:rPr lang="en-IN" dirty="0"/>
              <a:t> </a:t>
            </a:r>
            <a:r>
              <a:rPr lang="en-IN" dirty="0" err="1"/>
              <a:t>monotherapy</a:t>
            </a:r>
            <a:r>
              <a:rPr lang="en-IN" dirty="0"/>
              <a:t>, but this therapy may be a reasonable choice in a minority (weak recommendation, low-quality evidence).</a:t>
            </a:r>
          </a:p>
          <a:p>
            <a:endParaRPr lang="en-IN" dirty="0"/>
          </a:p>
          <a:p>
            <a:endParaRPr lang="en-IN" dirty="0"/>
          </a:p>
        </p:txBody>
      </p:sp>
    </p:spTree>
    <p:extLst>
      <p:ext uri="{BB962C8B-B14F-4D97-AF65-F5344CB8AC3E}">
        <p14:creationId xmlns:p14="http://schemas.microsoft.com/office/powerpoint/2010/main" val="479535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Question: Should patients with acute exacerbation of IPF be treated with corticosteroids?</a:t>
            </a:r>
            <a:br>
              <a:rPr lang="en-IN" dirty="0" smtClean="0"/>
            </a:br>
            <a:endParaRPr lang="en-IN" dirty="0"/>
          </a:p>
        </p:txBody>
      </p:sp>
      <p:sp>
        <p:nvSpPr>
          <p:cNvPr id="3" name="Content Placeholder 2"/>
          <p:cNvSpPr>
            <a:spLocks noGrp="1"/>
          </p:cNvSpPr>
          <p:nvPr>
            <p:ph idx="1"/>
          </p:nvPr>
        </p:nvSpPr>
        <p:spPr/>
        <p:txBody>
          <a:bodyPr>
            <a:normAutofit/>
          </a:bodyPr>
          <a:lstStyle/>
          <a:p>
            <a:r>
              <a:rPr lang="en-IN" dirty="0" smtClean="0"/>
              <a:t>Although </a:t>
            </a:r>
            <a:r>
              <a:rPr lang="en-IN" dirty="0"/>
              <a:t>high-dose corticosteroids are commonly prescribed for the treatment of acute exacerbation of IPF </a:t>
            </a:r>
            <a:r>
              <a:rPr lang="en-IN" dirty="0" smtClean="0"/>
              <a:t>,there </a:t>
            </a:r>
            <a:r>
              <a:rPr lang="en-IN" dirty="0"/>
              <a:t>are no controlled trials on which to judge </a:t>
            </a:r>
            <a:r>
              <a:rPr lang="en-IN" dirty="0" smtClean="0"/>
              <a:t>efficacy</a:t>
            </a:r>
          </a:p>
          <a:p>
            <a:r>
              <a:rPr lang="en-IN" dirty="0" smtClean="0"/>
              <a:t>Recommendation</a:t>
            </a:r>
            <a:r>
              <a:rPr lang="en-IN" dirty="0"/>
              <a:t>: The majority of patients with acute exacerbation of IPF should be treated with corticosteroids, but corticosteroids may not be reasonable in a minority (weak recommendation, very low-quality evidence</a:t>
            </a:r>
            <a:r>
              <a:rPr lang="en-IN" dirty="0" smtClean="0"/>
              <a:t>).</a:t>
            </a:r>
            <a:endParaRPr lang="en-IN" dirty="0"/>
          </a:p>
        </p:txBody>
      </p:sp>
    </p:spTree>
    <p:extLst>
      <p:ext uri="{BB962C8B-B14F-4D97-AF65-F5344CB8AC3E}">
        <p14:creationId xmlns:p14="http://schemas.microsoft.com/office/powerpoint/2010/main" val="1009630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1332054"/>
              </p:ext>
            </p:extLst>
          </p:nvPr>
        </p:nvGraphicFramePr>
        <p:xfrm>
          <a:off x="55418" y="-3"/>
          <a:ext cx="12136581" cy="6733311"/>
        </p:xfrm>
        <a:graphic>
          <a:graphicData uri="http://schemas.openxmlformats.org/drawingml/2006/table">
            <a:tbl>
              <a:tblPr firstRow="1" firstCol="1" bandRow="1">
                <a:tableStyleId>{5C22544A-7EE6-4342-B048-85BDC9FD1C3A}</a:tableStyleId>
              </a:tblPr>
              <a:tblGrid>
                <a:gridCol w="4254743"/>
                <a:gridCol w="4169497"/>
                <a:gridCol w="3712341"/>
              </a:tblGrid>
              <a:tr h="1003682">
                <a:tc>
                  <a:txBody>
                    <a:bodyPr/>
                    <a:lstStyle/>
                    <a:p>
                      <a:pPr marL="75565">
                        <a:lnSpc>
                          <a:spcPct val="115000"/>
                        </a:lnSpc>
                        <a:spcAft>
                          <a:spcPts val="0"/>
                        </a:spcAft>
                      </a:pPr>
                      <a:r>
                        <a:rPr lang="en-IN" sz="1600" dirty="0" smtClean="0">
                          <a:effectLst/>
                        </a:rPr>
                        <a:t>Agent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IN" sz="1600">
                          <a:effectLst/>
                        </a:rPr>
                        <a:t>2015 Guideline</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IN" sz="1600">
                          <a:effectLst/>
                        </a:rPr>
                        <a:t>2011 Guideline</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r>
              <a:tr h="836005">
                <a:tc>
                  <a:txBody>
                    <a:bodyPr/>
                    <a:lstStyle/>
                    <a:p>
                      <a:pPr>
                        <a:lnSpc>
                          <a:spcPct val="115000"/>
                        </a:lnSpc>
                        <a:spcAft>
                          <a:spcPts val="0"/>
                        </a:spcAft>
                      </a:pPr>
                      <a:r>
                        <a:rPr lang="en-IN" sz="1600" dirty="0">
                          <a:effectLst/>
                        </a:rPr>
                        <a:t>New and revised recommendations</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nSpc>
                          <a:spcPct val="115000"/>
                        </a:lnSpc>
                        <a:spcAft>
                          <a:spcPts val="0"/>
                        </a:spcAft>
                      </a:pPr>
                      <a:r>
                        <a:rPr lang="en-IN" sz="1600" dirty="0">
                          <a:effectLst/>
                        </a:rPr>
                        <a:t> </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a:effectLst/>
                        </a:rPr>
                        <a:t> </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529152">
                <a:tc>
                  <a:txBody>
                    <a:bodyPr/>
                    <a:lstStyle/>
                    <a:p>
                      <a:pPr marL="107315">
                        <a:lnSpc>
                          <a:spcPct val="115000"/>
                        </a:lnSpc>
                        <a:spcAft>
                          <a:spcPts val="0"/>
                        </a:spcAft>
                      </a:pPr>
                      <a:r>
                        <a:rPr lang="en-IN" sz="1600">
                          <a:effectLst/>
                        </a:rPr>
                        <a:t>Anticoagulation (warfarin)</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Strong recommendation against use*</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just">
                        <a:lnSpc>
                          <a:spcPct val="115000"/>
                        </a:lnSpc>
                        <a:spcAft>
                          <a:spcPts val="0"/>
                        </a:spcAft>
                      </a:pPr>
                      <a:r>
                        <a:rPr lang="en-IN" sz="1600">
                          <a:effectLst/>
                        </a:rPr>
                        <a:t>Conditional recommendation against use</a:t>
                      </a:r>
                      <a:r>
                        <a:rPr lang="en-IN" sz="1600" baseline="30000">
                          <a:effectLst/>
                        </a:rPr>
                        <a:t>‡</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091118">
                <a:tc>
                  <a:txBody>
                    <a:bodyPr/>
                    <a:lstStyle/>
                    <a:p>
                      <a:pPr marL="208915" indent="-101600">
                        <a:lnSpc>
                          <a:spcPct val="115000"/>
                        </a:lnSpc>
                        <a:spcAft>
                          <a:spcPts val="0"/>
                        </a:spcAft>
                      </a:pPr>
                      <a:r>
                        <a:rPr lang="en-IN" sz="1600" dirty="0">
                          <a:effectLst/>
                        </a:rPr>
                        <a:t>Combination prednisone 1 azathioprine 1 N-</a:t>
                      </a:r>
                      <a:r>
                        <a:rPr lang="en-IN" sz="1600" dirty="0" err="1">
                          <a:effectLst/>
                        </a:rPr>
                        <a:t>acetylcysteine</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Strong recommendation against use</a:t>
                      </a:r>
                      <a:r>
                        <a:rPr lang="en-IN" sz="1600" baseline="30000" dirty="0">
                          <a:effectLst/>
                        </a:rPr>
                        <a: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just">
                        <a:lnSpc>
                          <a:spcPct val="115000"/>
                        </a:lnSpc>
                        <a:spcAft>
                          <a:spcPts val="0"/>
                        </a:spcAft>
                      </a:pPr>
                      <a:r>
                        <a:rPr lang="en-IN" sz="1600" dirty="0">
                          <a:effectLst/>
                        </a:rPr>
                        <a:t>Conditional recommendation against use</a:t>
                      </a:r>
                      <a:r>
                        <a:rPr lang="en-IN" sz="1600" baseline="30000" dirty="0">
                          <a:effectLst/>
                        </a:rPr>
                        <a: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091118">
                <a:tc>
                  <a:txBody>
                    <a:bodyPr/>
                    <a:lstStyle/>
                    <a:p>
                      <a:pPr marL="208915" indent="-101600">
                        <a:lnSpc>
                          <a:spcPct val="115000"/>
                        </a:lnSpc>
                        <a:spcAft>
                          <a:spcPts val="0"/>
                        </a:spcAft>
                      </a:pPr>
                      <a:r>
                        <a:rPr lang="en-IN" sz="1600">
                          <a:effectLst/>
                        </a:rPr>
                        <a:t>Selective endothelin receptor antagonist (ambrisentan)</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Strong recommendation against use</a:t>
                      </a:r>
                      <a:r>
                        <a:rPr lang="en-IN" sz="1600" baseline="30000" dirty="0">
                          <a:effectLst/>
                        </a:rPr>
                        <a: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Not addressed</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091118">
                <a:tc>
                  <a:txBody>
                    <a:bodyPr/>
                    <a:lstStyle/>
                    <a:p>
                      <a:pPr marL="208915" indent="-101600">
                        <a:lnSpc>
                          <a:spcPct val="115000"/>
                        </a:lnSpc>
                        <a:spcAft>
                          <a:spcPts val="0"/>
                        </a:spcAft>
                      </a:pPr>
                      <a:r>
                        <a:rPr lang="en-IN" sz="1600">
                          <a:effectLst/>
                        </a:rPr>
                        <a:t>Imatinib, a tyrosine kinase inhibitor with one target</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a:effectLst/>
                        </a:rPr>
                        <a:t>Strong recommendation against use*</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Not addressed</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091118">
                <a:tc>
                  <a:txBody>
                    <a:bodyPr/>
                    <a:lstStyle/>
                    <a:p>
                      <a:pPr marL="208915" indent="-101600">
                        <a:lnSpc>
                          <a:spcPct val="115000"/>
                        </a:lnSpc>
                        <a:spcAft>
                          <a:spcPts val="0"/>
                        </a:spcAft>
                      </a:pPr>
                      <a:r>
                        <a:rPr lang="en-IN" sz="1600" dirty="0" err="1">
                          <a:effectLst/>
                        </a:rPr>
                        <a:t>Nintedanib</a:t>
                      </a:r>
                      <a:r>
                        <a:rPr lang="en-IN" sz="1600" dirty="0">
                          <a:effectLst/>
                        </a:rPr>
                        <a:t>, a tyrosine kinase inhibitor with multiple targets</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a:effectLst/>
                        </a:rPr>
                        <a:t>Conditional recommendation for use*</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Not addressed</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7440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3218895"/>
              </p:ext>
            </p:extLst>
          </p:nvPr>
        </p:nvGraphicFramePr>
        <p:xfrm>
          <a:off x="0" y="-2"/>
          <a:ext cx="12191999" cy="6858002"/>
        </p:xfrm>
        <a:graphic>
          <a:graphicData uri="http://schemas.openxmlformats.org/drawingml/2006/table">
            <a:tbl>
              <a:tblPr firstRow="1" firstCol="1" bandRow="1">
                <a:tableStyleId>{5C22544A-7EE6-4342-B048-85BDC9FD1C3A}</a:tableStyleId>
              </a:tblPr>
              <a:tblGrid>
                <a:gridCol w="4310161"/>
                <a:gridCol w="4169497"/>
                <a:gridCol w="3712341"/>
              </a:tblGrid>
              <a:tr h="851936">
                <a:tc>
                  <a:txBody>
                    <a:bodyPr/>
                    <a:lstStyle/>
                    <a:p>
                      <a:pPr marL="75565">
                        <a:lnSpc>
                          <a:spcPct val="115000"/>
                        </a:lnSpc>
                        <a:spcAft>
                          <a:spcPts val="0"/>
                        </a:spcAft>
                      </a:pPr>
                      <a:r>
                        <a:rPr lang="en-IN" sz="1600" dirty="0">
                          <a:effectLst/>
                        </a:rPr>
                        <a:t>Agent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IN" sz="1600">
                          <a:effectLst/>
                        </a:rPr>
                        <a:t>2015 Guideline</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IN" sz="1600">
                          <a:effectLst/>
                        </a:rPr>
                        <a:t>2011 Guideline</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r>
              <a:tr h="449150">
                <a:tc>
                  <a:txBody>
                    <a:bodyPr/>
                    <a:lstStyle/>
                    <a:p>
                      <a:pPr marL="107315">
                        <a:lnSpc>
                          <a:spcPct val="115000"/>
                        </a:lnSpc>
                        <a:spcAft>
                          <a:spcPts val="0"/>
                        </a:spcAft>
                      </a:pPr>
                      <a:r>
                        <a:rPr lang="en-IN" sz="1600" dirty="0" err="1">
                          <a:effectLst/>
                        </a:rPr>
                        <a:t>Pirfenidone</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a:effectLst/>
                        </a:rPr>
                        <a:t>Conditional recommendation for use*</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just">
                        <a:lnSpc>
                          <a:spcPct val="115000"/>
                        </a:lnSpc>
                        <a:spcAft>
                          <a:spcPts val="0"/>
                        </a:spcAft>
                      </a:pPr>
                      <a:r>
                        <a:rPr lang="en-IN" sz="1600">
                          <a:effectLst/>
                        </a:rPr>
                        <a:t>Conditional recommendation against use</a:t>
                      </a:r>
                      <a:r>
                        <a:rPr lang="en-IN" sz="1600" baseline="30000">
                          <a:effectLst/>
                        </a:rPr>
                        <a:t>†</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926152">
                <a:tc>
                  <a:txBody>
                    <a:bodyPr/>
                    <a:lstStyle/>
                    <a:p>
                      <a:pPr marL="208915" indent="-101600">
                        <a:lnSpc>
                          <a:spcPct val="115000"/>
                        </a:lnSpc>
                        <a:spcAft>
                          <a:spcPts val="0"/>
                        </a:spcAft>
                      </a:pPr>
                      <a:r>
                        <a:rPr lang="en-IN" sz="1600" dirty="0">
                          <a:effectLst/>
                        </a:rPr>
                        <a:t>Dual </a:t>
                      </a:r>
                      <a:r>
                        <a:rPr lang="en-IN" sz="1600" dirty="0" err="1">
                          <a:effectLst/>
                        </a:rPr>
                        <a:t>endothelin</a:t>
                      </a:r>
                      <a:r>
                        <a:rPr lang="en-IN" sz="1600" dirty="0">
                          <a:effectLst/>
                        </a:rPr>
                        <a:t> receptor antagonists (</a:t>
                      </a:r>
                      <a:r>
                        <a:rPr lang="en-IN" sz="1600" dirty="0" err="1">
                          <a:effectLst/>
                        </a:rPr>
                        <a:t>macitentan</a:t>
                      </a:r>
                      <a:r>
                        <a:rPr lang="en-IN" sz="1600" dirty="0">
                          <a:effectLst/>
                        </a:rPr>
                        <a:t>, </a:t>
                      </a:r>
                      <a:r>
                        <a:rPr lang="en-IN" sz="1600" dirty="0" err="1">
                          <a:effectLst/>
                        </a:rPr>
                        <a:t>bosentan</a:t>
                      </a:r>
                      <a:r>
                        <a:rPr lang="en-IN" sz="1600" dirty="0">
                          <a:effectLst/>
                        </a:rPr>
                        <a: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Conditional recommendation against use</a:t>
                      </a:r>
                      <a:r>
                        <a:rPr lang="en-IN" sz="1600" baseline="30000" dirty="0">
                          <a:effectLst/>
                        </a:rPr>
                        <a: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Strong recommendation against use*</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926152">
                <a:tc>
                  <a:txBody>
                    <a:bodyPr/>
                    <a:lstStyle/>
                    <a:p>
                      <a:pPr indent="107315">
                        <a:lnSpc>
                          <a:spcPct val="115000"/>
                        </a:lnSpc>
                        <a:spcAft>
                          <a:spcPts val="0"/>
                        </a:spcAft>
                      </a:pPr>
                      <a:r>
                        <a:rPr lang="en-IN" sz="1600">
                          <a:effectLst/>
                        </a:rPr>
                        <a:t>Phosphodiesterase-5 inhibitor (Sildenafil) Unchanged recommendations</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a:effectLst/>
                        </a:rPr>
                        <a:t>Conditional recommendation against use*</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Not addressed</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449150">
                <a:tc>
                  <a:txBody>
                    <a:bodyPr/>
                    <a:lstStyle/>
                    <a:p>
                      <a:pPr marL="107315">
                        <a:lnSpc>
                          <a:spcPct val="115000"/>
                        </a:lnSpc>
                        <a:spcAft>
                          <a:spcPts val="0"/>
                        </a:spcAft>
                      </a:pPr>
                      <a:r>
                        <a:rPr lang="en-IN" sz="1600">
                          <a:effectLst/>
                        </a:rPr>
                        <a:t>Antiacid therapy</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a:effectLst/>
                        </a:rPr>
                        <a:t>Conditional recommendation for use</a:t>
                      </a:r>
                      <a:r>
                        <a:rPr lang="en-IN" sz="1600" baseline="30000">
                          <a:effectLst/>
                        </a:rPr>
                        <a:t>‡</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Conditional recommendation for use</a:t>
                      </a:r>
                      <a:r>
                        <a:rPr lang="en-IN" sz="1600" baseline="30000" dirty="0">
                          <a:effectLst/>
                        </a:rPr>
                        <a: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449150">
                <a:tc>
                  <a:txBody>
                    <a:bodyPr/>
                    <a:lstStyle/>
                    <a:p>
                      <a:pPr marL="107315">
                        <a:lnSpc>
                          <a:spcPct val="115000"/>
                        </a:lnSpc>
                        <a:spcAft>
                          <a:spcPts val="0"/>
                        </a:spcAft>
                      </a:pPr>
                      <a:r>
                        <a:rPr lang="en-IN" sz="1600">
                          <a:effectLst/>
                        </a:rPr>
                        <a:t>N-acetylcysteine monotherapy</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a:effectLst/>
                        </a:rPr>
                        <a:t>Conditional recommendation against use</a:t>
                      </a:r>
                      <a:r>
                        <a:rPr lang="en-IN" sz="1600" baseline="30000">
                          <a:effectLst/>
                        </a:rPr>
                        <a:t>†</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just">
                        <a:lnSpc>
                          <a:spcPct val="115000"/>
                        </a:lnSpc>
                        <a:spcAft>
                          <a:spcPts val="0"/>
                        </a:spcAft>
                      </a:pPr>
                      <a:r>
                        <a:rPr lang="en-IN" sz="1600" dirty="0">
                          <a:effectLst/>
                        </a:rPr>
                        <a:t>Conditional recommendation against use</a:t>
                      </a:r>
                      <a:r>
                        <a:rPr lang="en-IN" sz="1600" baseline="30000" dirty="0">
                          <a:effectLst/>
                        </a:rPr>
                        <a: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403156">
                <a:tc>
                  <a:txBody>
                    <a:bodyPr/>
                    <a:lstStyle/>
                    <a:p>
                      <a:pPr marL="208915" indent="-101600">
                        <a:lnSpc>
                          <a:spcPct val="115000"/>
                        </a:lnSpc>
                        <a:spcAft>
                          <a:spcPts val="0"/>
                        </a:spcAft>
                      </a:pPr>
                      <a:r>
                        <a:rPr lang="en-IN" sz="1600">
                          <a:effectLst/>
                        </a:rPr>
                        <a:t>Anti–pulmonary hypertension therapy for idiopathic pulmonary fibrosis-associated pulmonary hypertension</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00965" indent="-100965">
                        <a:lnSpc>
                          <a:spcPct val="115000"/>
                        </a:lnSpc>
                        <a:spcAft>
                          <a:spcPts val="0"/>
                        </a:spcAft>
                      </a:pPr>
                      <a:r>
                        <a:rPr lang="en-IN" sz="1600">
                          <a:effectLst/>
                        </a:rPr>
                        <a:t>Reassessment of the previous recommendation was deferred</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just">
                        <a:lnSpc>
                          <a:spcPct val="115000"/>
                        </a:lnSpc>
                        <a:spcAft>
                          <a:spcPts val="0"/>
                        </a:spcAft>
                      </a:pPr>
                      <a:r>
                        <a:rPr lang="en-IN" sz="1600" dirty="0">
                          <a:effectLst/>
                        </a:rPr>
                        <a:t>Conditional recommendation against use</a:t>
                      </a:r>
                      <a:r>
                        <a:rPr lang="en-IN" sz="1600" baseline="30000" dirty="0">
                          <a:effectLst/>
                        </a:rPr>
                        <a:t>‡</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r h="1403156">
                <a:tc>
                  <a:txBody>
                    <a:bodyPr/>
                    <a:lstStyle/>
                    <a:p>
                      <a:pPr marL="208915" marR="113030" indent="-101600">
                        <a:lnSpc>
                          <a:spcPct val="115000"/>
                        </a:lnSpc>
                        <a:spcAft>
                          <a:spcPts val="0"/>
                        </a:spcAft>
                      </a:pPr>
                      <a:r>
                        <a:rPr lang="en-IN" sz="1600">
                          <a:effectLst/>
                        </a:rPr>
                        <a:t>Lung transplantation: single vs. bilateral lung transplantation</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00965" marR="185420" indent="-100965">
                        <a:lnSpc>
                          <a:spcPct val="115000"/>
                        </a:lnSpc>
                        <a:spcAft>
                          <a:spcPts val="0"/>
                        </a:spcAft>
                      </a:pPr>
                      <a:r>
                        <a:rPr lang="en-IN" sz="1600">
                          <a:effectLst/>
                        </a:rPr>
                        <a:t>Formulation of a recommendation for single vs. bilateral lung transplantation was deferred</a:t>
                      </a:r>
                      <a:endParaRPr lang="en-IN"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nSpc>
                          <a:spcPct val="115000"/>
                        </a:lnSpc>
                        <a:spcAft>
                          <a:spcPts val="0"/>
                        </a:spcAft>
                      </a:pPr>
                      <a:r>
                        <a:rPr lang="en-IN" sz="1600" dirty="0">
                          <a:effectLst/>
                        </a:rPr>
                        <a:t>Not addressed</a:t>
                      </a:r>
                      <a:endParaRPr lang="en-IN"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2213265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82880" y="0"/>
            <a:ext cx="11535508" cy="6668086"/>
          </a:xfrm>
          <a:prstGeom prst="rect">
            <a:avLst/>
          </a:prstGeom>
        </p:spPr>
      </p:pic>
    </p:spTree>
    <p:extLst>
      <p:ext uri="{BB962C8B-B14F-4D97-AF65-F5344CB8AC3E}">
        <p14:creationId xmlns:p14="http://schemas.microsoft.com/office/powerpoint/2010/main" val="964842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8800" dirty="0" smtClean="0"/>
              <a:t>         THANK YOU</a:t>
            </a:r>
            <a:endParaRPr lang="en-IN" sz="8800" dirty="0"/>
          </a:p>
        </p:txBody>
      </p:sp>
    </p:spTree>
    <p:extLst>
      <p:ext uri="{BB962C8B-B14F-4D97-AF65-F5344CB8AC3E}">
        <p14:creationId xmlns:p14="http://schemas.microsoft.com/office/powerpoint/2010/main" val="124536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933" y="0"/>
            <a:ext cx="12659933" cy="6426558"/>
          </a:xfrm>
        </p:spPr>
      </p:pic>
    </p:spTree>
    <p:extLst>
      <p:ext uri="{BB962C8B-B14F-4D97-AF65-F5344CB8AC3E}">
        <p14:creationId xmlns:p14="http://schemas.microsoft.com/office/powerpoint/2010/main" val="345217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Multidisciplinary Approach</a:t>
            </a:r>
            <a:br>
              <a:rPr lang="en-IN" dirty="0" smtClean="0"/>
            </a:br>
            <a:endParaRPr lang="en-IN" dirty="0"/>
          </a:p>
        </p:txBody>
      </p:sp>
    </p:spTree>
    <p:extLst>
      <p:ext uri="{BB962C8B-B14F-4D97-AF65-F5344CB8AC3E}">
        <p14:creationId xmlns:p14="http://schemas.microsoft.com/office/powerpoint/2010/main" val="16492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6948"/>
            <a:ext cx="10515600" cy="5980015"/>
          </a:xfrm>
        </p:spPr>
        <p:txBody>
          <a:bodyPr>
            <a:normAutofit/>
          </a:bodyPr>
          <a:lstStyle/>
          <a:p>
            <a:pPr marL="0" indent="0">
              <a:buNone/>
            </a:pPr>
            <a:endParaRPr lang="en-IN" sz="3200" dirty="0" smtClean="0"/>
          </a:p>
          <a:p>
            <a:r>
              <a:rPr lang="en-IN" sz="3200" dirty="0" smtClean="0"/>
              <a:t>The process of achieving a multidisciplinary diagnosis in a patient with IIP is dynamic, requiring close communication between clinician, radiologist, and when appropriate, pathologist .</a:t>
            </a:r>
          </a:p>
          <a:p>
            <a:pPr marL="0" indent="0">
              <a:buNone/>
            </a:pPr>
            <a:endParaRPr lang="en-IN" sz="3200" dirty="0" smtClean="0"/>
          </a:p>
          <a:p>
            <a:endParaRPr lang="en-IN" sz="3200" dirty="0"/>
          </a:p>
          <a:p>
            <a:r>
              <a:rPr lang="en-IN" sz="3200" dirty="0" smtClean="0"/>
              <a:t>The </a:t>
            </a:r>
            <a:r>
              <a:rPr lang="en-IN" sz="3200" dirty="0"/>
              <a:t>multidisciplinary approach does not lessen the importance of lung </a:t>
            </a:r>
            <a:r>
              <a:rPr lang="en-IN" sz="3200" dirty="0" smtClean="0"/>
              <a:t>biopsy </a:t>
            </a:r>
            <a:r>
              <a:rPr lang="en-IN" sz="3200" dirty="0"/>
              <a:t>in the diagnosis of IIPs; rather, it defines the settings where biopsy is more informative than </a:t>
            </a:r>
            <a:r>
              <a:rPr lang="en-IN" sz="3200" dirty="0" smtClean="0"/>
              <a:t>high  resolution </a:t>
            </a:r>
            <a:r>
              <a:rPr lang="en-IN" sz="3200" dirty="0"/>
              <a:t>computed tomography (HRCT) and those where biopsy is not needed. </a:t>
            </a:r>
          </a:p>
        </p:txBody>
      </p:sp>
    </p:spTree>
    <p:extLst>
      <p:ext uri="{BB962C8B-B14F-4D97-AF65-F5344CB8AC3E}">
        <p14:creationId xmlns:p14="http://schemas.microsoft.com/office/powerpoint/2010/main" val="9417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CLASSIFICATION ACCORDING TO CLINICAL BEHAVIOUR.</a:t>
            </a:r>
            <a:endParaRPr lang="en-IN" dirty="0"/>
          </a:p>
        </p:txBody>
      </p:sp>
    </p:spTree>
    <p:extLst>
      <p:ext uri="{BB962C8B-B14F-4D97-AF65-F5344CB8AC3E}">
        <p14:creationId xmlns:p14="http://schemas.microsoft.com/office/powerpoint/2010/main" val="409708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3755</TotalTime>
  <Words>3247</Words>
  <Application>Microsoft Office PowerPoint</Application>
  <PresentationFormat>Widescreen</PresentationFormat>
  <Paragraphs>262</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Times New Roman</vt:lpstr>
      <vt:lpstr>Office Theme</vt:lpstr>
      <vt:lpstr>INTERSTITIAL LUNG DISEASE RECENT ADVANCES IN MANAGEMENT.</vt:lpstr>
      <vt:lpstr>RECENT ADVANCES IN CLASSIFICATION.</vt:lpstr>
      <vt:lpstr>   REVISED AMERICAN THORACIC SOCIETY/EUROPEAN RESPIRATORY SOCIETY CLASSIFICATION OF IDIOPATHIC INTERSTITIAL PNEUMONIAS: MULTIDISCIPLINARY DIAGNOSES </vt:lpstr>
      <vt:lpstr>PowerPoint Presentation</vt:lpstr>
      <vt:lpstr>PowerPoint Presentation</vt:lpstr>
      <vt:lpstr>PowerPoint Presentation</vt:lpstr>
      <vt:lpstr>Multidisciplinary Approach </vt:lpstr>
      <vt:lpstr>PowerPoint Presentation</vt:lpstr>
      <vt:lpstr>CLASSIFICATION ACCORDING TO CLINICAL BEHAVIOUR.</vt:lpstr>
      <vt:lpstr>PowerPoint Presentation</vt:lpstr>
      <vt:lpstr>RECENT ADVANCES IN TREATMENT AND MANAGEMENT.</vt:lpstr>
      <vt:lpstr>PowerPoint Presentation</vt:lpstr>
      <vt:lpstr>PowerPoint Presentation</vt:lpstr>
      <vt:lpstr>RISK FACTORS.</vt:lpstr>
      <vt:lpstr>PowerPoint Presentation</vt:lpstr>
      <vt:lpstr>PowerPoint Presentation</vt:lpstr>
      <vt:lpstr>PowerPoint Presentation</vt:lpstr>
      <vt:lpstr>PowerPoint Presentation</vt:lpstr>
      <vt:lpstr>PowerPoint Presentation</vt:lpstr>
      <vt:lpstr>DIAGNOSIS ADVANCES AND RECOMMENDATION.</vt:lpstr>
      <vt:lpstr>PowerPoint Presentation</vt:lpstr>
      <vt:lpstr>PowerPoint Presentation</vt:lpstr>
      <vt:lpstr>PowerPoint Presentation</vt:lpstr>
      <vt:lpstr>DIAGNOSTIC MODALITIES AND RECOMMENDATION.</vt:lpstr>
      <vt:lpstr>Question: Should BAL cellular analysis be performed in the diagnostic evaluation of suspected IPF? </vt:lpstr>
      <vt:lpstr>PowerPoint Presentation</vt:lpstr>
      <vt:lpstr>Question: Should transbronchial lung biopsy be used in the evaluation of suspected IPF?</vt:lpstr>
      <vt:lpstr>PowerPoint Presentation</vt:lpstr>
      <vt:lpstr>Question: Should serologic testing for connective tissues disease be used in the evaluation of suspected IPF? </vt:lpstr>
      <vt:lpstr>PowerPoint Presentation</vt:lpstr>
      <vt:lpstr>PowerPoint Presentation</vt:lpstr>
      <vt:lpstr>Diagnostic algorithm for idiopathic pulmonary fibrosis (IPF). </vt:lpstr>
      <vt:lpstr>Natural history of lld.</vt:lpstr>
      <vt:lpstr>TREATMENT ADVANCES AND RECOMMENDATION.</vt:lpstr>
      <vt:lpstr>PowerPoint Presentation</vt:lpstr>
      <vt:lpstr>PowerPoint Presentation</vt:lpstr>
      <vt:lpstr>PowerPoint Presentation</vt:lpstr>
      <vt:lpstr>Question 1: Should Patients with IPF Be Treated with Anticoagulation? </vt:lpstr>
      <vt:lpstr>PowerPoint Presentation</vt:lpstr>
      <vt:lpstr>PowerPoint Presentation</vt:lpstr>
      <vt:lpstr>PowerPoint Presentation</vt:lpstr>
      <vt:lpstr>Question 2: Should Patients with IPF Be Treated with Imatinib, a Tyrosine Kinase Inhibitor? </vt:lpstr>
      <vt:lpstr>Question 3: Should Patients with IPF Be Treated with Combination Prednisone, Azathioprine, and N-Acetylcysteine? </vt:lpstr>
      <vt:lpstr>PowerPoint Presentation</vt:lpstr>
      <vt:lpstr>PowerPoint Presentation</vt:lpstr>
      <vt:lpstr>PowerPoint Presentation</vt:lpstr>
      <vt:lpstr>PowerPoint Presentation</vt:lpstr>
      <vt:lpstr>Question 4: Should Patients with IPF Be Treated with Ambrisentan, a Selective ER-A Endothelin Receptor Antagonist</vt:lpstr>
      <vt:lpstr>PowerPoint Presentation</vt:lpstr>
      <vt:lpstr>Question : Should Patients with IPF Be Treated with Pirfenidone? </vt:lpstr>
      <vt:lpstr>Question : Should Patients with IPF Be Treated with Sildenafil, a Phosphodiesterase-5 Inhibitor? </vt:lpstr>
      <vt:lpstr>Should patients with IPF be treated with acetylcysteine monotherapy?</vt:lpstr>
      <vt:lpstr>Question: Should patients with acute exacerbation of IPF be treated with corticosteroids? </vt:lpstr>
      <vt:lpstr>PowerPoint Presentation</vt:lpstr>
      <vt:lpstr>PowerPoint Presentation</vt:lpstr>
      <vt:lpstr>PowerPoint Presentation</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INTERSTITIAL LUNG DISEASE RECENT ADVANCES IN MANAGEMENT.</dc:title>
  <dc:creator>BANSI</dc:creator>
  <cp:lastModifiedBy>BANSI</cp:lastModifiedBy>
  <cp:revision>42</cp:revision>
  <dcterms:created xsi:type="dcterms:W3CDTF">2016-10-17T14:48:56Z</dcterms:created>
  <dcterms:modified xsi:type="dcterms:W3CDTF">2016-10-20T05:26:20Z</dcterms:modified>
</cp:coreProperties>
</file>