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80"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C2232C0-D8DA-47D8-9960-2C5901B1CC1F}" type="datetimeFigureOut">
              <a:rPr lang="en-US" smtClean="0"/>
              <a:pPr/>
              <a:t>8/19/2020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284936B-FA65-4415-A091-98879156FE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2232C0-D8DA-47D8-9960-2C5901B1CC1F}"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84936B-FA65-4415-A091-98879156FE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2232C0-D8DA-47D8-9960-2C5901B1CC1F}"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84936B-FA65-4415-A091-98879156FE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C2232C0-D8DA-47D8-9960-2C5901B1CC1F}" type="datetimeFigureOut">
              <a:rPr lang="en-US" smtClean="0"/>
              <a:pPr/>
              <a:t>8/19/2020</a:t>
            </a:fld>
            <a:endParaRPr lang="en-US"/>
          </a:p>
        </p:txBody>
      </p:sp>
      <p:sp>
        <p:nvSpPr>
          <p:cNvPr id="9" name="Slide Number Placeholder 8"/>
          <p:cNvSpPr>
            <a:spLocks noGrp="1"/>
          </p:cNvSpPr>
          <p:nvPr>
            <p:ph type="sldNum" sz="quarter" idx="15"/>
          </p:nvPr>
        </p:nvSpPr>
        <p:spPr/>
        <p:txBody>
          <a:bodyPr rtlCol="0"/>
          <a:lstStyle/>
          <a:p>
            <a:fld id="{1284936B-FA65-4415-A091-98879156FE4A}"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C2232C0-D8DA-47D8-9960-2C5901B1CC1F}" type="datetimeFigureOut">
              <a:rPr lang="en-US" smtClean="0"/>
              <a:pPr/>
              <a:t>8/19/2020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284936B-FA65-4415-A091-98879156FE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C2232C0-D8DA-47D8-9960-2C5901B1CC1F}"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84936B-FA65-4415-A091-98879156FE4A}"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C2232C0-D8DA-47D8-9960-2C5901B1CC1F}"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84936B-FA65-4415-A091-98879156FE4A}"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C2232C0-D8DA-47D8-9960-2C5901B1CC1F}" type="datetimeFigureOut">
              <a:rPr lang="en-US" smtClean="0"/>
              <a:pPr/>
              <a:t>8/19/2020</a:t>
            </a:fld>
            <a:endParaRPr lang="en-US"/>
          </a:p>
        </p:txBody>
      </p:sp>
      <p:sp>
        <p:nvSpPr>
          <p:cNvPr id="7" name="Slide Number Placeholder 6"/>
          <p:cNvSpPr>
            <a:spLocks noGrp="1"/>
          </p:cNvSpPr>
          <p:nvPr>
            <p:ph type="sldNum" sz="quarter" idx="11"/>
          </p:nvPr>
        </p:nvSpPr>
        <p:spPr/>
        <p:txBody>
          <a:bodyPr rtlCol="0"/>
          <a:lstStyle/>
          <a:p>
            <a:fld id="{1284936B-FA65-4415-A091-98879156FE4A}"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232C0-D8DA-47D8-9960-2C5901B1CC1F}"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84936B-FA65-4415-A091-98879156FE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C2232C0-D8DA-47D8-9960-2C5901B1CC1F}" type="datetimeFigureOut">
              <a:rPr lang="en-US" smtClean="0"/>
              <a:pPr/>
              <a:t>8/19/2020</a:t>
            </a:fld>
            <a:endParaRPr lang="en-US"/>
          </a:p>
        </p:txBody>
      </p:sp>
      <p:sp>
        <p:nvSpPr>
          <p:cNvPr id="22" name="Slide Number Placeholder 21"/>
          <p:cNvSpPr>
            <a:spLocks noGrp="1"/>
          </p:cNvSpPr>
          <p:nvPr>
            <p:ph type="sldNum" sz="quarter" idx="15"/>
          </p:nvPr>
        </p:nvSpPr>
        <p:spPr/>
        <p:txBody>
          <a:bodyPr rtlCol="0"/>
          <a:lstStyle/>
          <a:p>
            <a:fld id="{1284936B-FA65-4415-A091-98879156FE4A}"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C2232C0-D8DA-47D8-9960-2C5901B1CC1F}" type="datetimeFigureOut">
              <a:rPr lang="en-US" smtClean="0"/>
              <a:pPr/>
              <a:t>8/19/2020</a:t>
            </a:fld>
            <a:endParaRPr lang="en-US"/>
          </a:p>
        </p:txBody>
      </p:sp>
      <p:sp>
        <p:nvSpPr>
          <p:cNvPr id="18" name="Slide Number Placeholder 17"/>
          <p:cNvSpPr>
            <a:spLocks noGrp="1"/>
          </p:cNvSpPr>
          <p:nvPr>
            <p:ph type="sldNum" sz="quarter" idx="11"/>
          </p:nvPr>
        </p:nvSpPr>
        <p:spPr/>
        <p:txBody>
          <a:bodyPr rtlCol="0"/>
          <a:lstStyle/>
          <a:p>
            <a:fld id="{1284936B-FA65-4415-A091-98879156FE4A}"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C2232C0-D8DA-47D8-9960-2C5901B1CC1F}" type="datetimeFigureOut">
              <a:rPr lang="en-US" smtClean="0"/>
              <a:pPr/>
              <a:t>8/19/2020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284936B-FA65-4415-A091-98879156FE4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MULTIPLE ENDOCRINE NEOPLASIA</a:t>
            </a:r>
            <a:endParaRPr lang="en-US" dirty="0"/>
          </a:p>
        </p:txBody>
      </p:sp>
      <p:sp>
        <p:nvSpPr>
          <p:cNvPr id="3" name="Subtitle 2"/>
          <p:cNvSpPr>
            <a:spLocks noGrp="1"/>
          </p:cNvSpPr>
          <p:nvPr>
            <p:ph type="subTitle" idx="1"/>
          </p:nvPr>
        </p:nvSpPr>
        <p:spPr/>
        <p:txBody>
          <a:bodyPr/>
          <a:lstStyle/>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077200" cy="6092952"/>
          </a:xfrm>
        </p:spPr>
        <p:txBody>
          <a:bodyPr>
            <a:normAutofit fontScale="92500"/>
          </a:bodyPr>
          <a:lstStyle/>
          <a:p>
            <a:r>
              <a:rPr lang="en-US" dirty="0" smtClean="0"/>
              <a:t>The age of onset of endocrine tumors is usually in the teenage years, but symptoms from these tumors may not appear for several years, and the diagnosis is frequently delayed until the fourth decade of life. </a:t>
            </a:r>
          </a:p>
          <a:p>
            <a:pPr>
              <a:buNone/>
            </a:pPr>
            <a:r>
              <a:rPr lang="en-US" dirty="0" smtClean="0"/>
              <a:t>▶ </a:t>
            </a:r>
            <a:r>
              <a:rPr lang="en-US" dirty="0" err="1" smtClean="0"/>
              <a:t>Cutaneous</a:t>
            </a:r>
            <a:r>
              <a:rPr lang="en-US" dirty="0" smtClean="0"/>
              <a:t> tumors - </a:t>
            </a:r>
            <a:r>
              <a:rPr lang="en-US" dirty="0" err="1" smtClean="0"/>
              <a:t>Angiofibromas</a:t>
            </a:r>
            <a:r>
              <a:rPr lang="en-US" dirty="0" smtClean="0"/>
              <a:t>, </a:t>
            </a:r>
            <a:r>
              <a:rPr lang="en-US" dirty="0" err="1" smtClean="0"/>
              <a:t>collagenomas</a:t>
            </a:r>
            <a:r>
              <a:rPr lang="en-US" dirty="0" smtClean="0"/>
              <a:t>, and </a:t>
            </a:r>
            <a:r>
              <a:rPr lang="en-US" dirty="0" err="1" smtClean="0"/>
              <a:t>lipomas</a:t>
            </a:r>
            <a:r>
              <a:rPr lang="en-US" dirty="0" smtClean="0"/>
              <a:t> may develop prior to the manifestation of overt clinical symptoms resulting from endocrine tumors. </a:t>
            </a:r>
          </a:p>
          <a:p>
            <a:pPr>
              <a:buNone/>
            </a:pPr>
            <a:r>
              <a:rPr lang="en-US" dirty="0" smtClean="0"/>
              <a:t>▶ The earliest </a:t>
            </a:r>
            <a:r>
              <a:rPr lang="en-US" dirty="0" err="1" smtClean="0"/>
              <a:t>cutaneous</a:t>
            </a:r>
            <a:r>
              <a:rPr lang="en-US" dirty="0" smtClean="0"/>
              <a:t> tumors appear in the teenage year</a:t>
            </a:r>
          </a:p>
          <a:p>
            <a:pPr>
              <a:buNone/>
            </a:pPr>
            <a:r>
              <a:rPr lang="en-US" dirty="0" smtClean="0"/>
              <a:t>▶ Hyperparathyroidism: </a:t>
            </a:r>
            <a:r>
              <a:rPr lang="en-US" dirty="0" err="1" smtClean="0"/>
              <a:t>hypersecrete</a:t>
            </a:r>
            <a:r>
              <a:rPr lang="en-US" dirty="0" smtClean="0"/>
              <a:t> hormone causing  </a:t>
            </a:r>
            <a:r>
              <a:rPr lang="en-US" dirty="0" err="1" smtClean="0"/>
              <a:t>hypercalcaemia</a:t>
            </a:r>
            <a:r>
              <a:rPr lang="en-US" dirty="0" smtClean="0"/>
              <a:t> and recurrent </a:t>
            </a:r>
            <a:r>
              <a:rPr lang="en-US" dirty="0" err="1" smtClean="0"/>
              <a:t>nephrolithiasis</a:t>
            </a:r>
            <a:r>
              <a:rPr lang="en-US" dirty="0" smtClean="0"/>
              <a:t> </a:t>
            </a:r>
          </a:p>
          <a:p>
            <a:pPr>
              <a:buNone/>
            </a:pPr>
            <a:r>
              <a:rPr lang="en-US" dirty="0" smtClean="0"/>
              <a:t>▶ </a:t>
            </a:r>
            <a:r>
              <a:rPr lang="en-US" dirty="0" err="1" smtClean="0"/>
              <a:t>Zollinger</a:t>
            </a:r>
            <a:r>
              <a:rPr lang="en-US" dirty="0" smtClean="0"/>
              <a:t>-Ellison syndrome (</a:t>
            </a:r>
            <a:r>
              <a:rPr lang="en-US" dirty="0" err="1" smtClean="0"/>
              <a:t>hypergastrinaemia</a:t>
            </a:r>
            <a:r>
              <a:rPr lang="en-US" dirty="0" smtClean="0"/>
              <a:t>)</a:t>
            </a:r>
          </a:p>
          <a:p>
            <a:pPr>
              <a:buNone/>
            </a:pPr>
            <a:r>
              <a:rPr lang="en-US" dirty="0" smtClean="0"/>
              <a:t>▶ </a:t>
            </a:r>
            <a:r>
              <a:rPr lang="en-US" dirty="0" err="1" smtClean="0"/>
              <a:t>hypoglycaemia</a:t>
            </a:r>
            <a:r>
              <a:rPr lang="en-US" dirty="0" smtClean="0"/>
              <a:t> (</a:t>
            </a:r>
            <a:r>
              <a:rPr lang="en-US" dirty="0" err="1" smtClean="0"/>
              <a:t>hyperinsulinaemia</a:t>
            </a:r>
            <a:r>
              <a:rPr lang="en-US" dirty="0" smtClean="0"/>
              <a:t>) </a:t>
            </a:r>
          </a:p>
          <a:p>
            <a:pPr>
              <a:buNone/>
            </a:pPr>
            <a:r>
              <a:rPr lang="en-US" dirty="0" smtClean="0"/>
              <a:t>▶ </a:t>
            </a:r>
            <a:r>
              <a:rPr lang="en-US" dirty="0" err="1" smtClean="0"/>
              <a:t>Prolactinoma</a:t>
            </a:r>
            <a:r>
              <a:rPr lang="en-US" dirty="0" smtClean="0"/>
              <a:t>: </a:t>
            </a:r>
            <a:r>
              <a:rPr lang="en-US" dirty="0" err="1" smtClean="0"/>
              <a:t>amenorrhoea</a:t>
            </a:r>
            <a:r>
              <a:rPr lang="en-US" dirty="0" smtClean="0"/>
              <a:t> (</a:t>
            </a:r>
            <a:r>
              <a:rPr lang="en-US" dirty="0" err="1" smtClean="0"/>
              <a:t>hyperprolactinaemia</a:t>
            </a:r>
            <a:r>
              <a:rPr lang="en-US" dirty="0" smtClean="0"/>
              <a:t>) </a:t>
            </a:r>
          </a:p>
          <a:p>
            <a:pPr>
              <a:buNone/>
            </a:pPr>
            <a:r>
              <a:rPr lang="en-US" dirty="0" smtClean="0"/>
              <a:t>▶ </a:t>
            </a:r>
            <a:r>
              <a:rPr lang="en-US" dirty="0" err="1" smtClean="0"/>
              <a:t>Acromegaly</a:t>
            </a:r>
            <a:r>
              <a:rPr lang="en-US" dirty="0" smtClean="0"/>
              <a:t> (excess growth hormone). </a:t>
            </a:r>
          </a:p>
          <a:p>
            <a:pPr>
              <a:buNone/>
            </a:pPr>
            <a:r>
              <a:rPr lang="en-US" dirty="0" smtClean="0"/>
              <a:t>▶ Tumors of the pituitary gland may cause symptoms by mass effects. </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848600" cy="6092952"/>
          </a:xfrm>
        </p:spPr>
        <p:txBody>
          <a:bodyPr>
            <a:normAutofit fontScale="92500" lnSpcReduction="20000"/>
          </a:bodyPr>
          <a:lstStyle/>
          <a:p>
            <a:r>
              <a:rPr lang="en-US" dirty="0" smtClean="0"/>
              <a:t> Hyperparathyroidism is the presenting feature of multiple endocrine </a:t>
            </a:r>
            <a:r>
              <a:rPr lang="en-US" dirty="0" err="1" smtClean="0"/>
              <a:t>neoplasia</a:t>
            </a:r>
            <a:r>
              <a:rPr lang="en-US" dirty="0" smtClean="0"/>
              <a:t> type 1 (MEN1) in about 80% of patients. </a:t>
            </a:r>
          </a:p>
          <a:p>
            <a:pPr>
              <a:buNone/>
            </a:pPr>
            <a:r>
              <a:rPr lang="en-US" dirty="0" smtClean="0"/>
              <a:t>▶ Patients present either with asymptomatic </a:t>
            </a:r>
            <a:r>
              <a:rPr lang="en-US" dirty="0" err="1" smtClean="0"/>
              <a:t>hypercalcaemia</a:t>
            </a:r>
            <a:r>
              <a:rPr lang="en-US" dirty="0" smtClean="0"/>
              <a:t> on biochemical screening or with the features of sporadic hyperparathyroidism. </a:t>
            </a:r>
          </a:p>
          <a:p>
            <a:pPr>
              <a:buNone/>
            </a:pPr>
            <a:r>
              <a:rPr lang="en-US" dirty="0" smtClean="0"/>
              <a:t>▶ All four glands are diffusely </a:t>
            </a:r>
            <a:r>
              <a:rPr lang="en-US" dirty="0" err="1" smtClean="0"/>
              <a:t>hyperplastic</a:t>
            </a:r>
            <a:r>
              <a:rPr lang="en-US" dirty="0" smtClean="0"/>
              <a:t> and there may be nodule formation.</a:t>
            </a:r>
          </a:p>
          <a:p>
            <a:r>
              <a:rPr lang="en-US" dirty="0" smtClean="0"/>
              <a:t>Pancreatic endocrine tumors </a:t>
            </a:r>
          </a:p>
          <a:p>
            <a:pPr>
              <a:buNone/>
            </a:pPr>
            <a:r>
              <a:rPr lang="en-US" dirty="0" smtClean="0"/>
              <a:t>▶ These occur in about 70% of patients with MEN1. </a:t>
            </a:r>
          </a:p>
          <a:p>
            <a:pPr>
              <a:buNone/>
            </a:pPr>
            <a:r>
              <a:rPr lang="en-US" dirty="0" smtClean="0"/>
              <a:t>▶ 60% of tumors are </a:t>
            </a:r>
            <a:r>
              <a:rPr lang="en-US" dirty="0" err="1" smtClean="0"/>
              <a:t>gastrinomas</a:t>
            </a:r>
            <a:r>
              <a:rPr lang="en-US" dirty="0" smtClean="0"/>
              <a:t> and produce ZES </a:t>
            </a:r>
          </a:p>
          <a:p>
            <a:pPr>
              <a:buNone/>
            </a:pPr>
            <a:r>
              <a:rPr lang="en-US" dirty="0" smtClean="0"/>
              <a:t>▶ About 30% are </a:t>
            </a:r>
            <a:r>
              <a:rPr lang="en-US" dirty="0" err="1" smtClean="0"/>
              <a:t>insulinomas</a:t>
            </a:r>
            <a:r>
              <a:rPr lang="en-US" dirty="0" smtClean="0"/>
              <a:t>. </a:t>
            </a:r>
          </a:p>
          <a:p>
            <a:pPr>
              <a:buNone/>
            </a:pPr>
            <a:r>
              <a:rPr lang="en-US" dirty="0" smtClean="0"/>
              <a:t>▶ </a:t>
            </a:r>
            <a:r>
              <a:rPr lang="en-US" dirty="0" err="1" smtClean="0"/>
              <a:t>VIPoma</a:t>
            </a:r>
            <a:r>
              <a:rPr lang="en-US" dirty="0" smtClean="0"/>
              <a:t> (</a:t>
            </a:r>
            <a:r>
              <a:rPr lang="en-US" dirty="0" err="1" smtClean="0"/>
              <a:t>vasoactive</a:t>
            </a:r>
            <a:r>
              <a:rPr lang="en-US" dirty="0" smtClean="0"/>
              <a:t> intestinal peptide and pancreatic polypeptide-secreting tumor) </a:t>
            </a:r>
          </a:p>
          <a:p>
            <a:pPr>
              <a:buNone/>
            </a:pPr>
            <a:r>
              <a:rPr lang="en-US" dirty="0" smtClean="0"/>
              <a:t>▶ Duodenal </a:t>
            </a:r>
            <a:r>
              <a:rPr lang="en-US" dirty="0" err="1" smtClean="0"/>
              <a:t>microgastrinoma</a:t>
            </a:r>
            <a:r>
              <a:rPr lang="en-US" dirty="0" smtClean="0"/>
              <a:t> is very common and probably accounts for almost half of all MEN1-associated </a:t>
            </a:r>
            <a:r>
              <a:rPr lang="en-US" dirty="0" err="1" smtClean="0"/>
              <a:t>gastrinomas</a:t>
            </a:r>
            <a:r>
              <a:rPr lang="en-US" dirty="0" smtClean="0"/>
              <a:t>.</a:t>
            </a:r>
          </a:p>
          <a:p>
            <a:pPr>
              <a:buNone/>
            </a:pPr>
            <a:r>
              <a:rPr lang="en-US" dirty="0" smtClean="0"/>
              <a:t>▶ They are usually multiple, with up to 15 separate tumors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153400" cy="6324600"/>
          </a:xfrm>
        </p:spPr>
        <p:txBody>
          <a:bodyPr>
            <a:normAutofit fontScale="85000" lnSpcReduction="10000"/>
          </a:bodyPr>
          <a:lstStyle/>
          <a:p>
            <a:r>
              <a:rPr lang="en-US" sz="2600" dirty="0" smtClean="0"/>
              <a:t>Pituitary adenomas </a:t>
            </a:r>
          </a:p>
          <a:p>
            <a:pPr>
              <a:buNone/>
            </a:pPr>
            <a:r>
              <a:rPr lang="en-US" sz="2600" dirty="0" smtClean="0"/>
              <a:t>▶ Present by screening in 30% of patients, but is found at post-mortem in 50%. </a:t>
            </a:r>
          </a:p>
          <a:p>
            <a:pPr>
              <a:buNone/>
            </a:pPr>
            <a:r>
              <a:rPr lang="en-US" sz="2600" dirty="0" smtClean="0"/>
              <a:t>▶ Unlike the pancreas and parathyroid, there does not appear to be diffuse pituitary hyperplasia. </a:t>
            </a:r>
          </a:p>
          <a:p>
            <a:pPr>
              <a:buNone/>
            </a:pPr>
            <a:r>
              <a:rPr lang="en-US" sz="2600" dirty="0" smtClean="0"/>
              <a:t>▶ </a:t>
            </a:r>
            <a:r>
              <a:rPr lang="en-US" sz="2600" dirty="0" err="1" smtClean="0"/>
              <a:t>Prolactinoma</a:t>
            </a:r>
            <a:r>
              <a:rPr lang="en-US" sz="2600" dirty="0" smtClean="0"/>
              <a:t> producing </a:t>
            </a:r>
            <a:r>
              <a:rPr lang="en-US" sz="2600" dirty="0" err="1" smtClean="0"/>
              <a:t>hyperprolactinaemia</a:t>
            </a:r>
            <a:r>
              <a:rPr lang="en-US" sz="2600" dirty="0" smtClean="0"/>
              <a:t> occurs in about 30% of cases. </a:t>
            </a:r>
          </a:p>
          <a:p>
            <a:pPr>
              <a:buNone/>
            </a:pPr>
            <a:r>
              <a:rPr lang="en-US" sz="2600" dirty="0" smtClean="0"/>
              <a:t>▶ They tend to be more aggressive than sporadic cases. </a:t>
            </a:r>
          </a:p>
          <a:p>
            <a:pPr>
              <a:buNone/>
            </a:pPr>
            <a:r>
              <a:rPr lang="en-US" sz="2600" dirty="0" smtClean="0"/>
              <a:t>▶ </a:t>
            </a:r>
            <a:r>
              <a:rPr lang="en-US" sz="2600" dirty="0" err="1" smtClean="0"/>
              <a:t>Acromegaly</a:t>
            </a:r>
            <a:r>
              <a:rPr lang="en-US" sz="2600" dirty="0" smtClean="0"/>
              <a:t>, due to excessive human growth hormone (</a:t>
            </a:r>
            <a:r>
              <a:rPr lang="en-US" sz="2600" dirty="0" err="1" smtClean="0"/>
              <a:t>hGH</a:t>
            </a:r>
            <a:r>
              <a:rPr lang="en-US" sz="2600" dirty="0" smtClean="0"/>
              <a:t>) occurs in about 30%. </a:t>
            </a:r>
          </a:p>
          <a:p>
            <a:pPr>
              <a:buNone/>
            </a:pPr>
            <a:r>
              <a:rPr lang="en-US" sz="2600" dirty="0" smtClean="0"/>
              <a:t>▶ </a:t>
            </a:r>
            <a:r>
              <a:rPr lang="en-US" sz="2600" dirty="0" err="1" smtClean="0"/>
              <a:t>Adrenocorticotrophic</a:t>
            </a:r>
            <a:r>
              <a:rPr lang="en-US" sz="2600" dirty="0" smtClean="0"/>
              <a:t> hormone(ACTH) may produce Cushing's syndrome but other functioning tumors are rare.</a:t>
            </a:r>
          </a:p>
          <a:p>
            <a:r>
              <a:rPr lang="en-US" sz="2600" dirty="0" smtClean="0"/>
              <a:t>Skin lesions </a:t>
            </a:r>
          </a:p>
          <a:p>
            <a:pPr>
              <a:buNone/>
            </a:pPr>
            <a:r>
              <a:rPr lang="en-US" sz="2600" dirty="0" smtClean="0"/>
              <a:t>▶ Occur in nearly 90% of patients, but they can be easily overlooked. </a:t>
            </a:r>
          </a:p>
          <a:p>
            <a:pPr>
              <a:buNone/>
            </a:pPr>
            <a:r>
              <a:rPr lang="en-US" sz="2600" dirty="0" smtClean="0"/>
              <a:t>▶ Benign tumors include multiple </a:t>
            </a:r>
            <a:r>
              <a:rPr lang="en-US" sz="2600" dirty="0" err="1" smtClean="0"/>
              <a:t>angiofibromas</a:t>
            </a:r>
            <a:r>
              <a:rPr lang="en-US" sz="2600" dirty="0" smtClean="0"/>
              <a:t>, </a:t>
            </a:r>
            <a:r>
              <a:rPr lang="en-US" sz="2600" dirty="0" err="1" smtClean="0"/>
              <a:t>collagenomas</a:t>
            </a:r>
            <a:r>
              <a:rPr lang="en-US" sz="2600" dirty="0" smtClean="0"/>
              <a:t>, and </a:t>
            </a:r>
            <a:r>
              <a:rPr lang="en-US" sz="2600" dirty="0" err="1" smtClean="0"/>
              <a:t>lipomas</a:t>
            </a:r>
            <a:r>
              <a:rPr lang="en-US" sz="2600" dirty="0" smtClean="0"/>
              <a:t>.</a:t>
            </a:r>
          </a:p>
          <a:p>
            <a:pPr>
              <a:buNone/>
            </a:pPr>
            <a:r>
              <a:rPr lang="en-US" sz="2600" dirty="0" smtClean="0"/>
              <a:t>    they can act as markers for this syndrome.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pPr algn="ctr"/>
            <a:r>
              <a:rPr lang="en-US" b="1" dirty="0" smtClean="0">
                <a:solidFill>
                  <a:schemeClr val="tx1"/>
                </a:solidFill>
              </a:rPr>
              <a:t>Diagnosis of type 1</a:t>
            </a:r>
            <a:endParaRPr lang="en-US" b="1" dirty="0">
              <a:solidFill>
                <a:schemeClr val="tx1"/>
              </a:solidFill>
            </a:endParaRPr>
          </a:p>
        </p:txBody>
      </p:sp>
      <p:sp>
        <p:nvSpPr>
          <p:cNvPr id="3" name="Content Placeholder 2"/>
          <p:cNvSpPr>
            <a:spLocks noGrp="1"/>
          </p:cNvSpPr>
          <p:nvPr>
            <p:ph sz="quarter" idx="1"/>
          </p:nvPr>
        </p:nvSpPr>
        <p:spPr>
          <a:xfrm>
            <a:off x="457200" y="914400"/>
            <a:ext cx="8001000" cy="5791200"/>
          </a:xfrm>
        </p:spPr>
        <p:txBody>
          <a:bodyPr>
            <a:normAutofit fontScale="85000" lnSpcReduction="10000"/>
          </a:bodyPr>
          <a:lstStyle/>
          <a:p>
            <a:r>
              <a:rPr lang="en-US" dirty="0" smtClean="0"/>
              <a:t> Screening of first- and second-degree relatives of patients with multiple endocrine </a:t>
            </a:r>
            <a:r>
              <a:rPr lang="en-US" dirty="0" err="1" smtClean="0"/>
              <a:t>neoplasia</a:t>
            </a:r>
            <a:r>
              <a:rPr lang="en-US" dirty="0" smtClean="0"/>
              <a:t> type 1 (MEN1) </a:t>
            </a:r>
          </a:p>
          <a:p>
            <a:pPr>
              <a:buNone/>
            </a:pPr>
            <a:r>
              <a:rPr lang="en-US" dirty="0" smtClean="0"/>
              <a:t>▶ Diagnosis of MEN1 depends on having a high level of suspicion in patients who present with multiple</a:t>
            </a:r>
          </a:p>
          <a:p>
            <a:pPr>
              <a:buNone/>
            </a:pPr>
            <a:r>
              <a:rPr lang="en-US" dirty="0" smtClean="0"/>
              <a:t>▶ Facial </a:t>
            </a:r>
            <a:r>
              <a:rPr lang="en-US" dirty="0" err="1" smtClean="0"/>
              <a:t>angiofibromas</a:t>
            </a:r>
            <a:r>
              <a:rPr lang="en-US" dirty="0" smtClean="0"/>
              <a:t>, </a:t>
            </a:r>
          </a:p>
          <a:p>
            <a:pPr>
              <a:buNone/>
            </a:pPr>
            <a:r>
              <a:rPr lang="en-US" dirty="0" smtClean="0"/>
              <a:t>▶ </a:t>
            </a:r>
            <a:r>
              <a:rPr lang="en-US" dirty="0" err="1" smtClean="0"/>
              <a:t>Collagenomas</a:t>
            </a:r>
            <a:r>
              <a:rPr lang="en-US" dirty="0" smtClean="0"/>
              <a:t>, and </a:t>
            </a:r>
            <a:r>
              <a:rPr lang="en-US" dirty="0" err="1" smtClean="0"/>
              <a:t>lipomas</a:t>
            </a:r>
            <a:r>
              <a:rPr lang="en-US" dirty="0" smtClean="0"/>
              <a:t> </a:t>
            </a:r>
          </a:p>
          <a:p>
            <a:pPr>
              <a:buNone/>
            </a:pPr>
            <a:r>
              <a:rPr lang="en-US" dirty="0" smtClean="0"/>
              <a:t>▶ Features hyperparathyroidism </a:t>
            </a:r>
          </a:p>
          <a:p>
            <a:pPr>
              <a:buNone/>
            </a:pPr>
            <a:r>
              <a:rPr lang="en-US" dirty="0" smtClean="0"/>
              <a:t>▶ increased gastric acid secretion. </a:t>
            </a:r>
          </a:p>
          <a:p>
            <a:pPr>
              <a:buNone/>
            </a:pPr>
            <a:r>
              <a:rPr lang="en-US" dirty="0" smtClean="0"/>
              <a:t>Investigations include: </a:t>
            </a:r>
          </a:p>
          <a:p>
            <a:pPr>
              <a:buNone/>
            </a:pPr>
            <a:r>
              <a:rPr lang="en-US" dirty="0" smtClean="0"/>
              <a:t>▶ Hormone </a:t>
            </a:r>
            <a:r>
              <a:rPr lang="en-US" dirty="0" err="1" smtClean="0"/>
              <a:t>hypersecretion</a:t>
            </a:r>
            <a:r>
              <a:rPr lang="en-US" dirty="0" smtClean="0"/>
              <a:t> blood tests </a:t>
            </a:r>
          </a:p>
          <a:p>
            <a:pPr>
              <a:buNone/>
            </a:pPr>
            <a:r>
              <a:rPr lang="en-US" dirty="0" smtClean="0"/>
              <a:t>▶ Imaging studies to look for the presence of tumors.</a:t>
            </a:r>
          </a:p>
          <a:p>
            <a:pPr>
              <a:buNone/>
            </a:pPr>
            <a:r>
              <a:rPr lang="en-US" dirty="0" smtClean="0"/>
              <a:t>▶ DNA testing is available and identifies a mutation in about 80% of patients with familial MEN1. </a:t>
            </a:r>
          </a:p>
          <a:p>
            <a:pPr>
              <a:buNone/>
            </a:pPr>
            <a:r>
              <a:rPr lang="en-US" dirty="0" smtClean="0"/>
              <a:t>▶ Mutation analysis may be used to confirm the clinical diagnosis </a:t>
            </a:r>
          </a:p>
          <a:p>
            <a:pPr>
              <a:buNone/>
            </a:pPr>
            <a:r>
              <a:rPr lang="en-US" dirty="0" smtClean="0"/>
              <a:t>▶ Screen asymptomatic family members. </a:t>
            </a:r>
          </a:p>
          <a:p>
            <a:pPr>
              <a:buNone/>
            </a:pPr>
            <a:r>
              <a:rPr lang="en-US" dirty="0" smtClean="0"/>
              <a:t>▶ Prenatal diagnosis for pregnancies at increased risk is possible if the disease-causing mutation in a family is known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696200" cy="6169152"/>
          </a:xfrm>
        </p:spPr>
        <p:txBody>
          <a:bodyPr>
            <a:normAutofit fontScale="77500" lnSpcReduction="20000"/>
          </a:bodyPr>
          <a:lstStyle/>
          <a:p>
            <a:pPr algn="ctr">
              <a:buNone/>
            </a:pPr>
            <a:r>
              <a:rPr lang="en-US" sz="3400" b="1" dirty="0" smtClean="0"/>
              <a:t>SCREENING TEST MEN 1</a:t>
            </a:r>
          </a:p>
          <a:p>
            <a:pPr>
              <a:buNone/>
            </a:pPr>
            <a:endParaRPr lang="en-US" dirty="0" smtClean="0"/>
          </a:p>
          <a:p>
            <a:pPr>
              <a:buNone/>
            </a:pPr>
            <a:r>
              <a:rPr lang="en-US" dirty="0" smtClean="0"/>
              <a:t>The screening of first- and second-degree relatives of patients with (MEN1) is aimed at early detection of parathyroid, pancreatic or pituitary lesions in gene carriers, to reduce the associated morbidity. </a:t>
            </a:r>
          </a:p>
          <a:p>
            <a:pPr>
              <a:buNone/>
            </a:pPr>
            <a:r>
              <a:rPr lang="en-US" dirty="0" smtClean="0"/>
              <a:t>▶ There is no evidence that screening reduces mortality</a:t>
            </a:r>
          </a:p>
          <a:p>
            <a:pPr>
              <a:buNone/>
            </a:pPr>
            <a:r>
              <a:rPr lang="en-US" dirty="0" smtClean="0"/>
              <a:t>▶ Identification of affected individuals in 'malignant kindred' with aggressive pancreatic disease may allow curative surgery which would be expected to prolong survival. </a:t>
            </a:r>
          </a:p>
          <a:p>
            <a:pPr>
              <a:buNone/>
            </a:pPr>
            <a:r>
              <a:rPr lang="en-US" dirty="0" smtClean="0"/>
              <a:t>▶ Screening lowers the age of detection of the syndrome by about 20 years.</a:t>
            </a:r>
          </a:p>
          <a:p>
            <a:pPr>
              <a:buNone/>
            </a:pPr>
            <a:r>
              <a:rPr lang="en-US" dirty="0" smtClean="0"/>
              <a:t>▶ Screening tests are serum calcium, fasting </a:t>
            </a:r>
            <a:r>
              <a:rPr lang="en-US" dirty="0" err="1" smtClean="0"/>
              <a:t>gastrin</a:t>
            </a:r>
            <a:r>
              <a:rPr lang="en-US" dirty="0" smtClean="0"/>
              <a:t>, and </a:t>
            </a:r>
            <a:r>
              <a:rPr lang="en-US" dirty="0" err="1" smtClean="0"/>
              <a:t>prolactin</a:t>
            </a:r>
            <a:r>
              <a:rPr lang="en-US" dirty="0" smtClean="0"/>
              <a:t>.</a:t>
            </a:r>
          </a:p>
          <a:p>
            <a:pPr>
              <a:buNone/>
            </a:pPr>
            <a:r>
              <a:rPr lang="en-US" dirty="0" smtClean="0"/>
              <a:t>▶ Sensitive markers of pancreatic disease are basal and test-meal stimulated pancreatic polypeptide and </a:t>
            </a:r>
            <a:r>
              <a:rPr lang="en-US" dirty="0" err="1" smtClean="0"/>
              <a:t>gastrin</a:t>
            </a:r>
            <a:r>
              <a:rPr lang="en-US" dirty="0" smtClean="0"/>
              <a:t>, and basal insulin and </a:t>
            </a:r>
            <a:r>
              <a:rPr lang="en-US" dirty="0" err="1" smtClean="0"/>
              <a:t>proinsulin</a:t>
            </a:r>
            <a:r>
              <a:rPr lang="en-US" dirty="0" smtClean="0"/>
              <a:t>. </a:t>
            </a:r>
          </a:p>
          <a:p>
            <a:pPr>
              <a:buNone/>
            </a:pPr>
            <a:r>
              <a:rPr lang="en-US" dirty="0" smtClean="0"/>
              <a:t>▶ 80% of affected individuals will have been identified by the 5th decade. </a:t>
            </a:r>
          </a:p>
          <a:p>
            <a:pPr>
              <a:buNone/>
            </a:pPr>
            <a:r>
              <a:rPr lang="en-US" dirty="0" smtClean="0"/>
              <a:t>▶ Screening of sporadic pancreatic endocrine tumors for evidence of MEN1 is probably justified, especially for </a:t>
            </a:r>
            <a:r>
              <a:rPr lang="en-US" dirty="0" err="1" smtClean="0"/>
              <a:t>gastrinomas</a:t>
            </a:r>
            <a:r>
              <a:rPr lang="en-US" dirty="0" smtClean="0"/>
              <a:t> or </a:t>
            </a:r>
            <a:r>
              <a:rPr lang="en-US" dirty="0" err="1" smtClean="0"/>
              <a:t>insulinomas</a:t>
            </a:r>
            <a:r>
              <a:rPr lang="en-US" dirty="0" smtClean="0"/>
              <a:t>.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696200" cy="6092952"/>
          </a:xfrm>
        </p:spPr>
        <p:txBody>
          <a:bodyPr>
            <a:normAutofit fontScale="55000" lnSpcReduction="20000"/>
          </a:bodyPr>
          <a:lstStyle/>
          <a:p>
            <a:pPr algn="ctr">
              <a:buNone/>
            </a:pPr>
            <a:r>
              <a:rPr lang="en-US" sz="4000" b="1" dirty="0" smtClean="0"/>
              <a:t>MANAGEMENT  of TYPE 1</a:t>
            </a:r>
            <a:r>
              <a:rPr lang="en-US" sz="3100" b="1" dirty="0" smtClean="0"/>
              <a:t> </a:t>
            </a:r>
          </a:p>
          <a:p>
            <a:pPr>
              <a:buNone/>
            </a:pPr>
            <a:endParaRPr lang="en-US" sz="3100" b="1" i="1" dirty="0" smtClean="0"/>
          </a:p>
          <a:p>
            <a:r>
              <a:rPr lang="en-US" dirty="0" smtClean="0"/>
              <a:t> </a:t>
            </a:r>
            <a:r>
              <a:rPr lang="en-US" sz="3200" dirty="0" smtClean="0"/>
              <a:t>If the condition is confirmed, then genetic counseling is required.</a:t>
            </a:r>
          </a:p>
          <a:p>
            <a:r>
              <a:rPr lang="en-US" sz="3200" dirty="0" smtClean="0"/>
              <a:t> Pharmacological </a:t>
            </a:r>
          </a:p>
          <a:p>
            <a:pPr>
              <a:buNone/>
            </a:pPr>
            <a:r>
              <a:rPr lang="en-US" sz="3200" dirty="0" smtClean="0"/>
              <a:t>▶ </a:t>
            </a:r>
            <a:r>
              <a:rPr lang="en-US" sz="3200" dirty="0" err="1" smtClean="0"/>
              <a:t>Diazoxide</a:t>
            </a:r>
            <a:r>
              <a:rPr lang="en-US" sz="3200" dirty="0" smtClean="0"/>
              <a:t>(potassium channel activator) can be used to inhibit release of insulin, especially in tumors that are beyond surgery. </a:t>
            </a:r>
          </a:p>
          <a:p>
            <a:pPr>
              <a:buNone/>
            </a:pPr>
            <a:r>
              <a:rPr lang="en-US" sz="3200" dirty="0" smtClean="0"/>
              <a:t>▶ High-dose proton pump inhibitors are required for </a:t>
            </a:r>
            <a:r>
              <a:rPr lang="en-US" sz="3200" dirty="0" err="1" smtClean="0"/>
              <a:t>gastrin</a:t>
            </a:r>
            <a:r>
              <a:rPr lang="en-US" sz="3200" dirty="0" smtClean="0"/>
              <a:t>-secreting tumors. </a:t>
            </a:r>
          </a:p>
          <a:p>
            <a:pPr>
              <a:buNone/>
            </a:pPr>
            <a:r>
              <a:rPr lang="en-US" sz="3200" dirty="0" smtClean="0"/>
              <a:t>▶ After surgery to the pituitary, hormone replacement may be required</a:t>
            </a:r>
          </a:p>
          <a:p>
            <a:r>
              <a:rPr lang="en-US" sz="3200" dirty="0" smtClean="0"/>
              <a:t>Surgical </a:t>
            </a:r>
          </a:p>
          <a:p>
            <a:pPr>
              <a:buNone/>
            </a:pPr>
            <a:r>
              <a:rPr lang="en-US" sz="3200" dirty="0" smtClean="0"/>
              <a:t>▶ Skin tumors may be removed </a:t>
            </a:r>
          </a:p>
          <a:p>
            <a:pPr>
              <a:buNone/>
            </a:pPr>
            <a:r>
              <a:rPr lang="en-US" sz="3200" dirty="0" smtClean="0"/>
              <a:t>▶ The surgical approach to pancreatic endocrine tumors in MEN1 is controversial: ◦ Surgical cure is best achieved by removing the pancreas and duodenum with adjacent lymph nodes. There is still a high rate of recurrence but the overall mortality remains low </a:t>
            </a:r>
          </a:p>
          <a:p>
            <a:pPr>
              <a:buNone/>
            </a:pPr>
            <a:r>
              <a:rPr lang="en-US" sz="3200" dirty="0" smtClean="0"/>
              <a:t>▶ Pituitary tumors: Same as for sporadic pituitary tumors. </a:t>
            </a:r>
          </a:p>
          <a:p>
            <a:pPr>
              <a:buNone/>
            </a:pPr>
            <a:r>
              <a:rPr lang="en-US" sz="3200" dirty="0" smtClean="0"/>
              <a:t>▶ </a:t>
            </a:r>
            <a:r>
              <a:rPr lang="en-US" sz="3200" dirty="0" err="1" smtClean="0"/>
              <a:t>Parathyroidectomy</a:t>
            </a:r>
            <a:r>
              <a:rPr lang="en-US" sz="3200" dirty="0" smtClean="0"/>
              <a:t>, </a:t>
            </a:r>
          </a:p>
          <a:p>
            <a:pPr>
              <a:buNone/>
            </a:pPr>
            <a:r>
              <a:rPr lang="en-US" sz="3200" dirty="0" smtClean="0"/>
              <a:t>    subtotal or complete, is practiced for MEN1 but long-term follow-up reveals a high rate of recurrence in MEN1. </a:t>
            </a:r>
          </a:p>
          <a:p>
            <a:pPr>
              <a:buNone/>
            </a:pPr>
            <a:r>
              <a:rPr lang="en-US" sz="3200" dirty="0" smtClean="0"/>
              <a:t>▶ The treatment of metastatic disease is the same as in sporadic cases.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772400" cy="6016752"/>
          </a:xfrm>
        </p:spPr>
        <p:txBody>
          <a:bodyPr>
            <a:normAutofit fontScale="92500"/>
          </a:bodyPr>
          <a:lstStyle/>
          <a:p>
            <a:pPr algn="ctr">
              <a:buNone/>
            </a:pPr>
            <a:r>
              <a:rPr lang="en-US" b="1" dirty="0" smtClean="0"/>
              <a:t> </a:t>
            </a:r>
            <a:r>
              <a:rPr lang="en-US" sz="3000" b="1" dirty="0" smtClean="0"/>
              <a:t>PROGNOSIS OF MEN 1</a:t>
            </a:r>
            <a:endParaRPr lang="en-US" b="1" dirty="0" smtClean="0"/>
          </a:p>
          <a:p>
            <a:r>
              <a:rPr lang="en-US" dirty="0" smtClean="0"/>
              <a:t>The average age of death in individuals with multiple endocrine </a:t>
            </a:r>
            <a:r>
              <a:rPr lang="en-US" dirty="0" err="1" smtClean="0"/>
              <a:t>neoplasia</a:t>
            </a:r>
            <a:r>
              <a:rPr lang="en-US" dirty="0" smtClean="0"/>
              <a:t> type 1 (MEN1) is significantly lower </a:t>
            </a:r>
            <a:r>
              <a:rPr lang="en-US" dirty="0" smtClean="0">
                <a:solidFill>
                  <a:srgbClr val="FF0000"/>
                </a:solidFill>
              </a:rPr>
              <a:t>(55.4 years for men and 46.8 years for women)</a:t>
            </a:r>
            <a:r>
              <a:rPr lang="en-US" dirty="0" smtClean="0"/>
              <a:t> than that of the general population. </a:t>
            </a:r>
          </a:p>
          <a:p>
            <a:r>
              <a:rPr lang="en-US" dirty="0" smtClean="0"/>
              <a:t> Pancreatic endocrine tumors, particularly </a:t>
            </a:r>
            <a:r>
              <a:rPr lang="en-US" dirty="0" err="1" smtClean="0"/>
              <a:t>gastrinomas</a:t>
            </a:r>
            <a:r>
              <a:rPr lang="en-US" dirty="0" smtClean="0"/>
              <a:t>, become malignant in about 50% of patients with MEN1. </a:t>
            </a:r>
          </a:p>
          <a:p>
            <a:r>
              <a:rPr lang="en-US" dirty="0" smtClean="0"/>
              <a:t>Untreated, patients may die from peptic ulcer disease, metastatic endocrine pancreatic carcinoma, or foregut </a:t>
            </a:r>
            <a:r>
              <a:rPr lang="en-US" dirty="0" err="1" smtClean="0"/>
              <a:t>carcinoid</a:t>
            </a:r>
            <a:r>
              <a:rPr lang="en-US" dirty="0" smtClean="0"/>
              <a:t> malignancy.</a:t>
            </a:r>
          </a:p>
          <a:p>
            <a:r>
              <a:rPr lang="en-US" dirty="0" smtClean="0"/>
              <a:t>Pancreatic endocrine tumors associated with MEN1 are less malignant than sporadic tumors and carry a better prognosis, with a median survival of 15 years compared to 5 years for patients with sporadic tumors.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7467600" cy="45719"/>
          </a:xfrm>
        </p:spPr>
        <p:txBody>
          <a:bodyPr>
            <a:normAutofit fontScale="90000"/>
          </a:bodyPr>
          <a:lstStyle/>
          <a:p>
            <a:endParaRPr lang="en-US" dirty="0"/>
          </a:p>
        </p:txBody>
      </p:sp>
      <p:sp>
        <p:nvSpPr>
          <p:cNvPr id="3" name="Content Placeholder 2"/>
          <p:cNvSpPr>
            <a:spLocks noGrp="1"/>
          </p:cNvSpPr>
          <p:nvPr>
            <p:ph sz="quarter" idx="1"/>
          </p:nvPr>
        </p:nvSpPr>
        <p:spPr>
          <a:xfrm>
            <a:off x="304800" y="228600"/>
            <a:ext cx="8077200" cy="6629400"/>
          </a:xfrm>
        </p:spPr>
        <p:txBody>
          <a:bodyPr>
            <a:normAutofit fontScale="70000" lnSpcReduction="20000"/>
          </a:bodyPr>
          <a:lstStyle/>
          <a:p>
            <a:pPr algn="ctr">
              <a:buNone/>
            </a:pPr>
            <a:r>
              <a:rPr lang="en-US" sz="3400" b="1" dirty="0" smtClean="0"/>
              <a:t>CLINICAL PRESENTATION TYPE 2 </a:t>
            </a:r>
          </a:p>
          <a:p>
            <a:pPr>
              <a:buNone/>
            </a:pPr>
            <a:r>
              <a:rPr lang="en-US" dirty="0" smtClean="0"/>
              <a:t>Patients may present with symptoms related to: </a:t>
            </a:r>
          </a:p>
          <a:p>
            <a:pPr>
              <a:buNone/>
            </a:pPr>
            <a:r>
              <a:rPr lang="en-US" dirty="0" smtClean="0"/>
              <a:t>  ◦ </a:t>
            </a:r>
            <a:r>
              <a:rPr lang="en-US" dirty="0" err="1" smtClean="0"/>
              <a:t>Medullary</a:t>
            </a:r>
            <a:r>
              <a:rPr lang="en-US" dirty="0" smtClean="0"/>
              <a:t> thyroid carcinoma </a:t>
            </a:r>
          </a:p>
          <a:p>
            <a:pPr>
              <a:buNone/>
            </a:pPr>
            <a:r>
              <a:rPr lang="en-US" dirty="0" smtClean="0"/>
              <a:t>  ◦ Hyperparathyroidism </a:t>
            </a:r>
          </a:p>
          <a:p>
            <a:pPr>
              <a:buNone/>
            </a:pPr>
            <a:r>
              <a:rPr lang="en-US" dirty="0" smtClean="0"/>
              <a:t>  ◦</a:t>
            </a:r>
            <a:r>
              <a:rPr lang="en-US" dirty="0" err="1" smtClean="0"/>
              <a:t>Pheochromocytoma</a:t>
            </a:r>
            <a:r>
              <a:rPr lang="en-US" dirty="0" smtClean="0"/>
              <a:t>. </a:t>
            </a:r>
          </a:p>
          <a:p>
            <a:pPr>
              <a:buNone/>
            </a:pPr>
            <a:r>
              <a:rPr lang="en-US" dirty="0" smtClean="0"/>
              <a:t>Virtually all patients have MTC symptoms may include:</a:t>
            </a:r>
          </a:p>
          <a:p>
            <a:pPr>
              <a:buNone/>
            </a:pPr>
            <a:r>
              <a:rPr lang="en-US" dirty="0" smtClean="0"/>
              <a:t>    </a:t>
            </a:r>
            <a:r>
              <a:rPr lang="en-US" dirty="0" err="1" smtClean="0"/>
              <a:t>diarrhoea</a:t>
            </a:r>
            <a:r>
              <a:rPr lang="en-US" dirty="0" smtClean="0"/>
              <a:t> ,</a:t>
            </a:r>
            <a:r>
              <a:rPr lang="en-US" dirty="0" err="1" smtClean="0"/>
              <a:t>pruritic</a:t>
            </a:r>
            <a:r>
              <a:rPr lang="en-US" dirty="0" smtClean="0"/>
              <a:t> skin lesions ,lump in the neck(which may cause compressive symptoms).</a:t>
            </a:r>
          </a:p>
          <a:p>
            <a:pPr>
              <a:buNone/>
            </a:pPr>
            <a:r>
              <a:rPr lang="en-US" dirty="0" err="1" smtClean="0"/>
              <a:t>Hypercalcaemia</a:t>
            </a:r>
            <a:r>
              <a:rPr lang="en-US" dirty="0" smtClean="0"/>
              <a:t> may lead to: </a:t>
            </a:r>
          </a:p>
          <a:p>
            <a:pPr>
              <a:buNone/>
            </a:pPr>
            <a:r>
              <a:rPr lang="en-US" dirty="0" smtClean="0"/>
              <a:t>◦ constipation,</a:t>
            </a:r>
          </a:p>
          <a:p>
            <a:pPr>
              <a:buNone/>
            </a:pPr>
            <a:r>
              <a:rPr lang="en-US" dirty="0" smtClean="0"/>
              <a:t>◦ </a:t>
            </a:r>
            <a:r>
              <a:rPr lang="en-US" dirty="0" err="1" smtClean="0"/>
              <a:t>polyuria</a:t>
            </a:r>
            <a:endParaRPr lang="en-US" dirty="0" smtClean="0"/>
          </a:p>
          <a:p>
            <a:pPr>
              <a:buNone/>
            </a:pPr>
            <a:r>
              <a:rPr lang="en-US" dirty="0" smtClean="0"/>
              <a:t>◦ </a:t>
            </a:r>
            <a:r>
              <a:rPr lang="en-US" dirty="0" err="1" smtClean="0"/>
              <a:t>polydipsia</a:t>
            </a:r>
            <a:r>
              <a:rPr lang="en-US" dirty="0" smtClean="0"/>
              <a:t>, </a:t>
            </a:r>
          </a:p>
          <a:p>
            <a:pPr>
              <a:buNone/>
            </a:pPr>
            <a:r>
              <a:rPr lang="en-US" dirty="0" smtClean="0"/>
              <a:t>◦ memory problems </a:t>
            </a:r>
          </a:p>
          <a:p>
            <a:pPr>
              <a:buNone/>
            </a:pPr>
            <a:r>
              <a:rPr lang="en-US" dirty="0" smtClean="0"/>
              <a:t>◦ depression, </a:t>
            </a:r>
          </a:p>
          <a:p>
            <a:pPr>
              <a:buNone/>
            </a:pPr>
            <a:r>
              <a:rPr lang="en-US" dirty="0" smtClean="0"/>
              <a:t>◦ </a:t>
            </a:r>
            <a:r>
              <a:rPr lang="en-US" dirty="0" err="1" smtClean="0"/>
              <a:t>nephrolithiasis</a:t>
            </a:r>
            <a:r>
              <a:rPr lang="en-US" dirty="0" smtClean="0"/>
              <a:t>, </a:t>
            </a:r>
          </a:p>
          <a:p>
            <a:pPr>
              <a:buNone/>
            </a:pPr>
            <a:r>
              <a:rPr lang="en-US" dirty="0" smtClean="0"/>
              <a:t>◦ glucose intolerance, </a:t>
            </a:r>
          </a:p>
          <a:p>
            <a:pPr>
              <a:buNone/>
            </a:pPr>
            <a:r>
              <a:rPr lang="en-US" dirty="0" smtClean="0"/>
              <a:t>◦ gastro-</a:t>
            </a:r>
            <a:r>
              <a:rPr lang="en-US" dirty="0" err="1" smtClean="0"/>
              <a:t>oesophageal</a:t>
            </a:r>
            <a:r>
              <a:rPr lang="en-US" dirty="0" smtClean="0"/>
              <a:t> reflux </a:t>
            </a:r>
          </a:p>
          <a:p>
            <a:pPr>
              <a:buNone/>
            </a:pPr>
            <a:r>
              <a:rPr lang="en-US" dirty="0" smtClean="0"/>
              <a:t>◦ fatigue </a:t>
            </a:r>
          </a:p>
          <a:p>
            <a:pPr>
              <a:buNone/>
            </a:pPr>
            <a:r>
              <a:rPr lang="en-US" dirty="0" smtClean="0"/>
              <a:t>Chronic constipation. </a:t>
            </a:r>
          </a:p>
          <a:p>
            <a:pPr>
              <a:buNone/>
            </a:pPr>
            <a:r>
              <a:rPr lang="en-US" dirty="0" err="1" smtClean="0"/>
              <a:t>Cutaneous</a:t>
            </a:r>
            <a:r>
              <a:rPr lang="en-US" dirty="0" smtClean="0"/>
              <a:t> lichen </a:t>
            </a:r>
            <a:r>
              <a:rPr lang="en-US" dirty="0" err="1" smtClean="0"/>
              <a:t>amyloidosis</a:t>
            </a:r>
            <a:r>
              <a:rPr lang="en-US" dirty="0" smtClean="0"/>
              <a:t> in multiple endocrine </a:t>
            </a:r>
            <a:r>
              <a:rPr lang="en-US" dirty="0" err="1" smtClean="0"/>
              <a:t>neoplasia</a:t>
            </a:r>
            <a:r>
              <a:rPr lang="en-US" dirty="0" smtClean="0"/>
              <a:t> type 2A (MEN2A) presents with ▶ multiple </a:t>
            </a:r>
            <a:r>
              <a:rPr lang="en-US" dirty="0" err="1" smtClean="0"/>
              <a:t>pruritic</a:t>
            </a:r>
            <a:r>
              <a:rPr lang="en-US" dirty="0" smtClean="0"/>
              <a:t>, </a:t>
            </a:r>
            <a:r>
              <a:rPr lang="en-US" dirty="0" err="1" smtClean="0"/>
              <a:t>hyperpigmented</a:t>
            </a:r>
            <a:r>
              <a:rPr lang="en-US" dirty="0" smtClean="0"/>
              <a:t>, </a:t>
            </a:r>
            <a:r>
              <a:rPr lang="en-US" dirty="0" err="1" smtClean="0"/>
              <a:t>lichenoid</a:t>
            </a:r>
            <a:r>
              <a:rPr lang="en-US" dirty="0" smtClean="0"/>
              <a:t> papules in the scapular area of the back.</a:t>
            </a:r>
          </a:p>
          <a:p>
            <a:pPr>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7467600" cy="45719"/>
          </a:xfrm>
        </p:spPr>
        <p:txBody>
          <a:bodyPr>
            <a:normAutofit fontScale="90000"/>
          </a:bodyPr>
          <a:lstStyle/>
          <a:p>
            <a:endParaRPr lang="en-US" dirty="0"/>
          </a:p>
        </p:txBody>
      </p:sp>
      <p:sp>
        <p:nvSpPr>
          <p:cNvPr id="3" name="Content Placeholder 2"/>
          <p:cNvSpPr>
            <a:spLocks noGrp="1"/>
          </p:cNvSpPr>
          <p:nvPr>
            <p:ph sz="quarter" idx="1"/>
          </p:nvPr>
        </p:nvSpPr>
        <p:spPr>
          <a:xfrm>
            <a:off x="457200" y="304800"/>
            <a:ext cx="7467600" cy="6169152"/>
          </a:xfrm>
        </p:spPr>
        <p:txBody>
          <a:bodyPr>
            <a:normAutofit fontScale="85000" lnSpcReduction="20000"/>
          </a:bodyPr>
          <a:lstStyle/>
          <a:p>
            <a:r>
              <a:rPr lang="en-US" dirty="0" smtClean="0"/>
              <a:t>Feature of MEN 2B Present earlier than MEN2A. </a:t>
            </a:r>
          </a:p>
          <a:p>
            <a:pPr>
              <a:buNone/>
            </a:pPr>
            <a:r>
              <a:rPr lang="en-US" dirty="0" smtClean="0"/>
              <a:t>▶ </a:t>
            </a:r>
            <a:r>
              <a:rPr lang="en-US" dirty="0" err="1" smtClean="0"/>
              <a:t>Neuromas</a:t>
            </a:r>
            <a:r>
              <a:rPr lang="en-US" dirty="0" smtClean="0"/>
              <a:t> usually predate MTC and </a:t>
            </a:r>
            <a:r>
              <a:rPr lang="en-US" dirty="0" err="1" smtClean="0"/>
              <a:t>phaeochromocytoma</a:t>
            </a:r>
            <a:r>
              <a:rPr lang="en-US" dirty="0" smtClean="0"/>
              <a:t>. </a:t>
            </a:r>
          </a:p>
          <a:p>
            <a:pPr>
              <a:buNone/>
            </a:pPr>
            <a:r>
              <a:rPr lang="en-US" dirty="0" smtClean="0"/>
              <a:t>▶ Almost all patients have a </a:t>
            </a:r>
            <a:r>
              <a:rPr lang="en-US" dirty="0" err="1" smtClean="0"/>
              <a:t>Marfan's</a:t>
            </a:r>
            <a:r>
              <a:rPr lang="en-US" dirty="0" smtClean="0"/>
              <a:t>-like </a:t>
            </a:r>
            <a:r>
              <a:rPr lang="en-US" dirty="0" err="1" smtClean="0"/>
              <a:t>habitus</a:t>
            </a:r>
            <a:r>
              <a:rPr lang="en-US" dirty="0" smtClean="0"/>
              <a:t>. </a:t>
            </a:r>
          </a:p>
          <a:p>
            <a:pPr>
              <a:buNone/>
            </a:pPr>
            <a:r>
              <a:rPr lang="en-US" dirty="0" smtClean="0"/>
              <a:t>▶ </a:t>
            </a:r>
            <a:r>
              <a:rPr lang="en-US" dirty="0" err="1" smtClean="0"/>
              <a:t>Neuromas</a:t>
            </a:r>
            <a:r>
              <a:rPr lang="en-US" dirty="0" smtClean="0"/>
              <a:t> appear as: </a:t>
            </a:r>
          </a:p>
          <a:p>
            <a:pPr>
              <a:buNone/>
            </a:pPr>
            <a:r>
              <a:rPr lang="en-US" dirty="0" smtClean="0"/>
              <a:t>◦ Glistening bumps around the lips, tongue, and lining of the mouth. </a:t>
            </a:r>
          </a:p>
          <a:p>
            <a:pPr>
              <a:buNone/>
            </a:pPr>
            <a:r>
              <a:rPr lang="en-US" dirty="0" smtClean="0"/>
              <a:t>◦ Bumps on the eyelids, which are often thickened - </a:t>
            </a:r>
            <a:r>
              <a:rPr lang="en-US" dirty="0" err="1" smtClean="0"/>
              <a:t>neuromas</a:t>
            </a:r>
            <a:r>
              <a:rPr lang="en-US" dirty="0" smtClean="0"/>
              <a:t> may also appear on the cornea and conjunctiva. </a:t>
            </a:r>
          </a:p>
          <a:p>
            <a:pPr>
              <a:buNone/>
            </a:pPr>
            <a:r>
              <a:rPr lang="en-US" dirty="0" smtClean="0"/>
              <a:t>▶ Intestinal </a:t>
            </a:r>
            <a:r>
              <a:rPr lang="en-US" dirty="0" err="1" smtClean="0"/>
              <a:t>ganglioneuromatosis</a:t>
            </a:r>
            <a:r>
              <a:rPr lang="en-US" dirty="0" smtClean="0"/>
              <a:t> affects about 75% of cases.</a:t>
            </a:r>
          </a:p>
          <a:p>
            <a:pPr>
              <a:buNone/>
            </a:pPr>
            <a:r>
              <a:rPr lang="en-US" dirty="0" smtClean="0"/>
              <a:t>▶ </a:t>
            </a:r>
            <a:r>
              <a:rPr lang="en-US" dirty="0" err="1" smtClean="0"/>
              <a:t>Neuromas</a:t>
            </a:r>
            <a:r>
              <a:rPr lang="en-US" dirty="0" smtClean="0"/>
              <a:t> involve the autonomic nerves of both the mesenteric and </a:t>
            </a:r>
            <a:r>
              <a:rPr lang="en-US" dirty="0" err="1" smtClean="0"/>
              <a:t>submucosal</a:t>
            </a:r>
            <a:r>
              <a:rPr lang="en-US" dirty="0" smtClean="0"/>
              <a:t> </a:t>
            </a:r>
            <a:r>
              <a:rPr lang="en-US" dirty="0" err="1" smtClean="0"/>
              <a:t>plexi</a:t>
            </a:r>
            <a:r>
              <a:rPr lang="en-US" dirty="0" smtClean="0"/>
              <a:t> and can cause poor suckling, with failure to thrive, constipation, diarrhea, recurrent pseudo-obstruction, toxic </a:t>
            </a:r>
            <a:r>
              <a:rPr lang="en-US" dirty="0" err="1" smtClean="0"/>
              <a:t>megacolon</a:t>
            </a:r>
            <a:r>
              <a:rPr lang="en-US" dirty="0" smtClean="0"/>
              <a:t>. </a:t>
            </a:r>
          </a:p>
          <a:p>
            <a:pPr>
              <a:buNone/>
            </a:pPr>
            <a:r>
              <a:rPr lang="en-US" dirty="0" smtClean="0"/>
              <a:t>▶ Patients also often develop spinal abnormalities. These features, along with thickened lips and eyelids are associated with </a:t>
            </a:r>
            <a:r>
              <a:rPr lang="en-US" dirty="0" err="1" smtClean="0"/>
              <a:t>Marfanoid</a:t>
            </a:r>
            <a:r>
              <a:rPr lang="en-US" dirty="0" smtClean="0"/>
              <a:t> </a:t>
            </a:r>
            <a:r>
              <a:rPr lang="en-US" dirty="0" err="1" smtClean="0"/>
              <a:t>habitus</a:t>
            </a:r>
            <a:r>
              <a:rPr lang="en-US" dirty="0" smtClean="0"/>
              <a:t>. </a:t>
            </a:r>
          </a:p>
          <a:p>
            <a:pPr>
              <a:buNone/>
            </a:pPr>
            <a:r>
              <a:rPr lang="en-US" dirty="0" smtClean="0"/>
              <a:t>▶ Involvement of peripheral motor and sensory nerves can cause a </a:t>
            </a:r>
            <a:r>
              <a:rPr lang="en-US" dirty="0" err="1" smtClean="0"/>
              <a:t>peroneal</a:t>
            </a:r>
            <a:r>
              <a:rPr lang="en-US" dirty="0" smtClean="0"/>
              <a:t> muscular atrophy (Charcot-Marie-Tooth syndrome) </a:t>
            </a:r>
          </a:p>
          <a:p>
            <a:pPr>
              <a:buNone/>
            </a:pPr>
            <a:r>
              <a:rPr lang="en-US" dirty="0" smtClean="0"/>
              <a:t>▶ Delayed puberty is a common feature.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7467600" cy="45719"/>
          </a:xfrm>
        </p:spPr>
        <p:txBody>
          <a:bodyPr>
            <a:normAutofit fontScale="90000"/>
          </a:bodyPr>
          <a:lstStyle/>
          <a:p>
            <a:endParaRPr lang="en-US" dirty="0"/>
          </a:p>
        </p:txBody>
      </p:sp>
      <p:sp>
        <p:nvSpPr>
          <p:cNvPr id="3" name="Content Placeholder 2"/>
          <p:cNvSpPr>
            <a:spLocks noGrp="1"/>
          </p:cNvSpPr>
          <p:nvPr>
            <p:ph sz="quarter" idx="1"/>
          </p:nvPr>
        </p:nvSpPr>
        <p:spPr>
          <a:xfrm>
            <a:off x="457200" y="304800"/>
            <a:ext cx="7467600" cy="6169152"/>
          </a:xfrm>
        </p:spPr>
        <p:txBody>
          <a:bodyPr>
            <a:normAutofit fontScale="85000" lnSpcReduction="20000"/>
          </a:bodyPr>
          <a:lstStyle/>
          <a:p>
            <a:pPr algn="ctr">
              <a:buNone/>
            </a:pPr>
            <a:r>
              <a:rPr lang="en-US" sz="3000" b="1" dirty="0" smtClean="0"/>
              <a:t>DIAGNOSIS OF TYPE 2</a:t>
            </a:r>
          </a:p>
          <a:p>
            <a:r>
              <a:rPr lang="en-US" dirty="0" smtClean="0"/>
              <a:t>Screening for </a:t>
            </a:r>
            <a:r>
              <a:rPr lang="en-US" dirty="0" err="1" smtClean="0"/>
              <a:t>pheochromocytoma</a:t>
            </a:r>
            <a:r>
              <a:rPr lang="en-US" dirty="0" smtClean="0"/>
              <a:t> is 24 hours urine for elevated </a:t>
            </a:r>
            <a:r>
              <a:rPr lang="en-US" dirty="0" err="1" smtClean="0"/>
              <a:t>catecholamines</a:t>
            </a:r>
            <a:r>
              <a:rPr lang="en-US" dirty="0" smtClean="0"/>
              <a:t> and catecholamine metabolites, especially </a:t>
            </a:r>
            <a:r>
              <a:rPr lang="en-US" dirty="0" err="1" smtClean="0"/>
              <a:t>vanillyl-mandelic</a:t>
            </a:r>
            <a:r>
              <a:rPr lang="en-US" dirty="0" smtClean="0"/>
              <a:t> acid (VMA).</a:t>
            </a:r>
          </a:p>
          <a:p>
            <a:pPr>
              <a:buNone/>
            </a:pPr>
            <a:r>
              <a:rPr lang="en-US" dirty="0" smtClean="0"/>
              <a:t>▶ Clinical suspicion or elevated urinary catecholamine values demand an abdominal MRI scan. A </a:t>
            </a:r>
            <a:r>
              <a:rPr lang="en-US" dirty="0" err="1" smtClean="0"/>
              <a:t>metaiodobenzylguanidine</a:t>
            </a:r>
            <a:r>
              <a:rPr lang="en-US" dirty="0" smtClean="0"/>
              <a:t> (MIBG) scan is useful for localizing </a:t>
            </a:r>
            <a:r>
              <a:rPr lang="en-US" dirty="0" err="1" smtClean="0"/>
              <a:t>pheochromocytomas</a:t>
            </a:r>
            <a:r>
              <a:rPr lang="en-US" dirty="0" smtClean="0"/>
              <a:t> </a:t>
            </a:r>
          </a:p>
          <a:p>
            <a:pPr>
              <a:buNone/>
            </a:pPr>
            <a:r>
              <a:rPr lang="en-US" dirty="0" smtClean="0"/>
              <a:t>▶ Thyroid tumors can be investigated initially by ultrasound and fine-needle aspiration.</a:t>
            </a:r>
          </a:p>
          <a:p>
            <a:r>
              <a:rPr lang="en-US" dirty="0" smtClean="0"/>
              <a:t> </a:t>
            </a:r>
            <a:r>
              <a:rPr lang="en-US" dirty="0" err="1" smtClean="0"/>
              <a:t>Medullary</a:t>
            </a:r>
            <a:r>
              <a:rPr lang="en-US" dirty="0" smtClean="0"/>
              <a:t> thyroid carcinoma (MTC) is suspected with an elevated plasma </a:t>
            </a:r>
            <a:r>
              <a:rPr lang="en-US" dirty="0" err="1" smtClean="0"/>
              <a:t>calcitonin</a:t>
            </a:r>
            <a:r>
              <a:rPr lang="en-US" dirty="0" smtClean="0"/>
              <a:t> concentration. </a:t>
            </a:r>
          </a:p>
          <a:p>
            <a:pPr>
              <a:buNone/>
            </a:pPr>
            <a:r>
              <a:rPr lang="en-US" dirty="0" smtClean="0"/>
              <a:t>▶ This is a specific and sensitive marker. </a:t>
            </a:r>
          </a:p>
          <a:p>
            <a:pPr>
              <a:buNone/>
            </a:pPr>
            <a:r>
              <a:rPr lang="en-US" dirty="0" smtClean="0"/>
              <a:t>▶ In provocative testing, </a:t>
            </a:r>
            <a:r>
              <a:rPr lang="en-US" dirty="0" err="1" smtClean="0"/>
              <a:t>calcitonin</a:t>
            </a:r>
            <a:r>
              <a:rPr lang="en-US" dirty="0" smtClean="0"/>
              <a:t> concentration is measured before and 2 and 5 minutes after intravenous administration of calcium. </a:t>
            </a:r>
          </a:p>
          <a:p>
            <a:pPr>
              <a:buNone/>
            </a:pPr>
            <a:r>
              <a:rPr lang="en-US" dirty="0" smtClean="0"/>
              <a:t>▶ Parathyroid abnormalities are diagnosed when there are simultaneously elevated serum calcium and parathyroid hormone levels with an elevated urinary calcium to </a:t>
            </a:r>
            <a:r>
              <a:rPr lang="en-US" dirty="0" err="1" smtClean="0"/>
              <a:t>creatinine</a:t>
            </a:r>
            <a:r>
              <a:rPr lang="en-US" dirty="0" smtClean="0"/>
              <a:t> ratio.</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45719"/>
          </a:xfrm>
        </p:spPr>
        <p:txBody>
          <a:bodyPr>
            <a:normAutofit fontScale="90000"/>
          </a:bodyPr>
          <a:lstStyle/>
          <a:p>
            <a:endParaRPr lang="en-US" dirty="0"/>
          </a:p>
        </p:txBody>
      </p:sp>
      <p:sp>
        <p:nvSpPr>
          <p:cNvPr id="3" name="Content Placeholder 2"/>
          <p:cNvSpPr>
            <a:spLocks noGrp="1"/>
          </p:cNvSpPr>
          <p:nvPr>
            <p:ph sz="quarter" idx="1"/>
          </p:nvPr>
        </p:nvSpPr>
        <p:spPr>
          <a:xfrm>
            <a:off x="457200" y="533400"/>
            <a:ext cx="7467600" cy="5940552"/>
          </a:xfrm>
        </p:spPr>
        <p:txBody>
          <a:bodyPr>
            <a:normAutofit/>
          </a:bodyPr>
          <a:lstStyle/>
          <a:p>
            <a:r>
              <a:rPr lang="en-US" dirty="0" smtClean="0"/>
              <a:t>1963 by </a:t>
            </a:r>
            <a:r>
              <a:rPr lang="en-US" dirty="0" err="1" smtClean="0"/>
              <a:t>Wermer</a:t>
            </a:r>
            <a:r>
              <a:rPr lang="en-US" dirty="0" smtClean="0"/>
              <a:t> , reported MEN syndromes, consist of rare, </a:t>
            </a:r>
            <a:r>
              <a:rPr lang="en-US" dirty="0" err="1" smtClean="0"/>
              <a:t>autosomal</a:t>
            </a:r>
            <a:r>
              <a:rPr lang="en-US" dirty="0" smtClean="0"/>
              <a:t> dominant mutations in genes that regulate cell growth.</a:t>
            </a:r>
          </a:p>
          <a:p>
            <a:r>
              <a:rPr lang="en-US" dirty="0" smtClean="0"/>
              <a:t> Current classification:</a:t>
            </a:r>
          </a:p>
          <a:p>
            <a:pPr>
              <a:buNone/>
            </a:pPr>
            <a:r>
              <a:rPr lang="en-US" dirty="0" smtClean="0"/>
              <a:t> ▶ Type I &amp; type II MEN</a:t>
            </a:r>
          </a:p>
          <a:p>
            <a:pPr>
              <a:buNone/>
            </a:pPr>
            <a:r>
              <a:rPr lang="en-US" dirty="0" smtClean="0"/>
              <a:t> ▶ Type II divided into the type IIA &amp; type IIB MEN </a:t>
            </a:r>
          </a:p>
          <a:p>
            <a:pPr>
              <a:buFont typeface="Wingdings" pitchFamily="2" charset="2"/>
              <a:buChar char="q"/>
            </a:pPr>
            <a:r>
              <a:rPr lang="en-US" dirty="0" err="1" smtClean="0"/>
              <a:t>Menin</a:t>
            </a:r>
            <a:r>
              <a:rPr lang="en-US" dirty="0" smtClean="0"/>
              <a:t> protein, produced by the MENIN gene, is a tumor suppressor.  Loss of this protein allows tumors to arise. </a:t>
            </a:r>
          </a:p>
          <a:p>
            <a:pPr>
              <a:buFont typeface="Wingdings" pitchFamily="2" charset="2"/>
              <a:buChar char="q"/>
            </a:pPr>
            <a:r>
              <a:rPr lang="en-US" dirty="0" smtClean="0"/>
              <a:t>Ret protein, produced by the RET gene , proto-oncogene, can be constitutively activated, causing abnormal cell Proliferation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7467600" cy="228600"/>
          </a:xfrm>
        </p:spPr>
        <p:txBody>
          <a:bodyPr>
            <a:normAutofit fontScale="90000"/>
          </a:bodyPr>
          <a:lstStyle/>
          <a:p>
            <a:endParaRPr lang="en-US" dirty="0"/>
          </a:p>
        </p:txBody>
      </p:sp>
      <p:sp>
        <p:nvSpPr>
          <p:cNvPr id="3" name="Content Placeholder 2"/>
          <p:cNvSpPr>
            <a:spLocks noGrp="1"/>
          </p:cNvSpPr>
          <p:nvPr>
            <p:ph sz="quarter" idx="1"/>
          </p:nvPr>
        </p:nvSpPr>
        <p:spPr>
          <a:xfrm>
            <a:off x="457200" y="304800"/>
            <a:ext cx="7467600" cy="6169152"/>
          </a:xfrm>
        </p:spPr>
        <p:txBody>
          <a:bodyPr>
            <a:normAutofit fontScale="85000" lnSpcReduction="10000"/>
          </a:bodyPr>
          <a:lstStyle/>
          <a:p>
            <a:pPr algn="ctr">
              <a:buNone/>
            </a:pPr>
            <a:r>
              <a:rPr lang="en-US" sz="3300" b="1" dirty="0" smtClean="0"/>
              <a:t>SCREENING TEST MEN 2</a:t>
            </a:r>
          </a:p>
          <a:p>
            <a:r>
              <a:rPr lang="en-US" dirty="0" smtClean="0"/>
              <a:t>The two types of molecular diagnosis for MEN2 are mutation analysis and linkage analysis of the RET proto-oncogene (chromosomal locus 10q11) </a:t>
            </a:r>
          </a:p>
          <a:p>
            <a:pPr>
              <a:buNone/>
            </a:pPr>
            <a:r>
              <a:rPr lang="en-US" dirty="0" smtClean="0"/>
              <a:t>▶ Genetic linkage analysis has 98-99% predictive accuracy Screening, to identify affected individuals and for early detection of thyroid, parathyroid and adrenal disease, reduces both morbidity and mortality in MEN2: </a:t>
            </a:r>
          </a:p>
          <a:p>
            <a:pPr>
              <a:buNone/>
            </a:pPr>
            <a:r>
              <a:rPr lang="en-US" dirty="0" smtClean="0"/>
              <a:t>▶ Annual 24-hour urine collections for catecholamine concentrations to detect </a:t>
            </a:r>
            <a:r>
              <a:rPr lang="en-US" dirty="0" err="1" smtClean="0"/>
              <a:t>pheochromocytoma</a:t>
            </a:r>
            <a:r>
              <a:rPr lang="en-US" dirty="0" smtClean="0"/>
              <a:t> at the earliest age possible.</a:t>
            </a:r>
          </a:p>
          <a:p>
            <a:r>
              <a:rPr lang="en-US" dirty="0" smtClean="0"/>
              <a:t>▶ Recurrence of </a:t>
            </a:r>
            <a:r>
              <a:rPr lang="en-US" dirty="0" err="1" smtClean="0"/>
              <a:t>medullary</a:t>
            </a:r>
            <a:r>
              <a:rPr lang="en-US" dirty="0" smtClean="0"/>
              <a:t> thyroid carcinoma (MTC) should be monitored with </a:t>
            </a:r>
          </a:p>
          <a:p>
            <a:pPr>
              <a:buNone/>
            </a:pPr>
            <a:r>
              <a:rPr lang="en-US" dirty="0" smtClean="0"/>
              <a:t>◦ </a:t>
            </a:r>
            <a:r>
              <a:rPr lang="en-US" dirty="0" err="1" smtClean="0"/>
              <a:t>Calcitonin</a:t>
            </a:r>
            <a:endParaRPr lang="en-US" dirty="0" smtClean="0"/>
          </a:p>
          <a:p>
            <a:pPr>
              <a:buNone/>
            </a:pPr>
            <a:r>
              <a:rPr lang="en-US" dirty="0" smtClean="0"/>
              <a:t>◦ </a:t>
            </a:r>
            <a:r>
              <a:rPr lang="en-US" dirty="0" err="1" smtClean="0"/>
              <a:t>Carcinoembryonic</a:t>
            </a:r>
            <a:r>
              <a:rPr lang="en-US" dirty="0" smtClean="0"/>
              <a:t> antigen (CEA)  </a:t>
            </a:r>
          </a:p>
          <a:p>
            <a:pPr>
              <a:buNone/>
            </a:pPr>
            <a:r>
              <a:rPr lang="en-US" dirty="0" smtClean="0"/>
              <a:t>◦ Provocative </a:t>
            </a:r>
            <a:r>
              <a:rPr lang="en-US" dirty="0" err="1" smtClean="0"/>
              <a:t>calcitonin</a:t>
            </a:r>
            <a:r>
              <a:rPr lang="en-US" dirty="0" smtClean="0"/>
              <a:t> testing with the </a:t>
            </a:r>
            <a:r>
              <a:rPr lang="en-US" dirty="0" err="1" smtClean="0"/>
              <a:t>pentagastrin</a:t>
            </a:r>
            <a:r>
              <a:rPr lang="en-US" dirty="0" smtClean="0"/>
              <a:t> stimulation test, with serial measurements of serum </a:t>
            </a:r>
            <a:r>
              <a:rPr lang="en-US" dirty="0" err="1" smtClean="0"/>
              <a:t>calcitonin</a:t>
            </a:r>
            <a:r>
              <a:rPr lang="en-US" dirty="0" smtClean="0"/>
              <a:t> measured. </a:t>
            </a:r>
          </a:p>
          <a:p>
            <a:pPr>
              <a:buNone/>
            </a:pPr>
            <a:r>
              <a:rPr lang="en-US" dirty="0" smtClean="0"/>
              <a:t>▶ False-positive and false-negative results have been reported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1"/>
            <a:ext cx="7467600" cy="45719"/>
          </a:xfrm>
        </p:spPr>
        <p:txBody>
          <a:bodyPr>
            <a:normAutofit fontScale="90000"/>
          </a:bodyPr>
          <a:lstStyle/>
          <a:p>
            <a:endParaRPr lang="en-US" dirty="0"/>
          </a:p>
        </p:txBody>
      </p:sp>
      <p:sp>
        <p:nvSpPr>
          <p:cNvPr id="3" name="Content Placeholder 2"/>
          <p:cNvSpPr>
            <a:spLocks noGrp="1"/>
          </p:cNvSpPr>
          <p:nvPr>
            <p:ph sz="quarter" idx="1"/>
          </p:nvPr>
        </p:nvSpPr>
        <p:spPr>
          <a:xfrm>
            <a:off x="457200" y="381000"/>
            <a:ext cx="8077200" cy="6092952"/>
          </a:xfrm>
        </p:spPr>
        <p:txBody>
          <a:bodyPr>
            <a:normAutofit fontScale="62500" lnSpcReduction="20000"/>
          </a:bodyPr>
          <a:lstStyle/>
          <a:p>
            <a:pPr algn="ctr">
              <a:buNone/>
            </a:pPr>
            <a:r>
              <a:rPr lang="en-US" sz="3800" b="1" i="1" dirty="0" smtClean="0"/>
              <a:t>MANAGEMENT</a:t>
            </a:r>
            <a:endParaRPr lang="en-US" sz="3800" dirty="0" smtClean="0"/>
          </a:p>
          <a:p>
            <a:r>
              <a:rPr lang="en-US" sz="2600" dirty="0" smtClean="0"/>
              <a:t>General principles </a:t>
            </a:r>
          </a:p>
          <a:p>
            <a:pPr>
              <a:buNone/>
            </a:pPr>
            <a:r>
              <a:rPr lang="en-US" sz="2600" dirty="0" smtClean="0"/>
              <a:t>▶ In type 2 (MEN2) the goals are: </a:t>
            </a:r>
          </a:p>
          <a:p>
            <a:pPr>
              <a:buNone/>
            </a:pPr>
            <a:r>
              <a:rPr lang="en-US" sz="2600" dirty="0" smtClean="0"/>
              <a:t>▶ Identify individuals with </a:t>
            </a:r>
            <a:r>
              <a:rPr lang="en-US" sz="2600" dirty="0" err="1" smtClean="0"/>
              <a:t>germline</a:t>
            </a:r>
            <a:r>
              <a:rPr lang="en-US" sz="2600" dirty="0" smtClean="0"/>
              <a:t> RET-disease-causing mutations associated with MEN2 before symptoms develop. </a:t>
            </a:r>
          </a:p>
          <a:p>
            <a:pPr>
              <a:buNone/>
            </a:pPr>
            <a:r>
              <a:rPr lang="en-US" sz="2600" dirty="0" smtClean="0"/>
              <a:t>▶ Reduce morbidity and mortality in the highest-risk individuals through either: </a:t>
            </a:r>
          </a:p>
          <a:p>
            <a:pPr>
              <a:buNone/>
            </a:pPr>
            <a:r>
              <a:rPr lang="en-US" sz="2600" dirty="0" smtClean="0"/>
              <a:t>▶ Prophylactic </a:t>
            </a:r>
            <a:r>
              <a:rPr lang="en-US" sz="2600" dirty="0" err="1" smtClean="0"/>
              <a:t>thyroidectomy</a:t>
            </a:r>
            <a:r>
              <a:rPr lang="en-US" sz="2600" dirty="0" smtClean="0"/>
              <a:t> </a:t>
            </a:r>
          </a:p>
          <a:p>
            <a:pPr>
              <a:buNone/>
            </a:pPr>
            <a:r>
              <a:rPr lang="en-US" sz="2600" dirty="0" smtClean="0"/>
              <a:t>▶ Screening for </a:t>
            </a:r>
            <a:r>
              <a:rPr lang="en-US" sz="2600" dirty="0" err="1" smtClean="0"/>
              <a:t>medullary</a:t>
            </a:r>
            <a:r>
              <a:rPr lang="en-US" sz="2600" dirty="0" smtClean="0"/>
              <a:t> thyroid carcinoma (MTC) </a:t>
            </a:r>
          </a:p>
          <a:p>
            <a:pPr>
              <a:buNone/>
            </a:pPr>
            <a:r>
              <a:rPr lang="en-US" sz="2600" dirty="0" smtClean="0"/>
              <a:t>▶ Screening  </a:t>
            </a:r>
            <a:r>
              <a:rPr lang="en-US" sz="2600" dirty="0" err="1" smtClean="0"/>
              <a:t>phaeochromocytoma</a:t>
            </a:r>
            <a:r>
              <a:rPr lang="en-US" sz="2600" dirty="0" smtClean="0"/>
              <a:t> and parathyroid disease before symptoms develop. </a:t>
            </a:r>
          </a:p>
          <a:p>
            <a:pPr>
              <a:buNone/>
            </a:pPr>
            <a:r>
              <a:rPr lang="en-US" sz="2600" dirty="0" smtClean="0"/>
              <a:t>▶ Counseling of patients with MEN  that they know what to expect and why continued follow-up </a:t>
            </a:r>
          </a:p>
          <a:p>
            <a:endParaRPr lang="en-US" sz="2600" dirty="0" smtClean="0"/>
          </a:p>
          <a:p>
            <a:r>
              <a:rPr lang="en-US" sz="2600" dirty="0" smtClean="0"/>
              <a:t>MEN2A </a:t>
            </a:r>
          </a:p>
          <a:p>
            <a:pPr>
              <a:buNone/>
            </a:pPr>
            <a:r>
              <a:rPr lang="en-US" sz="2600" dirty="0" smtClean="0"/>
              <a:t>▶ The treatment for adrenal </a:t>
            </a:r>
            <a:r>
              <a:rPr lang="en-US" sz="2600" dirty="0" err="1" smtClean="0"/>
              <a:t>medullary</a:t>
            </a:r>
            <a:r>
              <a:rPr lang="en-US" sz="2600" dirty="0" smtClean="0"/>
              <a:t> hyperplasia or </a:t>
            </a:r>
            <a:r>
              <a:rPr lang="en-US" sz="2600" dirty="0" err="1" smtClean="0"/>
              <a:t>phaeochromocytoma</a:t>
            </a:r>
            <a:r>
              <a:rPr lang="en-US" sz="2600" dirty="0" smtClean="0"/>
              <a:t> is bilateral </a:t>
            </a:r>
            <a:r>
              <a:rPr lang="en-US" sz="2600" dirty="0" err="1" smtClean="0"/>
              <a:t>adrenalectomy</a:t>
            </a:r>
            <a:r>
              <a:rPr lang="en-US" sz="2600" dirty="0" smtClean="0"/>
              <a:t>. </a:t>
            </a:r>
          </a:p>
          <a:p>
            <a:pPr>
              <a:buNone/>
            </a:pPr>
            <a:r>
              <a:rPr lang="en-US" sz="2600" dirty="0" smtClean="0"/>
              <a:t>▶ If an adrenal lesion is identified at the same time as MTC, the </a:t>
            </a:r>
            <a:r>
              <a:rPr lang="en-US" sz="2600" dirty="0" err="1" smtClean="0"/>
              <a:t>adrenalectomy</a:t>
            </a:r>
            <a:r>
              <a:rPr lang="en-US" sz="2600" dirty="0" smtClean="0"/>
              <a:t>  performed first. </a:t>
            </a:r>
          </a:p>
          <a:p>
            <a:pPr>
              <a:buNone/>
            </a:pPr>
            <a:r>
              <a:rPr lang="en-US" sz="2600" dirty="0" smtClean="0"/>
              <a:t>▶ Total </a:t>
            </a:r>
            <a:r>
              <a:rPr lang="en-US" sz="2600" dirty="0" err="1" smtClean="0"/>
              <a:t>thyroidectomy</a:t>
            </a:r>
            <a:r>
              <a:rPr lang="en-US" sz="2600" dirty="0" smtClean="0"/>
              <a:t> as young as 3 years for MEN2A if they contain the genetic mutation. </a:t>
            </a:r>
          </a:p>
          <a:p>
            <a:pPr>
              <a:buNone/>
            </a:pPr>
            <a:r>
              <a:rPr lang="en-US" sz="2600" dirty="0" smtClean="0"/>
              <a:t>▶ Hyperparathyroidism: subtotal </a:t>
            </a:r>
            <a:r>
              <a:rPr lang="en-US" sz="2600" dirty="0" err="1" smtClean="0"/>
              <a:t>parathyroidectomy</a:t>
            </a:r>
            <a:r>
              <a:rPr lang="en-US" sz="2600" dirty="0" smtClean="0"/>
              <a:t> is advised, along with cervical </a:t>
            </a:r>
            <a:r>
              <a:rPr lang="en-US" sz="2600" dirty="0" err="1" smtClean="0"/>
              <a:t>thymectomy</a:t>
            </a:r>
            <a:r>
              <a:rPr lang="en-US" sz="2600" dirty="0" smtClean="0"/>
              <a:t> because of the increased risk of supernumerary parathyroid glands. </a:t>
            </a:r>
          </a:p>
          <a:p>
            <a:pPr>
              <a:buNone/>
            </a:pPr>
            <a:r>
              <a:rPr lang="en-US" sz="2600" dirty="0" smtClean="0"/>
              <a:t>▶ Recurrent hyperparathyroidism is  less likely to occur in MEN2A patients than in MEN1 patients</a:t>
            </a:r>
            <a:endParaRPr lang="en-US" sz="2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467600" cy="152400"/>
          </a:xfrm>
        </p:spPr>
        <p:txBody>
          <a:bodyPr>
            <a:normAutofit fontScale="90000"/>
          </a:bodyPr>
          <a:lstStyle/>
          <a:p>
            <a:endParaRPr lang="en-US"/>
          </a:p>
        </p:txBody>
      </p:sp>
      <p:sp>
        <p:nvSpPr>
          <p:cNvPr id="3" name="Content Placeholder 2"/>
          <p:cNvSpPr>
            <a:spLocks noGrp="1"/>
          </p:cNvSpPr>
          <p:nvPr>
            <p:ph sz="quarter" idx="1"/>
          </p:nvPr>
        </p:nvSpPr>
        <p:spPr>
          <a:xfrm>
            <a:off x="457200" y="228600"/>
            <a:ext cx="8153400" cy="6629400"/>
          </a:xfrm>
        </p:spPr>
        <p:txBody>
          <a:bodyPr>
            <a:normAutofit fontScale="77500" lnSpcReduction="20000"/>
          </a:bodyPr>
          <a:lstStyle/>
          <a:p>
            <a:r>
              <a:rPr lang="en-US" dirty="0" smtClean="0"/>
              <a:t> In MEN 2B, </a:t>
            </a:r>
          </a:p>
          <a:p>
            <a:pPr>
              <a:buNone/>
            </a:pPr>
            <a:r>
              <a:rPr lang="en-US" dirty="0" smtClean="0"/>
              <a:t>    </a:t>
            </a:r>
            <a:r>
              <a:rPr lang="en-US" dirty="0" err="1" smtClean="0"/>
              <a:t>thyroidectomy</a:t>
            </a:r>
            <a:r>
              <a:rPr lang="en-US" dirty="0" smtClean="0"/>
              <a:t> with lymph node clearance should be performed at the earliest possible age. </a:t>
            </a:r>
          </a:p>
          <a:p>
            <a:pPr>
              <a:buNone/>
            </a:pPr>
            <a:r>
              <a:rPr lang="en-US" dirty="0" smtClean="0"/>
              <a:t>▶ MTC is biologically aggressive in these patients and has been reported as early as 12moths age, with metastases by the age of 3 years. </a:t>
            </a:r>
          </a:p>
          <a:p>
            <a:pPr>
              <a:buNone/>
            </a:pPr>
            <a:r>
              <a:rPr lang="en-US" dirty="0" smtClean="0"/>
              <a:t>▶ Patients with the genetic mutation for MEN2B, total </a:t>
            </a:r>
            <a:r>
              <a:rPr lang="en-US" dirty="0" err="1" smtClean="0"/>
              <a:t>thyroidectomy</a:t>
            </a:r>
            <a:r>
              <a:rPr lang="en-US" dirty="0" smtClean="0"/>
              <a:t> is recommended in infancy.  </a:t>
            </a:r>
          </a:p>
          <a:p>
            <a:pPr>
              <a:buNone/>
            </a:pPr>
            <a:r>
              <a:rPr lang="en-US" dirty="0" smtClean="0"/>
              <a:t>▶ Patients not identified by screening, </a:t>
            </a:r>
            <a:r>
              <a:rPr lang="en-US" dirty="0" err="1" smtClean="0"/>
              <a:t>thyroidectomy</a:t>
            </a:r>
            <a:r>
              <a:rPr lang="en-US" dirty="0" smtClean="0"/>
              <a:t> should still be performed. </a:t>
            </a:r>
          </a:p>
          <a:p>
            <a:pPr>
              <a:buNone/>
            </a:pPr>
            <a:r>
              <a:rPr lang="en-US" dirty="0" smtClean="0"/>
              <a:t>▶ In all patients with palpable tumors, central lymph node dissection should also be performed.</a:t>
            </a:r>
          </a:p>
          <a:p>
            <a:r>
              <a:rPr lang="en-US" dirty="0" smtClean="0"/>
              <a:t>Useful markers in the follow-up of MTC are plasma </a:t>
            </a:r>
            <a:r>
              <a:rPr lang="en-US" dirty="0" err="1" smtClean="0"/>
              <a:t>calcitonin</a:t>
            </a:r>
            <a:r>
              <a:rPr lang="en-US" dirty="0" smtClean="0"/>
              <a:t> and </a:t>
            </a:r>
            <a:r>
              <a:rPr lang="en-US" dirty="0" err="1" smtClean="0"/>
              <a:t>carcinoembryonic</a:t>
            </a:r>
            <a:r>
              <a:rPr lang="en-US" dirty="0" smtClean="0"/>
              <a:t> antigen (CEA). </a:t>
            </a:r>
          </a:p>
          <a:p>
            <a:r>
              <a:rPr lang="en-US" dirty="0" smtClean="0"/>
              <a:t>Prognosis </a:t>
            </a:r>
          </a:p>
          <a:p>
            <a:pPr>
              <a:buNone/>
            </a:pPr>
            <a:r>
              <a:rPr lang="en-US" dirty="0" smtClean="0"/>
              <a:t>▶   Patients with MEN2B tend to do worse than those with MEN2A, as the MTC is more aggressive. </a:t>
            </a:r>
          </a:p>
          <a:p>
            <a:pPr>
              <a:buNone/>
            </a:pPr>
            <a:r>
              <a:rPr lang="en-US" dirty="0" smtClean="0"/>
              <a:t>▶ The prognosis is poor in this group, with recurrent disease in about 20% of patients with clinically occult but macroscopic MTC </a:t>
            </a:r>
          </a:p>
          <a:p>
            <a:pPr>
              <a:buNone/>
            </a:pPr>
            <a:r>
              <a:rPr lang="en-US" dirty="0" smtClean="0"/>
              <a:t>▶ Over 60% with palpable MTC. </a:t>
            </a:r>
          </a:p>
          <a:p>
            <a:pPr>
              <a:buNone/>
            </a:pPr>
            <a:r>
              <a:rPr lang="en-US" dirty="0" smtClean="0"/>
              <a:t>▶ It is particularly poor in individuals with MEN2B who present with clinically apparent MTC. </a:t>
            </a:r>
          </a:p>
          <a:p>
            <a:pPr>
              <a:buNone/>
            </a:pPr>
            <a:r>
              <a:rPr lang="en-US" dirty="0" smtClean="0"/>
              <a:t>▶ Their 10-year survival is about 50%, and death from metastatic disease in the mid-twenties is common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001000" cy="6477000"/>
          </a:xfrm>
        </p:spPr>
        <p:txBody>
          <a:bodyPr>
            <a:normAutofit fontScale="85000" lnSpcReduction="20000"/>
          </a:bodyPr>
          <a:lstStyle/>
          <a:p>
            <a:pPr algn="ctr">
              <a:buNone/>
            </a:pPr>
            <a:r>
              <a:rPr lang="en-US" sz="2800" b="1" dirty="0" smtClean="0"/>
              <a:t>MEDULLARY CELL CARCINOMA OF THYROID</a:t>
            </a:r>
            <a:endParaRPr lang="en-US" b="1" i="1" dirty="0" smtClean="0"/>
          </a:p>
          <a:p>
            <a:r>
              <a:rPr lang="en-US" dirty="0" smtClean="0"/>
              <a:t>Initial thyroid lesion in MEN2 is C-cell hyperplasia, which has been found as early as the age of 3 years in MEN2A and may be present at birth in MEN2B. </a:t>
            </a:r>
          </a:p>
          <a:p>
            <a:pPr>
              <a:buNone/>
            </a:pPr>
            <a:r>
              <a:rPr lang="en-US" dirty="0" smtClean="0"/>
              <a:t>▶ Over 5 to 10 years microscopic MTC develops and finally gross tumors become apparent. </a:t>
            </a:r>
          </a:p>
          <a:p>
            <a:pPr>
              <a:buNone/>
            </a:pPr>
            <a:r>
              <a:rPr lang="en-US" dirty="0" smtClean="0"/>
              <a:t>▶ MTC typically presents as a neck mass at about age 15 to 20 years.  </a:t>
            </a:r>
          </a:p>
          <a:p>
            <a:pPr>
              <a:buNone/>
            </a:pPr>
            <a:r>
              <a:rPr lang="en-US" dirty="0" smtClean="0"/>
              <a:t>▶ More than 50% already have cervical lymph node metastases. </a:t>
            </a:r>
          </a:p>
          <a:p>
            <a:pPr>
              <a:buNone/>
            </a:pPr>
            <a:r>
              <a:rPr lang="en-US" dirty="0" smtClean="0"/>
              <a:t>▶ MTC may occur alone without other features of MEN2. </a:t>
            </a:r>
          </a:p>
          <a:p>
            <a:pPr>
              <a:buNone/>
            </a:pPr>
            <a:r>
              <a:rPr lang="en-US" dirty="0" smtClean="0"/>
              <a:t>▶ MTC is a tumor of the C cells which secrete </a:t>
            </a:r>
            <a:r>
              <a:rPr lang="en-US" dirty="0" err="1" smtClean="0"/>
              <a:t>calcitonin</a:t>
            </a:r>
            <a:r>
              <a:rPr lang="en-US" dirty="0" smtClean="0"/>
              <a:t>, and this acts as a tumor marker</a:t>
            </a:r>
          </a:p>
          <a:p>
            <a:pPr>
              <a:buNone/>
            </a:pPr>
            <a:r>
              <a:rPr lang="en-US" dirty="0" smtClean="0"/>
              <a:t>▶ Inherited MTC accounts for 25% of cases in association with MEN types 2A and 2B </a:t>
            </a:r>
          </a:p>
          <a:p>
            <a:pPr>
              <a:buNone/>
            </a:pPr>
            <a:r>
              <a:rPr lang="en-US" dirty="0" smtClean="0"/>
              <a:t>▶ It may present with a thyroid lump diarrhea may also occur. </a:t>
            </a:r>
          </a:p>
          <a:p>
            <a:pPr>
              <a:buNone/>
            </a:pPr>
            <a:r>
              <a:rPr lang="en-US" dirty="0" smtClean="0"/>
              <a:t>▶ Metastases may occur, to the lung, liver and bone. </a:t>
            </a:r>
          </a:p>
          <a:p>
            <a:pPr>
              <a:buNone/>
            </a:pPr>
            <a:r>
              <a:rPr lang="en-US" dirty="0" smtClean="0"/>
              <a:t>▶ </a:t>
            </a:r>
            <a:r>
              <a:rPr lang="en-US" dirty="0" err="1" smtClean="0"/>
              <a:t>Paraneoplastic</a:t>
            </a:r>
            <a:r>
              <a:rPr lang="en-US" dirty="0" smtClean="0"/>
              <a:t> syndromes are rare Cushing's or </a:t>
            </a:r>
            <a:r>
              <a:rPr lang="en-US" dirty="0" err="1" smtClean="0"/>
              <a:t>carcinoid</a:t>
            </a:r>
            <a:r>
              <a:rPr lang="en-US" dirty="0" smtClean="0"/>
              <a:t> may occur </a:t>
            </a:r>
          </a:p>
          <a:p>
            <a:pPr>
              <a:buNone/>
            </a:pPr>
            <a:r>
              <a:rPr lang="en-US" dirty="0" smtClean="0"/>
              <a:t>▶ Investigations include ultrasound scan, </a:t>
            </a:r>
            <a:r>
              <a:rPr lang="en-US" dirty="0" err="1" smtClean="0"/>
              <a:t>calcitonin</a:t>
            </a:r>
            <a:r>
              <a:rPr lang="en-US" dirty="0" smtClean="0"/>
              <a:t> levels, FNA, and DNA testing for familial cases. </a:t>
            </a:r>
          </a:p>
          <a:p>
            <a:pPr>
              <a:buNone/>
            </a:pPr>
            <a:r>
              <a:rPr lang="en-US" dirty="0" smtClean="0"/>
              <a:t>▶ Adverse prognostic indicators include older age, higher-grade lesions and incomplete surgical resection of the lesion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7467600" cy="45719"/>
          </a:xfrm>
        </p:spPr>
        <p:txBody>
          <a:bodyPr>
            <a:normAutofit fontScale="90000"/>
          </a:bodyPr>
          <a:lstStyle/>
          <a:p>
            <a:endParaRPr lang="en-US" dirty="0"/>
          </a:p>
        </p:txBody>
      </p:sp>
      <p:sp>
        <p:nvSpPr>
          <p:cNvPr id="3" name="Content Placeholder 2"/>
          <p:cNvSpPr>
            <a:spLocks noGrp="1"/>
          </p:cNvSpPr>
          <p:nvPr>
            <p:ph sz="quarter" idx="1"/>
          </p:nvPr>
        </p:nvSpPr>
        <p:spPr>
          <a:xfrm>
            <a:off x="457200" y="228600"/>
            <a:ext cx="7924800" cy="6245352"/>
          </a:xfrm>
        </p:spPr>
        <p:txBody>
          <a:bodyPr>
            <a:normAutofit lnSpcReduction="10000"/>
          </a:bodyPr>
          <a:lstStyle/>
          <a:p>
            <a:pPr algn="ctr">
              <a:buNone/>
            </a:pPr>
            <a:r>
              <a:rPr lang="en-US" b="1" i="1" dirty="0" smtClean="0"/>
              <a:t>PHAEOCHROMOCYTOMA</a:t>
            </a:r>
          </a:p>
          <a:p>
            <a:r>
              <a:rPr lang="en-US" dirty="0" smtClean="0"/>
              <a:t> </a:t>
            </a:r>
            <a:r>
              <a:rPr lang="en-US" dirty="0" err="1" smtClean="0"/>
              <a:t>Pheochromocytoma</a:t>
            </a:r>
            <a:r>
              <a:rPr lang="en-US" dirty="0" smtClean="0"/>
              <a:t> occurs in 50% of MEN2. </a:t>
            </a:r>
          </a:p>
          <a:p>
            <a:pPr>
              <a:buNone/>
            </a:pPr>
            <a:r>
              <a:rPr lang="en-US" dirty="0" smtClean="0"/>
              <a:t>▶ In patients with MEN2 are usually found in the adrenals </a:t>
            </a:r>
          </a:p>
          <a:p>
            <a:pPr>
              <a:buNone/>
            </a:pPr>
            <a:r>
              <a:rPr lang="en-US" dirty="0" smtClean="0"/>
              <a:t>▶ About 70% are bilateral, almost all are benign. </a:t>
            </a:r>
          </a:p>
          <a:p>
            <a:pPr>
              <a:buNone/>
            </a:pPr>
            <a:r>
              <a:rPr lang="en-US" dirty="0" smtClean="0"/>
              <a:t>▶ Produce excessive adrenaline secretion leading to tachycardia, palpitations, hypertension and headache. </a:t>
            </a:r>
          </a:p>
          <a:p>
            <a:pPr>
              <a:buNone/>
            </a:pPr>
            <a:r>
              <a:rPr lang="en-US" dirty="0" smtClean="0"/>
              <a:t>▶ Investigations include plasma concentrations of free </a:t>
            </a:r>
            <a:r>
              <a:rPr lang="en-US" dirty="0" err="1" smtClean="0"/>
              <a:t>metanephrines</a:t>
            </a:r>
            <a:r>
              <a:rPr lang="en-US" dirty="0" smtClean="0"/>
              <a:t>, and CT or MRI</a:t>
            </a:r>
          </a:p>
          <a:p>
            <a:pPr>
              <a:buNone/>
            </a:pPr>
            <a:r>
              <a:rPr lang="en-US" dirty="0" smtClean="0"/>
              <a:t>▶ Positron emission tomography (PET) is also used for diagnosis. </a:t>
            </a:r>
          </a:p>
          <a:p>
            <a:pPr>
              <a:buNone/>
            </a:pPr>
            <a:r>
              <a:rPr lang="en-US" dirty="0" smtClean="0"/>
              <a:t>▶ Treatment surgical, laparoscopic surgery is increasingly used. </a:t>
            </a:r>
          </a:p>
          <a:p>
            <a:pPr>
              <a:buNone/>
            </a:pPr>
            <a:r>
              <a:rPr lang="en-US" dirty="0" smtClean="0"/>
              <a:t>▶ Overall, half of the patients with malignant </a:t>
            </a:r>
            <a:r>
              <a:rPr lang="en-US" dirty="0" err="1" smtClean="0"/>
              <a:t>pheochromocytomas</a:t>
            </a:r>
            <a:r>
              <a:rPr lang="en-US" dirty="0" smtClean="0"/>
              <a:t> remain alive for five years.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67000"/>
            <a:ext cx="7467600" cy="3806952"/>
          </a:xfrm>
        </p:spPr>
        <p:txBody>
          <a:bodyPr>
            <a:normAutofit/>
          </a:bodyPr>
          <a:lstStyle/>
          <a:p>
            <a:pPr>
              <a:buNone/>
            </a:pPr>
            <a:r>
              <a:rPr lang="en-US" sz="8800" dirty="0" smtClean="0"/>
              <a:t>THANK YOU</a:t>
            </a:r>
            <a:endParaRPr lang="en-US" sz="8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228600"/>
          </a:xfrm>
        </p:spPr>
        <p:txBody>
          <a:bodyPr>
            <a:normAutofit fontScale="90000"/>
          </a:bodyPr>
          <a:lstStyle/>
          <a:p>
            <a:endParaRPr lang="en-US" dirty="0"/>
          </a:p>
        </p:txBody>
      </p:sp>
      <p:sp>
        <p:nvSpPr>
          <p:cNvPr id="3" name="Content Placeholder 2"/>
          <p:cNvSpPr>
            <a:spLocks noGrp="1"/>
          </p:cNvSpPr>
          <p:nvPr>
            <p:ph sz="quarter" idx="1"/>
          </p:nvPr>
        </p:nvSpPr>
        <p:spPr>
          <a:xfrm>
            <a:off x="457200" y="304800"/>
            <a:ext cx="7848600" cy="6400800"/>
          </a:xfrm>
        </p:spPr>
        <p:txBody>
          <a:bodyPr>
            <a:normAutofit/>
          </a:bodyPr>
          <a:lstStyle/>
          <a:p>
            <a:r>
              <a:rPr lang="en-US" dirty="0" smtClean="0"/>
              <a:t>Type 1 MEN:</a:t>
            </a:r>
          </a:p>
          <a:p>
            <a:r>
              <a:rPr lang="en-US" dirty="0" smtClean="0"/>
              <a:t> Hyper functioning of following tumors:</a:t>
            </a:r>
          </a:p>
          <a:p>
            <a:pPr>
              <a:buNone/>
            </a:pPr>
            <a:r>
              <a:rPr lang="en-US" dirty="0" smtClean="0"/>
              <a:t> ▶ All 4 parathyroid glands </a:t>
            </a:r>
          </a:p>
          <a:p>
            <a:pPr>
              <a:buNone/>
            </a:pPr>
            <a:r>
              <a:rPr lang="en-US" dirty="0" smtClean="0"/>
              <a:t> ▶ Pancreatic islets </a:t>
            </a:r>
          </a:p>
          <a:p>
            <a:pPr>
              <a:buFont typeface="Wingdings" pitchFamily="2" charset="2"/>
              <a:buChar char="ü"/>
            </a:pPr>
            <a:r>
              <a:rPr lang="en-US" dirty="0" smtClean="0"/>
              <a:t> </a:t>
            </a:r>
            <a:r>
              <a:rPr lang="en-US" dirty="0" err="1" smtClean="0"/>
              <a:t>gastrinoma</a:t>
            </a:r>
            <a:endParaRPr lang="en-US" dirty="0" smtClean="0"/>
          </a:p>
          <a:p>
            <a:pPr>
              <a:buFont typeface="Wingdings" pitchFamily="2" charset="2"/>
              <a:buChar char="ü"/>
            </a:pPr>
            <a:r>
              <a:rPr lang="en-US" dirty="0" smtClean="0"/>
              <a:t> </a:t>
            </a:r>
            <a:r>
              <a:rPr lang="en-US" dirty="0" err="1" smtClean="0"/>
              <a:t>insulinoma</a:t>
            </a:r>
            <a:r>
              <a:rPr lang="en-US" dirty="0" smtClean="0"/>
              <a:t> </a:t>
            </a:r>
          </a:p>
          <a:p>
            <a:pPr>
              <a:buFont typeface="Wingdings" pitchFamily="2" charset="2"/>
              <a:buChar char="ü"/>
            </a:pPr>
            <a:r>
              <a:rPr lang="en-US" dirty="0" smtClean="0"/>
              <a:t> </a:t>
            </a:r>
            <a:r>
              <a:rPr lang="en-US" dirty="0" err="1" smtClean="0"/>
              <a:t>glucagonoma</a:t>
            </a:r>
            <a:r>
              <a:rPr lang="en-US" dirty="0" smtClean="0"/>
              <a:t> </a:t>
            </a:r>
          </a:p>
          <a:p>
            <a:pPr>
              <a:buFont typeface="Wingdings" pitchFamily="2" charset="2"/>
              <a:buChar char="ü"/>
            </a:pPr>
            <a:r>
              <a:rPr lang="en-US" dirty="0" err="1" smtClean="0"/>
              <a:t>vasoactive</a:t>
            </a:r>
            <a:r>
              <a:rPr lang="en-US" dirty="0" smtClean="0"/>
              <a:t> intestinal peptide tumor (</a:t>
            </a:r>
            <a:r>
              <a:rPr lang="en-US" dirty="0" err="1" smtClean="0"/>
              <a:t>VIPoma</a:t>
            </a:r>
            <a:r>
              <a:rPr lang="en-US" dirty="0" smtClean="0"/>
              <a:t>) </a:t>
            </a:r>
          </a:p>
          <a:p>
            <a:pPr>
              <a:buFont typeface="Wingdings" pitchFamily="2" charset="2"/>
              <a:buChar char="ü"/>
            </a:pPr>
            <a:r>
              <a:rPr lang="en-US" dirty="0" smtClean="0"/>
              <a:t>pancreatic polypeptide–producing tumor (</a:t>
            </a:r>
            <a:r>
              <a:rPr lang="en-US" dirty="0" err="1" smtClean="0"/>
              <a:t>PPoma</a:t>
            </a:r>
            <a:r>
              <a:rPr lang="en-US" dirty="0" smtClean="0"/>
              <a:t>) </a:t>
            </a:r>
          </a:p>
          <a:p>
            <a:pPr>
              <a:buNone/>
            </a:pPr>
            <a:r>
              <a:rPr lang="en-US" dirty="0" smtClean="0"/>
              <a:t>▶ Anterior pituitary </a:t>
            </a:r>
          </a:p>
          <a:p>
            <a:pPr>
              <a:buFont typeface="Wingdings" pitchFamily="2" charset="2"/>
              <a:buChar char="ü"/>
            </a:pPr>
            <a:r>
              <a:rPr lang="en-US" dirty="0" smtClean="0"/>
              <a:t> </a:t>
            </a:r>
            <a:r>
              <a:rPr lang="en-US" dirty="0" err="1" smtClean="0"/>
              <a:t>prolactinoma</a:t>
            </a:r>
            <a:r>
              <a:rPr lang="en-US" dirty="0" smtClean="0"/>
              <a:t> </a:t>
            </a:r>
          </a:p>
          <a:p>
            <a:pPr>
              <a:buFont typeface="Wingdings" pitchFamily="2" charset="2"/>
              <a:buChar char="ü"/>
            </a:pPr>
            <a:r>
              <a:rPr lang="en-US" dirty="0" smtClean="0"/>
              <a:t> </a:t>
            </a:r>
            <a:r>
              <a:rPr lang="en-US" dirty="0" err="1" smtClean="0"/>
              <a:t>somatotropinoma</a:t>
            </a:r>
            <a:r>
              <a:rPr lang="en-US" dirty="0" smtClean="0"/>
              <a:t> </a:t>
            </a:r>
          </a:p>
          <a:p>
            <a:pPr>
              <a:buFont typeface="Wingdings" pitchFamily="2" charset="2"/>
              <a:buChar char="ü"/>
            </a:pPr>
            <a:r>
              <a:rPr lang="en-US" dirty="0" smtClean="0"/>
              <a:t> </a:t>
            </a:r>
            <a:r>
              <a:rPr lang="en-US" dirty="0" err="1" smtClean="0"/>
              <a:t>corticotropinoma</a:t>
            </a:r>
            <a:r>
              <a:rPr lang="en-US" dirty="0" smtClean="0"/>
              <a:t> </a:t>
            </a:r>
          </a:p>
          <a:p>
            <a:pPr>
              <a:buFont typeface="Wingdings" pitchFamily="2" charset="2"/>
              <a:buChar char="ü"/>
            </a:pPr>
            <a:r>
              <a:rPr lang="en-US" dirty="0" smtClean="0"/>
              <a:t> nonfunctioning tumors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696200" cy="6016752"/>
          </a:xfrm>
        </p:spPr>
        <p:txBody>
          <a:bodyPr>
            <a:normAutofit/>
          </a:bodyPr>
          <a:lstStyle/>
          <a:p>
            <a:pPr>
              <a:buNone/>
            </a:pPr>
            <a:r>
              <a:rPr lang="en-US" dirty="0" smtClean="0"/>
              <a:t>▶ Other associated tumors include: </a:t>
            </a:r>
          </a:p>
          <a:p>
            <a:pPr>
              <a:buNone/>
            </a:pPr>
            <a:r>
              <a:rPr lang="en-US" dirty="0" smtClean="0"/>
              <a:t>◦ </a:t>
            </a:r>
            <a:r>
              <a:rPr lang="en-US" dirty="0" err="1" smtClean="0"/>
              <a:t>lipomas</a:t>
            </a:r>
            <a:r>
              <a:rPr lang="en-US" dirty="0" smtClean="0"/>
              <a:t>, </a:t>
            </a:r>
          </a:p>
          <a:p>
            <a:pPr>
              <a:buNone/>
            </a:pPr>
            <a:r>
              <a:rPr lang="en-US" dirty="0" smtClean="0"/>
              <a:t>◦ </a:t>
            </a:r>
            <a:r>
              <a:rPr lang="en-US" dirty="0" err="1" smtClean="0"/>
              <a:t>angiofibromas</a:t>
            </a:r>
            <a:r>
              <a:rPr lang="en-US" dirty="0" smtClean="0"/>
              <a:t> </a:t>
            </a:r>
          </a:p>
          <a:p>
            <a:pPr>
              <a:buNone/>
            </a:pPr>
            <a:r>
              <a:rPr lang="en-US" dirty="0" smtClean="0"/>
              <a:t>◦ located in the adrenal gland cortex (rarely, in the adrenal medulla).</a:t>
            </a:r>
          </a:p>
          <a:p>
            <a:pPr>
              <a:buNone/>
            </a:pPr>
            <a:r>
              <a:rPr lang="en-US" dirty="0" smtClean="0"/>
              <a:t> ▶ Hyperparathyroidism is the most common manifestation of type 1 MEN (80% of presentations) </a:t>
            </a:r>
          </a:p>
          <a:p>
            <a:pPr>
              <a:buNone/>
            </a:pPr>
            <a:r>
              <a:rPr lang="en-US" dirty="0" smtClean="0"/>
              <a:t>▶ Islet-cell tumors that secrete predominantly </a:t>
            </a:r>
            <a:r>
              <a:rPr lang="en-US" dirty="0" err="1" smtClean="0"/>
              <a:t>gastrin</a:t>
            </a:r>
            <a:r>
              <a:rPr lang="en-US" dirty="0" smtClean="0"/>
              <a:t> are called </a:t>
            </a:r>
            <a:r>
              <a:rPr lang="en-US" dirty="0" err="1" smtClean="0"/>
              <a:t>gastrinomas</a:t>
            </a:r>
            <a:r>
              <a:rPr lang="en-US" dirty="0" smtClean="0"/>
              <a:t>; these tumors frequently metastasize </a:t>
            </a:r>
          </a:p>
          <a:p>
            <a:pPr>
              <a:buNone/>
            </a:pPr>
            <a:r>
              <a:rPr lang="en-US" dirty="0" smtClean="0"/>
              <a:t>▶ </a:t>
            </a:r>
            <a:r>
              <a:rPr lang="en-US" dirty="0" err="1" smtClean="0"/>
              <a:t>Thymic</a:t>
            </a:r>
            <a:r>
              <a:rPr lang="en-US" dirty="0" smtClean="0"/>
              <a:t> and bronchial </a:t>
            </a:r>
            <a:r>
              <a:rPr lang="en-US" dirty="0" err="1" smtClean="0"/>
              <a:t>carcinoid</a:t>
            </a:r>
            <a:r>
              <a:rPr lang="en-US" dirty="0" smtClean="0"/>
              <a:t> tumors can also be associated with type 1 MEN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7848"/>
            <a:ext cx="8001000" cy="6245352"/>
          </a:xfrm>
        </p:spPr>
        <p:txBody>
          <a:bodyPr>
            <a:normAutofit lnSpcReduction="10000"/>
          </a:bodyPr>
          <a:lstStyle/>
          <a:p>
            <a:r>
              <a:rPr lang="en-US" dirty="0" smtClean="0"/>
              <a:t>Type 2A MEN is defined by:</a:t>
            </a:r>
          </a:p>
          <a:p>
            <a:pPr>
              <a:buNone/>
            </a:pPr>
            <a:r>
              <a:rPr lang="en-US" dirty="0" smtClean="0"/>
              <a:t> ▶MTC</a:t>
            </a:r>
          </a:p>
          <a:p>
            <a:pPr>
              <a:buNone/>
            </a:pPr>
            <a:r>
              <a:rPr lang="en-US" dirty="0" smtClean="0"/>
              <a:t> ▶ </a:t>
            </a:r>
            <a:r>
              <a:rPr lang="en-US" dirty="0" err="1" smtClean="0"/>
              <a:t>Pheochromocytoma</a:t>
            </a:r>
            <a:r>
              <a:rPr lang="en-US" dirty="0" smtClean="0"/>
              <a:t>       (50%</a:t>
            </a:r>
          </a:p>
          <a:p>
            <a:pPr>
              <a:buNone/>
            </a:pPr>
            <a:r>
              <a:rPr lang="en-US" dirty="0" smtClean="0"/>
              <a:t> ▶ Hyperparathyroidism    (20%)</a:t>
            </a:r>
          </a:p>
          <a:p>
            <a:pPr>
              <a:buNone/>
            </a:pPr>
            <a:r>
              <a:rPr lang="en-US" dirty="0" smtClean="0"/>
              <a:t> </a:t>
            </a:r>
          </a:p>
          <a:p>
            <a:pPr>
              <a:buNone/>
            </a:pPr>
            <a:r>
              <a:rPr lang="en-US" dirty="0" smtClean="0"/>
              <a:t>▶ Type 2A MEN (</a:t>
            </a:r>
            <a:r>
              <a:rPr lang="en-US" dirty="0" err="1" smtClean="0"/>
              <a:t>Sipple</a:t>
            </a:r>
            <a:r>
              <a:rPr lang="en-US" dirty="0" smtClean="0"/>
              <a:t> syndrome) accounts for most cases of type 2 MEN. </a:t>
            </a:r>
          </a:p>
          <a:p>
            <a:pPr>
              <a:buNone/>
            </a:pPr>
            <a:r>
              <a:rPr lang="en-US" dirty="0" smtClean="0"/>
              <a:t>▶ Type 2 MEN affects about 1 in 40,000 individuals.</a:t>
            </a:r>
          </a:p>
          <a:p>
            <a:pPr>
              <a:buNone/>
            </a:pPr>
            <a:r>
              <a:rPr lang="en-US" dirty="0" smtClean="0"/>
              <a:t>▶ C-cell hyperplasia develops early in life and can be viewed as the precursor lesion for MTC, which often arises </a:t>
            </a:r>
            <a:r>
              <a:rPr lang="en-US" dirty="0" err="1" smtClean="0"/>
              <a:t>multifocally</a:t>
            </a:r>
            <a:r>
              <a:rPr lang="en-US" dirty="0" smtClean="0"/>
              <a:t> and bilaterally.</a:t>
            </a:r>
          </a:p>
          <a:p>
            <a:pPr>
              <a:buNone/>
            </a:pPr>
            <a:r>
              <a:rPr lang="en-US" dirty="0" smtClean="0"/>
              <a:t> ▶ </a:t>
            </a:r>
            <a:r>
              <a:rPr lang="en-US" dirty="0" err="1" smtClean="0"/>
              <a:t>Pheochromocytomas</a:t>
            </a:r>
            <a:r>
              <a:rPr lang="en-US" dirty="0" smtClean="0"/>
              <a:t> are bilateral in 70% of cases and develop on the background of </a:t>
            </a:r>
            <a:r>
              <a:rPr lang="en-US" dirty="0" err="1" smtClean="0"/>
              <a:t>adrenomedullary</a:t>
            </a:r>
            <a:r>
              <a:rPr lang="en-US" dirty="0" smtClean="0"/>
              <a:t> hyperplasia secondary to an RET </a:t>
            </a:r>
            <a:r>
              <a:rPr lang="en-US" dirty="0" err="1" smtClean="0"/>
              <a:t>germline</a:t>
            </a:r>
            <a:r>
              <a:rPr lang="en-US" dirty="0" smtClean="0"/>
              <a:t> mutation.</a:t>
            </a:r>
          </a:p>
          <a:p>
            <a:pPr>
              <a:buNone/>
            </a:pPr>
            <a:r>
              <a:rPr lang="en-US" dirty="0" smtClean="0"/>
              <a:t>▶ Less than 25% of patients with type 2A MEN develop frank hyperparathyroidism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0"/>
            <a:ext cx="8077200" cy="6858000"/>
          </a:xfrm>
        </p:spPr>
        <p:txBody>
          <a:bodyPr>
            <a:normAutofit/>
          </a:bodyPr>
          <a:lstStyle/>
          <a:p>
            <a:endParaRPr lang="en-US" dirty="0" smtClean="0"/>
          </a:p>
          <a:p>
            <a:r>
              <a:rPr lang="en-US" dirty="0" smtClean="0"/>
              <a:t>Type 2B MEN is defined by: </a:t>
            </a:r>
          </a:p>
          <a:p>
            <a:pPr>
              <a:buNone/>
            </a:pPr>
            <a:r>
              <a:rPr lang="en-US" dirty="0" smtClean="0"/>
              <a:t>▶ MTC  </a:t>
            </a:r>
          </a:p>
          <a:p>
            <a:pPr>
              <a:buNone/>
            </a:pPr>
            <a:r>
              <a:rPr lang="en-US" dirty="0" smtClean="0"/>
              <a:t>▶ </a:t>
            </a:r>
            <a:r>
              <a:rPr lang="en-US" dirty="0" err="1" smtClean="0"/>
              <a:t>Pheochromocytoma</a:t>
            </a:r>
            <a:r>
              <a:rPr lang="en-US" dirty="0" smtClean="0"/>
              <a:t>.</a:t>
            </a:r>
          </a:p>
          <a:p>
            <a:pPr>
              <a:buNone/>
            </a:pPr>
            <a:r>
              <a:rPr lang="en-US" dirty="0" smtClean="0"/>
              <a:t>▶ Associated abnormalities include: </a:t>
            </a:r>
          </a:p>
          <a:p>
            <a:pPr>
              <a:buNone/>
            </a:pPr>
            <a:r>
              <a:rPr lang="en-US" dirty="0" smtClean="0"/>
              <a:t>◦ Mucosal </a:t>
            </a:r>
            <a:r>
              <a:rPr lang="en-US" dirty="0" err="1" smtClean="0"/>
              <a:t>neuromas</a:t>
            </a:r>
            <a:r>
              <a:rPr lang="en-US" dirty="0" smtClean="0"/>
              <a:t> </a:t>
            </a:r>
          </a:p>
          <a:p>
            <a:pPr>
              <a:buNone/>
            </a:pPr>
            <a:r>
              <a:rPr lang="en-US" dirty="0" smtClean="0"/>
              <a:t>◦ </a:t>
            </a:r>
            <a:r>
              <a:rPr lang="en-US" dirty="0" err="1" smtClean="0"/>
              <a:t>Medullated</a:t>
            </a:r>
            <a:r>
              <a:rPr lang="en-US" dirty="0" smtClean="0"/>
              <a:t> corneal nerve fibers </a:t>
            </a:r>
          </a:p>
          <a:p>
            <a:pPr>
              <a:buNone/>
            </a:pPr>
            <a:r>
              <a:rPr lang="en-US" dirty="0" smtClean="0"/>
              <a:t>◦ </a:t>
            </a:r>
            <a:r>
              <a:rPr lang="en-US" dirty="0" err="1" smtClean="0"/>
              <a:t>Marfanoid</a:t>
            </a:r>
            <a:r>
              <a:rPr lang="en-US" dirty="0" smtClean="0"/>
              <a:t> </a:t>
            </a:r>
            <a:r>
              <a:rPr lang="en-US" dirty="0" err="1" smtClean="0"/>
              <a:t>habitus</a:t>
            </a:r>
            <a:endParaRPr lang="en-US" dirty="0" smtClean="0"/>
          </a:p>
          <a:p>
            <a:pPr>
              <a:buNone/>
            </a:pPr>
            <a:r>
              <a:rPr lang="en-US" dirty="0" smtClean="0"/>
              <a:t>▶ MTC is relatively aggressive and frequently occurs in childhood </a:t>
            </a:r>
          </a:p>
          <a:p>
            <a:pPr>
              <a:buNone/>
            </a:pPr>
            <a:r>
              <a:rPr lang="en-US" dirty="0" smtClean="0"/>
              <a:t>▶ </a:t>
            </a:r>
            <a:r>
              <a:rPr lang="en-US" dirty="0" err="1" smtClean="0"/>
              <a:t>Pheochromocytomas</a:t>
            </a:r>
            <a:r>
              <a:rPr lang="en-US" dirty="0" smtClean="0"/>
              <a:t> also occur earlier than in patients with type 2A MEN, and patients have the same features arising in the context of </a:t>
            </a:r>
            <a:r>
              <a:rPr lang="en-US" dirty="0" err="1" smtClean="0"/>
              <a:t>adrenomedullary</a:t>
            </a:r>
            <a:r>
              <a:rPr lang="en-US" dirty="0" smtClean="0"/>
              <a:t> hyperplasia, </a:t>
            </a:r>
            <a:r>
              <a:rPr lang="en-US" dirty="0" err="1" smtClean="0"/>
              <a:t>multifocality</a:t>
            </a:r>
            <a:r>
              <a:rPr lang="en-US" dirty="0" smtClean="0"/>
              <a:t>, and, often, bilateral involvement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04800"/>
          </a:xfrm>
        </p:spPr>
        <p:txBody>
          <a:bodyPr>
            <a:normAutofit fontScale="90000"/>
          </a:bodyPr>
          <a:lstStyle/>
          <a:p>
            <a:endParaRPr lang="en-US" dirty="0"/>
          </a:p>
        </p:txBody>
      </p:sp>
      <p:pic>
        <p:nvPicPr>
          <p:cNvPr id="4" name="Content Placeholder 3" descr="700px-Multiple_endocrine_neoplasia.png"/>
          <p:cNvPicPr>
            <a:picLocks noGrp="1" noChangeAspect="1"/>
          </p:cNvPicPr>
          <p:nvPr>
            <p:ph sz="quarter"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Autofit/>
          </a:bodyPr>
          <a:lstStyle/>
          <a:p>
            <a:pPr algn="ctr"/>
            <a:r>
              <a:rPr lang="en-US" sz="3600" b="1" dirty="0" smtClean="0">
                <a:solidFill>
                  <a:schemeClr val="tx1"/>
                </a:solidFill>
              </a:rPr>
              <a:t>etiology</a:t>
            </a:r>
            <a:endParaRPr lang="en-US" sz="3600" b="1" dirty="0">
              <a:solidFill>
                <a:schemeClr val="tx1"/>
              </a:solidFill>
            </a:endParaRPr>
          </a:p>
        </p:txBody>
      </p:sp>
      <p:sp>
        <p:nvSpPr>
          <p:cNvPr id="5" name="Content Placeholder 4"/>
          <p:cNvSpPr>
            <a:spLocks noGrp="1"/>
          </p:cNvSpPr>
          <p:nvPr>
            <p:ph sz="quarter" idx="1"/>
          </p:nvPr>
        </p:nvSpPr>
        <p:spPr>
          <a:xfrm>
            <a:off x="457200" y="838200"/>
            <a:ext cx="7467600" cy="6019800"/>
          </a:xfrm>
        </p:spPr>
        <p:txBody>
          <a:bodyPr>
            <a:normAutofit fontScale="85000" lnSpcReduction="20000"/>
          </a:bodyPr>
          <a:lstStyle/>
          <a:p>
            <a:r>
              <a:rPr lang="en-US" dirty="0" smtClean="0"/>
              <a:t>Type 1 MEN </a:t>
            </a:r>
          </a:p>
          <a:p>
            <a:pPr>
              <a:buNone/>
            </a:pPr>
            <a:r>
              <a:rPr lang="en-US" dirty="0" smtClean="0"/>
              <a:t>▶ The MENIN gene responsible for type 1 MEN has been localized to chromosome band 11q13;</a:t>
            </a:r>
          </a:p>
          <a:p>
            <a:pPr>
              <a:buNone/>
            </a:pPr>
            <a:r>
              <a:rPr lang="en-US" dirty="0" smtClean="0"/>
              <a:t>▶ It produces a nuclear protein called </a:t>
            </a:r>
            <a:r>
              <a:rPr lang="en-US" dirty="0" err="1" smtClean="0"/>
              <a:t>menin</a:t>
            </a:r>
            <a:r>
              <a:rPr lang="en-US" dirty="0" smtClean="0"/>
              <a:t>, a tumor suppressor. </a:t>
            </a:r>
          </a:p>
          <a:p>
            <a:pPr>
              <a:buNone/>
            </a:pPr>
            <a:r>
              <a:rPr lang="en-US" dirty="0" smtClean="0"/>
              <a:t>▶ The MENIN gene is ubiquitously expressed and is localized to the nucleus of cells</a:t>
            </a:r>
          </a:p>
          <a:p>
            <a:pPr>
              <a:buNone/>
            </a:pPr>
            <a:r>
              <a:rPr lang="en-US" dirty="0" smtClean="0"/>
              <a:t>▶ There is increasing evidence that </a:t>
            </a:r>
            <a:r>
              <a:rPr lang="en-US" dirty="0" err="1" smtClean="0"/>
              <a:t>menin</a:t>
            </a:r>
            <a:r>
              <a:rPr lang="en-US" dirty="0" smtClean="0"/>
              <a:t> may act in DNA repair or synthesis. </a:t>
            </a:r>
          </a:p>
          <a:p>
            <a:r>
              <a:rPr lang="en-US" dirty="0" smtClean="0"/>
              <a:t>Type 2 MEN</a:t>
            </a:r>
          </a:p>
          <a:p>
            <a:pPr>
              <a:buNone/>
            </a:pPr>
            <a:r>
              <a:rPr lang="en-US" dirty="0" smtClean="0"/>
              <a:t> ▶ The genetic mutation in type 2 MEN occurs in RET proto-oncogene, located on band 10q11.2 </a:t>
            </a:r>
          </a:p>
          <a:p>
            <a:pPr>
              <a:buNone/>
            </a:pPr>
            <a:r>
              <a:rPr lang="en-US" dirty="0" smtClean="0"/>
              <a:t> ▶ This gene defect has been observed in both MEN2A &amp; MEN2B</a:t>
            </a:r>
          </a:p>
          <a:p>
            <a:pPr>
              <a:buNone/>
            </a:pPr>
            <a:r>
              <a:rPr lang="en-US" dirty="0" smtClean="0"/>
              <a:t> ▶ Activation of RET leads to hyperplasia of target cells in vivo.</a:t>
            </a:r>
          </a:p>
          <a:p>
            <a:pPr>
              <a:buNone/>
            </a:pPr>
            <a:r>
              <a:rPr lang="en-US" dirty="0" smtClean="0"/>
              <a:t> ▶ Subsequent secondary events then lead to tumor formation. RET is specifically expressed in neural crest–derived cells.</a:t>
            </a:r>
          </a:p>
          <a:p>
            <a:pPr>
              <a:buNone/>
            </a:pPr>
            <a:r>
              <a:rPr lang="en-US" dirty="0" smtClean="0"/>
              <a:t> ▶ The presence or absence of RET expression in parathyroid tissue is unknown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pPr algn="ctr"/>
            <a:r>
              <a:rPr lang="en-US" dirty="0" smtClean="0"/>
              <a:t> </a:t>
            </a:r>
            <a:r>
              <a:rPr lang="en-US" b="1" dirty="0" smtClean="0">
                <a:solidFill>
                  <a:schemeClr val="tx1"/>
                </a:solidFill>
              </a:rPr>
              <a:t>Clinical presentation type 1</a:t>
            </a:r>
            <a:endParaRPr lang="en-US" b="1" dirty="0">
              <a:solidFill>
                <a:schemeClr val="tx1"/>
              </a:solidFill>
            </a:endParaRPr>
          </a:p>
        </p:txBody>
      </p:sp>
      <p:sp>
        <p:nvSpPr>
          <p:cNvPr id="3" name="Content Placeholder 2"/>
          <p:cNvSpPr>
            <a:spLocks noGrp="1"/>
          </p:cNvSpPr>
          <p:nvPr>
            <p:ph sz="quarter" idx="1"/>
          </p:nvPr>
        </p:nvSpPr>
        <p:spPr>
          <a:xfrm>
            <a:off x="457200" y="685800"/>
            <a:ext cx="7467600" cy="5788152"/>
          </a:xfrm>
        </p:spPr>
        <p:txBody>
          <a:bodyPr>
            <a:normAutofit fontScale="85000" lnSpcReduction="10000"/>
          </a:bodyPr>
          <a:lstStyle/>
          <a:p>
            <a:r>
              <a:rPr lang="en-US" dirty="0" smtClean="0"/>
              <a:t>Type 1 MEN</a:t>
            </a:r>
          </a:p>
          <a:p>
            <a:pPr>
              <a:buNone/>
            </a:pPr>
            <a:r>
              <a:rPr lang="en-US" dirty="0" smtClean="0"/>
              <a:t> ▶ Hyperparathyroidism is most common initial clinical manifestation of type 1 multiple endocrine </a:t>
            </a:r>
            <a:r>
              <a:rPr lang="en-US" dirty="0" err="1" smtClean="0"/>
              <a:t>neoplasia</a:t>
            </a:r>
            <a:r>
              <a:rPr lang="en-US" dirty="0" smtClean="0"/>
              <a:t> (MEN).</a:t>
            </a:r>
          </a:p>
          <a:p>
            <a:pPr>
              <a:buNone/>
            </a:pPr>
            <a:r>
              <a:rPr lang="en-US" dirty="0" smtClean="0"/>
              <a:t> ▶ Some patients may manifest findings of ZES before they have hyperparathyroidism.</a:t>
            </a:r>
          </a:p>
          <a:p>
            <a:pPr>
              <a:buNone/>
            </a:pPr>
            <a:r>
              <a:rPr lang="en-US" dirty="0" smtClean="0"/>
              <a:t> ▶ Symptoms of </a:t>
            </a:r>
            <a:r>
              <a:rPr lang="en-US" dirty="0" err="1" smtClean="0"/>
              <a:t>gastrinoma</a:t>
            </a:r>
            <a:r>
              <a:rPr lang="en-US" dirty="0" smtClean="0"/>
              <a:t> may become clinically apparent either with abdominal pain and diarrhea or with complications such as ulcer perforation or bleeding. </a:t>
            </a:r>
          </a:p>
          <a:p>
            <a:r>
              <a:rPr lang="en-US" dirty="0" smtClean="0"/>
              <a:t>Type 2A MEN</a:t>
            </a:r>
          </a:p>
          <a:p>
            <a:pPr>
              <a:buNone/>
            </a:pPr>
            <a:r>
              <a:rPr lang="en-US" dirty="0" smtClean="0"/>
              <a:t> ▶ All patients develop MTC on the basis of C-cell hyperplasia.</a:t>
            </a:r>
          </a:p>
          <a:p>
            <a:pPr>
              <a:buNone/>
            </a:pPr>
            <a:r>
              <a:rPr lang="en-US" dirty="0" smtClean="0"/>
              <a:t> ▶ About 50% of patients with MTC manifest </a:t>
            </a:r>
            <a:r>
              <a:rPr lang="en-US" dirty="0" err="1" smtClean="0"/>
              <a:t>pheochromocytomas</a:t>
            </a:r>
            <a:r>
              <a:rPr lang="en-US" dirty="0" smtClean="0"/>
              <a:t> (usually late in life), and 20% of patients have hyperparathyroidism. </a:t>
            </a:r>
          </a:p>
          <a:p>
            <a:r>
              <a:rPr lang="en-US" dirty="0" smtClean="0"/>
              <a:t>Type 2B MEN</a:t>
            </a:r>
          </a:p>
          <a:p>
            <a:pPr>
              <a:buNone/>
            </a:pPr>
            <a:r>
              <a:rPr lang="en-US" dirty="0" smtClean="0"/>
              <a:t>▶ </a:t>
            </a:r>
            <a:r>
              <a:rPr lang="en-US" dirty="0" err="1" smtClean="0"/>
              <a:t>Pheochromocytomas</a:t>
            </a:r>
            <a:r>
              <a:rPr lang="en-US" dirty="0" smtClean="0"/>
              <a:t> occur earlier than in patients with type 2A MEN.</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911</TotalTime>
  <Words>2819</Words>
  <Application>Microsoft Office PowerPoint</Application>
  <PresentationFormat>On-screen Show (4:3)</PresentationFormat>
  <Paragraphs>242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Oriel</vt:lpstr>
      <vt:lpstr>MULTIPLE ENDOCRINE NEOPLASIA</vt:lpstr>
      <vt:lpstr>Slide 2</vt:lpstr>
      <vt:lpstr>Slide 3</vt:lpstr>
      <vt:lpstr>Slide 4</vt:lpstr>
      <vt:lpstr>Slide 5</vt:lpstr>
      <vt:lpstr>Slide 6</vt:lpstr>
      <vt:lpstr>Slide 7</vt:lpstr>
      <vt:lpstr>etiology</vt:lpstr>
      <vt:lpstr> Clinical presentation type 1</vt:lpstr>
      <vt:lpstr>Slide 10</vt:lpstr>
      <vt:lpstr>Slide 11</vt:lpstr>
      <vt:lpstr>Slide 12</vt:lpstr>
      <vt:lpstr>Diagnosis of type 1</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ENDOCRINE NEOPLASIA</dc:title>
  <dc:creator>Dellpc</dc:creator>
  <cp:lastModifiedBy>Jeevana</cp:lastModifiedBy>
  <cp:revision>50</cp:revision>
  <dcterms:created xsi:type="dcterms:W3CDTF">2016-11-29T04:00:18Z</dcterms:created>
  <dcterms:modified xsi:type="dcterms:W3CDTF">2020-08-19T11:15:17Z</dcterms:modified>
</cp:coreProperties>
</file>