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81" r:id="rId2"/>
    <p:sldId id="306" r:id="rId3"/>
    <p:sldId id="307" r:id="rId4"/>
    <p:sldId id="308" r:id="rId5"/>
    <p:sldId id="309" r:id="rId6"/>
    <p:sldId id="310" r:id="rId7"/>
    <p:sldId id="311" r:id="rId8"/>
    <p:sldId id="312" r:id="rId9"/>
    <p:sldId id="257" r:id="rId10"/>
    <p:sldId id="314" r:id="rId11"/>
    <p:sldId id="320" r:id="rId12"/>
    <p:sldId id="321" r:id="rId13"/>
    <p:sldId id="322" r:id="rId14"/>
    <p:sldId id="323" r:id="rId15"/>
    <p:sldId id="324" r:id="rId16"/>
    <p:sldId id="325" r:id="rId17"/>
    <p:sldId id="327" r:id="rId18"/>
    <p:sldId id="328" r:id="rId19"/>
    <p:sldId id="329" r:id="rId20"/>
    <p:sldId id="285" r:id="rId21"/>
    <p:sldId id="292" r:id="rId22"/>
    <p:sldId id="296" r:id="rId23"/>
    <p:sldId id="295" r:id="rId24"/>
    <p:sldId id="294" r:id="rId25"/>
    <p:sldId id="302" r:id="rId26"/>
    <p:sldId id="300" r:id="rId27"/>
    <p:sldId id="260" r:id="rId28"/>
    <p:sldId id="282" r:id="rId29"/>
    <p:sldId id="283" r:id="rId30"/>
    <p:sldId id="284" r:id="rId31"/>
    <p:sldId id="261" r:id="rId32"/>
    <p:sldId id="265" r:id="rId33"/>
    <p:sldId id="301" r:id="rId34"/>
    <p:sldId id="330" r:id="rId35"/>
    <p:sldId id="331" r:id="rId36"/>
    <p:sldId id="266" r:id="rId37"/>
    <p:sldId id="267" r:id="rId38"/>
    <p:sldId id="268" r:id="rId39"/>
    <p:sldId id="318" r:id="rId40"/>
    <p:sldId id="270" r:id="rId41"/>
    <p:sldId id="288" r:id="rId42"/>
    <p:sldId id="272" r:id="rId43"/>
    <p:sldId id="273"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44" y="-2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319D7E-32B5-4393-A073-B346E6C0F9CF}" type="datetimeFigureOut">
              <a:rPr lang="en-US" smtClean="0"/>
              <a:pPr/>
              <a:t>8/19/2020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CA99AF-9B6E-4F0D-A7D6-B17BF0FE41F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Life cycle</a:t>
            </a:r>
            <a:r>
              <a:rPr lang="en-US" baseline="0" dirty="0" smtClean="0"/>
              <a:t> of </a:t>
            </a:r>
            <a:r>
              <a:rPr lang="en-US" baseline="0" dirty="0" err="1" smtClean="0"/>
              <a:t>hiv</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CDCA99AF-9B6E-4F0D-A7D6-B17BF0FE41F6}"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CA99AF-9B6E-4F0D-A7D6-B17BF0FE41F6}"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CA99AF-9B6E-4F0D-A7D6-B17BF0FE41F6}" type="slidenum">
              <a:rPr lang="en-US" smtClean="0"/>
              <a:pPr/>
              <a:t>29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DAA362D-6D08-432F-A575-796F3332FB57}" type="datetimeFigureOut">
              <a:rPr lang="en-US" smtClean="0"/>
              <a:pPr/>
              <a:t>8/19/2020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8F984DD-E0DB-4DF3-A636-DB890AA77EB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AA362D-6D08-432F-A575-796F3332FB57}"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984DD-E0DB-4DF3-A636-DB890AA77EB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38F984DD-E0DB-4DF3-A636-DB890AA77EB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AA362D-6D08-432F-A575-796F3332FB57}"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DAA362D-6D08-432F-A575-796F3332FB57}"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38F984DD-E0DB-4DF3-A636-DB890AA77EB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BDAA362D-6D08-432F-A575-796F3332FB57}" type="datetimeFigureOut">
              <a:rPr lang="en-US" smtClean="0"/>
              <a:pPr/>
              <a:t>8/19/2020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8F984DD-E0DB-4DF3-A636-DB890AA77EB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BDAA362D-6D08-432F-A575-796F3332FB57}"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F984DD-E0DB-4DF3-A636-DB890AA77EB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DAA362D-6D08-432F-A575-796F3332FB57}" type="datetimeFigureOut">
              <a:rPr lang="en-US" smtClean="0"/>
              <a:pPr/>
              <a:t>8/19/2020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38F984DD-E0DB-4DF3-A636-DB890AA77EB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DAA362D-6D08-432F-A575-796F3332FB57}" type="datetimeFigureOut">
              <a:rPr lang="en-US" smtClean="0"/>
              <a:pPr/>
              <a:t>8/19/2020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38F984DD-E0DB-4DF3-A636-DB890AA77E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DAA362D-6D08-432F-A575-796F3332FB57}" type="datetimeFigureOut">
              <a:rPr lang="en-US" smtClean="0"/>
              <a:pPr/>
              <a:t>8/19/2020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8F984DD-E0DB-4DF3-A636-DB890AA77E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8F984DD-E0DB-4DF3-A636-DB890AA77EB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DAA362D-6D08-432F-A575-796F3332FB57}" type="datetimeFigureOut">
              <a:rPr lang="en-US" smtClean="0"/>
              <a:pPr/>
              <a:t>8/19/2020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38F984DD-E0DB-4DF3-A636-DB890AA77EB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BDAA362D-6D08-432F-A575-796F3332FB57}" type="datetimeFigureOut">
              <a:rPr lang="en-US" smtClean="0"/>
              <a:pPr/>
              <a:t>8/19/2020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DAA362D-6D08-432F-A575-796F3332FB57}" type="datetimeFigureOut">
              <a:rPr lang="en-US" smtClean="0"/>
              <a:pPr/>
              <a:t>8/19/2020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8F984DD-E0DB-4DF3-A636-DB890AA77EB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990600" y="2819400"/>
            <a:ext cx="7391400" cy="2667000"/>
          </a:xfrm>
        </p:spPr>
        <p:txBody>
          <a:bodyPr/>
          <a:lstStyle/>
          <a:p>
            <a:endParaRPr lang="en-US" dirty="0" smtClean="0"/>
          </a:p>
          <a:p>
            <a:endParaRPr lang="en-US" dirty="0"/>
          </a:p>
        </p:txBody>
      </p:sp>
      <p:sp>
        <p:nvSpPr>
          <p:cNvPr id="3" name="Title 2"/>
          <p:cNvSpPr>
            <a:spLocks noGrp="1"/>
          </p:cNvSpPr>
          <p:nvPr>
            <p:ph type="ctrTitle"/>
          </p:nvPr>
        </p:nvSpPr>
        <p:spPr>
          <a:xfrm>
            <a:off x="0" y="0"/>
            <a:ext cx="9144000" cy="2514600"/>
          </a:xfrm>
        </p:spPr>
        <p:txBody>
          <a:bodyPr>
            <a:normAutofit/>
          </a:bodyPr>
          <a:lstStyle/>
          <a:p>
            <a:r>
              <a:rPr lang="en-US" dirty="0" smtClean="0"/>
              <a:t>Antiretroviral drugs and recent changes in management of HIV &amp; HIV + TB</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DR.SIRAJ\Desktop\HIV_lifecycle1_modified.png"/>
          <p:cNvPicPr>
            <a:picLocks noGrp="1" noChangeAspect="1" noChangeArrowheads="1"/>
          </p:cNvPicPr>
          <p:nvPr>
            <p:ph sz="quarter" idx="1"/>
          </p:nvPr>
        </p:nvPicPr>
        <p:blipFill>
          <a:blip r:embed="rId3" cstate="print"/>
          <a:srcRect/>
          <a:stretch>
            <a:fillRect/>
          </a:stretch>
        </p:blipFill>
        <p:spPr bwMode="auto">
          <a:xfrm>
            <a:off x="0" y="76200"/>
            <a:ext cx="9144000" cy="687753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clinical stages of </a:t>
            </a:r>
            <a:r>
              <a:rPr lang="en-US" dirty="0" err="1" smtClean="0"/>
              <a:t>hiv</a:t>
            </a:r>
            <a:r>
              <a:rPr lang="en-US" dirty="0" smtClean="0"/>
              <a:t> Aids </a:t>
            </a:r>
            <a:endParaRPr lang="en-US" dirty="0"/>
          </a:p>
        </p:txBody>
      </p:sp>
      <p:sp>
        <p:nvSpPr>
          <p:cNvPr id="3" name="Content Placeholder 2"/>
          <p:cNvSpPr>
            <a:spLocks noGrp="1"/>
          </p:cNvSpPr>
          <p:nvPr>
            <p:ph sz="quarter" idx="1"/>
          </p:nvPr>
        </p:nvSpPr>
        <p:spPr>
          <a:xfrm>
            <a:off x="301752" y="1527048"/>
            <a:ext cx="8503920" cy="4721352"/>
          </a:xfrm>
        </p:spPr>
        <p:txBody>
          <a:bodyPr>
            <a:normAutofit/>
          </a:bodyPr>
          <a:lstStyle/>
          <a:p>
            <a:r>
              <a:rPr lang="en-US" sz="1600" dirty="0" smtClean="0"/>
              <a:t>REVISED WHO CLINICAL STAGING OF HIV/AIDS FOR ADULTS AND ADOLESCENTS</a:t>
            </a:r>
          </a:p>
          <a:p>
            <a:endParaRPr lang="en-US" sz="1600" dirty="0" smtClean="0"/>
          </a:p>
          <a:p>
            <a:pPr>
              <a:buNone/>
            </a:pPr>
            <a:r>
              <a:rPr lang="en-US" sz="2800" b="1" dirty="0" smtClean="0"/>
              <a:t>		Primary HIV infection</a:t>
            </a:r>
          </a:p>
          <a:p>
            <a:r>
              <a:rPr lang="en-US" sz="2800" dirty="0" smtClean="0"/>
              <a:t>Asymptomatic</a:t>
            </a:r>
          </a:p>
          <a:p>
            <a:r>
              <a:rPr lang="en-US" sz="2800" dirty="0" smtClean="0"/>
              <a:t>Acute retroviral syndrome</a:t>
            </a:r>
          </a:p>
          <a:p>
            <a:pPr>
              <a:buNone/>
            </a:pPr>
            <a:r>
              <a:rPr lang="en-US" sz="2800" b="1" dirty="0" smtClean="0"/>
              <a:t>		Clinical stage 1</a:t>
            </a:r>
          </a:p>
          <a:p>
            <a:r>
              <a:rPr lang="en-US" sz="2800" dirty="0" smtClean="0"/>
              <a:t>Asymptomatic</a:t>
            </a:r>
          </a:p>
          <a:p>
            <a:r>
              <a:rPr lang="en-US" sz="2800" dirty="0" smtClean="0"/>
              <a:t>Persistent generalized </a:t>
            </a:r>
            <a:r>
              <a:rPr lang="en-US" sz="2800" dirty="0" err="1" smtClean="0"/>
              <a:t>lymphadenopathy</a:t>
            </a:r>
            <a:r>
              <a:rPr lang="en-US" sz="2800" dirty="0" smtClean="0"/>
              <a:t> (PGL)</a:t>
            </a:r>
            <a:endParaRPr lang="en-US" sz="9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371600"/>
            <a:ext cx="8503920" cy="5867400"/>
          </a:xfrm>
        </p:spPr>
        <p:txBody>
          <a:bodyPr>
            <a:normAutofit/>
          </a:bodyPr>
          <a:lstStyle/>
          <a:p>
            <a:pPr>
              <a:buNone/>
            </a:pPr>
            <a:r>
              <a:rPr lang="en-US" sz="2400" b="1" dirty="0" smtClean="0"/>
              <a:t>		Clinical stage 2</a:t>
            </a:r>
          </a:p>
          <a:p>
            <a:r>
              <a:rPr lang="en-US" sz="2400" dirty="0" smtClean="0"/>
              <a:t>Moderate unexplained weight loss (&lt;10% of presumed or measured body weight)</a:t>
            </a:r>
          </a:p>
          <a:p>
            <a:r>
              <a:rPr lang="en-US" sz="2400" dirty="0" smtClean="0"/>
              <a:t>Recurrent respiratory tract infections (RTIs, sinusitis, bronchitis, </a:t>
            </a:r>
            <a:r>
              <a:rPr lang="en-US" sz="2400" dirty="0" err="1" smtClean="0"/>
              <a:t>otitis</a:t>
            </a:r>
            <a:r>
              <a:rPr lang="en-US" sz="2400" dirty="0" smtClean="0"/>
              <a:t> media, </a:t>
            </a:r>
            <a:r>
              <a:rPr lang="en-US" sz="2400" dirty="0" err="1" smtClean="0"/>
              <a:t>pharyngitis</a:t>
            </a:r>
            <a:r>
              <a:rPr lang="en-US" sz="2400" dirty="0" smtClean="0"/>
              <a:t>)</a:t>
            </a:r>
          </a:p>
          <a:p>
            <a:r>
              <a:rPr lang="en-US" sz="2400" dirty="0" smtClean="0"/>
              <a:t>Herpes zoster</a:t>
            </a:r>
          </a:p>
          <a:p>
            <a:r>
              <a:rPr lang="en-US" sz="2400" dirty="0" smtClean="0"/>
              <a:t>Recurrent oral ulcerations</a:t>
            </a:r>
          </a:p>
          <a:p>
            <a:r>
              <a:rPr lang="en-US" sz="2400" dirty="0" err="1" smtClean="0"/>
              <a:t>Papular</a:t>
            </a:r>
            <a:r>
              <a:rPr lang="en-US" sz="2400" dirty="0" smtClean="0"/>
              <a:t> </a:t>
            </a:r>
            <a:r>
              <a:rPr lang="en-US" sz="2400" dirty="0" err="1" smtClean="0"/>
              <a:t>pruritic</a:t>
            </a:r>
            <a:r>
              <a:rPr lang="en-US" sz="2400" dirty="0" smtClean="0"/>
              <a:t> eruptions</a:t>
            </a:r>
          </a:p>
          <a:p>
            <a:r>
              <a:rPr lang="en-US" sz="2400" dirty="0" err="1" smtClean="0"/>
              <a:t>Seborrhoeic</a:t>
            </a:r>
            <a:r>
              <a:rPr lang="en-US" sz="2400" dirty="0" smtClean="0"/>
              <a:t> dermatitis</a:t>
            </a:r>
          </a:p>
          <a:p>
            <a:r>
              <a:rPr lang="en-US" sz="2400" dirty="0" smtClean="0"/>
              <a:t>Fungal nail infections of fingers</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304800"/>
            <a:ext cx="8503920" cy="6553200"/>
          </a:xfrm>
        </p:spPr>
        <p:txBody>
          <a:bodyPr>
            <a:normAutofit fontScale="92500" lnSpcReduction="10000"/>
          </a:bodyPr>
          <a:lstStyle/>
          <a:p>
            <a:pPr>
              <a:buNone/>
            </a:pPr>
            <a:r>
              <a:rPr lang="en-US" b="1" dirty="0" smtClean="0"/>
              <a:t>		</a:t>
            </a:r>
          </a:p>
          <a:p>
            <a:r>
              <a:rPr lang="en-US" dirty="0" smtClean="0"/>
              <a:t>Severe weight loss (&gt;10% of presumed or measured body weight)</a:t>
            </a:r>
          </a:p>
          <a:p>
            <a:r>
              <a:rPr lang="en-US" dirty="0" smtClean="0"/>
              <a:t>Unexplained chronic </a:t>
            </a:r>
            <a:r>
              <a:rPr lang="en-US" dirty="0" err="1" smtClean="0"/>
              <a:t>diarrhoea</a:t>
            </a:r>
            <a:r>
              <a:rPr lang="en-US" dirty="0" smtClean="0"/>
              <a:t> for longer than one month</a:t>
            </a:r>
          </a:p>
          <a:p>
            <a:r>
              <a:rPr lang="en-US" dirty="0" smtClean="0"/>
              <a:t>Unexplained persistent fever (intermittent or constant for longer than one month)</a:t>
            </a:r>
          </a:p>
          <a:p>
            <a:r>
              <a:rPr lang="en-US" dirty="0" smtClean="0"/>
              <a:t>Oral </a:t>
            </a:r>
            <a:r>
              <a:rPr lang="en-US" dirty="0" err="1" smtClean="0"/>
              <a:t>candidiasis</a:t>
            </a:r>
            <a:endParaRPr lang="en-US" dirty="0" smtClean="0"/>
          </a:p>
          <a:p>
            <a:r>
              <a:rPr lang="en-US" dirty="0" smtClean="0"/>
              <a:t>Oral hairy </a:t>
            </a:r>
            <a:r>
              <a:rPr lang="en-US" dirty="0" err="1" smtClean="0"/>
              <a:t>leukoplakia</a:t>
            </a:r>
            <a:endParaRPr lang="en-US" dirty="0" smtClean="0"/>
          </a:p>
          <a:p>
            <a:r>
              <a:rPr lang="en-US" dirty="0" smtClean="0"/>
              <a:t>Pulmonary tuberculosis (TB) diagnosed in last two years</a:t>
            </a:r>
          </a:p>
          <a:p>
            <a:pPr lvl="3"/>
            <a:r>
              <a:rPr lang="en-US" sz="2600" b="1" dirty="0" smtClean="0"/>
              <a:t>Clinical stage 3</a:t>
            </a:r>
          </a:p>
          <a:p>
            <a:r>
              <a:rPr lang="en-US" dirty="0" smtClean="0"/>
              <a:t>Severe presumed bacterial infections (e.g. pneumonia, </a:t>
            </a:r>
            <a:r>
              <a:rPr lang="en-US" dirty="0" err="1" smtClean="0"/>
              <a:t>empyema</a:t>
            </a:r>
            <a:r>
              <a:rPr lang="en-US" dirty="0" smtClean="0"/>
              <a:t>, </a:t>
            </a:r>
            <a:r>
              <a:rPr lang="en-US" dirty="0" err="1" smtClean="0"/>
              <a:t>pyomyositis</a:t>
            </a:r>
            <a:r>
              <a:rPr lang="en-US" dirty="0" smtClean="0"/>
              <a:t>, bone or</a:t>
            </a:r>
          </a:p>
          <a:p>
            <a:r>
              <a:rPr lang="en-US" dirty="0" smtClean="0"/>
              <a:t>joint infection, meningitis, </a:t>
            </a:r>
            <a:r>
              <a:rPr lang="en-US" dirty="0" err="1" smtClean="0"/>
              <a:t>bacteraemia</a:t>
            </a:r>
            <a:r>
              <a:rPr lang="en-US" dirty="0" smtClean="0"/>
              <a:t>)</a:t>
            </a:r>
          </a:p>
          <a:p>
            <a:r>
              <a:rPr lang="en-US" dirty="0" smtClean="0"/>
              <a:t>Acute necrotizing ulcerative </a:t>
            </a:r>
            <a:r>
              <a:rPr lang="en-US" dirty="0" err="1" smtClean="0"/>
              <a:t>stomatitis</a:t>
            </a:r>
            <a:r>
              <a:rPr lang="en-US" dirty="0" smtClean="0"/>
              <a:t>, gingivitis or </a:t>
            </a:r>
            <a:r>
              <a:rPr lang="en-US" dirty="0" err="1" smtClean="0"/>
              <a:t>periodontitis</a:t>
            </a:r>
            <a:endParaRPr lang="en-US" dirty="0" smtClean="0"/>
          </a:p>
          <a:p>
            <a:pPr>
              <a:buNone/>
            </a:pPr>
            <a:endParaRPr lang="en-US" dirty="0" smtClean="0"/>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503920" cy="6099048"/>
          </a:xfrm>
        </p:spPr>
        <p:txBody>
          <a:bodyPr>
            <a:normAutofit fontScale="92500" lnSpcReduction="10000"/>
          </a:bodyPr>
          <a:lstStyle/>
          <a:p>
            <a:r>
              <a:rPr lang="en-US" dirty="0" smtClean="0"/>
              <a:t>Unexplained </a:t>
            </a:r>
            <a:r>
              <a:rPr lang="en-US" dirty="0" err="1" smtClean="0"/>
              <a:t>anaemia</a:t>
            </a:r>
            <a:r>
              <a:rPr lang="en-US" dirty="0" smtClean="0"/>
              <a:t> (&lt; 8 g/dl), and </a:t>
            </a:r>
            <a:r>
              <a:rPr lang="en-US" dirty="0" err="1" smtClean="0"/>
              <a:t>and</a:t>
            </a:r>
            <a:r>
              <a:rPr lang="en-US" dirty="0" smtClean="0"/>
              <a:t> or</a:t>
            </a:r>
          </a:p>
          <a:p>
            <a:r>
              <a:rPr lang="en-US" dirty="0" smtClean="0"/>
              <a:t>thrombocytopenia (&lt;50 000/ mm3) for more than one month</a:t>
            </a:r>
            <a:endParaRPr lang="en-US" b="1" dirty="0" smtClean="0"/>
          </a:p>
          <a:p>
            <a:r>
              <a:rPr lang="en-US" dirty="0" smtClean="0"/>
              <a:t>HIV wasting syndrome</a:t>
            </a:r>
          </a:p>
          <a:p>
            <a:r>
              <a:rPr lang="en-US" dirty="0" err="1" smtClean="0"/>
              <a:t>Pneumocystis</a:t>
            </a:r>
            <a:r>
              <a:rPr lang="en-US" dirty="0" smtClean="0"/>
              <a:t> pneumonia</a:t>
            </a:r>
          </a:p>
          <a:p>
            <a:r>
              <a:rPr lang="en-US" dirty="0" smtClean="0"/>
              <a:t>Recurrent severe or radiological bacterial pneumonia</a:t>
            </a:r>
          </a:p>
          <a:p>
            <a:r>
              <a:rPr lang="en-US" dirty="0" smtClean="0"/>
              <a:t>Chronic herpes simplex infection (</a:t>
            </a:r>
            <a:r>
              <a:rPr lang="en-US" dirty="0" err="1" smtClean="0"/>
              <a:t>orolabial</a:t>
            </a:r>
            <a:r>
              <a:rPr lang="en-US" dirty="0" smtClean="0"/>
              <a:t>, genital or </a:t>
            </a:r>
            <a:r>
              <a:rPr lang="en-US" dirty="0" err="1" smtClean="0"/>
              <a:t>anorectal</a:t>
            </a:r>
            <a:r>
              <a:rPr lang="en-US" dirty="0" smtClean="0"/>
              <a:t> of more than one month’s</a:t>
            </a:r>
          </a:p>
          <a:p>
            <a:r>
              <a:rPr lang="en-US" dirty="0" smtClean="0"/>
              <a:t>duration)</a:t>
            </a:r>
          </a:p>
          <a:p>
            <a:r>
              <a:rPr lang="en-US" dirty="0" err="1" smtClean="0"/>
              <a:t>Oesophageal</a:t>
            </a:r>
            <a:r>
              <a:rPr lang="en-US" dirty="0" smtClean="0"/>
              <a:t> </a:t>
            </a:r>
            <a:r>
              <a:rPr lang="en-US" dirty="0" err="1" smtClean="0"/>
              <a:t>candidiasis</a:t>
            </a:r>
            <a:endParaRPr lang="en-US" dirty="0" smtClean="0"/>
          </a:p>
          <a:p>
            <a:r>
              <a:rPr lang="en-US" dirty="0" err="1" smtClean="0"/>
              <a:t>Extrapulmonary</a:t>
            </a:r>
            <a:r>
              <a:rPr lang="en-US" dirty="0" smtClean="0"/>
              <a:t> TB</a:t>
            </a:r>
          </a:p>
          <a:p>
            <a:r>
              <a:rPr lang="en-US" dirty="0" smtClean="0"/>
              <a:t>Kaposi’s sarcoma</a:t>
            </a:r>
          </a:p>
          <a:p>
            <a:r>
              <a:rPr lang="en-US" dirty="0" smtClean="0"/>
              <a:t>Central nervous system (CNS) toxoplasmosis</a:t>
            </a:r>
          </a:p>
          <a:p>
            <a:r>
              <a:rPr lang="en-US" dirty="0" smtClean="0"/>
              <a:t>HIV encephalopathy</a:t>
            </a:r>
            <a:endParaRPr lang="en-US" b="1" dirty="0" smtClean="0"/>
          </a:p>
          <a:p>
            <a:pPr>
              <a:buNone/>
            </a:pPr>
            <a:endParaRPr lang="en-US" b="1" dirty="0" smtClean="0"/>
          </a:p>
          <a:p>
            <a:pPr>
              <a:buNone/>
            </a:pPr>
            <a:endParaRPr lang="en-US" dirty="0" smtClean="0"/>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381000"/>
            <a:ext cx="8503920" cy="6172200"/>
          </a:xfrm>
        </p:spPr>
        <p:txBody>
          <a:bodyPr>
            <a:normAutofit fontScale="92500" lnSpcReduction="10000"/>
          </a:bodyPr>
          <a:lstStyle/>
          <a:p>
            <a:pPr>
              <a:buNone/>
            </a:pPr>
            <a:endParaRPr lang="en-US" b="1" dirty="0" smtClean="0"/>
          </a:p>
          <a:p>
            <a:r>
              <a:rPr lang="en-US" dirty="0" err="1" smtClean="0"/>
              <a:t>Extrapulmonary</a:t>
            </a:r>
            <a:r>
              <a:rPr lang="en-US" dirty="0" smtClean="0"/>
              <a:t> </a:t>
            </a:r>
            <a:r>
              <a:rPr lang="en-US" dirty="0" err="1" smtClean="0"/>
              <a:t>cryptococcosis</a:t>
            </a:r>
            <a:r>
              <a:rPr lang="en-US" dirty="0" smtClean="0"/>
              <a:t> including meningitis</a:t>
            </a:r>
          </a:p>
          <a:p>
            <a:pPr lvl="5"/>
            <a:r>
              <a:rPr lang="en-US" sz="2400" dirty="0" smtClean="0"/>
              <a:t>Clinical stage 4</a:t>
            </a:r>
          </a:p>
          <a:p>
            <a:pPr lvl="8"/>
            <a:endParaRPr lang="en-US" sz="2000" dirty="0" smtClean="0"/>
          </a:p>
          <a:p>
            <a:r>
              <a:rPr lang="en-US" dirty="0" smtClean="0"/>
              <a:t>Disseminated </a:t>
            </a:r>
            <a:r>
              <a:rPr lang="en-US" dirty="0" err="1" smtClean="0"/>
              <a:t>nontuberculosis</a:t>
            </a:r>
            <a:r>
              <a:rPr lang="en-US" dirty="0" smtClean="0"/>
              <a:t> </a:t>
            </a:r>
            <a:r>
              <a:rPr lang="en-US" dirty="0" err="1" smtClean="0"/>
              <a:t>mycobacteria</a:t>
            </a:r>
            <a:r>
              <a:rPr lang="en-US" dirty="0" smtClean="0"/>
              <a:t> infection</a:t>
            </a:r>
          </a:p>
          <a:p>
            <a:r>
              <a:rPr lang="en-US" dirty="0" smtClean="0"/>
              <a:t>Progressive multifocal </a:t>
            </a:r>
            <a:r>
              <a:rPr lang="en-US" dirty="0" err="1" smtClean="0"/>
              <a:t>leukoencephalopathy</a:t>
            </a:r>
            <a:endParaRPr lang="en-US" dirty="0" smtClean="0"/>
          </a:p>
          <a:p>
            <a:r>
              <a:rPr lang="en-US" dirty="0" smtClean="0"/>
              <a:t>Candida of the trachea, bronchi, or lungs</a:t>
            </a:r>
          </a:p>
          <a:p>
            <a:r>
              <a:rPr lang="en-US" dirty="0" smtClean="0"/>
              <a:t>Chronic cryptosporidiosis (with diarrhea)</a:t>
            </a:r>
          </a:p>
          <a:p>
            <a:r>
              <a:rPr lang="en-US" dirty="0" smtClean="0"/>
              <a:t>Chronic </a:t>
            </a:r>
            <a:r>
              <a:rPr lang="en-US" dirty="0" err="1" smtClean="0"/>
              <a:t>isosporiasis</a:t>
            </a:r>
            <a:endParaRPr lang="en-US" dirty="0" smtClean="0"/>
          </a:p>
          <a:p>
            <a:r>
              <a:rPr lang="en-US" dirty="0" smtClean="0"/>
              <a:t>Disseminated mycosis (e.g., </a:t>
            </a:r>
            <a:r>
              <a:rPr lang="en-US" dirty="0" err="1" smtClean="0"/>
              <a:t>histoplasmosis</a:t>
            </a:r>
            <a:r>
              <a:rPr lang="en-US" dirty="0" smtClean="0"/>
              <a:t>, </a:t>
            </a:r>
            <a:r>
              <a:rPr lang="en-US" dirty="0" err="1" smtClean="0"/>
              <a:t>coccidioidomycosis</a:t>
            </a:r>
            <a:r>
              <a:rPr lang="en-US" dirty="0" smtClean="0"/>
              <a:t>, </a:t>
            </a:r>
            <a:r>
              <a:rPr lang="en-US" dirty="0" err="1" smtClean="0"/>
              <a:t>penicilliosis</a:t>
            </a:r>
            <a:r>
              <a:rPr lang="en-US" dirty="0" smtClean="0"/>
              <a:t>)</a:t>
            </a:r>
          </a:p>
          <a:p>
            <a:r>
              <a:rPr lang="en-US" dirty="0" smtClean="0"/>
              <a:t>Recurrent </a:t>
            </a:r>
            <a:r>
              <a:rPr lang="en-US" dirty="0" err="1" smtClean="0"/>
              <a:t>nontyphoidal</a:t>
            </a:r>
            <a:r>
              <a:rPr lang="en-US" dirty="0" smtClean="0"/>
              <a:t> </a:t>
            </a:r>
            <a:r>
              <a:rPr lang="en-US" i="1" dirty="0" smtClean="0"/>
              <a:t>Salmonella</a:t>
            </a:r>
            <a:r>
              <a:rPr lang="en-US" dirty="0" smtClean="0"/>
              <a:t> </a:t>
            </a:r>
            <a:r>
              <a:rPr lang="en-US" dirty="0" err="1" smtClean="0"/>
              <a:t>bacteremia</a:t>
            </a:r>
            <a:endParaRPr lang="en-US" dirty="0" smtClean="0"/>
          </a:p>
          <a:p>
            <a:r>
              <a:rPr lang="en-US" dirty="0" smtClean="0"/>
              <a:t>Lymphoma (cerebral or B-cell non-Hodgkin)</a:t>
            </a:r>
          </a:p>
          <a:p>
            <a:r>
              <a:rPr lang="en-US" dirty="0" smtClean="0"/>
              <a:t>Invasive cervical carcinoma</a:t>
            </a:r>
          </a:p>
          <a:p>
            <a:r>
              <a:rPr lang="en-US" dirty="0" smtClean="0"/>
              <a:t>Atypical disseminated </a:t>
            </a:r>
            <a:r>
              <a:rPr lang="en-US" dirty="0" err="1" smtClean="0"/>
              <a:t>leishmaniasis</a:t>
            </a:r>
            <a:endParaRPr lang="en-US" dirty="0" smtClean="0"/>
          </a:p>
          <a:p>
            <a:endParaRPr lang="en-US" dirty="0" smtClean="0"/>
          </a:p>
          <a:p>
            <a:pPr>
              <a:buNone/>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Symptomatic HIV-associated nephropathy</a:t>
            </a:r>
          </a:p>
          <a:p>
            <a:r>
              <a:rPr lang="en-US" dirty="0" smtClean="0"/>
              <a:t>Symptomatic HIV-associated </a:t>
            </a:r>
            <a:r>
              <a:rPr lang="en-US" dirty="0" err="1" smtClean="0"/>
              <a:t>cardiomyopathy</a:t>
            </a:r>
            <a:endParaRPr lang="en-US" dirty="0" smtClean="0"/>
          </a:p>
          <a:p>
            <a:r>
              <a:rPr lang="en-US" dirty="0" smtClean="0"/>
              <a:t>Reactivation of American </a:t>
            </a:r>
            <a:r>
              <a:rPr lang="en-US" dirty="0" err="1" smtClean="0"/>
              <a:t>trypanosomiasis</a:t>
            </a:r>
            <a:r>
              <a:rPr lang="en-US" dirty="0" smtClean="0"/>
              <a:t> (</a:t>
            </a:r>
            <a:r>
              <a:rPr lang="en-US" dirty="0" err="1" smtClean="0"/>
              <a:t>meningoencephalitis</a:t>
            </a:r>
            <a:r>
              <a:rPr lang="en-US" dirty="0" smtClean="0"/>
              <a:t> or </a:t>
            </a:r>
            <a:r>
              <a:rPr lang="en-US" dirty="0" err="1" smtClean="0"/>
              <a:t>myocarditis</a:t>
            </a:r>
            <a:r>
              <a:rPr lang="en-US" dirty="0" smtClean="0"/>
              <a: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Laboratory Diagnosis of HIV Infection</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Methods utilized to detect:</a:t>
            </a:r>
          </a:p>
          <a:p>
            <a:pPr lvl="1"/>
            <a:r>
              <a:rPr lang="en-US" dirty="0" smtClean="0"/>
              <a:t>Antibody</a:t>
            </a:r>
          </a:p>
          <a:p>
            <a:pPr lvl="1"/>
            <a:r>
              <a:rPr lang="en-US" dirty="0" smtClean="0"/>
              <a:t>Antigen</a:t>
            </a:r>
          </a:p>
          <a:p>
            <a:pPr lvl="1"/>
            <a:r>
              <a:rPr lang="en-US" dirty="0" smtClean="0"/>
              <a:t>Viral nucleic acid</a:t>
            </a:r>
          </a:p>
          <a:p>
            <a:pPr lvl="1"/>
            <a:r>
              <a:rPr lang="en-US" dirty="0" smtClean="0"/>
              <a:t>Virus in culture</a:t>
            </a:r>
          </a:p>
          <a:p>
            <a:pPr lvl="1">
              <a:buNone/>
            </a:pPr>
            <a:endParaRPr lang="en-US" dirty="0" smtClean="0"/>
          </a:p>
          <a:p>
            <a:pPr lvl="5"/>
            <a:r>
              <a:rPr lang="en-US" sz="2400" dirty="0" smtClean="0"/>
              <a:t>1.ELISA Testing</a:t>
            </a:r>
          </a:p>
          <a:p>
            <a:r>
              <a:rPr lang="en-US" dirty="0" smtClean="0"/>
              <a:t>Antibodies detected in ELISA include those directed against: p24, gp120, gp160 and gp41, detected first in infection and appear in most individuals</a:t>
            </a:r>
          </a:p>
          <a:p>
            <a:r>
              <a:rPr lang="en-US" dirty="0" smtClean="0"/>
              <a:t>Different types of ELISA techniques used:</a:t>
            </a:r>
          </a:p>
          <a:p>
            <a:pPr lvl="1"/>
            <a:r>
              <a:rPr lang="en-US" dirty="0" smtClean="0"/>
              <a:t>indirect</a:t>
            </a:r>
          </a:p>
          <a:p>
            <a:pPr lvl="1"/>
            <a:r>
              <a:rPr lang="en-US" dirty="0" smtClean="0"/>
              <a:t>competitive</a:t>
            </a:r>
          </a:p>
          <a:p>
            <a:pPr lvl="1"/>
            <a:r>
              <a:rPr lang="en-US" dirty="0" smtClean="0"/>
              <a:t>sandwich</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Screening Tests</a:t>
            </a:r>
            <a:endParaRPr lang="en-US" dirty="0"/>
          </a:p>
        </p:txBody>
      </p:sp>
      <p:sp>
        <p:nvSpPr>
          <p:cNvPr id="3" name="Content Placeholder 2"/>
          <p:cNvSpPr>
            <a:spLocks noGrp="1"/>
          </p:cNvSpPr>
          <p:nvPr>
            <p:ph sz="quarter" idx="1"/>
          </p:nvPr>
        </p:nvSpPr>
        <p:spPr>
          <a:xfrm>
            <a:off x="301752" y="1527048"/>
            <a:ext cx="8503920" cy="5330952"/>
          </a:xfrm>
        </p:spPr>
        <p:txBody>
          <a:bodyPr>
            <a:normAutofit/>
          </a:bodyPr>
          <a:lstStyle/>
          <a:p>
            <a:pPr>
              <a:buNone/>
            </a:pPr>
            <a:r>
              <a:rPr lang="en-US" sz="2400" dirty="0" smtClean="0"/>
              <a:t>2.Agglutination tests ( Ag – </a:t>
            </a:r>
            <a:r>
              <a:rPr lang="en-US" sz="2400" dirty="0" err="1" smtClean="0"/>
              <a:t>Ab</a:t>
            </a:r>
            <a:r>
              <a:rPr lang="en-US" sz="2400" dirty="0" smtClean="0"/>
              <a:t> DETECTION TEST)</a:t>
            </a:r>
          </a:p>
          <a:p>
            <a:pPr>
              <a:buNone/>
            </a:pPr>
            <a:r>
              <a:rPr lang="en-US" sz="2400" dirty="0" smtClean="0"/>
              <a:t>3.Dot-Blot Testing</a:t>
            </a:r>
          </a:p>
          <a:p>
            <a:pPr>
              <a:buNone/>
            </a:pPr>
            <a:r>
              <a:rPr lang="en-US" dirty="0" smtClean="0"/>
              <a:t>4.Indirect </a:t>
            </a:r>
            <a:r>
              <a:rPr lang="en-US" dirty="0" err="1" smtClean="0"/>
              <a:t>immunofluorescence</a:t>
            </a:r>
            <a:r>
              <a:rPr lang="en-US" dirty="0" smtClean="0"/>
              <a:t>-Can be used to detect both virus and antibody to it.</a:t>
            </a:r>
          </a:p>
          <a:p>
            <a:pPr>
              <a:buNone/>
            </a:pPr>
            <a:r>
              <a:rPr lang="en-US" dirty="0" smtClean="0"/>
              <a:t>5.Detection of p24 HIV antigen- Detection of p24 HIV antigen-Most useful for the following:</a:t>
            </a:r>
          </a:p>
          <a:p>
            <a:pPr lvl="1"/>
            <a:r>
              <a:rPr lang="en-US" dirty="0" smtClean="0"/>
              <a:t>early infection suspected in </a:t>
            </a:r>
            <a:r>
              <a:rPr lang="en-US" dirty="0" err="1" smtClean="0"/>
              <a:t>seronegative</a:t>
            </a:r>
            <a:r>
              <a:rPr lang="en-US" dirty="0" smtClean="0"/>
              <a:t> patient</a:t>
            </a:r>
          </a:p>
          <a:p>
            <a:pPr lvl="1"/>
            <a:r>
              <a:rPr lang="en-US" dirty="0" smtClean="0"/>
              <a:t>newborns</a:t>
            </a:r>
          </a:p>
          <a:p>
            <a:pPr lvl="1"/>
            <a:r>
              <a:rPr lang="en-US" dirty="0" smtClean="0"/>
              <a:t>CSF</a:t>
            </a:r>
          </a:p>
          <a:p>
            <a:pPr lvl="1"/>
            <a:r>
              <a:rPr lang="en-US" dirty="0" smtClean="0"/>
              <a:t>monitoring disease progress</a:t>
            </a:r>
          </a:p>
          <a:p>
            <a:pPr lvl="1">
              <a:buNone/>
            </a:pPr>
            <a:r>
              <a:rPr lang="en-US" sz="2400" dirty="0" smtClean="0"/>
              <a:t>6.Polymerase Chain Reaction (PCR)</a:t>
            </a:r>
            <a:endParaRPr lang="en-US" dirty="0" smtClean="0"/>
          </a:p>
          <a:p>
            <a:pPr lvl="1"/>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r>
              <a:rPr lang="en-US" dirty="0" smtClean="0"/>
              <a:t>7.Virus isolation</a:t>
            </a:r>
          </a:p>
          <a:p>
            <a:pPr>
              <a:buNone/>
            </a:pPr>
            <a:r>
              <a:rPr lang="en-US" dirty="0" smtClean="0"/>
              <a:t>8.Viral Load Tests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HIV?</a:t>
            </a:r>
            <a:endParaRPr lang="en-US" dirty="0"/>
          </a:p>
        </p:txBody>
      </p:sp>
      <p:sp>
        <p:nvSpPr>
          <p:cNvPr id="3" name="Content Placeholder 2"/>
          <p:cNvSpPr>
            <a:spLocks noGrp="1"/>
          </p:cNvSpPr>
          <p:nvPr>
            <p:ph idx="1"/>
          </p:nvPr>
        </p:nvSpPr>
        <p:spPr/>
        <p:txBody>
          <a:bodyPr>
            <a:normAutofit/>
          </a:bodyPr>
          <a:lstStyle/>
          <a:p>
            <a:pPr algn="just"/>
            <a:r>
              <a:rPr lang="en-US" dirty="0" smtClean="0"/>
              <a:t>HIV stands for Human Immunodeficiency virus.</a:t>
            </a:r>
          </a:p>
          <a:p>
            <a:pPr algn="just"/>
            <a:r>
              <a:rPr lang="en-US" dirty="0" smtClean="0"/>
              <a:t>The virus compromises the body’s ability to handle disease and causes Aids.</a:t>
            </a:r>
          </a:p>
          <a:p>
            <a:pPr algn="just"/>
            <a:r>
              <a:rPr lang="en-US" dirty="0" smtClean="0"/>
              <a:t>An RNA based virus that causes AIDS</a:t>
            </a:r>
          </a:p>
          <a:p>
            <a:pPr marL="971550" lvl="1" indent="-514350" algn="just">
              <a:buFont typeface="+mj-lt"/>
              <a:buAutoNum type="arabicPeriod"/>
            </a:pPr>
            <a:r>
              <a:rPr lang="en-US" dirty="0" smtClean="0"/>
              <a:t>Attacks the Immune system</a:t>
            </a:r>
          </a:p>
          <a:p>
            <a:pPr marL="971550" lvl="1" indent="-514350" algn="just">
              <a:buFont typeface="+mj-lt"/>
              <a:buAutoNum type="arabicPeriod"/>
            </a:pPr>
            <a:r>
              <a:rPr lang="en-US" dirty="0" smtClean="0"/>
              <a:t>Destroys the body’s defenses against diseases</a:t>
            </a:r>
          </a:p>
          <a:p>
            <a:pPr marL="971550" lvl="1" indent="-514350" algn="just">
              <a:buFont typeface="+mj-lt"/>
              <a:buAutoNum type="arabicPeriod"/>
            </a:pPr>
            <a:r>
              <a:rPr lang="en-US" dirty="0" smtClean="0"/>
              <a:t>Body becomes vulnerable to infections &amp; cancers that don’t normally develop in healthy people.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Antiretroviral drugs </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NRTI (Nucleoside Reverse Transcriptase Inhibitors)</a:t>
            </a:r>
          </a:p>
          <a:p>
            <a:r>
              <a:rPr lang="en-US" dirty="0" err="1" smtClean="0"/>
              <a:t>NtRTI</a:t>
            </a:r>
            <a:r>
              <a:rPr lang="en-US" dirty="0" smtClean="0"/>
              <a:t> (Nucleotide Reverse Transcriptase Inhibitors)</a:t>
            </a:r>
          </a:p>
          <a:p>
            <a:r>
              <a:rPr lang="en-US" dirty="0" smtClean="0"/>
              <a:t>NNRTI ( Non-Nucleoside Reverse Transcriptase Inhibitors)</a:t>
            </a:r>
          </a:p>
          <a:p>
            <a:r>
              <a:rPr lang="en-US" dirty="0" smtClean="0"/>
              <a:t>PI (Protease Inhibitors)</a:t>
            </a:r>
          </a:p>
          <a:p>
            <a:r>
              <a:rPr lang="en-US" dirty="0" smtClean="0"/>
              <a:t>Entry Inhibitors</a:t>
            </a:r>
          </a:p>
          <a:p>
            <a:r>
              <a:rPr lang="en-US" dirty="0" err="1" smtClean="0"/>
              <a:t>Integrase</a:t>
            </a:r>
            <a:r>
              <a:rPr lang="en-US" dirty="0" smtClean="0"/>
              <a:t> Inhibitors</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 of action </a:t>
            </a:r>
            <a:endParaRPr lang="en-US" dirty="0"/>
          </a:p>
        </p:txBody>
      </p:sp>
      <p:sp>
        <p:nvSpPr>
          <p:cNvPr id="3" name="Content Placeholder 2"/>
          <p:cNvSpPr>
            <a:spLocks noGrp="1"/>
          </p:cNvSpPr>
          <p:nvPr>
            <p:ph sz="quarter" idx="1"/>
          </p:nvPr>
        </p:nvSpPr>
        <p:spPr>
          <a:xfrm>
            <a:off x="228600" y="1143000"/>
            <a:ext cx="8689848" cy="5330952"/>
          </a:xfrm>
        </p:spPr>
        <p:txBody>
          <a:bodyPr>
            <a:normAutofit fontScale="92500" lnSpcReduction="20000"/>
          </a:bodyPr>
          <a:lstStyle/>
          <a:p>
            <a:endParaRPr lang="en-US" dirty="0" smtClean="0"/>
          </a:p>
          <a:p>
            <a:r>
              <a:rPr lang="en-US" dirty="0" smtClean="0"/>
              <a:t>Different classes of antiretroviral drugs act on different stages of the HIV life cycle. These drugs act at various stages of the life cycle of HIV in the body and work by interrupting the process of viral replication. </a:t>
            </a:r>
          </a:p>
          <a:p>
            <a:pPr>
              <a:buNone/>
            </a:pPr>
            <a:endParaRPr lang="en-US" dirty="0" smtClean="0"/>
          </a:p>
          <a:p>
            <a:r>
              <a:rPr lang="en-US" dirty="0" smtClean="0"/>
              <a:t>(</a:t>
            </a:r>
            <a:r>
              <a:rPr lang="en-US" dirty="0" err="1" smtClean="0"/>
              <a:t>i</a:t>
            </a:r>
            <a:r>
              <a:rPr lang="en-US" dirty="0" smtClean="0"/>
              <a:t>) Block binding of HIV to target cell (</a:t>
            </a:r>
            <a:r>
              <a:rPr lang="en-US" i="1" dirty="0" smtClean="0"/>
              <a:t>fusion inhibitors) </a:t>
            </a:r>
          </a:p>
          <a:p>
            <a:r>
              <a:rPr lang="en-US" dirty="0" smtClean="0"/>
              <a:t>(ii) Block viral RNA cleavage and one that inhibits reverse transcriptase (</a:t>
            </a:r>
            <a:r>
              <a:rPr lang="en-US" i="1" dirty="0" smtClean="0"/>
              <a:t>reverse transcriptase inhibitors) </a:t>
            </a:r>
          </a:p>
          <a:p>
            <a:r>
              <a:rPr lang="en-US" dirty="0" smtClean="0"/>
              <a:t>(iii) Block the enzyme, </a:t>
            </a:r>
            <a:r>
              <a:rPr lang="en-US" dirty="0" err="1" smtClean="0"/>
              <a:t>integrase</a:t>
            </a:r>
            <a:r>
              <a:rPr lang="en-US" dirty="0" smtClean="0"/>
              <a:t>, which helps in the incorporation of the </a:t>
            </a:r>
            <a:r>
              <a:rPr lang="en-US" dirty="0" err="1" smtClean="0"/>
              <a:t>proviral</a:t>
            </a:r>
            <a:r>
              <a:rPr lang="en-US" dirty="0" smtClean="0"/>
              <a:t> DNA into the host cell chromosome (</a:t>
            </a:r>
            <a:r>
              <a:rPr lang="en-US" i="1" dirty="0" err="1" smtClean="0"/>
              <a:t>integrase</a:t>
            </a:r>
            <a:r>
              <a:rPr lang="en-US" i="1" dirty="0" smtClean="0"/>
              <a:t> inhibitors) </a:t>
            </a:r>
          </a:p>
          <a:p>
            <a:r>
              <a:rPr lang="en-US" dirty="0" smtClean="0"/>
              <a:t>(iv) Block the RNA to prevent viral protein production </a:t>
            </a:r>
          </a:p>
          <a:p>
            <a:r>
              <a:rPr lang="en-US" dirty="0" smtClean="0"/>
              <a:t>(v) Block the enzyme protease (</a:t>
            </a:r>
            <a:r>
              <a:rPr lang="en-US" i="1" dirty="0" smtClean="0"/>
              <a:t>protease inhibitors) </a:t>
            </a:r>
          </a:p>
          <a:p>
            <a:r>
              <a:rPr lang="en-US" dirty="0" smtClean="0"/>
              <a:t>(vi) Inhibit the budding of virus from host cells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3"/>
          </p:nvPr>
        </p:nvSpPr>
        <p:spPr>
          <a:xfrm>
            <a:off x="4800600" y="1447800"/>
            <a:ext cx="4041775" cy="731520"/>
          </a:xfrm>
        </p:spPr>
        <p:txBody>
          <a:bodyPr/>
          <a:lstStyle/>
          <a:p>
            <a:r>
              <a:rPr lang="en-US" dirty="0" smtClean="0"/>
              <a:t>Side effect </a:t>
            </a:r>
            <a:endParaRPr lang="en-US" dirty="0"/>
          </a:p>
        </p:txBody>
      </p:sp>
      <p:sp>
        <p:nvSpPr>
          <p:cNvPr id="4" name="Content Placeholder 3"/>
          <p:cNvSpPr>
            <a:spLocks noGrp="1"/>
          </p:cNvSpPr>
          <p:nvPr>
            <p:ph sz="quarter" idx="2"/>
          </p:nvPr>
        </p:nvSpPr>
        <p:spPr>
          <a:xfrm>
            <a:off x="0" y="1295400"/>
            <a:ext cx="4419600" cy="5562600"/>
          </a:xfrm>
        </p:spPr>
        <p:txBody>
          <a:bodyPr>
            <a:normAutofit fontScale="55000" lnSpcReduction="20000"/>
          </a:bodyPr>
          <a:lstStyle/>
          <a:p>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  </a:t>
            </a:r>
            <a:r>
              <a:rPr lang="en-US" dirty="0" err="1" smtClean="0"/>
              <a:t>Zidovudine</a:t>
            </a:r>
            <a:r>
              <a:rPr lang="en-US" dirty="0" smtClean="0"/>
              <a:t> (AZT/ZDV)* </a:t>
            </a:r>
          </a:p>
          <a:p>
            <a:pPr>
              <a:buNone/>
            </a:pPr>
            <a:r>
              <a:rPr lang="en-US" dirty="0" smtClean="0"/>
              <a:t>	</a:t>
            </a:r>
          </a:p>
          <a:p>
            <a:pPr>
              <a:buNone/>
            </a:pPr>
            <a:r>
              <a:rPr lang="en-US" dirty="0" smtClean="0"/>
              <a:t>       b. </a:t>
            </a:r>
            <a:r>
              <a:rPr lang="en-US" dirty="0" err="1" smtClean="0"/>
              <a:t>Stavudine</a:t>
            </a:r>
            <a:r>
              <a:rPr lang="en-US" dirty="0" smtClean="0"/>
              <a:t> (d4T)* 	</a:t>
            </a:r>
          </a:p>
          <a:p>
            <a:endParaRPr lang="en-US" dirty="0" smtClean="0"/>
          </a:p>
          <a:p>
            <a:r>
              <a:rPr lang="en-US" dirty="0" err="1" smtClean="0"/>
              <a:t>C.Lamivudine</a:t>
            </a:r>
            <a:r>
              <a:rPr lang="en-US" dirty="0" smtClean="0"/>
              <a:t> (3TC)* 	</a:t>
            </a:r>
          </a:p>
          <a:p>
            <a:endParaRPr lang="en-US" dirty="0" smtClean="0"/>
          </a:p>
          <a:p>
            <a:r>
              <a:rPr lang="en-US" dirty="0" err="1" smtClean="0"/>
              <a:t>D.Didanosine</a:t>
            </a:r>
            <a:r>
              <a:rPr lang="en-US" dirty="0" smtClean="0"/>
              <a:t> (</a:t>
            </a:r>
            <a:r>
              <a:rPr lang="en-US" dirty="0" err="1" smtClean="0"/>
              <a:t>ddl</a:t>
            </a:r>
            <a:r>
              <a:rPr lang="en-US" dirty="0" smtClean="0"/>
              <a:t>)* 	</a:t>
            </a:r>
          </a:p>
          <a:p>
            <a:endParaRPr lang="en-US" dirty="0" smtClean="0"/>
          </a:p>
          <a:p>
            <a:r>
              <a:rPr lang="en-US" dirty="0" err="1" smtClean="0"/>
              <a:t>E.Zalcitabine</a:t>
            </a:r>
            <a:r>
              <a:rPr lang="en-US" dirty="0" smtClean="0"/>
              <a:t> (</a:t>
            </a:r>
            <a:r>
              <a:rPr lang="en-US" dirty="0" err="1" smtClean="0"/>
              <a:t>ddC</a:t>
            </a:r>
            <a:r>
              <a:rPr lang="en-US" dirty="0" smtClean="0"/>
              <a:t>)* </a:t>
            </a:r>
          </a:p>
          <a:p>
            <a:endParaRPr lang="en-US" dirty="0" smtClean="0"/>
          </a:p>
          <a:p>
            <a:r>
              <a:rPr lang="en-US" dirty="0" err="1" smtClean="0"/>
              <a:t>F.Abacavir</a:t>
            </a:r>
            <a:r>
              <a:rPr lang="en-US" dirty="0" smtClean="0"/>
              <a:t> (ABC)* 	</a:t>
            </a:r>
          </a:p>
          <a:p>
            <a:endParaRPr lang="en-US" dirty="0" smtClean="0"/>
          </a:p>
          <a:p>
            <a:r>
              <a:rPr lang="en-US" dirty="0" err="1" smtClean="0"/>
              <a:t>G.Emtricitabine</a:t>
            </a:r>
            <a:r>
              <a:rPr lang="en-US" dirty="0" smtClean="0"/>
              <a:t> (FTC) 	</a:t>
            </a:r>
          </a:p>
          <a:p>
            <a:endParaRPr lang="en-US" dirty="0" smtClean="0"/>
          </a:p>
          <a:p>
            <a:pPr>
              <a:buNone/>
            </a:pPr>
            <a:r>
              <a:rPr lang="en-US" dirty="0" smtClean="0"/>
              <a:t>   (</a:t>
            </a:r>
            <a:r>
              <a:rPr lang="en-US" dirty="0" err="1" smtClean="0"/>
              <a:t>NtRTI</a:t>
            </a:r>
            <a:r>
              <a:rPr lang="en-US" dirty="0" smtClean="0"/>
              <a:t>) 	</a:t>
            </a:r>
          </a:p>
          <a:p>
            <a:endParaRPr lang="en-US" dirty="0" smtClean="0"/>
          </a:p>
          <a:p>
            <a:r>
              <a:rPr lang="en-US" dirty="0" err="1" smtClean="0"/>
              <a:t>A.Tenofavir</a:t>
            </a:r>
            <a:r>
              <a:rPr lang="en-US" dirty="0" smtClean="0"/>
              <a:t> (TDF)* 	</a:t>
            </a:r>
          </a:p>
          <a:p>
            <a:endParaRPr lang="en-US" dirty="0"/>
          </a:p>
        </p:txBody>
      </p:sp>
      <p:sp>
        <p:nvSpPr>
          <p:cNvPr id="5" name="Content Placeholder 4"/>
          <p:cNvSpPr>
            <a:spLocks noGrp="1"/>
          </p:cNvSpPr>
          <p:nvPr>
            <p:ph sz="quarter" idx="4"/>
          </p:nvPr>
        </p:nvSpPr>
        <p:spPr>
          <a:xfrm>
            <a:off x="4648200" y="2362200"/>
            <a:ext cx="4114800" cy="4495800"/>
          </a:xfrm>
        </p:spPr>
        <p:txBody>
          <a:bodyPr>
            <a:normAutofit lnSpcReduction="10000"/>
          </a:bodyPr>
          <a:lstStyle/>
          <a:p>
            <a:r>
              <a:rPr lang="en-US" sz="1400" dirty="0" smtClean="0"/>
              <a:t>A.  Anemia , lactic acidosis ,</a:t>
            </a:r>
            <a:r>
              <a:rPr lang="en-US" sz="1400" dirty="0" err="1" smtClean="0"/>
              <a:t>hepatomegaly</a:t>
            </a:r>
            <a:r>
              <a:rPr lang="en-US" sz="1400" dirty="0" smtClean="0"/>
              <a:t> with </a:t>
            </a:r>
            <a:r>
              <a:rPr lang="en-US" sz="1400" dirty="0" err="1" smtClean="0"/>
              <a:t>statosis</a:t>
            </a:r>
            <a:r>
              <a:rPr lang="en-US" sz="1400" dirty="0" smtClean="0"/>
              <a:t> .</a:t>
            </a:r>
          </a:p>
          <a:p>
            <a:endParaRPr lang="en-US" sz="1400" dirty="0" smtClean="0"/>
          </a:p>
          <a:p>
            <a:pPr>
              <a:buNone/>
            </a:pPr>
            <a:endParaRPr lang="en-US" sz="1400" dirty="0" smtClean="0"/>
          </a:p>
          <a:p>
            <a:pPr>
              <a:buNone/>
            </a:pPr>
            <a:endParaRPr lang="en-US" sz="1400" dirty="0" smtClean="0"/>
          </a:p>
          <a:p>
            <a:r>
              <a:rPr lang="en-US" sz="1400" dirty="0" smtClean="0"/>
              <a:t>C. Flare of hepatitis in HBV co infected pt who discontinue drugs </a:t>
            </a:r>
          </a:p>
          <a:p>
            <a:endParaRPr lang="en-US" sz="1400" dirty="0" smtClean="0"/>
          </a:p>
          <a:p>
            <a:endParaRPr lang="en-US" sz="1400" dirty="0" smtClean="0"/>
          </a:p>
          <a:p>
            <a:pPr>
              <a:buNone/>
            </a:pPr>
            <a:endParaRPr lang="en-US" sz="1400" dirty="0" smtClean="0"/>
          </a:p>
          <a:p>
            <a:endParaRPr lang="en-US" sz="1400" dirty="0" smtClean="0"/>
          </a:p>
          <a:p>
            <a:r>
              <a:rPr lang="en-US" sz="1400" dirty="0" err="1" smtClean="0"/>
              <a:t>F.Hpersensitivity</a:t>
            </a:r>
            <a:r>
              <a:rPr lang="en-US" sz="1400" dirty="0" smtClean="0"/>
              <a:t>  reaction (fever , rash , nausea , </a:t>
            </a:r>
            <a:r>
              <a:rPr lang="en-US" sz="1400" dirty="0" err="1" smtClean="0"/>
              <a:t>vomitting</a:t>
            </a:r>
            <a:r>
              <a:rPr lang="en-US" sz="1400" dirty="0" smtClean="0"/>
              <a:t> malaise , or fatigue and loss of appetite</a:t>
            </a:r>
          </a:p>
          <a:p>
            <a:r>
              <a:rPr lang="en-US" sz="1400" dirty="0" smtClean="0"/>
              <a:t>G. HEPATOTOXICITY IN  HBV co infected pt who discontinue drug, skin </a:t>
            </a:r>
            <a:r>
              <a:rPr lang="en-US" sz="1400" dirty="0" err="1" smtClean="0"/>
              <a:t>discolouration</a:t>
            </a:r>
            <a:r>
              <a:rPr lang="en-US" sz="1400" dirty="0" smtClean="0"/>
              <a:t> </a:t>
            </a:r>
          </a:p>
          <a:p>
            <a:endParaRPr lang="en-US" sz="1400" dirty="0" smtClean="0"/>
          </a:p>
          <a:p>
            <a:r>
              <a:rPr lang="en-US" sz="1400" dirty="0" smtClean="0"/>
              <a:t>A. Renal toxicity , </a:t>
            </a:r>
            <a:r>
              <a:rPr lang="en-US" sz="1400" dirty="0" err="1" smtClean="0"/>
              <a:t>ostiomalacia</a:t>
            </a:r>
            <a:r>
              <a:rPr lang="en-US" sz="1400" dirty="0" smtClean="0"/>
              <a:t> , flare of hepatitis in HBV co infected patient who discontinue drug</a:t>
            </a:r>
            <a:endParaRPr lang="en-US" sz="1400" dirty="0"/>
          </a:p>
        </p:txBody>
      </p:sp>
      <p:sp>
        <p:nvSpPr>
          <p:cNvPr id="6" name="Title 5"/>
          <p:cNvSpPr>
            <a:spLocks noGrp="1"/>
          </p:cNvSpPr>
          <p:nvPr>
            <p:ph type="title"/>
          </p:nvPr>
        </p:nvSpPr>
        <p:spPr>
          <a:xfrm>
            <a:off x="304800" y="-228600"/>
            <a:ext cx="8534400" cy="1905000"/>
          </a:xfrm>
        </p:spPr>
        <p:txBody>
          <a:bodyPr>
            <a:normAutofit/>
          </a:bodyPr>
          <a:lstStyle/>
          <a:p>
            <a:r>
              <a:rPr lang="en-US" sz="2400" dirty="0" smtClean="0"/>
              <a:t>1. Nucleoside Reverse Transcriptase Inhibitors(NRTI)/Nucleotide Reverse Transcriptase  Inhibitors (</a:t>
            </a:r>
            <a:r>
              <a:rPr lang="en-US" sz="2400" dirty="0" err="1" smtClean="0"/>
              <a:t>ntRTI</a:t>
            </a:r>
            <a:r>
              <a:rPr lang="en-US" sz="2400" dirty="0" smtClean="0"/>
              <a:t>)</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3"/>
          </p:nvPr>
        </p:nvSpPr>
        <p:spPr/>
        <p:txBody>
          <a:bodyPr/>
          <a:lstStyle/>
          <a:p>
            <a:r>
              <a:rPr lang="en-US" dirty="0" smtClean="0"/>
              <a:t>Side effect </a:t>
            </a:r>
            <a:endParaRPr lang="en-US" dirty="0"/>
          </a:p>
        </p:txBody>
      </p:sp>
      <p:sp>
        <p:nvSpPr>
          <p:cNvPr id="4" name="Content Placeholder 3"/>
          <p:cNvSpPr>
            <a:spLocks noGrp="1"/>
          </p:cNvSpPr>
          <p:nvPr>
            <p:ph sz="quarter" idx="2"/>
          </p:nvPr>
        </p:nvSpPr>
        <p:spPr>
          <a:xfrm>
            <a:off x="152400" y="2320813"/>
            <a:ext cx="4270248" cy="4537187"/>
          </a:xfrm>
        </p:spPr>
        <p:txBody>
          <a:bodyPr/>
          <a:lstStyle/>
          <a:p>
            <a:r>
              <a:rPr lang="en-US" dirty="0" smtClean="0"/>
              <a:t>a. </a:t>
            </a:r>
            <a:r>
              <a:rPr lang="en-US" dirty="0" err="1" smtClean="0"/>
              <a:t>Nevirapine</a:t>
            </a:r>
            <a:r>
              <a:rPr lang="en-US" dirty="0" smtClean="0"/>
              <a:t> (NVP)</a:t>
            </a:r>
          </a:p>
          <a:p>
            <a:endParaRPr lang="en-US" dirty="0" smtClean="0"/>
          </a:p>
          <a:p>
            <a:r>
              <a:rPr lang="en-US" dirty="0" smtClean="0"/>
              <a:t>b. </a:t>
            </a:r>
            <a:r>
              <a:rPr lang="en-US" dirty="0" err="1" smtClean="0"/>
              <a:t>Efavirenz</a:t>
            </a:r>
            <a:r>
              <a:rPr lang="en-US" dirty="0" smtClean="0"/>
              <a:t> (EFV)</a:t>
            </a:r>
          </a:p>
          <a:p>
            <a:endParaRPr lang="en-US" dirty="0" smtClean="0"/>
          </a:p>
          <a:p>
            <a:r>
              <a:rPr lang="en-US" dirty="0" smtClean="0"/>
              <a:t>c. </a:t>
            </a:r>
            <a:r>
              <a:rPr lang="en-US" dirty="0" err="1" smtClean="0"/>
              <a:t>Etravirine</a:t>
            </a:r>
            <a:r>
              <a:rPr lang="en-US" dirty="0" smtClean="0"/>
              <a:t> (</a:t>
            </a:r>
            <a:r>
              <a:rPr lang="en-US" dirty="0" err="1" smtClean="0"/>
              <a:t>Intelence</a:t>
            </a:r>
            <a:r>
              <a:rPr lang="en-US" dirty="0" smtClean="0"/>
              <a:t>)</a:t>
            </a:r>
          </a:p>
          <a:p>
            <a:endParaRPr lang="en-US" dirty="0" smtClean="0"/>
          </a:p>
          <a:p>
            <a:r>
              <a:rPr lang="en-US" dirty="0" err="1" smtClean="0"/>
              <a:t>D.Rilpivirene</a:t>
            </a:r>
            <a:r>
              <a:rPr lang="en-US" dirty="0" smtClean="0"/>
              <a:t> </a:t>
            </a:r>
          </a:p>
          <a:p>
            <a:endParaRPr lang="en-US" dirty="0" smtClean="0"/>
          </a:p>
          <a:p>
            <a:r>
              <a:rPr lang="en-US" dirty="0" err="1" smtClean="0"/>
              <a:t>E.Delavirdine</a:t>
            </a:r>
            <a:r>
              <a:rPr lang="en-US" dirty="0" smtClean="0"/>
              <a:t> (DLV) 	</a:t>
            </a:r>
          </a:p>
          <a:p>
            <a:pPr>
              <a:buNone/>
            </a:pPr>
            <a:endParaRPr lang="en-US" dirty="0" smtClean="0"/>
          </a:p>
          <a:p>
            <a:endParaRPr lang="en-US" dirty="0"/>
          </a:p>
        </p:txBody>
      </p:sp>
      <p:sp>
        <p:nvSpPr>
          <p:cNvPr id="5" name="Content Placeholder 4"/>
          <p:cNvSpPr>
            <a:spLocks noGrp="1"/>
          </p:cNvSpPr>
          <p:nvPr>
            <p:ph sz="quarter" idx="4"/>
          </p:nvPr>
        </p:nvSpPr>
        <p:spPr>
          <a:xfrm>
            <a:off x="4572000" y="2133600"/>
            <a:ext cx="4267200" cy="4724400"/>
          </a:xfrm>
        </p:spPr>
        <p:txBody>
          <a:bodyPr>
            <a:normAutofit/>
          </a:bodyPr>
          <a:lstStyle/>
          <a:p>
            <a:r>
              <a:rPr lang="en-US" sz="2000" dirty="0" smtClean="0"/>
              <a:t>Skin rashes , </a:t>
            </a:r>
            <a:r>
              <a:rPr lang="en-US" sz="2000" dirty="0" err="1" smtClean="0"/>
              <a:t>hepatotoxicity</a:t>
            </a:r>
            <a:endParaRPr lang="en-US" sz="2000" dirty="0" smtClean="0"/>
          </a:p>
          <a:p>
            <a:endParaRPr lang="en-US" sz="2000" dirty="0" smtClean="0"/>
          </a:p>
          <a:p>
            <a:endParaRPr lang="en-US" sz="2000" dirty="0" smtClean="0"/>
          </a:p>
          <a:p>
            <a:r>
              <a:rPr lang="en-US" sz="2000" dirty="0" smtClean="0"/>
              <a:t>Rash , </a:t>
            </a:r>
            <a:r>
              <a:rPr lang="en-US" sz="2000" dirty="0" err="1" smtClean="0"/>
              <a:t>dysphoria</a:t>
            </a:r>
            <a:r>
              <a:rPr lang="en-US" sz="2000" dirty="0" smtClean="0"/>
              <a:t> , </a:t>
            </a:r>
            <a:r>
              <a:rPr lang="en-US" sz="2000" dirty="0" err="1" smtClean="0"/>
              <a:t>eleveted</a:t>
            </a:r>
            <a:r>
              <a:rPr lang="en-US" sz="2000" dirty="0" smtClean="0"/>
              <a:t> lever function tests , </a:t>
            </a:r>
            <a:r>
              <a:rPr lang="en-US" sz="2000" dirty="0" err="1" smtClean="0"/>
              <a:t>drowsyness</a:t>
            </a:r>
            <a:r>
              <a:rPr lang="en-US" sz="2000" dirty="0" smtClean="0"/>
              <a:t> , abnormal dreams ,depression , </a:t>
            </a:r>
          </a:p>
          <a:p>
            <a:r>
              <a:rPr lang="en-US" sz="2000" dirty="0" smtClean="0"/>
              <a:t>Rash ,nausea , </a:t>
            </a:r>
            <a:r>
              <a:rPr lang="en-US" sz="2000" dirty="0" err="1" smtClean="0"/>
              <a:t>hapersensitivity</a:t>
            </a:r>
            <a:r>
              <a:rPr lang="en-US" sz="2000" dirty="0" smtClean="0"/>
              <a:t> reactions </a:t>
            </a:r>
          </a:p>
          <a:p>
            <a:endParaRPr lang="en-US" sz="2000" dirty="0" smtClean="0"/>
          </a:p>
          <a:p>
            <a:r>
              <a:rPr lang="en-US" sz="2000" dirty="0" smtClean="0"/>
              <a:t>Nausea , </a:t>
            </a:r>
            <a:r>
              <a:rPr lang="en-US" sz="2000" dirty="0" err="1" smtClean="0"/>
              <a:t>dissiness,vertigo,less</a:t>
            </a:r>
            <a:r>
              <a:rPr lang="en-US" sz="2000" dirty="0" smtClean="0"/>
              <a:t> </a:t>
            </a:r>
            <a:r>
              <a:rPr lang="en-US" sz="2000" dirty="0" err="1" smtClean="0"/>
              <a:t>cns</a:t>
            </a:r>
            <a:r>
              <a:rPr lang="en-US" sz="2000" dirty="0" smtClean="0"/>
              <a:t> toxicity and rash than </a:t>
            </a:r>
            <a:r>
              <a:rPr lang="en-US" sz="2000" dirty="0" err="1" smtClean="0"/>
              <a:t>efavirenz</a:t>
            </a:r>
            <a:r>
              <a:rPr lang="en-US" sz="2000" dirty="0" smtClean="0"/>
              <a:t> </a:t>
            </a:r>
          </a:p>
          <a:p>
            <a:endParaRPr lang="en-US" sz="2000" dirty="0" smtClean="0"/>
          </a:p>
          <a:p>
            <a:endParaRPr lang="en-US" sz="2000" dirty="0" smtClean="0"/>
          </a:p>
          <a:p>
            <a:endParaRPr lang="en-US" sz="2000" dirty="0" smtClean="0"/>
          </a:p>
          <a:p>
            <a:endParaRPr lang="en-US" sz="2000" dirty="0" smtClean="0"/>
          </a:p>
          <a:p>
            <a:endParaRPr lang="en-US" sz="2000" dirty="0"/>
          </a:p>
        </p:txBody>
      </p:sp>
      <p:sp>
        <p:nvSpPr>
          <p:cNvPr id="6" name="Title 5"/>
          <p:cNvSpPr>
            <a:spLocks noGrp="1"/>
          </p:cNvSpPr>
          <p:nvPr>
            <p:ph type="title"/>
          </p:nvPr>
        </p:nvSpPr>
        <p:spPr>
          <a:xfrm>
            <a:off x="301752" y="228600"/>
            <a:ext cx="8534400" cy="990600"/>
          </a:xfrm>
        </p:spPr>
        <p:txBody>
          <a:bodyPr>
            <a:normAutofit fontScale="90000"/>
          </a:bodyPr>
          <a:lstStyle/>
          <a:p>
            <a:r>
              <a:rPr lang="it-IT" sz="3600" dirty="0" smtClean="0"/>
              <a:t>2. Non Nucleoside Reverse Transcriptase Inhibitor (NNRTI)</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3"/>
          </p:nvPr>
        </p:nvSpPr>
        <p:spPr/>
        <p:txBody>
          <a:bodyPr/>
          <a:lstStyle/>
          <a:p>
            <a:r>
              <a:rPr lang="en-US" dirty="0" smtClean="0"/>
              <a:t>Side effects </a:t>
            </a:r>
            <a:endParaRPr lang="en-US" dirty="0"/>
          </a:p>
        </p:txBody>
      </p:sp>
      <p:sp>
        <p:nvSpPr>
          <p:cNvPr id="4" name="Content Placeholder 3"/>
          <p:cNvSpPr>
            <a:spLocks noGrp="1"/>
          </p:cNvSpPr>
          <p:nvPr>
            <p:ph sz="quarter" idx="2"/>
          </p:nvPr>
        </p:nvSpPr>
        <p:spPr>
          <a:xfrm>
            <a:off x="304800" y="1066800"/>
            <a:ext cx="4114800" cy="5486400"/>
          </a:xfrm>
        </p:spPr>
        <p:txBody>
          <a:bodyPr/>
          <a:lstStyle/>
          <a:p>
            <a:endParaRPr lang="en-US" dirty="0" smtClean="0"/>
          </a:p>
          <a:p>
            <a:endParaRPr lang="en-US" dirty="0" smtClean="0"/>
          </a:p>
          <a:p>
            <a:r>
              <a:rPr lang="en-US" dirty="0" smtClean="0"/>
              <a:t>a. </a:t>
            </a:r>
            <a:r>
              <a:rPr lang="en-US" dirty="0" err="1" smtClean="0"/>
              <a:t>Indinavir</a:t>
            </a:r>
            <a:r>
              <a:rPr lang="en-US" dirty="0" smtClean="0"/>
              <a:t> (IDV)</a:t>
            </a:r>
          </a:p>
          <a:p>
            <a:r>
              <a:rPr lang="en-US" dirty="0" smtClean="0"/>
              <a:t>b. </a:t>
            </a:r>
            <a:r>
              <a:rPr lang="en-US" dirty="0" err="1" smtClean="0"/>
              <a:t>Lopinavir</a:t>
            </a:r>
            <a:r>
              <a:rPr lang="en-US" dirty="0" smtClean="0"/>
              <a:t>/</a:t>
            </a:r>
            <a:r>
              <a:rPr lang="en-US" dirty="0" err="1" smtClean="0"/>
              <a:t>ritonavir</a:t>
            </a:r>
            <a:r>
              <a:rPr lang="en-US" dirty="0" smtClean="0"/>
              <a:t> (</a:t>
            </a:r>
            <a:r>
              <a:rPr lang="en-US" dirty="0" err="1" smtClean="0"/>
              <a:t>Kaletra</a:t>
            </a:r>
            <a:r>
              <a:rPr lang="en-US" dirty="0" smtClean="0"/>
              <a:t>)</a:t>
            </a:r>
          </a:p>
          <a:p>
            <a:r>
              <a:rPr lang="en-US" dirty="0" smtClean="0"/>
              <a:t>c. </a:t>
            </a:r>
            <a:r>
              <a:rPr lang="en-US" dirty="0" err="1" smtClean="0"/>
              <a:t>Saquinavir</a:t>
            </a:r>
            <a:endParaRPr lang="en-US" dirty="0" smtClean="0"/>
          </a:p>
          <a:p>
            <a:r>
              <a:rPr lang="en-US" dirty="0" smtClean="0"/>
              <a:t>d. </a:t>
            </a:r>
            <a:r>
              <a:rPr lang="en-US" dirty="0" err="1" smtClean="0"/>
              <a:t>Atazanavir</a:t>
            </a:r>
            <a:r>
              <a:rPr lang="en-US" dirty="0" smtClean="0"/>
              <a:t> (ATV)</a:t>
            </a:r>
          </a:p>
          <a:p>
            <a:r>
              <a:rPr lang="en-US" dirty="0" smtClean="0"/>
              <a:t>e. </a:t>
            </a:r>
            <a:r>
              <a:rPr lang="en-US" dirty="0" err="1" smtClean="0"/>
              <a:t>Darunavir</a:t>
            </a:r>
            <a:r>
              <a:rPr lang="en-US" dirty="0" smtClean="0"/>
              <a:t> (</a:t>
            </a:r>
            <a:r>
              <a:rPr lang="en-US" dirty="0" err="1" smtClean="0"/>
              <a:t>Prezista</a:t>
            </a:r>
            <a:r>
              <a:rPr lang="en-US" dirty="0" smtClean="0"/>
              <a:t>)</a:t>
            </a:r>
          </a:p>
          <a:p>
            <a:r>
              <a:rPr lang="en-US" dirty="0" smtClean="0"/>
              <a:t>f. </a:t>
            </a:r>
            <a:r>
              <a:rPr lang="en-US" dirty="0" err="1" smtClean="0"/>
              <a:t>Ritonavir</a:t>
            </a:r>
            <a:endParaRPr lang="en-US" dirty="0" smtClean="0"/>
          </a:p>
          <a:p>
            <a:r>
              <a:rPr lang="en-US" dirty="0" smtClean="0"/>
              <a:t>g. </a:t>
            </a:r>
            <a:r>
              <a:rPr lang="en-US" dirty="0" err="1" smtClean="0"/>
              <a:t>Nelfi</a:t>
            </a:r>
            <a:r>
              <a:rPr lang="en-US" dirty="0" smtClean="0"/>
              <a:t> </a:t>
            </a:r>
            <a:r>
              <a:rPr lang="en-US" dirty="0" err="1" smtClean="0"/>
              <a:t>navir</a:t>
            </a:r>
            <a:r>
              <a:rPr lang="en-US" dirty="0" smtClean="0"/>
              <a:t> (</a:t>
            </a:r>
            <a:r>
              <a:rPr lang="en-US" dirty="0" err="1" smtClean="0"/>
              <a:t>Viracept</a:t>
            </a:r>
            <a:r>
              <a:rPr lang="en-US" dirty="0" smtClean="0"/>
              <a:t>)</a:t>
            </a:r>
          </a:p>
          <a:p>
            <a:endParaRPr lang="en-US" dirty="0"/>
          </a:p>
        </p:txBody>
      </p:sp>
      <p:sp>
        <p:nvSpPr>
          <p:cNvPr id="5" name="Content Placeholder 4"/>
          <p:cNvSpPr>
            <a:spLocks noGrp="1"/>
          </p:cNvSpPr>
          <p:nvPr>
            <p:ph sz="quarter" idx="4"/>
          </p:nvPr>
        </p:nvSpPr>
        <p:spPr>
          <a:xfrm>
            <a:off x="4800600" y="2438400"/>
            <a:ext cx="4038600" cy="4158017"/>
          </a:xfrm>
        </p:spPr>
        <p:txBody>
          <a:bodyPr/>
          <a:lstStyle/>
          <a:p>
            <a:endParaRPr lang="en-US" dirty="0" smtClean="0"/>
          </a:p>
          <a:p>
            <a:endParaRPr lang="en-US" dirty="0" smtClean="0"/>
          </a:p>
          <a:p>
            <a:pPr>
              <a:buNone/>
            </a:pPr>
            <a:endParaRPr lang="en-US" dirty="0" smtClean="0"/>
          </a:p>
          <a:p>
            <a:r>
              <a:rPr lang="en-US" sz="1600" dirty="0" smtClean="0"/>
              <a:t>D. </a:t>
            </a:r>
            <a:r>
              <a:rPr lang="en-US" sz="1600" dirty="0" err="1" smtClean="0"/>
              <a:t>Hyperbillirubinemia</a:t>
            </a:r>
            <a:r>
              <a:rPr lang="en-US" sz="1600" dirty="0" smtClean="0"/>
              <a:t> , nausea , </a:t>
            </a:r>
            <a:r>
              <a:rPr lang="en-US" sz="1600" dirty="0" err="1" smtClean="0"/>
              <a:t>vomitting</a:t>
            </a:r>
            <a:r>
              <a:rPr lang="en-US" sz="1600" dirty="0" smtClean="0"/>
              <a:t> , rash, </a:t>
            </a:r>
            <a:r>
              <a:rPr lang="en-US" sz="1600" dirty="0" err="1" smtClean="0"/>
              <a:t>transaminase</a:t>
            </a:r>
            <a:r>
              <a:rPr lang="en-US" sz="1600" dirty="0" smtClean="0"/>
              <a:t> elevation , renal stone</a:t>
            </a:r>
          </a:p>
          <a:p>
            <a:r>
              <a:rPr lang="en-US" sz="1600" dirty="0" err="1" smtClean="0"/>
              <a:t>E.diarrhea</a:t>
            </a:r>
            <a:r>
              <a:rPr lang="en-US" sz="1600" dirty="0" smtClean="0"/>
              <a:t> ,nausea , headache , skin </a:t>
            </a:r>
            <a:r>
              <a:rPr lang="en-US" sz="1600" dirty="0" err="1" smtClean="0"/>
              <a:t>rash,hepatotocixity</a:t>
            </a:r>
            <a:r>
              <a:rPr lang="en-US" sz="1600" dirty="0" smtClean="0"/>
              <a:t> </a:t>
            </a:r>
            <a:r>
              <a:rPr lang="en-US" sz="1600" dirty="0" err="1" smtClean="0"/>
              <a:t>hyperlipidemia</a:t>
            </a:r>
            <a:r>
              <a:rPr lang="en-US" sz="1600" dirty="0" smtClean="0"/>
              <a:t>, hyperglycemia.</a:t>
            </a:r>
          </a:p>
          <a:p>
            <a:r>
              <a:rPr lang="en-US" sz="1600" dirty="0" err="1" smtClean="0"/>
              <a:t>F.nausea,abdominal</a:t>
            </a:r>
            <a:r>
              <a:rPr lang="en-US" sz="1600" dirty="0" smtClean="0"/>
              <a:t> pain ,</a:t>
            </a:r>
            <a:r>
              <a:rPr lang="en-US" sz="1600" dirty="0" err="1" smtClean="0"/>
              <a:t>hypeglycemia</a:t>
            </a:r>
            <a:r>
              <a:rPr lang="en-US" sz="1600" dirty="0" smtClean="0"/>
              <a:t>, fat </a:t>
            </a:r>
            <a:r>
              <a:rPr lang="en-US" sz="1600" dirty="0" err="1" smtClean="0"/>
              <a:t>redistribution,lipid</a:t>
            </a:r>
            <a:r>
              <a:rPr lang="en-US" sz="1600" dirty="0" smtClean="0"/>
              <a:t> abnormalities, hepatitis</a:t>
            </a:r>
            <a:endParaRPr lang="en-US" sz="1600" dirty="0"/>
          </a:p>
          <a:p>
            <a:endParaRPr lang="en-US" dirty="0" smtClean="0"/>
          </a:p>
        </p:txBody>
      </p:sp>
      <p:sp>
        <p:nvSpPr>
          <p:cNvPr id="6" name="Title 5"/>
          <p:cNvSpPr>
            <a:spLocks noGrp="1"/>
          </p:cNvSpPr>
          <p:nvPr>
            <p:ph type="title"/>
          </p:nvPr>
        </p:nvSpPr>
        <p:spPr>
          <a:xfrm>
            <a:off x="304800" y="228600"/>
            <a:ext cx="8534400" cy="1139952"/>
          </a:xfrm>
        </p:spPr>
        <p:txBody>
          <a:bodyPr>
            <a:normAutofit/>
          </a:bodyPr>
          <a:lstStyle/>
          <a:p>
            <a:r>
              <a:rPr lang="en-US" dirty="0" smtClean="0"/>
              <a:t>3. Protease Inhibitors (PI)</a:t>
            </a:r>
            <a:br>
              <a:rPr lang="en-US" dirty="0" smtClean="0"/>
            </a:b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a:t>4. Integrase Inhibitors</a:t>
            </a:r>
            <a:endParaRPr lang="en-US" dirty="0"/>
          </a:p>
        </p:txBody>
      </p:sp>
      <p:sp>
        <p:nvSpPr>
          <p:cNvPr id="4" name="Content Placeholder 3"/>
          <p:cNvSpPr>
            <a:spLocks noGrp="1"/>
          </p:cNvSpPr>
          <p:nvPr>
            <p:ph sz="quarter" idx="2"/>
          </p:nvPr>
        </p:nvSpPr>
        <p:spPr>
          <a:xfrm>
            <a:off x="301752" y="2471382"/>
            <a:ext cx="4041648" cy="4386617"/>
          </a:xfrm>
        </p:spPr>
        <p:txBody>
          <a:bodyPr/>
          <a:lstStyle/>
          <a:p>
            <a:r>
              <a:rPr lang="en-US" dirty="0" smtClean="0"/>
              <a:t>a. </a:t>
            </a:r>
            <a:r>
              <a:rPr lang="en-US" dirty="0" err="1" smtClean="0"/>
              <a:t>Raltegravir</a:t>
            </a:r>
            <a:r>
              <a:rPr lang="en-US" dirty="0" smtClean="0"/>
              <a:t> (</a:t>
            </a:r>
            <a:r>
              <a:rPr lang="en-US" dirty="0" err="1" smtClean="0"/>
              <a:t>Isentress</a:t>
            </a:r>
            <a:r>
              <a:rPr lang="en-US" dirty="0" smtClean="0"/>
              <a:t>)</a:t>
            </a:r>
          </a:p>
          <a:p>
            <a:r>
              <a:rPr lang="en-US" dirty="0" err="1" smtClean="0"/>
              <a:t>b.Elvitegravir</a:t>
            </a:r>
            <a:r>
              <a:rPr lang="en-US" dirty="0" smtClean="0"/>
              <a:t> </a:t>
            </a:r>
          </a:p>
          <a:p>
            <a:r>
              <a:rPr lang="en-US" dirty="0" err="1" smtClean="0"/>
              <a:t>Dolutegravir</a:t>
            </a:r>
            <a:r>
              <a:rPr lang="en-US" dirty="0" smtClean="0"/>
              <a:t> </a:t>
            </a:r>
          </a:p>
          <a:p>
            <a:pPr lvl="2"/>
            <a:r>
              <a:rPr lang="en-US" sz="2400" dirty="0" smtClean="0"/>
              <a:t>5.Entry inhibitors</a:t>
            </a:r>
          </a:p>
          <a:p>
            <a:pPr lvl="2"/>
            <a:endParaRPr lang="en-US" dirty="0" smtClean="0"/>
          </a:p>
          <a:p>
            <a:r>
              <a:rPr lang="en-US" dirty="0" smtClean="0"/>
              <a:t>a. </a:t>
            </a:r>
            <a:r>
              <a:rPr lang="en-US" dirty="0" err="1" smtClean="0"/>
              <a:t>Enfuritide</a:t>
            </a:r>
            <a:r>
              <a:rPr lang="en-US" dirty="0" smtClean="0"/>
              <a:t> (</a:t>
            </a:r>
            <a:r>
              <a:rPr lang="en-US" dirty="0" err="1" smtClean="0"/>
              <a:t>Fuzeon</a:t>
            </a:r>
            <a:r>
              <a:rPr lang="en-US" dirty="0" smtClean="0"/>
              <a:t>)</a:t>
            </a:r>
          </a:p>
          <a:p>
            <a:r>
              <a:rPr lang="en-US" dirty="0" smtClean="0"/>
              <a:t>b. </a:t>
            </a:r>
            <a:r>
              <a:rPr lang="en-US" dirty="0" err="1" smtClean="0"/>
              <a:t>Maraviro</a:t>
            </a:r>
            <a:r>
              <a:rPr lang="en-US" i="1" dirty="0" err="1" smtClean="0"/>
              <a:t>c</a:t>
            </a:r>
            <a:endParaRPr lang="en-US" dirty="0" smtClean="0"/>
          </a:p>
          <a:p>
            <a:pPr lvl="2"/>
            <a:endParaRPr lang="en-US" dirty="0" smtClean="0"/>
          </a:p>
          <a:p>
            <a:pPr lvl="2"/>
            <a:endParaRPr lang="en-US" dirty="0" smtClean="0"/>
          </a:p>
        </p:txBody>
      </p:sp>
      <p:sp>
        <p:nvSpPr>
          <p:cNvPr id="5" name="Content Placeholder 4"/>
          <p:cNvSpPr>
            <a:spLocks noGrp="1"/>
          </p:cNvSpPr>
          <p:nvPr>
            <p:ph sz="quarter" idx="4"/>
          </p:nvPr>
        </p:nvSpPr>
        <p:spPr>
          <a:xfrm>
            <a:off x="4800600" y="1447800"/>
            <a:ext cx="4038600" cy="5410200"/>
          </a:xfrm>
        </p:spPr>
        <p:txBody>
          <a:bodyPr>
            <a:normAutofit fontScale="92500" lnSpcReduction="10000"/>
          </a:bodyPr>
          <a:lstStyle/>
          <a:p>
            <a:endParaRPr lang="en-US" dirty="0" smtClean="0"/>
          </a:p>
          <a:p>
            <a:endParaRPr lang="en-US" sz="2000" dirty="0" smtClean="0"/>
          </a:p>
          <a:p>
            <a:r>
              <a:rPr lang="en-US" sz="2000" dirty="0" err="1" smtClean="0"/>
              <a:t>A.Nausea</a:t>
            </a:r>
            <a:r>
              <a:rPr lang="en-US" sz="2000" dirty="0" smtClean="0"/>
              <a:t> ,headache , diarrhea ,muscle weakness </a:t>
            </a:r>
          </a:p>
          <a:p>
            <a:endParaRPr lang="en-US" sz="2000" dirty="0" smtClean="0"/>
          </a:p>
          <a:p>
            <a:r>
              <a:rPr lang="en-US" sz="2000" dirty="0" smtClean="0"/>
              <a:t>B. Nausea, , diarrhea ,upper respiratory infections , headache .</a:t>
            </a:r>
          </a:p>
          <a:p>
            <a:r>
              <a:rPr lang="en-US" sz="2000" dirty="0" smtClean="0"/>
              <a:t>C. </a:t>
            </a:r>
            <a:r>
              <a:rPr lang="en-US" sz="2000" dirty="0" err="1" smtClean="0"/>
              <a:t>Insomnia,headache</a:t>
            </a:r>
            <a:r>
              <a:rPr lang="en-US" sz="2000" dirty="0" smtClean="0"/>
              <a:t> ,hypersensitivity reaction ,</a:t>
            </a:r>
            <a:r>
              <a:rPr lang="en-US" sz="2000" dirty="0" err="1" smtClean="0"/>
              <a:t>hepatotoxicity</a:t>
            </a:r>
            <a:r>
              <a:rPr lang="en-US" sz="2000" dirty="0" smtClean="0"/>
              <a:t> .</a:t>
            </a:r>
          </a:p>
          <a:p>
            <a:endParaRPr lang="en-US" sz="2000" dirty="0" smtClean="0"/>
          </a:p>
          <a:p>
            <a:r>
              <a:rPr lang="en-US" sz="2000" dirty="0" smtClean="0"/>
              <a:t>Hypersensitivity reaction , increased rate of bacterial pneumonia .</a:t>
            </a:r>
          </a:p>
          <a:p>
            <a:r>
              <a:rPr lang="en-US" sz="2000" dirty="0" err="1" smtClean="0"/>
              <a:t>Hepatotoxicity,nasopharyngitis,fever</a:t>
            </a:r>
            <a:r>
              <a:rPr lang="en-US" sz="2000" dirty="0" smtClean="0"/>
              <a:t> , cough , rash , </a:t>
            </a:r>
            <a:r>
              <a:rPr lang="en-US" sz="2000" dirty="0" err="1" smtClean="0"/>
              <a:t>abd</a:t>
            </a:r>
            <a:r>
              <a:rPr lang="en-US" sz="2000" dirty="0" smtClean="0"/>
              <a:t> pain , dizziness .</a:t>
            </a:r>
          </a:p>
          <a:p>
            <a:endParaRPr lang="en-US" sz="2000" dirty="0" smtClean="0"/>
          </a:p>
          <a:p>
            <a:endParaRPr lang="en-US"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Clinical goals of ART are</a:t>
            </a:r>
            <a:endParaRPr lang="en-US" dirty="0"/>
          </a:p>
        </p:txBody>
      </p:sp>
      <p:sp>
        <p:nvSpPr>
          <p:cNvPr id="3" name="Content Placeholder 2"/>
          <p:cNvSpPr>
            <a:spLocks noGrp="1"/>
          </p:cNvSpPr>
          <p:nvPr>
            <p:ph sz="quarter" idx="1"/>
          </p:nvPr>
        </p:nvSpPr>
        <p:spPr/>
        <p:txBody>
          <a:bodyPr/>
          <a:lstStyle/>
          <a:p>
            <a:r>
              <a:rPr lang="en-US" dirty="0" smtClean="0"/>
              <a:t>• To improve quality of life, </a:t>
            </a:r>
          </a:p>
          <a:p>
            <a:r>
              <a:rPr lang="en-US" dirty="0" smtClean="0"/>
              <a:t>• To reduce HIV-related morbidity and mortality, </a:t>
            </a:r>
          </a:p>
          <a:p>
            <a:r>
              <a:rPr lang="en-US" dirty="0" smtClean="0"/>
              <a:t>• To provide maximal and durable suppression of viral load and, </a:t>
            </a:r>
          </a:p>
          <a:p>
            <a:r>
              <a:rPr lang="en-US" dirty="0" smtClean="0"/>
              <a:t>• To restore and/or preserve immune function. </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When to start antiretroviral therapy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
            </a:r>
            <a:br>
              <a:rPr lang="en-US" sz="2400" dirty="0" smtClean="0"/>
            </a:br>
            <a:r>
              <a:rPr lang="en-US" sz="2400" b="1" dirty="0" smtClean="0"/>
              <a:t>Initiation of ART based on CD4 count and WHO clinical staging </a:t>
            </a:r>
            <a:endParaRPr lang="en-US" sz="2400" dirty="0"/>
          </a:p>
        </p:txBody>
      </p:sp>
      <p:sp>
        <p:nvSpPr>
          <p:cNvPr id="3" name="Content Placeholder 2"/>
          <p:cNvSpPr>
            <a:spLocks noGrp="1"/>
          </p:cNvSpPr>
          <p:nvPr>
            <p:ph sz="quarter" idx="1"/>
          </p:nvPr>
        </p:nvSpPr>
        <p:spPr>
          <a:xfrm>
            <a:off x="228600" y="1295400"/>
            <a:ext cx="8686800" cy="5562600"/>
          </a:xfrm>
        </p:spPr>
        <p:txBody>
          <a:bodyPr/>
          <a:lstStyle/>
          <a:p>
            <a:endParaRPr lang="en-US" dirty="0" smtClean="0"/>
          </a:p>
          <a:p>
            <a:r>
              <a:rPr lang="en-US" sz="2000" b="1" dirty="0" smtClean="0"/>
              <a:t>HIV infected Adults &amp; Adolescents (Including pregnant women) 	</a:t>
            </a:r>
          </a:p>
          <a:p>
            <a:endParaRPr lang="en-US" dirty="0"/>
          </a:p>
        </p:txBody>
      </p:sp>
      <p:graphicFrame>
        <p:nvGraphicFramePr>
          <p:cNvPr id="4" name="Table 3"/>
          <p:cNvGraphicFramePr>
            <a:graphicFrameLocks noGrp="1"/>
          </p:cNvGraphicFramePr>
          <p:nvPr/>
        </p:nvGraphicFramePr>
        <p:xfrm>
          <a:off x="304800" y="2590800"/>
          <a:ext cx="8534400" cy="3200400"/>
        </p:xfrm>
        <a:graphic>
          <a:graphicData uri="http://schemas.openxmlformats.org/drawingml/2006/table">
            <a:tbl>
              <a:tblPr firstRow="1" bandRow="1">
                <a:tableStyleId>{5C22544A-7EE6-4342-B048-85BDC9FD1C3A}</a:tableStyleId>
              </a:tblPr>
              <a:tblGrid>
                <a:gridCol w="4267200"/>
                <a:gridCol w="4267200"/>
              </a:tblGrid>
              <a:tr h="731520">
                <a:tc>
                  <a:txBody>
                    <a:bodyPr/>
                    <a:lstStyle/>
                    <a:p>
                      <a:endParaRPr kumimoji="0" lang="en-US" sz="1800" b="1" kern="1200" baseline="0" dirty="0" smtClean="0">
                        <a:solidFill>
                          <a:schemeClr val="lt1"/>
                        </a:solidFill>
                        <a:latin typeface="+mn-lt"/>
                        <a:ea typeface="+mn-ea"/>
                        <a:cs typeface="+mn-cs"/>
                      </a:endParaRPr>
                    </a:p>
                    <a:p>
                      <a:r>
                        <a:rPr kumimoji="0" lang="en-US" sz="1800" b="1" kern="1200" baseline="0" dirty="0" smtClean="0">
                          <a:solidFill>
                            <a:schemeClr val="lt1"/>
                          </a:solidFill>
                          <a:latin typeface="+mn-lt"/>
                          <a:ea typeface="+mn-ea"/>
                          <a:cs typeface="+mn-cs"/>
                        </a:rPr>
                        <a:t>Clinical Stage I and II 	</a:t>
                      </a:r>
                    </a:p>
                    <a:p>
                      <a:endParaRPr lang="en-US" dirty="0"/>
                    </a:p>
                  </a:txBody>
                  <a:tcPr/>
                </a:tc>
                <a:tc>
                  <a:txBody>
                    <a:bodyPr/>
                    <a:lstStyle/>
                    <a:p>
                      <a:endParaRPr kumimoji="0" lang="en-US" sz="1800" b="1" kern="1200" baseline="0" dirty="0" smtClean="0">
                        <a:solidFill>
                          <a:schemeClr val="lt1"/>
                        </a:solidFill>
                        <a:latin typeface="+mn-lt"/>
                        <a:ea typeface="+mn-ea"/>
                        <a:cs typeface="+mn-cs"/>
                      </a:endParaRPr>
                    </a:p>
                    <a:p>
                      <a:r>
                        <a:rPr kumimoji="0" lang="en-US" sz="1800" b="1" kern="1200" baseline="0" dirty="0" smtClean="0">
                          <a:solidFill>
                            <a:schemeClr val="lt1"/>
                          </a:solidFill>
                          <a:latin typeface="+mn-lt"/>
                          <a:ea typeface="+mn-ea"/>
                          <a:cs typeface="+mn-cs"/>
                        </a:rPr>
                        <a:t>Start ART if CD4 &lt; 350 cells/mm3 	</a:t>
                      </a:r>
                    </a:p>
                    <a:p>
                      <a:endParaRPr lang="en-US" dirty="0"/>
                    </a:p>
                  </a:txBody>
                  <a:tcPr/>
                </a:tc>
              </a:tr>
              <a:tr h="2011680">
                <a:tc>
                  <a:txBody>
                    <a:bodyPr/>
                    <a:lstStyle/>
                    <a:p>
                      <a:endParaRPr kumimoji="0" lang="en-US" sz="1800" kern="1200" baseline="0" dirty="0" smtClean="0">
                        <a:solidFill>
                          <a:schemeClr val="dk1"/>
                        </a:solidFill>
                        <a:latin typeface="+mn-lt"/>
                        <a:ea typeface="+mn-ea"/>
                        <a:cs typeface="+mn-cs"/>
                      </a:endParaRPr>
                    </a:p>
                    <a:p>
                      <a:r>
                        <a:rPr kumimoji="0" lang="en-US" sz="1800" b="1" kern="1200" baseline="0" dirty="0" smtClean="0">
                          <a:solidFill>
                            <a:schemeClr val="dk1"/>
                          </a:solidFill>
                          <a:latin typeface="+mn-lt"/>
                          <a:ea typeface="+mn-ea"/>
                          <a:cs typeface="+mn-cs"/>
                        </a:rPr>
                        <a:t>Clinical Stage III and IV 	</a:t>
                      </a:r>
                    </a:p>
                    <a:p>
                      <a:endParaRPr lang="en-US" dirty="0"/>
                    </a:p>
                  </a:txBody>
                  <a:tcPr/>
                </a:tc>
                <a:tc>
                  <a:txBody>
                    <a:bodyPr/>
                    <a:lstStyle/>
                    <a:p>
                      <a:endParaRPr kumimoji="0" lang="en-US" sz="1800" kern="1200" baseline="0" dirty="0" smtClean="0">
                        <a:solidFill>
                          <a:schemeClr val="dk1"/>
                        </a:solidFill>
                        <a:latin typeface="+mn-lt"/>
                        <a:ea typeface="+mn-ea"/>
                        <a:cs typeface="+mn-cs"/>
                      </a:endParaRPr>
                    </a:p>
                    <a:p>
                      <a:r>
                        <a:rPr kumimoji="0" lang="en-US" sz="1800" kern="1200" baseline="0" dirty="0" smtClean="0">
                          <a:solidFill>
                            <a:schemeClr val="dk1"/>
                          </a:solidFill>
                          <a:latin typeface="+mn-lt"/>
                          <a:ea typeface="+mn-ea"/>
                          <a:cs typeface="+mn-cs"/>
                        </a:rPr>
                        <a:t>Start ART irrespective of CD4 count 	</a:t>
                      </a:r>
                    </a:p>
                    <a:p>
                      <a:endParaRPr lang="en-US" dirty="0"/>
                    </a:p>
                  </a:txBody>
                  <a:tcPr/>
                </a:tc>
              </a:tr>
            </a:tbl>
          </a:graphicData>
        </a:graphic>
      </p:graphicFrame>
      <p:sp>
        <p:nvSpPr>
          <p:cNvPr id="5" name="TextBox 4"/>
          <p:cNvSpPr txBox="1"/>
          <p:nvPr/>
        </p:nvSpPr>
        <p:spPr>
          <a:xfrm>
            <a:off x="0" y="1066800"/>
            <a:ext cx="4191000" cy="646331"/>
          </a:xfrm>
          <a:prstGeom prst="rect">
            <a:avLst/>
          </a:prstGeom>
          <a:noFill/>
        </p:spPr>
        <p:txBody>
          <a:bodyPr wrap="square" rtlCol="0">
            <a:spAutoFit/>
          </a:bodyPr>
          <a:lstStyle/>
          <a:p>
            <a:r>
              <a:rPr lang="en-US" dirty="0" smtClean="0"/>
              <a:t>ACCORDING TO NACO GUIDLINE (2013)</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 HIV and TB co-infected patients</a:t>
            </a:r>
            <a:endParaRPr lang="en-US" dirty="0"/>
          </a:p>
        </p:txBody>
      </p:sp>
      <p:sp>
        <p:nvSpPr>
          <p:cNvPr id="3" name="Content Placeholder 2"/>
          <p:cNvSpPr>
            <a:spLocks noGrp="1"/>
          </p:cNvSpPr>
          <p:nvPr>
            <p:ph sz="quarter" idx="1"/>
          </p:nvPr>
        </p:nvSpPr>
        <p:spPr/>
        <p:txBody>
          <a:bodyPr/>
          <a:lstStyle/>
          <a:p>
            <a:pPr fontAlgn="base"/>
            <a:endParaRPr lang="en-US" b="1" dirty="0" smtClean="0"/>
          </a:p>
          <a:p>
            <a:pPr fontAlgn="t">
              <a:buNone/>
            </a:pPr>
            <a:endParaRPr lang="en-US" dirty="0" smtClean="0"/>
          </a:p>
          <a:p>
            <a:pPr fontAlgn="t"/>
            <a:endParaRPr lang="en-US" b="1" dirty="0" smtClean="0"/>
          </a:p>
          <a:p>
            <a:endParaRPr lang="en-US" dirty="0"/>
          </a:p>
        </p:txBody>
      </p:sp>
      <p:graphicFrame>
        <p:nvGraphicFramePr>
          <p:cNvPr id="4" name="Table 3"/>
          <p:cNvGraphicFramePr>
            <a:graphicFrameLocks noGrp="1"/>
          </p:cNvGraphicFramePr>
          <p:nvPr/>
        </p:nvGraphicFramePr>
        <p:xfrm>
          <a:off x="228600" y="1524000"/>
          <a:ext cx="8610600" cy="2667000"/>
        </p:xfrm>
        <a:graphic>
          <a:graphicData uri="http://schemas.openxmlformats.org/drawingml/2006/table">
            <a:tbl>
              <a:tblPr firstRow="1" bandRow="1">
                <a:tableStyleId>{5C22544A-7EE6-4342-B048-85BDC9FD1C3A}</a:tableStyleId>
              </a:tblPr>
              <a:tblGrid>
                <a:gridCol w="3886200"/>
                <a:gridCol w="4724400"/>
              </a:tblGrid>
              <a:tr h="2667000">
                <a:tc>
                  <a:txBody>
                    <a:bodyPr/>
                    <a:lstStyle/>
                    <a:p>
                      <a:endParaRPr kumimoji="0" lang="en-US" sz="1800" b="1" kern="1200" baseline="0" dirty="0" smtClean="0">
                        <a:solidFill>
                          <a:schemeClr val="lt1"/>
                        </a:solidFill>
                        <a:latin typeface="+mn-lt"/>
                        <a:ea typeface="+mn-ea"/>
                        <a:cs typeface="+mn-cs"/>
                      </a:endParaRPr>
                    </a:p>
                    <a:p>
                      <a:r>
                        <a:rPr kumimoji="0" lang="en-US" sz="2000" b="1" kern="1200" baseline="0" dirty="0" smtClean="0">
                          <a:solidFill>
                            <a:schemeClr val="lt1"/>
                          </a:solidFill>
                          <a:latin typeface="+mn-lt"/>
                          <a:ea typeface="+mn-ea"/>
                          <a:cs typeface="+mn-cs"/>
                        </a:rPr>
                        <a:t>Patients with HIV and TB co-infection (Pulmonary/ Extra-Pulmonary) 	</a:t>
                      </a:r>
                    </a:p>
                    <a:p>
                      <a:endParaRPr lang="en-US" dirty="0"/>
                    </a:p>
                  </a:txBody>
                  <a:tcPr>
                    <a:lnB w="12700" cap="flat" cmpd="sng" algn="ctr">
                      <a:solidFill>
                        <a:schemeClr val="tx1"/>
                      </a:solidFill>
                      <a:prstDash val="solid"/>
                      <a:round/>
                      <a:headEnd type="none" w="med" len="med"/>
                      <a:tailEnd type="none" w="med" len="med"/>
                    </a:lnB>
                  </a:tcPr>
                </a:tc>
                <a:tc>
                  <a:txBody>
                    <a:bodyPr/>
                    <a:lstStyle/>
                    <a:p>
                      <a:endParaRPr kumimoji="0" lang="en-US" sz="1800" b="1" kern="1200" baseline="0" dirty="0" smtClean="0">
                        <a:solidFill>
                          <a:schemeClr val="lt1"/>
                        </a:solidFill>
                        <a:latin typeface="+mn-lt"/>
                        <a:ea typeface="+mn-ea"/>
                        <a:cs typeface="+mn-cs"/>
                      </a:endParaRPr>
                    </a:p>
                    <a:p>
                      <a:r>
                        <a:rPr kumimoji="0" lang="en-US" sz="2000" b="1" kern="1200" baseline="0" dirty="0" smtClean="0">
                          <a:solidFill>
                            <a:schemeClr val="lt1"/>
                          </a:solidFill>
                          <a:latin typeface="+mn-lt"/>
                          <a:ea typeface="+mn-ea"/>
                          <a:cs typeface="+mn-cs"/>
                        </a:rPr>
                        <a:t>Start ART irrespective of CD4 count and type of tuberculosis (Start ATT first, initiate ART as early as possible between 2 weeks to 2 months when TB treatment is tolerated) 	</a:t>
                      </a:r>
                    </a:p>
                    <a:p>
                      <a:endParaRPr lang="en-US" dirty="0"/>
                    </a:p>
                  </a:txBody>
                  <a:tcPr>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HIV-1 AND HIV-2</a:t>
            </a:r>
            <a:endParaRPr lang="en-US" dirty="0"/>
          </a:p>
        </p:txBody>
      </p:sp>
      <p:sp>
        <p:nvSpPr>
          <p:cNvPr id="3" name="Content Placeholder 2"/>
          <p:cNvSpPr>
            <a:spLocks noGrp="1"/>
          </p:cNvSpPr>
          <p:nvPr>
            <p:ph idx="1"/>
          </p:nvPr>
        </p:nvSpPr>
        <p:spPr/>
        <p:txBody>
          <a:bodyPr/>
          <a:lstStyle/>
          <a:p>
            <a:pPr algn="just"/>
            <a:r>
              <a:rPr lang="en-US" dirty="0" smtClean="0"/>
              <a:t>HIV-1 AND HIV-2</a:t>
            </a:r>
          </a:p>
          <a:p>
            <a:pPr lvl="1" algn="just"/>
            <a:r>
              <a:rPr lang="en-US" dirty="0" smtClean="0"/>
              <a:t>Transmitted through the same routes</a:t>
            </a:r>
          </a:p>
          <a:p>
            <a:pPr lvl="1" algn="just"/>
            <a:r>
              <a:rPr lang="en-US" dirty="0" smtClean="0"/>
              <a:t>Associated with similar opportunistic infections</a:t>
            </a:r>
          </a:p>
          <a:p>
            <a:pPr algn="just"/>
            <a:r>
              <a:rPr lang="en-US" dirty="0" smtClean="0"/>
              <a:t>HIV-1 is more common worldwide.</a:t>
            </a:r>
          </a:p>
          <a:p>
            <a:pPr algn="just"/>
            <a:r>
              <a:rPr lang="en-US" dirty="0" smtClean="0"/>
              <a:t>HIV-2 is found primarily in West Africa, Mozambique and Angola.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fontAlgn="base"/>
            <a:endParaRPr lang="en-US" dirty="0" smtClean="0"/>
          </a:p>
          <a:p>
            <a:pPr fontAlgn="t"/>
            <a:r>
              <a:rPr lang="en-US" b="1" dirty="0" smtClean="0"/>
              <a:t>For HIV and Hepatitis B and C co-infected patients 	</a:t>
            </a:r>
            <a:endParaRPr lang="en-US" dirty="0" smtClean="0"/>
          </a:p>
          <a:p>
            <a:pPr fontAlgn="t"/>
            <a:endParaRPr lang="en-US" dirty="0" smtClean="0"/>
          </a:p>
          <a:p>
            <a:endParaRPr lang="en-US" dirty="0"/>
          </a:p>
        </p:txBody>
      </p:sp>
      <p:graphicFrame>
        <p:nvGraphicFramePr>
          <p:cNvPr id="4" name="Table 3"/>
          <p:cNvGraphicFramePr>
            <a:graphicFrameLocks noGrp="1"/>
          </p:cNvGraphicFramePr>
          <p:nvPr/>
        </p:nvGraphicFramePr>
        <p:xfrm>
          <a:off x="304800" y="3124200"/>
          <a:ext cx="8610600" cy="3078480"/>
        </p:xfrm>
        <a:graphic>
          <a:graphicData uri="http://schemas.openxmlformats.org/drawingml/2006/table">
            <a:tbl>
              <a:tblPr firstRow="1" bandRow="1">
                <a:tableStyleId>{5C22544A-7EE6-4342-B048-85BDC9FD1C3A}</a:tableStyleId>
              </a:tblPr>
              <a:tblGrid>
                <a:gridCol w="4495800"/>
                <a:gridCol w="4114800"/>
              </a:tblGrid>
              <a:tr h="370840">
                <a:tc>
                  <a:txBody>
                    <a:bodyPr/>
                    <a:lstStyle/>
                    <a:p>
                      <a:endParaRPr kumimoji="0" lang="en-US" sz="2000" b="1" kern="1200" baseline="0" dirty="0" smtClean="0">
                        <a:solidFill>
                          <a:schemeClr val="lt1"/>
                        </a:solidFill>
                        <a:latin typeface="+mn-lt"/>
                        <a:ea typeface="+mn-ea"/>
                        <a:cs typeface="+mn-cs"/>
                      </a:endParaRPr>
                    </a:p>
                    <a:p>
                      <a:r>
                        <a:rPr kumimoji="0" lang="en-US" sz="2000" b="1" kern="1200" baseline="0" dirty="0" smtClean="0">
                          <a:solidFill>
                            <a:schemeClr val="lt1"/>
                          </a:solidFill>
                          <a:latin typeface="+mn-lt"/>
                          <a:ea typeface="+mn-ea"/>
                          <a:cs typeface="+mn-cs"/>
                        </a:rPr>
                        <a:t>HIV and HBV / HCV co-infection – without any evidence of chronic active Hepatitis 	</a:t>
                      </a:r>
                    </a:p>
                    <a:p>
                      <a:endParaRPr lang="en-US" sz="2000" dirty="0"/>
                    </a:p>
                  </a:txBody>
                  <a:tcPr/>
                </a:tc>
                <a:tc>
                  <a:txBody>
                    <a:bodyPr/>
                    <a:lstStyle/>
                    <a:p>
                      <a:endParaRPr kumimoji="0" lang="en-US" sz="1800" b="1" kern="1200" baseline="0" dirty="0" smtClean="0">
                        <a:solidFill>
                          <a:schemeClr val="lt1"/>
                        </a:solidFill>
                        <a:latin typeface="+mn-lt"/>
                        <a:ea typeface="+mn-ea"/>
                        <a:cs typeface="+mn-cs"/>
                      </a:endParaRPr>
                    </a:p>
                    <a:p>
                      <a:r>
                        <a:rPr kumimoji="0" lang="en-US" sz="1800" b="1" kern="1200" baseline="0" dirty="0" smtClean="0">
                          <a:solidFill>
                            <a:schemeClr val="lt1"/>
                          </a:solidFill>
                          <a:latin typeface="+mn-lt"/>
                          <a:ea typeface="+mn-ea"/>
                          <a:cs typeface="+mn-cs"/>
                        </a:rPr>
                        <a:t>Start ART if CD4 &lt; 350 cells/mm3 	</a:t>
                      </a:r>
                    </a:p>
                    <a:p>
                      <a:endParaRPr lang="en-US" dirty="0"/>
                    </a:p>
                  </a:txBody>
                  <a:tcPr/>
                </a:tc>
              </a:tr>
              <a:tr h="772160">
                <a:tc>
                  <a:txBody>
                    <a:bodyPr/>
                    <a:lstStyle/>
                    <a:p>
                      <a:endParaRPr kumimoji="0" lang="en-US" sz="1800" kern="1200" baseline="0" dirty="0" smtClean="0">
                        <a:solidFill>
                          <a:schemeClr val="dk1"/>
                        </a:solidFill>
                        <a:latin typeface="+mn-lt"/>
                        <a:ea typeface="+mn-ea"/>
                        <a:cs typeface="+mn-cs"/>
                      </a:endParaRPr>
                    </a:p>
                    <a:p>
                      <a:r>
                        <a:rPr kumimoji="0" lang="en-US" sz="1800" b="1" kern="1200" baseline="0" dirty="0" smtClean="0">
                          <a:solidFill>
                            <a:schemeClr val="dk1"/>
                          </a:solidFill>
                          <a:latin typeface="+mn-lt"/>
                          <a:ea typeface="+mn-ea"/>
                          <a:cs typeface="+mn-cs"/>
                        </a:rPr>
                        <a:t>HIV and HBV / HCV co-infection – With documented evidence of chronic active Hepatitis 	</a:t>
                      </a:r>
                    </a:p>
                    <a:p>
                      <a:endParaRPr lang="en-US" dirty="0"/>
                    </a:p>
                  </a:txBody>
                  <a:tcPr/>
                </a:tc>
                <a:tc>
                  <a:txBody>
                    <a:bodyPr/>
                    <a:lstStyle/>
                    <a:p>
                      <a:endParaRPr kumimoji="0" lang="en-US" sz="1800" kern="1200" baseline="0" dirty="0" smtClean="0">
                        <a:solidFill>
                          <a:schemeClr val="dk1"/>
                        </a:solidFill>
                        <a:latin typeface="+mn-lt"/>
                        <a:ea typeface="+mn-ea"/>
                        <a:cs typeface="+mn-cs"/>
                      </a:endParaRPr>
                    </a:p>
                    <a:p>
                      <a:r>
                        <a:rPr kumimoji="0" lang="en-US" sz="1800" kern="1200" baseline="0" dirty="0" smtClean="0">
                          <a:solidFill>
                            <a:schemeClr val="dk1"/>
                          </a:solidFill>
                          <a:latin typeface="+mn-lt"/>
                          <a:ea typeface="+mn-ea"/>
                          <a:cs typeface="+mn-cs"/>
                        </a:rPr>
                        <a:t>Start ART irrespective of CD4 count 	</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1352" cy="990600"/>
          </a:xfrm>
        </p:spPr>
        <p:txBody>
          <a:bodyPr>
            <a:noAutofit/>
          </a:bodyPr>
          <a:lstStyle/>
          <a:p>
            <a:r>
              <a:rPr lang="en-US" sz="2000" b="1" dirty="0" smtClean="0"/>
              <a:t/>
            </a:r>
            <a:br>
              <a:rPr lang="en-US" sz="2000" b="1" dirty="0" smtClean="0"/>
            </a:br>
            <a:r>
              <a:rPr lang="en-US" sz="2000" b="1" dirty="0" smtClean="0"/>
              <a:t/>
            </a:r>
            <a:br>
              <a:rPr lang="en-US" sz="2000" b="1" dirty="0" smtClean="0"/>
            </a:br>
            <a:r>
              <a:rPr lang="en-US" sz="2000" b="1" dirty="0" smtClean="0"/>
              <a:t>Currently, the national </a:t>
            </a:r>
            <a:r>
              <a:rPr lang="en-US" sz="2000" b="1" dirty="0" err="1" smtClean="0"/>
              <a:t>programme</a:t>
            </a:r>
            <a:r>
              <a:rPr lang="en-US" sz="2000" b="1" dirty="0" smtClean="0"/>
              <a:t> provides the following drugs/ combinations for first-line regimens </a:t>
            </a:r>
            <a:br>
              <a:rPr lang="en-US" sz="2000" b="1" dirty="0" smtClean="0"/>
            </a:br>
            <a:endParaRPr lang="en-US" sz="2000" dirty="0"/>
          </a:p>
        </p:txBody>
      </p:sp>
      <p:sp>
        <p:nvSpPr>
          <p:cNvPr id="3" name="Content Placeholder 2"/>
          <p:cNvSpPr>
            <a:spLocks noGrp="1"/>
          </p:cNvSpPr>
          <p:nvPr>
            <p:ph sz="quarter" idx="1"/>
          </p:nvPr>
        </p:nvSpPr>
        <p:spPr/>
        <p:txBody>
          <a:bodyPr>
            <a:normAutofit/>
          </a:bodyPr>
          <a:lstStyle/>
          <a:p>
            <a:pPr>
              <a:buNone/>
            </a:pPr>
            <a:r>
              <a:rPr lang="en-US" b="1" dirty="0" smtClean="0"/>
              <a:t>		Antiretroviral Therapy Regimens </a:t>
            </a:r>
          </a:p>
          <a:p>
            <a:pPr>
              <a:buNone/>
            </a:pPr>
            <a:endParaRPr lang="nn-NO" dirty="0" smtClean="0"/>
          </a:p>
          <a:p>
            <a:r>
              <a:rPr lang="nn-NO" dirty="0" smtClean="0"/>
              <a:t>(i) Zidovudine (300 mg) + Lamivudine (150 mg) </a:t>
            </a:r>
          </a:p>
          <a:p>
            <a:r>
              <a:rPr lang="en-US" dirty="0" smtClean="0"/>
              <a:t>(ii) </a:t>
            </a:r>
            <a:r>
              <a:rPr lang="en-US" dirty="0" err="1" smtClean="0"/>
              <a:t>Tenofovir</a:t>
            </a:r>
            <a:r>
              <a:rPr lang="en-US" dirty="0" smtClean="0"/>
              <a:t> (300mg) + </a:t>
            </a:r>
            <a:r>
              <a:rPr lang="en-US" dirty="0" err="1" smtClean="0"/>
              <a:t>Lamivudine</a:t>
            </a:r>
            <a:r>
              <a:rPr lang="en-US" dirty="0" smtClean="0"/>
              <a:t> (150 mg) </a:t>
            </a:r>
          </a:p>
          <a:p>
            <a:r>
              <a:rPr lang="en-US" dirty="0" smtClean="0"/>
              <a:t>(iii) </a:t>
            </a:r>
            <a:r>
              <a:rPr lang="en-US" dirty="0" err="1" smtClean="0"/>
              <a:t>Zidovudine</a:t>
            </a:r>
            <a:r>
              <a:rPr lang="en-US" dirty="0" smtClean="0"/>
              <a:t> (300 mg) + </a:t>
            </a:r>
            <a:r>
              <a:rPr lang="en-US" dirty="0" err="1" smtClean="0"/>
              <a:t>Lamivudine</a:t>
            </a:r>
            <a:r>
              <a:rPr lang="en-US" dirty="0" smtClean="0"/>
              <a:t> (150 mg) + </a:t>
            </a:r>
            <a:r>
              <a:rPr lang="en-US" dirty="0" err="1" smtClean="0"/>
              <a:t>Nevirapine</a:t>
            </a:r>
            <a:r>
              <a:rPr lang="en-US" dirty="0" smtClean="0"/>
              <a:t> (200 mg) </a:t>
            </a:r>
          </a:p>
          <a:p>
            <a:r>
              <a:rPr lang="en-US" dirty="0" smtClean="0"/>
              <a:t>(iv) </a:t>
            </a:r>
            <a:r>
              <a:rPr lang="en-US" dirty="0" err="1" smtClean="0"/>
              <a:t>Efavirenz</a:t>
            </a:r>
            <a:r>
              <a:rPr lang="en-US" dirty="0" smtClean="0"/>
              <a:t> (600 mg) </a:t>
            </a:r>
          </a:p>
          <a:p>
            <a:r>
              <a:rPr lang="en-US" dirty="0" smtClean="0"/>
              <a:t>(v) </a:t>
            </a:r>
            <a:r>
              <a:rPr lang="en-US" dirty="0" err="1" smtClean="0"/>
              <a:t>Nevirapine</a:t>
            </a:r>
            <a:r>
              <a:rPr lang="en-US" dirty="0" smtClean="0"/>
              <a:t> (200 mg)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US" dirty="0" smtClean="0"/>
          </a:p>
          <a:p>
            <a:r>
              <a:rPr lang="en-US" b="1" dirty="0" smtClean="0"/>
              <a:t>Principles for selecting the first-line regimen </a:t>
            </a:r>
          </a:p>
          <a:p>
            <a:r>
              <a:rPr lang="en-US" dirty="0" smtClean="0"/>
              <a:t>1. Choose 3TC (</a:t>
            </a:r>
            <a:r>
              <a:rPr lang="en-US" dirty="0" err="1" smtClean="0"/>
              <a:t>Lamivudine</a:t>
            </a:r>
            <a:r>
              <a:rPr lang="en-US" dirty="0" smtClean="0"/>
              <a:t>) in all regimens </a:t>
            </a:r>
          </a:p>
          <a:p>
            <a:r>
              <a:rPr lang="en-US" dirty="0" smtClean="0"/>
              <a:t>2. Choose one NRTI to combine with 3TC (AZT </a:t>
            </a:r>
            <a:r>
              <a:rPr lang="en-US" b="1" dirty="0" smtClean="0"/>
              <a:t>or TDF) </a:t>
            </a:r>
          </a:p>
          <a:p>
            <a:r>
              <a:rPr lang="en-US" dirty="0" smtClean="0"/>
              <a:t>3. Choose one NNRTI (NVP </a:t>
            </a:r>
            <a:r>
              <a:rPr lang="en-US" b="1" dirty="0" smtClean="0"/>
              <a:t>or EFV</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503920" cy="6172200"/>
          </a:xfrm>
        </p:spPr>
        <p:txBody>
          <a:bodyPr>
            <a:normAutofit lnSpcReduction="10000"/>
          </a:bodyPr>
          <a:lstStyle/>
          <a:p>
            <a:endParaRPr lang="en-US" dirty="0" smtClean="0"/>
          </a:p>
          <a:p>
            <a:r>
              <a:rPr lang="en-US" b="1" dirty="0" smtClean="0"/>
              <a:t>FDCs:</a:t>
            </a:r>
          </a:p>
          <a:p>
            <a:r>
              <a:rPr lang="en-US" b="1" dirty="0" smtClean="0"/>
              <a:t>Fixed-dose combinations (FDCs) are preferred because they are easy to use,  and thus reduce the chances of development of drug resistance. The current national experience shows that bid (twice a day) regimens of FDCs are well tolerated .</a:t>
            </a:r>
          </a:p>
          <a:p>
            <a:endParaRPr lang="en-US" b="1" dirty="0" smtClean="0"/>
          </a:p>
          <a:p>
            <a:r>
              <a:rPr lang="en-US" b="1" i="1" dirty="0" err="1" smtClean="0"/>
              <a:t>Atripla-</a:t>
            </a:r>
            <a:r>
              <a:rPr lang="en-US" i="1" dirty="0" err="1" smtClean="0"/>
              <a:t>Atripla</a:t>
            </a:r>
            <a:r>
              <a:rPr lang="en-US" i="1" dirty="0" smtClean="0"/>
              <a:t> provides triple-drug combination</a:t>
            </a:r>
          </a:p>
          <a:p>
            <a:r>
              <a:rPr lang="en-US" dirty="0" smtClean="0"/>
              <a:t>treatment in one pill, taken once a day. It</a:t>
            </a:r>
            <a:r>
              <a:rPr lang="en-US" b="1" dirty="0" smtClean="0"/>
              <a:t> </a:t>
            </a:r>
            <a:r>
              <a:rPr lang="en-US" dirty="0" smtClean="0"/>
              <a:t>combines 200mg of FTC (</a:t>
            </a:r>
            <a:r>
              <a:rPr lang="en-US" dirty="0" err="1" smtClean="0"/>
              <a:t>emtricitabine</a:t>
            </a:r>
            <a:r>
              <a:rPr lang="en-US" dirty="0" smtClean="0"/>
              <a:t>),245mg of </a:t>
            </a:r>
            <a:r>
              <a:rPr lang="en-US" dirty="0" err="1" smtClean="0"/>
              <a:t>tenofovir</a:t>
            </a:r>
            <a:r>
              <a:rPr lang="en-US" dirty="0" smtClean="0"/>
              <a:t> and 600mg of </a:t>
            </a:r>
            <a:r>
              <a:rPr lang="en-US" dirty="0" err="1" smtClean="0"/>
              <a:t>efavirenz</a:t>
            </a:r>
            <a:r>
              <a:rPr lang="en-US" dirty="0" smtClean="0"/>
              <a:t>.</a:t>
            </a:r>
          </a:p>
          <a:p>
            <a:r>
              <a:rPr lang="en-US" dirty="0" smtClean="0"/>
              <a:t>The dose is one pink tablet once a day.</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b="1" i="1" dirty="0" err="1" smtClean="0"/>
              <a:t>Eviplera-</a:t>
            </a:r>
            <a:r>
              <a:rPr lang="en-US" i="1" dirty="0" err="1" smtClean="0"/>
              <a:t>Eviplera</a:t>
            </a:r>
            <a:r>
              <a:rPr lang="en-US" i="1" dirty="0" smtClean="0"/>
              <a:t> provides triple-drug combination </a:t>
            </a:r>
            <a:r>
              <a:rPr lang="en-US" dirty="0" smtClean="0"/>
              <a:t>treatment in one pill, taken once a day. It combines 200mg FTC (</a:t>
            </a:r>
            <a:r>
              <a:rPr lang="en-US" dirty="0" err="1" smtClean="0"/>
              <a:t>emtricitabine</a:t>
            </a:r>
            <a:r>
              <a:rPr lang="en-US" dirty="0" smtClean="0"/>
              <a:t>), </a:t>
            </a:r>
          </a:p>
          <a:p>
            <a:pPr>
              <a:buNone/>
            </a:pPr>
            <a:r>
              <a:rPr lang="en-US" dirty="0" smtClean="0"/>
              <a:t>  25mg </a:t>
            </a:r>
            <a:r>
              <a:rPr lang="en-US" dirty="0" err="1" smtClean="0"/>
              <a:t>rilpivirine</a:t>
            </a:r>
            <a:r>
              <a:rPr lang="en-US" dirty="0" smtClean="0"/>
              <a:t> and 245mg </a:t>
            </a:r>
            <a:r>
              <a:rPr lang="en-US" dirty="0" err="1" smtClean="0"/>
              <a:t>tenofovir</a:t>
            </a:r>
            <a:r>
              <a:rPr lang="en-US" dirty="0" smtClean="0"/>
              <a:t>, in one purplish-pink </a:t>
            </a:r>
            <a:r>
              <a:rPr lang="en-US" dirty="0" err="1" smtClean="0"/>
              <a:t>tablet.one</a:t>
            </a:r>
            <a:r>
              <a:rPr lang="en-US" dirty="0" smtClean="0"/>
              <a:t> tablet once a day with meal.</a:t>
            </a:r>
          </a:p>
          <a:p>
            <a:r>
              <a:rPr lang="en-US" b="1" i="1" dirty="0" err="1" smtClean="0"/>
              <a:t>Combivir</a:t>
            </a:r>
            <a:r>
              <a:rPr lang="en-US" b="1" i="1" dirty="0" smtClean="0"/>
              <a:t>-</a:t>
            </a:r>
            <a:r>
              <a:rPr lang="en-US" dirty="0" smtClean="0"/>
              <a:t>This is a combination of AZT (</a:t>
            </a:r>
            <a:r>
              <a:rPr lang="en-US" dirty="0" err="1" smtClean="0"/>
              <a:t>zidovudine</a:t>
            </a:r>
            <a:r>
              <a:rPr lang="en-US" dirty="0" smtClean="0"/>
              <a:t>) and 3TC (</a:t>
            </a:r>
            <a:r>
              <a:rPr lang="en-US" dirty="0" err="1" smtClean="0"/>
              <a:t>lamivudine</a:t>
            </a:r>
            <a:r>
              <a:rPr lang="en-US" dirty="0" smtClean="0"/>
              <a:t>). The dosage is one white tablet (150mg 3TC and 300mg AZT) twice a day.</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b="1" i="1" dirty="0" err="1" smtClean="0"/>
              <a:t>Truvada</a:t>
            </a:r>
            <a:r>
              <a:rPr lang="en-US" b="1" i="1" dirty="0" smtClean="0"/>
              <a:t> –</a:t>
            </a:r>
            <a:r>
              <a:rPr lang="en-US" dirty="0" smtClean="0"/>
              <a:t>FTC (</a:t>
            </a:r>
            <a:r>
              <a:rPr lang="en-US" dirty="0" err="1" smtClean="0"/>
              <a:t>Emtricitabine</a:t>
            </a:r>
            <a:r>
              <a:rPr lang="en-US" dirty="0" smtClean="0"/>
              <a:t>) and </a:t>
            </a:r>
            <a:r>
              <a:rPr lang="en-US" dirty="0" err="1" smtClean="0"/>
              <a:t>tenofovir</a:t>
            </a:r>
            <a:r>
              <a:rPr lang="en-US" dirty="0" smtClean="0"/>
              <a:t> are combined in this pill. The dose is one blue tablet (200mg FTC and 245mg </a:t>
            </a:r>
            <a:r>
              <a:rPr lang="en-US" dirty="0" err="1" smtClean="0"/>
              <a:t>tenofovir</a:t>
            </a:r>
            <a:r>
              <a:rPr lang="en-US" dirty="0" smtClean="0"/>
              <a:t>) once a day.</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Revised NACO ART Regimen 2012 	</a:t>
            </a:r>
          </a:p>
        </p:txBody>
      </p:sp>
      <p:graphicFrame>
        <p:nvGraphicFramePr>
          <p:cNvPr id="5" name="Content Placeholder 4"/>
          <p:cNvGraphicFramePr>
            <a:graphicFrameLocks noGrp="1"/>
          </p:cNvGraphicFramePr>
          <p:nvPr>
            <p:ph sz="quarter" idx="1"/>
          </p:nvPr>
        </p:nvGraphicFramePr>
        <p:xfrm>
          <a:off x="152401" y="1527175"/>
          <a:ext cx="8839199" cy="6583680"/>
        </p:xfrm>
        <a:graphic>
          <a:graphicData uri="http://schemas.openxmlformats.org/drawingml/2006/table">
            <a:tbl>
              <a:tblPr firstRow="1" bandRow="1">
                <a:tableStyleId>{17292A2E-F333-43FB-9621-5CBBE7FDCDCB}</a:tableStyleId>
              </a:tblPr>
              <a:tblGrid>
                <a:gridCol w="303289"/>
                <a:gridCol w="1213160"/>
                <a:gridCol w="2957079"/>
                <a:gridCol w="4365671"/>
              </a:tblGrid>
              <a:tr h="961626">
                <a:tc>
                  <a:txBody>
                    <a:bodyPr/>
                    <a:lstStyle/>
                    <a:p>
                      <a:r>
                        <a:rPr lang="en-US" dirty="0" smtClean="0"/>
                        <a:t>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b="1" kern="1200" baseline="0" dirty="0" smtClean="0">
                          <a:solidFill>
                            <a:schemeClr val="bg1"/>
                          </a:solidFill>
                          <a:latin typeface="+mn-lt"/>
                          <a:ea typeface="+mn-ea"/>
                          <a:cs typeface="+mn-cs"/>
                        </a:rPr>
                        <a:t>Regimen I </a:t>
                      </a:r>
                      <a:r>
                        <a:rPr kumimoji="0" lang="en-US" sz="1800" b="1" kern="1200" baseline="0" dirty="0" smtClean="0">
                          <a:solidFill>
                            <a:schemeClr val="bg1"/>
                          </a:solidFill>
                          <a:latin typeface="+mn-lt"/>
                          <a:ea typeface="+mn-ea"/>
                          <a:cs typeface="+mn-cs"/>
                        </a:rPr>
                        <a:t>	</a:t>
                      </a:r>
                    </a:p>
                    <a:p>
                      <a:endParaRPr lang="en-US" dirty="0"/>
                    </a:p>
                  </a:txBody>
                  <a:tcPr/>
                </a:tc>
                <a:tc>
                  <a:txBody>
                    <a:bodyPr/>
                    <a:lstStyle/>
                    <a:p>
                      <a:r>
                        <a:rPr kumimoji="0" lang="en-US" sz="1800" b="1" kern="1200" baseline="0" dirty="0" err="1" smtClean="0">
                          <a:solidFill>
                            <a:schemeClr val="bg1"/>
                          </a:solidFill>
                          <a:latin typeface="+mn-lt"/>
                          <a:ea typeface="+mn-ea"/>
                          <a:cs typeface="+mn-cs"/>
                        </a:rPr>
                        <a:t>Zidovudine</a:t>
                      </a:r>
                      <a:r>
                        <a:rPr kumimoji="0" lang="en-US" sz="1800" b="1" kern="1200" baseline="0" dirty="0" smtClean="0">
                          <a:solidFill>
                            <a:schemeClr val="bg1"/>
                          </a:solidFill>
                          <a:latin typeface="+mn-lt"/>
                          <a:ea typeface="+mn-ea"/>
                          <a:cs typeface="+mn-cs"/>
                        </a:rPr>
                        <a:t> + </a:t>
                      </a:r>
                      <a:r>
                        <a:rPr kumimoji="0" lang="en-US" sz="1800" b="1" kern="1200" baseline="0" dirty="0" err="1" smtClean="0">
                          <a:solidFill>
                            <a:schemeClr val="bg1"/>
                          </a:solidFill>
                          <a:latin typeface="+mn-lt"/>
                          <a:ea typeface="+mn-ea"/>
                          <a:cs typeface="+mn-cs"/>
                        </a:rPr>
                        <a:t>Lamivudine</a:t>
                      </a:r>
                      <a:r>
                        <a:rPr kumimoji="0" lang="en-US" sz="1800" b="1" kern="1200" baseline="0" dirty="0" smtClean="0">
                          <a:solidFill>
                            <a:schemeClr val="bg1"/>
                          </a:solidFill>
                          <a:latin typeface="+mn-lt"/>
                          <a:ea typeface="+mn-ea"/>
                          <a:cs typeface="+mn-cs"/>
                        </a:rPr>
                        <a:t> + </a:t>
                      </a:r>
                      <a:r>
                        <a:rPr kumimoji="0" lang="en-US" sz="1800" b="1" kern="1200" baseline="0" dirty="0" err="1" smtClean="0">
                          <a:solidFill>
                            <a:schemeClr val="bg1"/>
                          </a:solidFill>
                          <a:latin typeface="+mn-lt"/>
                          <a:ea typeface="+mn-ea"/>
                          <a:cs typeface="+mn-cs"/>
                        </a:rPr>
                        <a:t>Nevirapine</a:t>
                      </a:r>
                      <a:r>
                        <a:rPr kumimoji="0" lang="en-US" sz="1800" b="1" kern="1200" baseline="0" dirty="0" smtClean="0">
                          <a:solidFill>
                            <a:schemeClr val="bg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bg1"/>
                          </a:solidFill>
                          <a:latin typeface="+mn-lt"/>
                          <a:ea typeface="+mn-ea"/>
                          <a:cs typeface="+mn-cs"/>
                        </a:rPr>
                        <a:t>First line Regimen for patients with </a:t>
                      </a:r>
                      <a:r>
                        <a:rPr kumimoji="0" lang="en-US" sz="1800" b="1" kern="1200" baseline="0" dirty="0" err="1" smtClean="0">
                          <a:solidFill>
                            <a:schemeClr val="bg1"/>
                          </a:solidFill>
                          <a:latin typeface="+mn-lt"/>
                          <a:ea typeface="+mn-ea"/>
                          <a:cs typeface="+mn-cs"/>
                        </a:rPr>
                        <a:t>Hb</a:t>
                      </a:r>
                      <a:r>
                        <a:rPr kumimoji="0" lang="en-US" sz="1800" b="1" kern="1200" baseline="0" dirty="0" smtClean="0">
                          <a:solidFill>
                            <a:schemeClr val="bg1"/>
                          </a:solidFill>
                          <a:latin typeface="+mn-lt"/>
                          <a:ea typeface="+mn-ea"/>
                          <a:cs typeface="+mn-cs"/>
                        </a:rPr>
                        <a:t> ≥9 gm/dl and not on concomitant ATT 	</a:t>
                      </a:r>
                    </a:p>
                    <a:p>
                      <a:endParaRPr lang="en-US" dirty="0"/>
                    </a:p>
                  </a:txBody>
                  <a:tcPr/>
                </a:tc>
              </a:tr>
              <a:tr h="961626">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tx1"/>
                          </a:solidFill>
                          <a:latin typeface="+mn-lt"/>
                          <a:ea typeface="+mn-ea"/>
                          <a:cs typeface="+mn-cs"/>
                        </a:rPr>
                        <a:t>Regimen I (a)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err="1" smtClean="0">
                          <a:solidFill>
                            <a:schemeClr val="tx1"/>
                          </a:solidFill>
                          <a:latin typeface="+mn-lt"/>
                          <a:ea typeface="+mn-ea"/>
                          <a:cs typeface="+mn-cs"/>
                        </a:rPr>
                        <a:t>Tenofovir</a:t>
                      </a:r>
                      <a:r>
                        <a:rPr kumimoji="0" lang="en-US" sz="1800" kern="1200" baseline="0" dirty="0" smtClean="0">
                          <a:solidFill>
                            <a:schemeClr val="tx1"/>
                          </a:solidFill>
                          <a:latin typeface="+mn-lt"/>
                          <a:ea typeface="+mn-ea"/>
                          <a:cs typeface="+mn-cs"/>
                        </a:rPr>
                        <a:t> + </a:t>
                      </a:r>
                      <a:r>
                        <a:rPr kumimoji="0" lang="en-US" sz="1800" kern="1200" baseline="0" dirty="0" err="1" smtClean="0">
                          <a:solidFill>
                            <a:schemeClr val="tx1"/>
                          </a:solidFill>
                          <a:latin typeface="+mn-lt"/>
                          <a:ea typeface="+mn-ea"/>
                          <a:cs typeface="+mn-cs"/>
                        </a:rPr>
                        <a:t>Lamivudine</a:t>
                      </a:r>
                      <a:r>
                        <a:rPr kumimoji="0" lang="en-US" sz="1800" kern="1200" baseline="0" dirty="0" smtClean="0">
                          <a:solidFill>
                            <a:schemeClr val="tx1"/>
                          </a:solidFill>
                          <a:latin typeface="+mn-lt"/>
                          <a:ea typeface="+mn-ea"/>
                          <a:cs typeface="+mn-cs"/>
                        </a:rPr>
                        <a:t> + </a:t>
                      </a:r>
                      <a:r>
                        <a:rPr kumimoji="0" lang="en-US" sz="1800" kern="1200" baseline="0" dirty="0" err="1" smtClean="0">
                          <a:solidFill>
                            <a:schemeClr val="tx1"/>
                          </a:solidFill>
                          <a:latin typeface="+mn-lt"/>
                          <a:ea typeface="+mn-ea"/>
                          <a:cs typeface="+mn-cs"/>
                        </a:rPr>
                        <a:t>Nevirapine</a:t>
                      </a:r>
                      <a:r>
                        <a:rPr kumimoji="0" lang="en-US" sz="1800" kern="1200" baseline="0" dirty="0" smtClean="0">
                          <a:solidFill>
                            <a:schemeClr val="tx1"/>
                          </a:solidFill>
                          <a:latin typeface="+mn-lt"/>
                          <a:ea typeface="+mn-ea"/>
                          <a:cs typeface="+mn-cs"/>
                        </a:rPr>
                        <a:t>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tx1"/>
                          </a:solidFill>
                          <a:latin typeface="+mn-lt"/>
                          <a:ea typeface="+mn-ea"/>
                          <a:cs typeface="+mn-cs"/>
                        </a:rPr>
                        <a:t>First line Regimen for patients with </a:t>
                      </a:r>
                      <a:r>
                        <a:rPr kumimoji="0" lang="en-US" sz="1800" kern="1200" baseline="0" dirty="0" err="1" smtClean="0">
                          <a:solidFill>
                            <a:schemeClr val="tx1"/>
                          </a:solidFill>
                          <a:latin typeface="+mn-lt"/>
                          <a:ea typeface="+mn-ea"/>
                          <a:cs typeface="+mn-cs"/>
                        </a:rPr>
                        <a:t>Hb</a:t>
                      </a:r>
                      <a:r>
                        <a:rPr kumimoji="0" lang="en-US" sz="1800" kern="1200" baseline="0" dirty="0" smtClean="0">
                          <a:solidFill>
                            <a:schemeClr val="tx1"/>
                          </a:solidFill>
                          <a:latin typeface="+mn-lt"/>
                          <a:ea typeface="+mn-ea"/>
                          <a:cs typeface="+mn-cs"/>
                        </a:rPr>
                        <a:t> &lt;9 gm/dl and not on concomitant ATT 	</a:t>
                      </a:r>
                    </a:p>
                    <a:p>
                      <a:endParaRPr lang="en-US" dirty="0"/>
                    </a:p>
                  </a:txBody>
                  <a:tcPr/>
                </a:tc>
              </a:tr>
              <a:tr h="739712">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tx1"/>
                          </a:solidFill>
                          <a:latin typeface="+mn-lt"/>
                          <a:ea typeface="+mn-ea"/>
                          <a:cs typeface="+mn-cs"/>
                        </a:rPr>
                        <a:t>Regimen II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err="1" smtClean="0">
                          <a:solidFill>
                            <a:schemeClr val="tx1"/>
                          </a:solidFill>
                          <a:latin typeface="+mn-lt"/>
                          <a:ea typeface="+mn-ea"/>
                          <a:cs typeface="+mn-cs"/>
                        </a:rPr>
                        <a:t>Zidovudine</a:t>
                      </a:r>
                      <a:r>
                        <a:rPr kumimoji="0" lang="en-US" sz="1800" kern="1200" baseline="0" dirty="0" smtClean="0">
                          <a:solidFill>
                            <a:schemeClr val="tx1"/>
                          </a:solidFill>
                          <a:latin typeface="+mn-lt"/>
                          <a:ea typeface="+mn-ea"/>
                          <a:cs typeface="+mn-cs"/>
                        </a:rPr>
                        <a:t> + </a:t>
                      </a:r>
                      <a:r>
                        <a:rPr kumimoji="0" lang="en-US" sz="1800" kern="1200" baseline="0" dirty="0" err="1" smtClean="0">
                          <a:solidFill>
                            <a:schemeClr val="tx1"/>
                          </a:solidFill>
                          <a:latin typeface="+mn-lt"/>
                          <a:ea typeface="+mn-ea"/>
                          <a:cs typeface="+mn-cs"/>
                        </a:rPr>
                        <a:t>Lamivudine</a:t>
                      </a:r>
                      <a:r>
                        <a:rPr kumimoji="0" lang="en-US" sz="1800" kern="1200" baseline="0" dirty="0" smtClean="0">
                          <a:solidFill>
                            <a:schemeClr val="tx1"/>
                          </a:solidFill>
                          <a:latin typeface="+mn-lt"/>
                          <a:ea typeface="+mn-ea"/>
                          <a:cs typeface="+mn-cs"/>
                        </a:rPr>
                        <a:t> + </a:t>
                      </a:r>
                      <a:r>
                        <a:rPr kumimoji="0" lang="en-US" sz="1800" kern="1200" baseline="0" dirty="0" err="1" smtClean="0">
                          <a:solidFill>
                            <a:schemeClr val="tx1"/>
                          </a:solidFill>
                          <a:latin typeface="+mn-lt"/>
                          <a:ea typeface="+mn-ea"/>
                          <a:cs typeface="+mn-cs"/>
                        </a:rPr>
                        <a:t>Efavirenz</a:t>
                      </a:r>
                      <a:r>
                        <a:rPr kumimoji="0" lang="en-US" sz="1800" kern="1200" baseline="0" dirty="0" smtClean="0">
                          <a:solidFill>
                            <a:schemeClr val="tx1"/>
                          </a:solidFill>
                          <a:latin typeface="+mn-lt"/>
                          <a:ea typeface="+mn-ea"/>
                          <a:cs typeface="+mn-cs"/>
                        </a:rPr>
                        <a:t>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tx1"/>
                          </a:solidFill>
                          <a:latin typeface="+mn-lt"/>
                          <a:ea typeface="+mn-ea"/>
                          <a:cs typeface="+mn-cs"/>
                        </a:rPr>
                        <a:t>First line Regimen for patients with </a:t>
                      </a:r>
                      <a:r>
                        <a:rPr kumimoji="0" lang="en-US" sz="1800" kern="1200" baseline="0" dirty="0" err="1" smtClean="0">
                          <a:solidFill>
                            <a:schemeClr val="tx1"/>
                          </a:solidFill>
                          <a:latin typeface="+mn-lt"/>
                          <a:ea typeface="+mn-ea"/>
                          <a:cs typeface="+mn-cs"/>
                        </a:rPr>
                        <a:t>Hb</a:t>
                      </a:r>
                      <a:r>
                        <a:rPr kumimoji="0" lang="en-US" sz="1800" kern="1200" baseline="0" dirty="0" smtClean="0">
                          <a:solidFill>
                            <a:schemeClr val="tx1"/>
                          </a:solidFill>
                          <a:latin typeface="+mn-lt"/>
                          <a:ea typeface="+mn-ea"/>
                          <a:cs typeface="+mn-cs"/>
                        </a:rPr>
                        <a:t> ≥9 gm/dl and on concomitant ATT 	</a:t>
                      </a:r>
                    </a:p>
                    <a:p>
                      <a:endParaRPr lang="en-US" dirty="0"/>
                    </a:p>
                  </a:txBody>
                  <a:tcPr/>
                </a:tc>
              </a:tr>
              <a:tr h="1484322">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tx1"/>
                          </a:solidFill>
                          <a:latin typeface="+mn-lt"/>
                          <a:ea typeface="+mn-ea"/>
                          <a:cs typeface="+mn-cs"/>
                        </a:rPr>
                        <a:t>Regimen II (a)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err="1" smtClean="0">
                          <a:solidFill>
                            <a:schemeClr val="tx1"/>
                          </a:solidFill>
                          <a:latin typeface="+mn-lt"/>
                          <a:ea typeface="+mn-ea"/>
                          <a:cs typeface="+mn-cs"/>
                        </a:rPr>
                        <a:t>Tenofovir</a:t>
                      </a:r>
                      <a:r>
                        <a:rPr kumimoji="0" lang="en-US" sz="1800" kern="1200" baseline="0" dirty="0" smtClean="0">
                          <a:solidFill>
                            <a:schemeClr val="tx1"/>
                          </a:solidFill>
                          <a:latin typeface="+mn-lt"/>
                          <a:ea typeface="+mn-ea"/>
                          <a:cs typeface="+mn-cs"/>
                        </a:rPr>
                        <a:t> + </a:t>
                      </a:r>
                      <a:r>
                        <a:rPr kumimoji="0" lang="en-US" sz="1800" kern="1200" baseline="0" dirty="0" err="1" smtClean="0">
                          <a:solidFill>
                            <a:schemeClr val="tx1"/>
                          </a:solidFill>
                          <a:latin typeface="+mn-lt"/>
                          <a:ea typeface="+mn-ea"/>
                          <a:cs typeface="+mn-cs"/>
                        </a:rPr>
                        <a:t>Lamivudine</a:t>
                      </a:r>
                      <a:r>
                        <a:rPr kumimoji="0" lang="en-US" sz="1800" kern="1200" baseline="0" dirty="0" smtClean="0">
                          <a:solidFill>
                            <a:schemeClr val="tx1"/>
                          </a:solidFill>
                          <a:latin typeface="+mn-lt"/>
                          <a:ea typeface="+mn-ea"/>
                          <a:cs typeface="+mn-cs"/>
                        </a:rPr>
                        <a:t> + </a:t>
                      </a:r>
                      <a:r>
                        <a:rPr kumimoji="0" lang="en-US" sz="1800" kern="1200" baseline="0" dirty="0" err="1" smtClean="0">
                          <a:solidFill>
                            <a:schemeClr val="tx1"/>
                          </a:solidFill>
                          <a:latin typeface="+mn-lt"/>
                          <a:ea typeface="+mn-ea"/>
                          <a:cs typeface="+mn-cs"/>
                        </a:rPr>
                        <a:t>Efavirenz</a:t>
                      </a:r>
                      <a:r>
                        <a:rPr kumimoji="0" lang="en-US" sz="1800" kern="1200" baseline="0" dirty="0" smtClean="0">
                          <a:solidFill>
                            <a:schemeClr val="tx1"/>
                          </a:solidFill>
                          <a:latin typeface="+mn-lt"/>
                          <a:ea typeface="+mn-ea"/>
                          <a:cs typeface="+mn-cs"/>
                        </a:rPr>
                        <a:t>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baseline="0" dirty="0" smtClean="0">
                          <a:solidFill>
                            <a:schemeClr val="tx1"/>
                          </a:solidFill>
                          <a:latin typeface="+mn-lt"/>
                          <a:ea typeface="+mn-ea"/>
                          <a:cs typeface="+mn-cs"/>
                        </a:rPr>
                        <a:t>First line Regimen for patients with </a:t>
                      </a:r>
                      <a:r>
                        <a:rPr kumimoji="0" lang="en-US" sz="1600" kern="1200" baseline="0" dirty="0" err="1" smtClean="0">
                          <a:solidFill>
                            <a:schemeClr val="tx1"/>
                          </a:solidFill>
                          <a:latin typeface="+mn-lt"/>
                          <a:ea typeface="+mn-ea"/>
                          <a:cs typeface="+mn-cs"/>
                        </a:rPr>
                        <a:t>Hb</a:t>
                      </a:r>
                      <a:r>
                        <a:rPr kumimoji="0" lang="en-US" sz="1600" kern="1200" baseline="0" dirty="0" smtClean="0">
                          <a:solidFill>
                            <a:schemeClr val="tx1"/>
                          </a:solidFill>
                          <a:latin typeface="+mn-lt"/>
                          <a:ea typeface="+mn-ea"/>
                          <a:cs typeface="+mn-cs"/>
                        </a:rPr>
                        <a:t> &lt;9 gm/dl and on concomitant ATT First line for all patients with Hepatitis B and/or Hepatitis C co-infection First line Regimen for pregnant women, with no exposure to </a:t>
                      </a:r>
                      <a:r>
                        <a:rPr kumimoji="0" lang="en-US" sz="1600" kern="1200" baseline="0" dirty="0" err="1" smtClean="0">
                          <a:solidFill>
                            <a:schemeClr val="tx1"/>
                          </a:solidFill>
                          <a:latin typeface="+mn-lt"/>
                          <a:ea typeface="+mn-ea"/>
                          <a:cs typeface="+mn-cs"/>
                        </a:rPr>
                        <a:t>sd</a:t>
                      </a:r>
                      <a:r>
                        <a:rPr kumimoji="0" lang="en-US" sz="1600" kern="1200" baseline="0" dirty="0" smtClean="0">
                          <a:solidFill>
                            <a:schemeClr val="tx1"/>
                          </a:solidFill>
                          <a:latin typeface="+mn-lt"/>
                          <a:ea typeface="+mn-ea"/>
                          <a:cs typeface="+mn-cs"/>
                        </a:rPr>
                        <a:t>-NVP in the past 	</a:t>
                      </a:r>
                    </a:p>
                    <a:p>
                      <a:endParaRPr lang="en-US" dirty="0"/>
                    </a:p>
                  </a:txBody>
                  <a:tcPr/>
                </a:tc>
              </a:tr>
              <a:tr h="295885">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295885">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295885">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295885">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228599" y="228601"/>
          <a:ext cx="8763000" cy="6876414"/>
        </p:xfrm>
        <a:graphic>
          <a:graphicData uri="http://schemas.openxmlformats.org/drawingml/2006/table">
            <a:tbl>
              <a:tblPr firstRow="1" bandRow="1">
                <a:tableStyleId>{F2DE63D5-997A-4646-A377-4702673A728D}</a:tableStyleId>
              </a:tblPr>
              <a:tblGrid>
                <a:gridCol w="464246"/>
                <a:gridCol w="2151529"/>
                <a:gridCol w="2612571"/>
                <a:gridCol w="3534654"/>
              </a:tblGrid>
              <a:tr h="1985971">
                <a:tc>
                  <a:txBody>
                    <a:bodyPr/>
                    <a:lstStyle/>
                    <a:p>
                      <a:endParaRPr lang="en-US" dirty="0" smtClean="0"/>
                    </a:p>
                    <a:p>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bg1"/>
                          </a:solidFill>
                          <a:latin typeface="+mn-lt"/>
                          <a:ea typeface="+mn-ea"/>
                          <a:cs typeface="+mn-cs"/>
                        </a:rPr>
                        <a:t>Regimen III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baseline="0" dirty="0" err="1" smtClean="0">
                          <a:solidFill>
                            <a:schemeClr val="bg1"/>
                          </a:solidFill>
                          <a:latin typeface="+mn-lt"/>
                          <a:ea typeface="+mn-ea"/>
                          <a:cs typeface="+mn-cs"/>
                        </a:rPr>
                        <a:t>Zidovudine</a:t>
                      </a:r>
                      <a:r>
                        <a:rPr kumimoji="0" lang="en-US" sz="1800" b="1" kern="1200" baseline="0" dirty="0" smtClean="0">
                          <a:solidFill>
                            <a:schemeClr val="bg1"/>
                          </a:solidFill>
                          <a:latin typeface="+mn-lt"/>
                          <a:ea typeface="+mn-ea"/>
                          <a:cs typeface="+mn-cs"/>
                        </a:rPr>
                        <a:t> + </a:t>
                      </a:r>
                      <a:r>
                        <a:rPr kumimoji="0" lang="en-US" sz="1800" b="1" kern="1200" baseline="0" dirty="0" err="1" smtClean="0">
                          <a:solidFill>
                            <a:schemeClr val="bg1"/>
                          </a:solidFill>
                          <a:latin typeface="+mn-lt"/>
                          <a:ea typeface="+mn-ea"/>
                          <a:cs typeface="+mn-cs"/>
                        </a:rPr>
                        <a:t>Lamivudine</a:t>
                      </a:r>
                      <a:r>
                        <a:rPr kumimoji="0" lang="en-US" sz="1800" b="1" kern="1200" baseline="0" dirty="0" smtClean="0">
                          <a:solidFill>
                            <a:schemeClr val="bg1"/>
                          </a:solidFill>
                          <a:latin typeface="+mn-lt"/>
                          <a:ea typeface="+mn-ea"/>
                          <a:cs typeface="+mn-cs"/>
                        </a:rPr>
                        <a:t> + </a:t>
                      </a:r>
                      <a:r>
                        <a:rPr kumimoji="0" lang="en-US" sz="1800" b="1" kern="1200" baseline="0" dirty="0" err="1" smtClean="0">
                          <a:solidFill>
                            <a:schemeClr val="bg1"/>
                          </a:solidFill>
                          <a:latin typeface="+mn-lt"/>
                          <a:ea typeface="+mn-ea"/>
                          <a:cs typeface="+mn-cs"/>
                        </a:rPr>
                        <a:t>Atazanavir</a:t>
                      </a:r>
                      <a:r>
                        <a:rPr kumimoji="0" lang="en-US" sz="1800" b="1" kern="1200" baseline="0" dirty="0" smtClean="0">
                          <a:solidFill>
                            <a:schemeClr val="bg1"/>
                          </a:solidFill>
                          <a:latin typeface="+mn-lt"/>
                          <a:ea typeface="+mn-ea"/>
                          <a:cs typeface="+mn-cs"/>
                        </a:rPr>
                        <a:t>/ </a:t>
                      </a:r>
                      <a:r>
                        <a:rPr kumimoji="0" lang="en-US" sz="1800" b="1" kern="1200" baseline="0" dirty="0" err="1" smtClean="0">
                          <a:solidFill>
                            <a:schemeClr val="bg1"/>
                          </a:solidFill>
                          <a:latin typeface="+mn-lt"/>
                          <a:ea typeface="+mn-ea"/>
                          <a:cs typeface="+mn-cs"/>
                        </a:rPr>
                        <a:t>Ritonavir</a:t>
                      </a:r>
                      <a:r>
                        <a:rPr kumimoji="0" lang="en-US" sz="1800" b="1" kern="1200" baseline="0" dirty="0" smtClean="0">
                          <a:solidFill>
                            <a:schemeClr val="bg1"/>
                          </a:solidFill>
                          <a:latin typeface="+mn-lt"/>
                          <a:ea typeface="+mn-ea"/>
                          <a:cs typeface="+mn-cs"/>
                        </a:rPr>
                        <a:t>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1" kern="1200" baseline="0" dirty="0" smtClean="0">
                          <a:solidFill>
                            <a:schemeClr val="bg1"/>
                          </a:solidFill>
                          <a:latin typeface="+mn-lt"/>
                          <a:ea typeface="+mn-ea"/>
                          <a:cs typeface="+mn-cs"/>
                        </a:rPr>
                        <a:t>Regimen for patients on AZT Containing first line regimen, who develop toxicity to both NVP and EFV Also Second line regimen for those who are on TDF containing first line regimen if </a:t>
                      </a:r>
                      <a:r>
                        <a:rPr kumimoji="0" lang="en-US" sz="1200" b="1" kern="1200" baseline="0" dirty="0" err="1" smtClean="0">
                          <a:solidFill>
                            <a:schemeClr val="bg1"/>
                          </a:solidFill>
                          <a:latin typeface="+mn-lt"/>
                          <a:ea typeface="+mn-ea"/>
                          <a:cs typeface="+mn-cs"/>
                        </a:rPr>
                        <a:t>Hb</a:t>
                      </a:r>
                      <a:r>
                        <a:rPr kumimoji="0" lang="en-US" sz="1200" b="1" kern="1200" baseline="0" dirty="0" smtClean="0">
                          <a:solidFill>
                            <a:schemeClr val="bg1"/>
                          </a:solidFill>
                          <a:latin typeface="+mn-lt"/>
                          <a:ea typeface="+mn-ea"/>
                          <a:cs typeface="+mn-cs"/>
                        </a:rPr>
                        <a:t> ≥ 9 gm/dl </a:t>
                      </a:r>
                      <a:r>
                        <a:rPr kumimoji="0" lang="en-US" sz="1800" b="1" kern="1200" baseline="0" dirty="0" smtClean="0">
                          <a:solidFill>
                            <a:schemeClr val="bg1"/>
                          </a:solidFill>
                          <a:latin typeface="+mn-lt"/>
                          <a:ea typeface="+mn-ea"/>
                          <a:cs typeface="+mn-cs"/>
                        </a:rPr>
                        <a:t>	</a:t>
                      </a:r>
                    </a:p>
                    <a:p>
                      <a:endParaRPr lang="en-US" dirty="0"/>
                    </a:p>
                  </a:txBody>
                  <a:tcPr/>
                </a:tc>
              </a:tr>
              <a:tr h="2111782">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tx1"/>
                          </a:solidFill>
                          <a:latin typeface="+mn-lt"/>
                          <a:ea typeface="+mn-ea"/>
                          <a:cs typeface="+mn-cs"/>
                        </a:rPr>
                        <a:t>Regimen III(a)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err="1" smtClean="0">
                          <a:solidFill>
                            <a:schemeClr val="tx1"/>
                          </a:solidFill>
                          <a:latin typeface="+mn-lt"/>
                          <a:ea typeface="+mn-ea"/>
                          <a:cs typeface="+mn-cs"/>
                        </a:rPr>
                        <a:t>Zidovudine</a:t>
                      </a:r>
                      <a:r>
                        <a:rPr kumimoji="0" lang="en-US" sz="1800" kern="1200" baseline="0" dirty="0" smtClean="0">
                          <a:solidFill>
                            <a:schemeClr val="tx1"/>
                          </a:solidFill>
                          <a:latin typeface="+mn-lt"/>
                          <a:ea typeface="+mn-ea"/>
                          <a:cs typeface="+mn-cs"/>
                        </a:rPr>
                        <a:t> + </a:t>
                      </a:r>
                      <a:r>
                        <a:rPr kumimoji="0" lang="en-US" sz="1800" kern="1200" baseline="0" dirty="0" err="1" smtClean="0">
                          <a:solidFill>
                            <a:schemeClr val="tx1"/>
                          </a:solidFill>
                          <a:latin typeface="+mn-lt"/>
                          <a:ea typeface="+mn-ea"/>
                          <a:cs typeface="+mn-cs"/>
                        </a:rPr>
                        <a:t>Lamivudine</a:t>
                      </a:r>
                      <a:r>
                        <a:rPr kumimoji="0" lang="en-US" sz="1800" kern="1200" baseline="0" dirty="0" smtClean="0">
                          <a:solidFill>
                            <a:schemeClr val="tx1"/>
                          </a:solidFill>
                          <a:latin typeface="+mn-lt"/>
                          <a:ea typeface="+mn-ea"/>
                          <a:cs typeface="+mn-cs"/>
                        </a:rPr>
                        <a:t> + </a:t>
                      </a:r>
                      <a:r>
                        <a:rPr kumimoji="0" lang="en-US" sz="1800" kern="1200" baseline="0" dirty="0" err="1" smtClean="0">
                          <a:solidFill>
                            <a:schemeClr val="tx1"/>
                          </a:solidFill>
                          <a:latin typeface="+mn-lt"/>
                          <a:ea typeface="+mn-ea"/>
                          <a:cs typeface="+mn-cs"/>
                        </a:rPr>
                        <a:t>Lopinavir</a:t>
                      </a:r>
                      <a:r>
                        <a:rPr kumimoji="0" lang="en-US" sz="1800" kern="1200" baseline="0" dirty="0" smtClean="0">
                          <a:solidFill>
                            <a:schemeClr val="tx1"/>
                          </a:solidFill>
                          <a:latin typeface="+mn-lt"/>
                          <a:ea typeface="+mn-ea"/>
                          <a:cs typeface="+mn-cs"/>
                        </a:rPr>
                        <a:t> / </a:t>
                      </a:r>
                      <a:r>
                        <a:rPr kumimoji="0" lang="en-US" sz="1800" kern="1200" baseline="0" dirty="0" err="1" smtClean="0">
                          <a:solidFill>
                            <a:schemeClr val="tx1"/>
                          </a:solidFill>
                          <a:latin typeface="+mn-lt"/>
                          <a:ea typeface="+mn-ea"/>
                          <a:cs typeface="+mn-cs"/>
                        </a:rPr>
                        <a:t>Ritonavir</a:t>
                      </a:r>
                      <a:r>
                        <a:rPr kumimoji="0" lang="en-US" sz="1800" kern="1200" baseline="0" dirty="0" smtClean="0">
                          <a:solidFill>
                            <a:schemeClr val="tx1"/>
                          </a:solidFill>
                          <a:latin typeface="+mn-lt"/>
                          <a:ea typeface="+mn-ea"/>
                          <a:cs typeface="+mn-cs"/>
                        </a:rPr>
                        <a:t>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tx1"/>
                          </a:solidFill>
                          <a:latin typeface="+mn-lt"/>
                          <a:ea typeface="+mn-ea"/>
                          <a:cs typeface="+mn-cs"/>
                        </a:rPr>
                        <a:t>For patients of Regimen III who develop severe </a:t>
                      </a:r>
                      <a:r>
                        <a:rPr kumimoji="0" lang="en-US" sz="1800" kern="1200" baseline="0" dirty="0" err="1" smtClean="0">
                          <a:solidFill>
                            <a:schemeClr val="tx1"/>
                          </a:solidFill>
                          <a:latin typeface="+mn-lt"/>
                          <a:ea typeface="+mn-ea"/>
                          <a:cs typeface="+mn-cs"/>
                        </a:rPr>
                        <a:t>Atazanavir</a:t>
                      </a:r>
                      <a:r>
                        <a:rPr kumimoji="0" lang="en-US" sz="1800" kern="1200" baseline="0" dirty="0" smtClean="0">
                          <a:solidFill>
                            <a:schemeClr val="tx1"/>
                          </a:solidFill>
                          <a:latin typeface="+mn-lt"/>
                          <a:ea typeface="+mn-ea"/>
                          <a:cs typeface="+mn-cs"/>
                        </a:rPr>
                        <a:t> toxicity First line regimen for patients with HIV-2 infection with </a:t>
                      </a:r>
                      <a:r>
                        <a:rPr kumimoji="0" lang="en-US" sz="1800" kern="1200" baseline="0" dirty="0" err="1" smtClean="0">
                          <a:solidFill>
                            <a:schemeClr val="tx1"/>
                          </a:solidFill>
                          <a:latin typeface="+mn-lt"/>
                          <a:ea typeface="+mn-ea"/>
                          <a:cs typeface="+mn-cs"/>
                        </a:rPr>
                        <a:t>Hb</a:t>
                      </a:r>
                      <a:r>
                        <a:rPr kumimoji="0" lang="en-US" sz="1800" kern="1200" baseline="0" dirty="0" smtClean="0">
                          <a:solidFill>
                            <a:schemeClr val="tx1"/>
                          </a:solidFill>
                          <a:latin typeface="+mn-lt"/>
                          <a:ea typeface="+mn-ea"/>
                          <a:cs typeface="+mn-cs"/>
                        </a:rPr>
                        <a:t> ≥ 9 gm/dl 	</a:t>
                      </a:r>
                    </a:p>
                    <a:p>
                      <a:endParaRPr lang="en-US" dirty="0"/>
                    </a:p>
                  </a:txBody>
                  <a:tcPr/>
                </a:tc>
              </a:tr>
              <a:tr h="2778661">
                <a:tc>
                  <a:txBody>
                    <a:bodyPr/>
                    <a:lstStyle/>
                    <a:p>
                      <a:endParaRPr lang="en-US"/>
                    </a:p>
                  </a:txBody>
                  <a:tcPr/>
                </a:tc>
                <a:tc>
                  <a:txBody>
                    <a:bodyPr/>
                    <a:lstStyle/>
                    <a:p>
                      <a:r>
                        <a:rPr kumimoji="0" lang="en-US" sz="1800" b="1" kern="1200" baseline="0" dirty="0" smtClean="0">
                          <a:solidFill>
                            <a:schemeClr val="tx1"/>
                          </a:solidFill>
                          <a:latin typeface="+mn-lt"/>
                          <a:ea typeface="+mn-ea"/>
                          <a:cs typeface="+mn-cs"/>
                        </a:rPr>
                        <a:t>Regimen IV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err="1" smtClean="0">
                          <a:solidFill>
                            <a:schemeClr val="tx1"/>
                          </a:solidFill>
                          <a:latin typeface="+mn-lt"/>
                          <a:ea typeface="+mn-ea"/>
                          <a:cs typeface="+mn-cs"/>
                        </a:rPr>
                        <a:t>Tenofovir</a:t>
                      </a:r>
                      <a:r>
                        <a:rPr kumimoji="0" lang="en-US" sz="1800" kern="1200" baseline="0" dirty="0" smtClean="0">
                          <a:solidFill>
                            <a:schemeClr val="tx1"/>
                          </a:solidFill>
                          <a:latin typeface="+mn-lt"/>
                          <a:ea typeface="+mn-ea"/>
                          <a:cs typeface="+mn-cs"/>
                        </a:rPr>
                        <a:t> + </a:t>
                      </a:r>
                      <a:r>
                        <a:rPr kumimoji="0" lang="en-US" sz="1800" kern="1200" baseline="0" dirty="0" err="1" smtClean="0">
                          <a:solidFill>
                            <a:schemeClr val="tx1"/>
                          </a:solidFill>
                          <a:latin typeface="+mn-lt"/>
                          <a:ea typeface="+mn-ea"/>
                          <a:cs typeface="+mn-cs"/>
                        </a:rPr>
                        <a:t>Lamivudine</a:t>
                      </a:r>
                      <a:r>
                        <a:rPr kumimoji="0" lang="en-US" sz="1800" kern="1200" baseline="0" dirty="0" smtClean="0">
                          <a:solidFill>
                            <a:schemeClr val="tx1"/>
                          </a:solidFill>
                          <a:latin typeface="+mn-lt"/>
                          <a:ea typeface="+mn-ea"/>
                          <a:cs typeface="+mn-cs"/>
                        </a:rPr>
                        <a:t>+ </a:t>
                      </a:r>
                      <a:r>
                        <a:rPr kumimoji="0" lang="en-US" sz="1800" kern="1200" baseline="0" dirty="0" err="1" smtClean="0">
                          <a:solidFill>
                            <a:schemeClr val="tx1"/>
                          </a:solidFill>
                          <a:latin typeface="+mn-lt"/>
                          <a:ea typeface="+mn-ea"/>
                          <a:cs typeface="+mn-cs"/>
                        </a:rPr>
                        <a:t>Atazanavir</a:t>
                      </a:r>
                      <a:r>
                        <a:rPr kumimoji="0" lang="en-US" sz="1800" kern="1200" baseline="0" dirty="0" smtClean="0">
                          <a:solidFill>
                            <a:schemeClr val="tx1"/>
                          </a:solidFill>
                          <a:latin typeface="+mn-lt"/>
                          <a:ea typeface="+mn-ea"/>
                          <a:cs typeface="+mn-cs"/>
                        </a:rPr>
                        <a:t>/ </a:t>
                      </a:r>
                      <a:r>
                        <a:rPr kumimoji="0" lang="en-US" sz="1800" kern="1200" baseline="0" dirty="0" err="1" smtClean="0">
                          <a:solidFill>
                            <a:schemeClr val="tx1"/>
                          </a:solidFill>
                          <a:latin typeface="+mn-lt"/>
                          <a:ea typeface="+mn-ea"/>
                          <a:cs typeface="+mn-cs"/>
                        </a:rPr>
                        <a:t>Ritonavir</a:t>
                      </a:r>
                      <a:r>
                        <a:rPr kumimoji="0" lang="en-US" sz="1800" kern="1200" baseline="0" dirty="0" smtClean="0">
                          <a:solidFill>
                            <a:schemeClr val="tx1"/>
                          </a:solidFill>
                          <a:latin typeface="+mn-lt"/>
                          <a:ea typeface="+mn-ea"/>
                          <a:cs typeface="+mn-cs"/>
                        </a:rPr>
                        <a:t>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tx1"/>
                          </a:solidFill>
                          <a:latin typeface="+mn-lt"/>
                          <a:ea typeface="+mn-ea"/>
                          <a:cs typeface="+mn-cs"/>
                        </a:rPr>
                        <a:t>Second line regimen for those who are on AZT/d4T containing regimen in the first line. Also for patients on TDF containing first line regimen who develop toxicity to both NVP and EFV 	</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301625" y="228601"/>
          <a:ext cx="8537576" cy="5304257"/>
        </p:xfrm>
        <a:graphic>
          <a:graphicData uri="http://schemas.openxmlformats.org/drawingml/2006/table">
            <a:tbl>
              <a:tblPr firstRow="1" bandRow="1">
                <a:tableStyleId>{5C22544A-7EE6-4342-B048-85BDC9FD1C3A}</a:tableStyleId>
              </a:tblPr>
              <a:tblGrid>
                <a:gridCol w="538678"/>
                <a:gridCol w="1835969"/>
                <a:gridCol w="2294961"/>
                <a:gridCol w="3867968"/>
              </a:tblGrid>
              <a:tr h="1909533">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lt1"/>
                          </a:solidFill>
                          <a:latin typeface="+mn-lt"/>
                          <a:ea typeface="+mn-ea"/>
                          <a:cs typeface="+mn-cs"/>
                        </a:rPr>
                        <a:t>Regimen IV (a) 	</a:t>
                      </a:r>
                    </a:p>
                    <a:p>
                      <a:endParaRPr lang="en-US" dirty="0"/>
                    </a:p>
                  </a:txBody>
                  <a:tcPr/>
                </a:tc>
                <a:tc>
                  <a:txBody>
                    <a:bodyPr/>
                    <a:lstStyle/>
                    <a:p>
                      <a:r>
                        <a:rPr kumimoji="0" lang="en-US" sz="1800" b="1" kern="1200" baseline="0" dirty="0" err="1" smtClean="0">
                          <a:solidFill>
                            <a:schemeClr val="lt1"/>
                          </a:solidFill>
                          <a:latin typeface="+mn-lt"/>
                          <a:ea typeface="+mn-ea"/>
                          <a:cs typeface="+mn-cs"/>
                        </a:rPr>
                        <a:t>Tenofovir</a:t>
                      </a:r>
                      <a:r>
                        <a:rPr kumimoji="0" lang="en-US" sz="1800" b="1" kern="1200" baseline="0" dirty="0" smtClean="0">
                          <a:solidFill>
                            <a:schemeClr val="lt1"/>
                          </a:solidFill>
                          <a:latin typeface="+mn-lt"/>
                          <a:ea typeface="+mn-ea"/>
                          <a:cs typeface="+mn-cs"/>
                        </a:rPr>
                        <a:t> + </a:t>
                      </a:r>
                      <a:r>
                        <a:rPr kumimoji="0" lang="en-US" sz="1800" b="1" kern="1200" baseline="0" dirty="0" err="1" smtClean="0">
                          <a:solidFill>
                            <a:schemeClr val="lt1"/>
                          </a:solidFill>
                          <a:latin typeface="+mn-lt"/>
                          <a:ea typeface="+mn-ea"/>
                          <a:cs typeface="+mn-cs"/>
                        </a:rPr>
                        <a:t>Lamivudine</a:t>
                      </a:r>
                      <a:r>
                        <a:rPr kumimoji="0" lang="en-US" sz="1800" b="1" kern="1200" baseline="0" dirty="0" smtClean="0">
                          <a:solidFill>
                            <a:schemeClr val="lt1"/>
                          </a:solidFill>
                          <a:latin typeface="+mn-lt"/>
                          <a:ea typeface="+mn-ea"/>
                          <a:cs typeface="+mn-cs"/>
                        </a:rPr>
                        <a:t>+ </a:t>
                      </a:r>
                      <a:r>
                        <a:rPr kumimoji="0" lang="en-US" sz="1800" b="1" kern="1200" baseline="0" dirty="0" err="1" smtClean="0">
                          <a:solidFill>
                            <a:schemeClr val="lt1"/>
                          </a:solidFill>
                          <a:latin typeface="+mn-lt"/>
                          <a:ea typeface="+mn-ea"/>
                          <a:cs typeface="+mn-cs"/>
                        </a:rPr>
                        <a:t>Lopinavir</a:t>
                      </a:r>
                      <a:r>
                        <a:rPr kumimoji="0" lang="en-US" sz="1800" b="1" kern="1200" baseline="0" dirty="0" smtClean="0">
                          <a:solidFill>
                            <a:schemeClr val="lt1"/>
                          </a:solidFill>
                          <a:latin typeface="+mn-lt"/>
                          <a:ea typeface="+mn-ea"/>
                          <a:cs typeface="+mn-cs"/>
                        </a:rPr>
                        <a:t>/ </a:t>
                      </a:r>
                      <a:r>
                        <a:rPr kumimoji="0" lang="en-US" sz="1800" b="1" kern="1200" baseline="0" dirty="0" err="1" smtClean="0">
                          <a:solidFill>
                            <a:schemeClr val="lt1"/>
                          </a:solidFill>
                          <a:latin typeface="+mn-lt"/>
                          <a:ea typeface="+mn-ea"/>
                          <a:cs typeface="+mn-cs"/>
                        </a:rPr>
                        <a:t>Ritonavir</a:t>
                      </a:r>
                      <a:r>
                        <a:rPr kumimoji="0" lang="en-US" sz="1800" b="1" kern="1200" baseline="0" dirty="0" smtClean="0">
                          <a:solidFill>
                            <a:schemeClr val="lt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kern="1200" baseline="0" dirty="0" smtClean="0">
                          <a:solidFill>
                            <a:schemeClr val="lt1"/>
                          </a:solidFill>
                          <a:latin typeface="+mn-lt"/>
                          <a:ea typeface="+mn-ea"/>
                          <a:cs typeface="+mn-cs"/>
                        </a:rPr>
                        <a:t>For patients on Regimen IV who develop severe </a:t>
                      </a:r>
                      <a:r>
                        <a:rPr kumimoji="0" lang="en-US" sz="1400" b="1" kern="1200" baseline="0" dirty="0" err="1" smtClean="0">
                          <a:solidFill>
                            <a:schemeClr val="lt1"/>
                          </a:solidFill>
                          <a:latin typeface="+mn-lt"/>
                          <a:ea typeface="+mn-ea"/>
                          <a:cs typeface="+mn-cs"/>
                        </a:rPr>
                        <a:t>Atazanavir</a:t>
                      </a:r>
                      <a:r>
                        <a:rPr kumimoji="0" lang="en-US" sz="1400" b="1" kern="1200" baseline="0" dirty="0" smtClean="0">
                          <a:solidFill>
                            <a:schemeClr val="lt1"/>
                          </a:solidFill>
                          <a:latin typeface="+mn-lt"/>
                          <a:ea typeface="+mn-ea"/>
                          <a:cs typeface="+mn-cs"/>
                        </a:rPr>
                        <a:t> toxicity First line Regimen for patient with HIV 2 infection with </a:t>
                      </a:r>
                      <a:r>
                        <a:rPr kumimoji="0" lang="en-US" sz="1400" b="1" kern="1200" baseline="0" dirty="0" err="1" smtClean="0">
                          <a:solidFill>
                            <a:schemeClr val="lt1"/>
                          </a:solidFill>
                          <a:latin typeface="+mn-lt"/>
                          <a:ea typeface="+mn-ea"/>
                          <a:cs typeface="+mn-cs"/>
                        </a:rPr>
                        <a:t>Hb</a:t>
                      </a:r>
                      <a:r>
                        <a:rPr kumimoji="0" lang="en-US" sz="1400" b="1" kern="1200" baseline="0" dirty="0" smtClean="0">
                          <a:solidFill>
                            <a:schemeClr val="lt1"/>
                          </a:solidFill>
                          <a:latin typeface="+mn-lt"/>
                          <a:ea typeface="+mn-ea"/>
                          <a:cs typeface="+mn-cs"/>
                        </a:rPr>
                        <a:t> &lt; 9 gm/dl First line Regimen for all women exposed to </a:t>
                      </a:r>
                      <a:r>
                        <a:rPr kumimoji="0" lang="en-US" sz="1400" b="1" kern="1200" baseline="0" dirty="0" err="1" smtClean="0">
                          <a:solidFill>
                            <a:schemeClr val="lt1"/>
                          </a:solidFill>
                          <a:latin typeface="+mn-lt"/>
                          <a:ea typeface="+mn-ea"/>
                          <a:cs typeface="+mn-cs"/>
                        </a:rPr>
                        <a:t>sd</a:t>
                      </a:r>
                      <a:r>
                        <a:rPr kumimoji="0" lang="en-US" sz="1400" b="1" kern="1200" baseline="0" dirty="0" smtClean="0">
                          <a:solidFill>
                            <a:schemeClr val="lt1"/>
                          </a:solidFill>
                          <a:latin typeface="+mn-lt"/>
                          <a:ea typeface="+mn-ea"/>
                          <a:cs typeface="+mn-cs"/>
                        </a:rPr>
                        <a:t>-NVP in the past 	</a:t>
                      </a:r>
                    </a:p>
                    <a:p>
                      <a:endParaRPr lang="en-US" dirty="0"/>
                    </a:p>
                  </a:txBody>
                  <a:tcPr/>
                </a:tc>
              </a:tr>
              <a:tr h="1697362">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dk1"/>
                          </a:solidFill>
                          <a:latin typeface="+mn-lt"/>
                          <a:ea typeface="+mn-ea"/>
                          <a:cs typeface="+mn-cs"/>
                        </a:rPr>
                        <a:t>Regimen V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err="1" smtClean="0">
                          <a:solidFill>
                            <a:schemeClr val="dk1"/>
                          </a:solidFill>
                          <a:latin typeface="+mn-lt"/>
                          <a:ea typeface="+mn-ea"/>
                          <a:cs typeface="+mn-cs"/>
                        </a:rPr>
                        <a:t>Stavudine</a:t>
                      </a:r>
                      <a:r>
                        <a:rPr kumimoji="0" lang="en-US" sz="1800" kern="1200" baseline="0" dirty="0" smtClean="0">
                          <a:solidFill>
                            <a:schemeClr val="dk1"/>
                          </a:solidFill>
                          <a:latin typeface="+mn-lt"/>
                          <a:ea typeface="+mn-ea"/>
                          <a:cs typeface="+mn-cs"/>
                        </a:rPr>
                        <a:t>+ </a:t>
                      </a:r>
                      <a:r>
                        <a:rPr kumimoji="0" lang="en-US" sz="1800" kern="1200" baseline="0" dirty="0" err="1" smtClean="0">
                          <a:solidFill>
                            <a:schemeClr val="dk1"/>
                          </a:solidFill>
                          <a:latin typeface="+mn-lt"/>
                          <a:ea typeface="+mn-ea"/>
                          <a:cs typeface="+mn-cs"/>
                        </a:rPr>
                        <a:t>Lamivudine</a:t>
                      </a:r>
                      <a:r>
                        <a:rPr kumimoji="0" lang="en-US" sz="1800" kern="1200" baseline="0" dirty="0" smtClean="0">
                          <a:solidFill>
                            <a:schemeClr val="dk1"/>
                          </a:solidFill>
                          <a:latin typeface="+mn-lt"/>
                          <a:ea typeface="+mn-ea"/>
                          <a:cs typeface="+mn-cs"/>
                        </a:rPr>
                        <a:t>+ </a:t>
                      </a:r>
                      <a:r>
                        <a:rPr kumimoji="0" lang="en-US" sz="1800" kern="1200" baseline="0" dirty="0" err="1" smtClean="0">
                          <a:solidFill>
                            <a:schemeClr val="dk1"/>
                          </a:solidFill>
                          <a:latin typeface="+mn-lt"/>
                          <a:ea typeface="+mn-ea"/>
                          <a:cs typeface="+mn-cs"/>
                        </a:rPr>
                        <a:t>Atazanavir</a:t>
                      </a:r>
                      <a:r>
                        <a:rPr kumimoji="0" lang="en-US" sz="1800" kern="1200" baseline="0" dirty="0" smtClean="0">
                          <a:solidFill>
                            <a:schemeClr val="dk1"/>
                          </a:solidFill>
                          <a:latin typeface="+mn-lt"/>
                          <a:ea typeface="+mn-ea"/>
                          <a:cs typeface="+mn-cs"/>
                        </a:rPr>
                        <a:t>/ </a:t>
                      </a:r>
                      <a:r>
                        <a:rPr kumimoji="0" lang="en-US" sz="1800" kern="1200" baseline="0" dirty="0" err="1" smtClean="0">
                          <a:solidFill>
                            <a:schemeClr val="dk1"/>
                          </a:solidFill>
                          <a:latin typeface="+mn-lt"/>
                          <a:ea typeface="+mn-ea"/>
                          <a:cs typeface="+mn-cs"/>
                        </a:rPr>
                        <a:t>Ritonavir</a:t>
                      </a:r>
                      <a:r>
                        <a:rPr kumimoji="0" lang="en-US" sz="1800" kern="1200" baseline="0" dirty="0" smtClean="0">
                          <a:solidFill>
                            <a:schemeClr val="dk1"/>
                          </a:solidFill>
                          <a:latin typeface="+mn-lt"/>
                          <a:ea typeface="+mn-ea"/>
                          <a:cs typeface="+mn-cs"/>
                        </a:rPr>
                        <a:t>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dk1"/>
                          </a:solidFill>
                          <a:latin typeface="+mn-lt"/>
                          <a:ea typeface="+mn-ea"/>
                          <a:cs typeface="+mn-cs"/>
                        </a:rPr>
                        <a:t>Second line for those who are on TDF containing regimen in the first line if </a:t>
                      </a:r>
                      <a:r>
                        <a:rPr kumimoji="0" lang="en-US" sz="1800" kern="1200" baseline="0" dirty="0" err="1" smtClean="0">
                          <a:solidFill>
                            <a:schemeClr val="dk1"/>
                          </a:solidFill>
                          <a:latin typeface="+mn-lt"/>
                          <a:ea typeface="+mn-ea"/>
                          <a:cs typeface="+mn-cs"/>
                        </a:rPr>
                        <a:t>Hb</a:t>
                      </a:r>
                      <a:r>
                        <a:rPr kumimoji="0" lang="en-US" sz="1800" kern="1200" baseline="0" dirty="0" smtClean="0">
                          <a:solidFill>
                            <a:schemeClr val="dk1"/>
                          </a:solidFill>
                          <a:latin typeface="+mn-lt"/>
                          <a:ea typeface="+mn-ea"/>
                          <a:cs typeface="+mn-cs"/>
                        </a:rPr>
                        <a:t> &lt; 9 gm/dl 	</a:t>
                      </a:r>
                    </a:p>
                    <a:p>
                      <a:endParaRPr lang="en-US" dirty="0"/>
                    </a:p>
                  </a:txBody>
                  <a:tcPr/>
                </a:tc>
              </a:tr>
              <a:tr h="1697362">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dk1"/>
                          </a:solidFill>
                          <a:latin typeface="+mn-lt"/>
                          <a:ea typeface="+mn-ea"/>
                          <a:cs typeface="+mn-cs"/>
                        </a:rPr>
                        <a:t>Regimen V(a)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err="1" smtClean="0">
                          <a:solidFill>
                            <a:schemeClr val="dk1"/>
                          </a:solidFill>
                          <a:latin typeface="+mn-lt"/>
                          <a:ea typeface="+mn-ea"/>
                          <a:cs typeface="+mn-cs"/>
                        </a:rPr>
                        <a:t>Stavudine</a:t>
                      </a:r>
                      <a:r>
                        <a:rPr kumimoji="0" lang="en-US" sz="1800" kern="1200" baseline="0" dirty="0" smtClean="0">
                          <a:solidFill>
                            <a:schemeClr val="dk1"/>
                          </a:solidFill>
                          <a:latin typeface="+mn-lt"/>
                          <a:ea typeface="+mn-ea"/>
                          <a:cs typeface="+mn-cs"/>
                        </a:rPr>
                        <a:t>+ </a:t>
                      </a:r>
                      <a:r>
                        <a:rPr kumimoji="0" lang="en-US" sz="1800" kern="1200" baseline="0" dirty="0" err="1" smtClean="0">
                          <a:solidFill>
                            <a:schemeClr val="dk1"/>
                          </a:solidFill>
                          <a:latin typeface="+mn-lt"/>
                          <a:ea typeface="+mn-ea"/>
                          <a:cs typeface="+mn-cs"/>
                        </a:rPr>
                        <a:t>Lamivudine</a:t>
                      </a:r>
                      <a:r>
                        <a:rPr kumimoji="0" lang="en-US" sz="1800" kern="1200" baseline="0" dirty="0" smtClean="0">
                          <a:solidFill>
                            <a:schemeClr val="dk1"/>
                          </a:solidFill>
                          <a:latin typeface="+mn-lt"/>
                          <a:ea typeface="+mn-ea"/>
                          <a:cs typeface="+mn-cs"/>
                        </a:rPr>
                        <a:t>+ </a:t>
                      </a:r>
                      <a:r>
                        <a:rPr kumimoji="0" lang="en-US" sz="1800" kern="1200" baseline="0" dirty="0" err="1" smtClean="0">
                          <a:solidFill>
                            <a:schemeClr val="dk1"/>
                          </a:solidFill>
                          <a:latin typeface="+mn-lt"/>
                          <a:ea typeface="+mn-ea"/>
                          <a:cs typeface="+mn-cs"/>
                        </a:rPr>
                        <a:t>Lopinavir</a:t>
                      </a:r>
                      <a:r>
                        <a:rPr kumimoji="0" lang="en-US" sz="1800" kern="1200" baseline="0" dirty="0" smtClean="0">
                          <a:solidFill>
                            <a:schemeClr val="dk1"/>
                          </a:solidFill>
                          <a:latin typeface="+mn-lt"/>
                          <a:ea typeface="+mn-ea"/>
                          <a:cs typeface="+mn-cs"/>
                        </a:rPr>
                        <a:t>/ </a:t>
                      </a:r>
                      <a:r>
                        <a:rPr kumimoji="0" lang="en-US" sz="1800" kern="1200" baseline="0" dirty="0" err="1" smtClean="0">
                          <a:solidFill>
                            <a:schemeClr val="dk1"/>
                          </a:solidFill>
                          <a:latin typeface="+mn-lt"/>
                          <a:ea typeface="+mn-ea"/>
                          <a:cs typeface="+mn-cs"/>
                        </a:rPr>
                        <a:t>Ritonavir</a:t>
                      </a:r>
                      <a:r>
                        <a:rPr kumimoji="0" lang="en-US" sz="1800" kern="1200" baseline="0" dirty="0" smtClean="0">
                          <a:solidFill>
                            <a:schemeClr val="dk1"/>
                          </a:solidFill>
                          <a:latin typeface="+mn-lt"/>
                          <a:ea typeface="+mn-ea"/>
                          <a:cs typeface="+mn-cs"/>
                        </a:rPr>
                        <a:t>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dk1"/>
                          </a:solidFill>
                          <a:latin typeface="+mn-lt"/>
                          <a:ea typeface="+mn-ea"/>
                          <a:cs typeface="+mn-cs"/>
                        </a:rPr>
                        <a:t>For patients on Regimen V who develop severe </a:t>
                      </a:r>
                      <a:r>
                        <a:rPr kumimoji="0" lang="en-US" sz="1800" kern="1200" baseline="0" dirty="0" err="1" smtClean="0">
                          <a:solidFill>
                            <a:schemeClr val="dk1"/>
                          </a:solidFill>
                          <a:latin typeface="+mn-lt"/>
                          <a:ea typeface="+mn-ea"/>
                          <a:cs typeface="+mn-cs"/>
                        </a:rPr>
                        <a:t>Atazanavir</a:t>
                      </a:r>
                      <a:r>
                        <a:rPr kumimoji="0" lang="en-US" sz="1800" kern="1200" baseline="0" dirty="0" smtClean="0">
                          <a:solidFill>
                            <a:schemeClr val="dk1"/>
                          </a:solidFill>
                          <a:latin typeface="+mn-lt"/>
                          <a:ea typeface="+mn-ea"/>
                          <a:cs typeface="+mn-cs"/>
                        </a:rPr>
                        <a:t> toxicity	</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exposure   prophylaxis (PEP)</a:t>
            </a:r>
            <a:endParaRPr lang="en-US" dirty="0"/>
          </a:p>
        </p:txBody>
      </p:sp>
      <p:sp>
        <p:nvSpPr>
          <p:cNvPr id="3" name="Content Placeholder 2"/>
          <p:cNvSpPr>
            <a:spLocks noGrp="1"/>
          </p:cNvSpPr>
          <p:nvPr>
            <p:ph sz="quarter" idx="1"/>
          </p:nvPr>
        </p:nvSpPr>
        <p:spPr>
          <a:xfrm>
            <a:off x="301752" y="1527048"/>
            <a:ext cx="8503920" cy="5330952"/>
          </a:xfrm>
        </p:spPr>
        <p:txBody>
          <a:bodyPr/>
          <a:lstStyle/>
          <a:p>
            <a:r>
              <a:rPr lang="en-US" dirty="0" smtClean="0"/>
              <a:t>There are two types of regimens:</a:t>
            </a:r>
          </a:p>
          <a:p>
            <a:r>
              <a:rPr lang="en-US" dirty="0" smtClean="0"/>
              <a:t>• Basic regimen: 2-drug combination</a:t>
            </a:r>
          </a:p>
          <a:p>
            <a:r>
              <a:rPr lang="en-US" dirty="0" smtClean="0"/>
              <a:t>• Expanded regimen: 3-drug combination</a:t>
            </a:r>
          </a:p>
          <a:p>
            <a:r>
              <a:rPr lang="en-US" dirty="0" smtClean="0"/>
              <a:t> The decision to initiate the type of regimen depends on the type of exposure and </a:t>
            </a:r>
            <a:r>
              <a:rPr lang="en-US" dirty="0" err="1" smtClean="0"/>
              <a:t>HIVsero</a:t>
            </a:r>
            <a:r>
              <a:rPr lang="en-US" dirty="0" smtClean="0"/>
              <a:t> status of the source person.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HIV-1 AND HIV-2</a:t>
            </a:r>
            <a:endParaRPr lang="en-US" dirty="0"/>
          </a:p>
        </p:txBody>
      </p:sp>
      <p:sp>
        <p:nvSpPr>
          <p:cNvPr id="3" name="Content Placeholder 2"/>
          <p:cNvSpPr>
            <a:spLocks noGrp="1"/>
          </p:cNvSpPr>
          <p:nvPr>
            <p:ph idx="1"/>
          </p:nvPr>
        </p:nvSpPr>
        <p:spPr/>
        <p:txBody>
          <a:bodyPr/>
          <a:lstStyle/>
          <a:p>
            <a:pPr algn="just"/>
            <a:r>
              <a:rPr lang="en-US" dirty="0" smtClean="0"/>
              <a:t>Differences between HIV-1 AND HIV-2</a:t>
            </a:r>
          </a:p>
          <a:p>
            <a:pPr lvl="1" algn="just"/>
            <a:r>
              <a:rPr lang="en-US" dirty="0" smtClean="0"/>
              <a:t>HIV-2 is less easily transmitted.</a:t>
            </a:r>
          </a:p>
          <a:p>
            <a:pPr lvl="1" algn="just"/>
            <a:r>
              <a:rPr lang="en-US" dirty="0" smtClean="0"/>
              <a:t>HIV-2 develops more slowly.</a:t>
            </a:r>
          </a:p>
          <a:p>
            <a:pPr lvl="1" algn="just"/>
            <a:r>
              <a:rPr lang="en-US" dirty="0" smtClean="0"/>
              <a:t>MTCT is relatively rare with HIV-2.</a:t>
            </a:r>
          </a:p>
          <a:p>
            <a:pPr lvl="1"/>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1216152"/>
          </a:xfrm>
        </p:spPr>
        <p:txBody>
          <a:bodyPr>
            <a:normAutofit fontScale="90000"/>
          </a:bodyPr>
          <a:lstStyle/>
          <a:p>
            <a:r>
              <a:rPr lang="en-US" dirty="0" smtClean="0"/>
              <a:t/>
            </a:r>
            <a:br>
              <a:rPr lang="en-US" dirty="0" smtClean="0"/>
            </a:br>
            <a:r>
              <a:rPr lang="en-US" b="1" dirty="0" smtClean="0"/>
              <a:t>CD4 monitoring and follow-up schedule 	</a:t>
            </a:r>
            <a:br>
              <a:rPr lang="en-US" b="1" dirty="0" smtClean="0"/>
            </a:br>
            <a:endParaRPr lang="en-US" dirty="0"/>
          </a:p>
        </p:txBody>
      </p:sp>
      <p:graphicFrame>
        <p:nvGraphicFramePr>
          <p:cNvPr id="4" name="Content Placeholder 3"/>
          <p:cNvGraphicFramePr>
            <a:graphicFrameLocks noGrp="1"/>
          </p:cNvGraphicFramePr>
          <p:nvPr>
            <p:ph sz="quarter" idx="1"/>
          </p:nvPr>
        </p:nvGraphicFramePr>
        <p:xfrm>
          <a:off x="301625" y="1527175"/>
          <a:ext cx="8504238" cy="4100988"/>
        </p:xfrm>
        <a:graphic>
          <a:graphicData uri="http://schemas.openxmlformats.org/drawingml/2006/table">
            <a:tbl>
              <a:tblPr firstRow="1" bandRow="1">
                <a:tableStyleId>{5C22544A-7EE6-4342-B048-85BDC9FD1C3A}</a:tableStyleId>
              </a:tblPr>
              <a:tblGrid>
                <a:gridCol w="4252119"/>
                <a:gridCol w="4252119"/>
              </a:tblGrid>
              <a:tr h="970756">
                <a:tc>
                  <a:txBody>
                    <a:bodyPr/>
                    <a:lstStyle/>
                    <a:p>
                      <a:endParaRPr kumimoji="0" lang="en-US" sz="1800" b="1" kern="1200" baseline="0" dirty="0" smtClean="0">
                        <a:solidFill>
                          <a:schemeClr val="lt1"/>
                        </a:solidFill>
                        <a:latin typeface="+mn-lt"/>
                        <a:ea typeface="+mn-ea"/>
                        <a:cs typeface="+mn-cs"/>
                      </a:endParaRPr>
                    </a:p>
                    <a:p>
                      <a:r>
                        <a:rPr kumimoji="0" lang="en-US" sz="1800" b="1" kern="1200" baseline="0" dirty="0" smtClean="0">
                          <a:solidFill>
                            <a:schemeClr val="lt1"/>
                          </a:solidFill>
                          <a:latin typeface="+mn-lt"/>
                          <a:ea typeface="+mn-ea"/>
                          <a:cs typeface="+mn-cs"/>
                        </a:rPr>
                        <a:t>CD4 Count 	</a:t>
                      </a:r>
                    </a:p>
                    <a:p>
                      <a:endParaRPr lang="en-US" dirty="0"/>
                    </a:p>
                  </a:txBody>
                  <a:tcPr/>
                </a:tc>
                <a:tc>
                  <a:txBody>
                    <a:bodyPr/>
                    <a:lstStyle/>
                    <a:p>
                      <a:endParaRPr kumimoji="0" lang="en-US" sz="1800" b="1" kern="1200" baseline="0" dirty="0" smtClean="0">
                        <a:solidFill>
                          <a:schemeClr val="lt1"/>
                        </a:solidFill>
                        <a:latin typeface="+mn-lt"/>
                        <a:ea typeface="+mn-ea"/>
                        <a:cs typeface="+mn-cs"/>
                      </a:endParaRPr>
                    </a:p>
                    <a:p>
                      <a:r>
                        <a:rPr kumimoji="0" lang="en-US" sz="1800" b="1" kern="1200" baseline="0" dirty="0" smtClean="0">
                          <a:solidFill>
                            <a:schemeClr val="lt1"/>
                          </a:solidFill>
                          <a:latin typeface="+mn-lt"/>
                          <a:ea typeface="+mn-ea"/>
                          <a:cs typeface="+mn-cs"/>
                        </a:rPr>
                        <a:t>Follow up 	</a:t>
                      </a:r>
                    </a:p>
                  </a:txBody>
                  <a:tcPr/>
                </a:tc>
              </a:tr>
              <a:tr h="970756">
                <a:tc>
                  <a:txBody>
                    <a:bodyPr/>
                    <a:lstStyle/>
                    <a:p>
                      <a:endParaRPr kumimoji="0" lang="en-US" sz="1800" kern="1200" baseline="0" dirty="0" smtClean="0">
                        <a:solidFill>
                          <a:schemeClr val="dk1"/>
                        </a:solidFill>
                        <a:latin typeface="+mn-lt"/>
                        <a:ea typeface="+mn-ea"/>
                        <a:cs typeface="+mn-cs"/>
                      </a:endParaRPr>
                    </a:p>
                    <a:p>
                      <a:r>
                        <a:rPr kumimoji="0" lang="en-US" sz="1800" kern="1200" baseline="0" dirty="0" smtClean="0">
                          <a:solidFill>
                            <a:schemeClr val="dk1"/>
                          </a:solidFill>
                          <a:latin typeface="+mn-lt"/>
                          <a:ea typeface="+mn-ea"/>
                          <a:cs typeface="+mn-cs"/>
                        </a:rPr>
                        <a:t>CD4 of any value and on ART 	</a:t>
                      </a:r>
                    </a:p>
                    <a:p>
                      <a:endParaRPr lang="en-US" dirty="0"/>
                    </a:p>
                  </a:txBody>
                  <a:tcPr/>
                </a:tc>
                <a:tc>
                  <a:txBody>
                    <a:bodyPr/>
                    <a:lstStyle/>
                    <a:p>
                      <a:endParaRPr kumimoji="0" lang="en-US" sz="1800" kern="1200" baseline="0" dirty="0" smtClean="0">
                        <a:solidFill>
                          <a:schemeClr val="dk1"/>
                        </a:solidFill>
                        <a:latin typeface="+mn-lt"/>
                        <a:ea typeface="+mn-ea"/>
                        <a:cs typeface="+mn-cs"/>
                      </a:endParaRPr>
                    </a:p>
                    <a:p>
                      <a:r>
                        <a:rPr kumimoji="0" lang="en-US" sz="1800" kern="1200" baseline="0" dirty="0" smtClean="0">
                          <a:solidFill>
                            <a:schemeClr val="dk1"/>
                          </a:solidFill>
                          <a:latin typeface="+mn-lt"/>
                          <a:ea typeface="+mn-ea"/>
                          <a:cs typeface="+mn-cs"/>
                        </a:rPr>
                        <a:t>Every 6 months 	</a:t>
                      </a:r>
                    </a:p>
                  </a:txBody>
                  <a:tcPr/>
                </a:tc>
              </a:tr>
              <a:tr h="970756">
                <a:tc>
                  <a:txBody>
                    <a:bodyPr/>
                    <a:lstStyle/>
                    <a:p>
                      <a:endParaRPr kumimoji="0" lang="en-US" sz="1800" kern="1200" baseline="0" dirty="0" smtClean="0">
                        <a:solidFill>
                          <a:schemeClr val="dk1"/>
                        </a:solidFill>
                        <a:latin typeface="+mn-lt"/>
                        <a:ea typeface="+mn-ea"/>
                        <a:cs typeface="+mn-cs"/>
                      </a:endParaRPr>
                    </a:p>
                    <a:p>
                      <a:r>
                        <a:rPr kumimoji="0" lang="en-US" sz="1800" kern="1200" baseline="0" dirty="0" smtClean="0">
                          <a:solidFill>
                            <a:schemeClr val="dk1"/>
                          </a:solidFill>
                          <a:latin typeface="+mn-lt"/>
                          <a:ea typeface="+mn-ea"/>
                          <a:cs typeface="+mn-cs"/>
                        </a:rPr>
                        <a:t>Between 350 and 500 and not on ART 	</a:t>
                      </a:r>
                    </a:p>
                    <a:p>
                      <a:endParaRPr lang="en-US" dirty="0"/>
                    </a:p>
                  </a:txBody>
                  <a:tcPr/>
                </a:tc>
                <a:tc>
                  <a:txBody>
                    <a:bodyPr/>
                    <a:lstStyle/>
                    <a:p>
                      <a:endParaRPr kumimoji="0" lang="en-US" sz="1800" kern="1200" baseline="0" dirty="0" smtClean="0">
                        <a:solidFill>
                          <a:schemeClr val="dk1"/>
                        </a:solidFill>
                        <a:latin typeface="+mn-lt"/>
                        <a:ea typeface="+mn-ea"/>
                        <a:cs typeface="+mn-cs"/>
                      </a:endParaRPr>
                    </a:p>
                    <a:p>
                      <a:r>
                        <a:rPr kumimoji="0" lang="en-US" sz="1800" kern="1200" baseline="0" dirty="0" smtClean="0">
                          <a:solidFill>
                            <a:schemeClr val="dk1"/>
                          </a:solidFill>
                          <a:latin typeface="+mn-lt"/>
                          <a:ea typeface="+mn-ea"/>
                          <a:cs typeface="+mn-cs"/>
                        </a:rPr>
                        <a:t>Repeat at 3 months 	</a:t>
                      </a:r>
                    </a:p>
                    <a:p>
                      <a:endParaRPr lang="en-US" dirty="0"/>
                    </a:p>
                  </a:txBody>
                  <a:tcPr/>
                </a:tc>
              </a:tr>
              <a:tr h="970756">
                <a:tc>
                  <a:txBody>
                    <a:bodyPr/>
                    <a:lstStyle/>
                    <a:p>
                      <a:endParaRPr kumimoji="0" lang="en-US" sz="1800" kern="1200" baseline="0" dirty="0" smtClean="0">
                        <a:solidFill>
                          <a:schemeClr val="dk1"/>
                        </a:solidFill>
                        <a:latin typeface="+mn-lt"/>
                        <a:ea typeface="+mn-ea"/>
                        <a:cs typeface="+mn-cs"/>
                      </a:endParaRPr>
                    </a:p>
                    <a:p>
                      <a:r>
                        <a:rPr kumimoji="0" lang="en-US" sz="1800" kern="1200" baseline="0" dirty="0" smtClean="0">
                          <a:solidFill>
                            <a:schemeClr val="dk1"/>
                          </a:solidFill>
                          <a:latin typeface="+mn-lt"/>
                          <a:ea typeface="+mn-ea"/>
                          <a:cs typeface="+mn-cs"/>
                        </a:rPr>
                        <a:t>&gt;500 and not on ART 	</a:t>
                      </a:r>
                    </a:p>
                    <a:p>
                      <a:endParaRPr lang="en-US" dirty="0"/>
                    </a:p>
                  </a:txBody>
                  <a:tcPr/>
                </a:tc>
                <a:tc>
                  <a:txBody>
                    <a:bodyPr/>
                    <a:lstStyle/>
                    <a:p>
                      <a:endParaRPr kumimoji="0" lang="en-US" sz="1800" kern="1200" baseline="0" dirty="0" smtClean="0">
                        <a:solidFill>
                          <a:schemeClr val="dk1"/>
                        </a:solidFill>
                        <a:latin typeface="+mn-lt"/>
                        <a:ea typeface="+mn-ea"/>
                        <a:cs typeface="+mn-cs"/>
                      </a:endParaRPr>
                    </a:p>
                    <a:p>
                      <a:r>
                        <a:rPr kumimoji="0" lang="en-US" sz="1800" kern="1200" baseline="0" dirty="0" smtClean="0">
                          <a:solidFill>
                            <a:schemeClr val="dk1"/>
                          </a:solidFill>
                          <a:latin typeface="+mn-lt"/>
                          <a:ea typeface="+mn-ea"/>
                          <a:cs typeface="+mn-cs"/>
                        </a:rPr>
                        <a:t>Repeat at 6 months 	</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Immunization generally recommended </a:t>
            </a:r>
            <a:endParaRPr lang="en-US" dirty="0"/>
          </a:p>
        </p:txBody>
      </p:sp>
      <p:sp>
        <p:nvSpPr>
          <p:cNvPr id="3" name="Content Placeholder 2"/>
          <p:cNvSpPr>
            <a:spLocks noGrp="1"/>
          </p:cNvSpPr>
          <p:nvPr>
            <p:ph sz="quarter" idx="1"/>
          </p:nvPr>
        </p:nvSpPr>
        <p:spPr>
          <a:xfrm>
            <a:off x="301752" y="1527048"/>
            <a:ext cx="8503920" cy="5330952"/>
          </a:xfrm>
        </p:spPr>
        <p:txBody>
          <a:bodyPr>
            <a:normAutofit/>
          </a:bodyPr>
          <a:lstStyle/>
          <a:p>
            <a:r>
              <a:rPr lang="en-US" dirty="0" smtClean="0"/>
              <a:t>Hepatitis B virus – hepatitis B vaccine :3doses </a:t>
            </a:r>
          </a:p>
          <a:p>
            <a:endParaRPr lang="en-US" dirty="0" smtClean="0"/>
          </a:p>
          <a:p>
            <a:r>
              <a:rPr lang="en-US" dirty="0" smtClean="0"/>
              <a:t>Hepatitis A virus -  hepatitis A vaccine 2 doses</a:t>
            </a:r>
          </a:p>
          <a:p>
            <a:endParaRPr lang="en-US" dirty="0" smtClean="0"/>
          </a:p>
          <a:p>
            <a:r>
              <a:rPr lang="en-US" dirty="0" smtClean="0"/>
              <a:t>Influenza virus  - inactivated trivalent influenza virus vaccine 1 dose yearly</a:t>
            </a:r>
          </a:p>
          <a:p>
            <a:endParaRPr lang="en-US" dirty="0" smtClean="0"/>
          </a:p>
          <a:p>
            <a:r>
              <a:rPr lang="en-US" dirty="0" err="1" smtClean="0"/>
              <a:t>Streptococus</a:t>
            </a:r>
            <a:r>
              <a:rPr lang="en-US" dirty="0" smtClean="0"/>
              <a:t> pneumonia – </a:t>
            </a:r>
            <a:r>
              <a:rPr lang="en-US" dirty="0" err="1" smtClean="0"/>
              <a:t>pneumococal</a:t>
            </a:r>
            <a:r>
              <a:rPr lang="en-US" dirty="0" smtClean="0"/>
              <a:t> conjugated vaccine 0.5 ml IM followed in 8weeks or more by pneumococcal </a:t>
            </a:r>
            <a:r>
              <a:rPr lang="en-US" dirty="0" err="1" smtClean="0"/>
              <a:t>pollysacheride</a:t>
            </a:r>
            <a:r>
              <a:rPr lang="en-US" dirty="0" smtClean="0"/>
              <a:t> vaccine if CD4+ T cell count &gt;200/</a:t>
            </a:r>
            <a:r>
              <a:rPr lang="en-US" dirty="0" err="1" smtClean="0"/>
              <a:t>ul</a:t>
            </a:r>
            <a:endParaRPr lang="en-US" dirty="0" smtClean="0"/>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 AND TB CO-INFECTION</a:t>
            </a:r>
            <a:endParaRPr lang="en-US" dirty="0"/>
          </a:p>
        </p:txBody>
      </p:sp>
      <p:sp>
        <p:nvSpPr>
          <p:cNvPr id="3" name="Content Placeholder 2"/>
          <p:cNvSpPr>
            <a:spLocks noGrp="1"/>
          </p:cNvSpPr>
          <p:nvPr>
            <p:ph sz="quarter" idx="1"/>
          </p:nvPr>
        </p:nvSpPr>
        <p:spPr/>
        <p:txBody>
          <a:bodyPr>
            <a:normAutofit/>
          </a:bodyPr>
          <a:lstStyle/>
          <a:p>
            <a:r>
              <a:rPr lang="en-US" sz="2000" dirty="0" smtClean="0"/>
              <a:t>HIV-TB co-infection is one of the most challenging issues in the effort to scale up ART since more than 60% of PLHIV develop TB. Patients with TB merit special consideration because the co-management of HIV and TB is complicated by drug interactions between </a:t>
            </a:r>
            <a:r>
              <a:rPr lang="en-US" sz="2000" dirty="0" err="1" smtClean="0"/>
              <a:t>rifampicin</a:t>
            </a:r>
            <a:r>
              <a:rPr lang="en-US" sz="2000" dirty="0" smtClean="0"/>
              <a:t> and NNRTIs and PIs; IRIS; pill burden; adherence; and drug toxicity. Active TB is the commonest OI among HIV-infected individuals and is also the leading cause of death in PLHIV</a:t>
            </a:r>
            <a:r>
              <a:rPr lang="en-US" dirty="0" smtClean="0"/>
              <a:t>. </a:t>
            </a:r>
          </a:p>
          <a:p>
            <a:r>
              <a:rPr lang="en-US" sz="2000" dirty="0" smtClean="0"/>
              <a:t>The management of patients with HIV and TB poses many challenges, including patient acceptance of both diagnoses. HIV-infected persons with TB often require ART and WHO recommends that ART be given to: all HIV TB co infected (pulmonary/Extra pulmonary) regardless to the CD4 count.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04800"/>
            <a:ext cx="8653272" cy="5794248"/>
          </a:xfrm>
        </p:spPr>
        <p:txBody>
          <a:bodyPr>
            <a:normAutofit/>
          </a:bodyPr>
          <a:lstStyle/>
          <a:p>
            <a:r>
              <a:rPr lang="en-US" sz="2400" dirty="0" smtClean="0"/>
              <a:t>ART reduces the incidence and recurrence of TB, as well as the fatality rates. Co-</a:t>
            </a:r>
            <a:r>
              <a:rPr lang="en-US" sz="2400" dirty="0" err="1" smtClean="0"/>
              <a:t>trimoxazole</a:t>
            </a:r>
            <a:r>
              <a:rPr lang="en-US" sz="2400" dirty="0" smtClean="0"/>
              <a:t> prophylaxis should be given to HIV-TB patients as per the guidelines </a:t>
            </a:r>
            <a:endParaRPr lang="en-US" sz="2400" dirty="0"/>
          </a:p>
        </p:txBody>
      </p:sp>
      <p:graphicFrame>
        <p:nvGraphicFramePr>
          <p:cNvPr id="4" name="Table 3"/>
          <p:cNvGraphicFramePr>
            <a:graphicFrameLocks noGrp="1"/>
          </p:cNvGraphicFramePr>
          <p:nvPr/>
        </p:nvGraphicFramePr>
        <p:xfrm>
          <a:off x="762000" y="2133600"/>
          <a:ext cx="7315200" cy="914400"/>
        </p:xfrm>
        <a:graphic>
          <a:graphicData uri="http://schemas.openxmlformats.org/drawingml/2006/table">
            <a:tbl>
              <a:tblPr firstRow="1" bandRow="1">
                <a:tableStyleId>{5C22544A-7EE6-4342-B048-85BDC9FD1C3A}</a:tableStyleId>
              </a:tblPr>
              <a:tblGrid>
                <a:gridCol w="7315200"/>
              </a:tblGrid>
              <a:tr h="370840">
                <a:tc>
                  <a:txBody>
                    <a:bodyPr/>
                    <a:lstStyle/>
                    <a:p>
                      <a:r>
                        <a:rPr kumimoji="0" lang="en-US" sz="1800" b="1" kern="1200" baseline="0" dirty="0" smtClean="0">
                          <a:solidFill>
                            <a:schemeClr val="lt1"/>
                          </a:solidFill>
                          <a:latin typeface="+mn-lt"/>
                          <a:ea typeface="+mn-ea"/>
                          <a:cs typeface="+mn-cs"/>
                        </a:rPr>
                        <a:t>Initiation of first-line ART in relation to anti-TB therapy </a:t>
                      </a:r>
                    </a:p>
                    <a:p>
                      <a:r>
                        <a:rPr kumimoji="0" lang="en-US" sz="1800" b="1" kern="1200" baseline="0" dirty="0" smtClean="0">
                          <a:solidFill>
                            <a:schemeClr val="lt1"/>
                          </a:solidFill>
                          <a:latin typeface="+mn-lt"/>
                          <a:ea typeface="+mn-ea"/>
                          <a:cs typeface="+mn-cs"/>
                        </a:rPr>
                        <a:t>(Based on 2011 WHO guidelines) 	</a:t>
                      </a:r>
                    </a:p>
                    <a:p>
                      <a:endParaRPr lang="en-US" dirty="0"/>
                    </a:p>
                  </a:txBody>
                  <a:tcPr/>
                </a:tc>
              </a:tr>
            </a:tbl>
          </a:graphicData>
        </a:graphic>
      </p:graphicFrame>
      <p:graphicFrame>
        <p:nvGraphicFramePr>
          <p:cNvPr id="5" name="Table 4"/>
          <p:cNvGraphicFramePr>
            <a:graphicFrameLocks noGrp="1"/>
          </p:cNvGraphicFramePr>
          <p:nvPr/>
        </p:nvGraphicFramePr>
        <p:xfrm>
          <a:off x="762000" y="3048000"/>
          <a:ext cx="7315200" cy="3474720"/>
        </p:xfrm>
        <a:graphic>
          <a:graphicData uri="http://schemas.openxmlformats.org/drawingml/2006/table">
            <a:tbl>
              <a:tblPr firstRow="1" bandRow="1">
                <a:tableStyleId>{5C22544A-7EE6-4342-B048-85BDC9FD1C3A}</a:tableStyleId>
              </a:tblPr>
              <a:tblGrid>
                <a:gridCol w="2438400"/>
                <a:gridCol w="2438400"/>
                <a:gridCol w="2438400"/>
              </a:tblGrid>
              <a:tr h="914400">
                <a:tc>
                  <a:txBody>
                    <a:bodyPr/>
                    <a:lstStyle/>
                    <a:p>
                      <a:r>
                        <a:rPr kumimoji="0" lang="en-US" sz="1800" b="1" kern="1200" baseline="0" dirty="0" smtClean="0">
                          <a:solidFill>
                            <a:schemeClr val="lt1"/>
                          </a:solidFill>
                          <a:latin typeface="+mn-lt"/>
                          <a:ea typeface="+mn-ea"/>
                          <a:cs typeface="+mn-cs"/>
                        </a:rPr>
                        <a:t>CD4 cell count </a:t>
                      </a:r>
                    </a:p>
                    <a:p>
                      <a:r>
                        <a:rPr kumimoji="0" lang="en-US" sz="1800" b="1" kern="1200" baseline="0" dirty="0" smtClean="0">
                          <a:solidFill>
                            <a:schemeClr val="lt1"/>
                          </a:solidFill>
                          <a:latin typeface="+mn-lt"/>
                          <a:ea typeface="+mn-ea"/>
                          <a:cs typeface="+mn-cs"/>
                        </a:rPr>
                        <a:t>(cells/mm3)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lt1"/>
                          </a:solidFill>
                          <a:latin typeface="+mn-lt"/>
                          <a:ea typeface="+mn-ea"/>
                          <a:cs typeface="+mn-cs"/>
                        </a:rPr>
                        <a:t>Timing of ART in relation to initiation of TB treatment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lt1"/>
                          </a:solidFill>
                          <a:latin typeface="+mn-lt"/>
                          <a:ea typeface="+mn-ea"/>
                          <a:cs typeface="+mn-cs"/>
                        </a:rPr>
                        <a:t>ART recommendations 	</a:t>
                      </a:r>
                    </a:p>
                    <a:p>
                      <a:endParaRPr lang="en-US" dirty="0"/>
                    </a:p>
                  </a:txBody>
                  <a:tcPr/>
                </a:tc>
              </a:tr>
              <a:tr h="914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baseline="0" dirty="0" smtClean="0">
                          <a:solidFill>
                            <a:schemeClr val="dk1"/>
                          </a:solidFill>
                          <a:latin typeface="+mn-lt"/>
                          <a:ea typeface="+mn-ea"/>
                          <a:cs typeface="+mn-cs"/>
                        </a:rPr>
                        <a:t>CD4 count of any value 	</a:t>
                      </a:r>
                    </a:p>
                    <a:p>
                      <a:endParaRPr lang="en-US" dirty="0"/>
                    </a:p>
                  </a:txBody>
                  <a:tcPr/>
                </a:tc>
                <a:tc>
                  <a:txBody>
                    <a:bodyPr/>
                    <a:lstStyle/>
                    <a:p>
                      <a:r>
                        <a:rPr kumimoji="0" lang="en-US" sz="1800" kern="1200" baseline="0" dirty="0" smtClean="0">
                          <a:solidFill>
                            <a:schemeClr val="dk1"/>
                          </a:solidFill>
                          <a:latin typeface="+mn-lt"/>
                          <a:ea typeface="+mn-ea"/>
                          <a:cs typeface="+mn-cs"/>
                        </a:rPr>
                        <a:t>Start ATT first </a:t>
                      </a:r>
                    </a:p>
                    <a:p>
                      <a:r>
                        <a:rPr kumimoji="0" lang="en-US" sz="1800" kern="1200" baseline="0" dirty="0" smtClean="0">
                          <a:solidFill>
                            <a:schemeClr val="dk1"/>
                          </a:solidFill>
                          <a:latin typeface="+mn-lt"/>
                          <a:ea typeface="+mn-ea"/>
                          <a:cs typeface="+mn-cs"/>
                        </a:rPr>
                        <a:t>Start ART as soon as TB treatment is tolerated (between 2 weeks and 2 months) 	</a:t>
                      </a:r>
                    </a:p>
                    <a:p>
                      <a:endParaRPr lang="en-US" dirty="0"/>
                    </a:p>
                  </a:txBody>
                  <a:tcPr/>
                </a:tc>
                <a:tc>
                  <a:txBody>
                    <a:bodyPr/>
                    <a:lstStyle/>
                    <a:p>
                      <a:r>
                        <a:rPr kumimoji="0" lang="en-US" sz="1800" kern="1200" baseline="0" dirty="0" smtClean="0">
                          <a:solidFill>
                            <a:schemeClr val="dk1"/>
                          </a:solidFill>
                          <a:latin typeface="+mn-lt"/>
                          <a:ea typeface="+mn-ea"/>
                          <a:cs typeface="+mn-cs"/>
                        </a:rPr>
                        <a:t>Recommend ART </a:t>
                      </a:r>
                    </a:p>
                    <a:p>
                      <a:r>
                        <a:rPr kumimoji="0" lang="en-US" sz="1800" kern="1200" baseline="0" dirty="0" smtClean="0">
                          <a:solidFill>
                            <a:schemeClr val="dk1"/>
                          </a:solidFill>
                          <a:latin typeface="+mn-lt"/>
                          <a:ea typeface="+mn-ea"/>
                          <a:cs typeface="+mn-cs"/>
                        </a:rPr>
                        <a:t>EFV-containing regimens 	</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Variation in HIV-1</a:t>
            </a:r>
            <a:endParaRPr lang="en-US" dirty="0"/>
          </a:p>
        </p:txBody>
      </p:sp>
      <p:sp>
        <p:nvSpPr>
          <p:cNvPr id="3" name="Content Placeholder 2"/>
          <p:cNvSpPr>
            <a:spLocks noGrp="1"/>
          </p:cNvSpPr>
          <p:nvPr>
            <p:ph idx="1"/>
          </p:nvPr>
        </p:nvSpPr>
        <p:spPr/>
        <p:txBody>
          <a:bodyPr/>
          <a:lstStyle/>
          <a:p>
            <a:pPr algn="just"/>
            <a:r>
              <a:rPr lang="en-US" dirty="0" smtClean="0"/>
              <a:t>Most error-prone reverse transcriptase.</a:t>
            </a:r>
          </a:p>
          <a:p>
            <a:pPr algn="just"/>
            <a:r>
              <a:rPr lang="en-US" dirty="0" smtClean="0"/>
              <a:t>Variability of the gp 120 antigen.</a:t>
            </a:r>
          </a:p>
          <a:p>
            <a:pPr algn="just"/>
            <a:r>
              <a:rPr lang="en-US" dirty="0" smtClean="0"/>
              <a:t>Failure of the immune system to control the infection.</a:t>
            </a:r>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Transmission of HIV</a:t>
            </a:r>
            <a:endParaRPr lang="en-US" dirty="0"/>
          </a:p>
        </p:txBody>
      </p:sp>
      <p:sp>
        <p:nvSpPr>
          <p:cNvPr id="3" name="Content Placeholder 2"/>
          <p:cNvSpPr>
            <a:spLocks noGrp="1"/>
          </p:cNvSpPr>
          <p:nvPr>
            <p:ph idx="1"/>
          </p:nvPr>
        </p:nvSpPr>
        <p:spPr/>
        <p:txBody>
          <a:bodyPr/>
          <a:lstStyle/>
          <a:p>
            <a:pPr algn="just">
              <a:buNone/>
            </a:pPr>
            <a:r>
              <a:rPr lang="en-US" dirty="0" smtClean="0"/>
              <a:t>HIV is transmitted by</a:t>
            </a:r>
          </a:p>
          <a:p>
            <a:pPr algn="just"/>
            <a:r>
              <a:rPr lang="en-US" dirty="0" smtClean="0"/>
              <a:t>Direct contact with infected blood.</a:t>
            </a:r>
          </a:p>
          <a:p>
            <a:pPr algn="just"/>
            <a:r>
              <a:rPr lang="en-US" dirty="0" smtClean="0"/>
              <a:t>Sexual contact: oral , anal or vaginal</a:t>
            </a:r>
          </a:p>
          <a:p>
            <a:pPr algn="just"/>
            <a:r>
              <a:rPr lang="en-US" dirty="0" smtClean="0"/>
              <a:t>Direct contact with semen or vaginal and cervical secretions</a:t>
            </a:r>
          </a:p>
          <a:p>
            <a:pPr algn="just"/>
            <a:r>
              <a:rPr lang="en-US" dirty="0" smtClean="0"/>
              <a:t>Mothers infected with HIV to infants during pregnancy ,  delivery and breastfeeding</a:t>
            </a:r>
          </a:p>
          <a:p>
            <a:pPr algn="just"/>
            <a:r>
              <a:rPr lang="en-US" dirty="0" smtClean="0"/>
              <a:t>Add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Transmission of HIV</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HIV cannot be transmitted by:</a:t>
            </a:r>
          </a:p>
          <a:p>
            <a:r>
              <a:rPr lang="en-US" dirty="0" smtClean="0"/>
              <a:t>Coughing , sneezing</a:t>
            </a:r>
          </a:p>
          <a:p>
            <a:r>
              <a:rPr lang="en-US" dirty="0" smtClean="0"/>
              <a:t>Insect bites</a:t>
            </a:r>
          </a:p>
          <a:p>
            <a:r>
              <a:rPr lang="en-US" dirty="0" smtClean="0"/>
              <a:t>Touching , hugging</a:t>
            </a:r>
          </a:p>
          <a:p>
            <a:r>
              <a:rPr lang="en-US" dirty="0" smtClean="0"/>
              <a:t>Water , Food</a:t>
            </a:r>
          </a:p>
          <a:p>
            <a:r>
              <a:rPr lang="en-US" dirty="0" smtClean="0"/>
              <a:t>Kissing</a:t>
            </a:r>
          </a:p>
          <a:p>
            <a:r>
              <a:rPr lang="en-US" dirty="0" smtClean="0"/>
              <a:t>Public baths/pools</a:t>
            </a:r>
          </a:p>
          <a:p>
            <a:r>
              <a:rPr lang="en-US" dirty="0" smtClean="0"/>
              <a:t>Toilets</a:t>
            </a:r>
          </a:p>
          <a:p>
            <a:r>
              <a:rPr lang="en-US" dirty="0" smtClean="0"/>
              <a:t>Handshakes</a:t>
            </a:r>
          </a:p>
          <a:p>
            <a:r>
              <a:rPr lang="en-US" dirty="0" smtClean="0"/>
              <a:t>Work or school contact</a:t>
            </a:r>
          </a:p>
          <a:p>
            <a:r>
              <a:rPr lang="en-US" dirty="0" smtClean="0"/>
              <a:t>Telephones</a:t>
            </a:r>
          </a:p>
          <a:p>
            <a:r>
              <a:rPr lang="en-US" dirty="0" smtClean="0"/>
              <a:t>Cups, glasses, plates or other utensils.</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Preventions of HIV Transmission</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Public health strategies to prevent HIV transmission</a:t>
            </a:r>
          </a:p>
          <a:p>
            <a:pPr algn="just"/>
            <a:r>
              <a:rPr lang="en-US" dirty="0" smtClean="0"/>
              <a:t>Screen all blood and blood products.</a:t>
            </a:r>
          </a:p>
          <a:p>
            <a:pPr algn="just"/>
            <a:r>
              <a:rPr lang="en-US" dirty="0" smtClean="0"/>
              <a:t>Follow universal precautions.</a:t>
            </a:r>
          </a:p>
          <a:p>
            <a:pPr algn="just"/>
            <a:r>
              <a:rPr lang="en-US" dirty="0" smtClean="0"/>
              <a:t>Educate in safer sex practices.</a:t>
            </a:r>
          </a:p>
          <a:p>
            <a:pPr algn="just"/>
            <a:r>
              <a:rPr lang="en-US" dirty="0" smtClean="0"/>
              <a:t>Identify and treat STIs.</a:t>
            </a:r>
          </a:p>
          <a:p>
            <a:pPr algn="just"/>
            <a:r>
              <a:rPr lang="en-US" dirty="0" smtClean="0"/>
              <a:t>Provide referral for treatment of drug dependence.</a:t>
            </a:r>
          </a:p>
          <a:p>
            <a:pPr algn="just"/>
            <a:r>
              <a:rPr lang="en-US" dirty="0" smtClean="0"/>
              <a:t>Apply the comprehensive PMTCT approach to prevent transmission of HIV.</a:t>
            </a:r>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5940552" cy="758952"/>
          </a:xfrm>
        </p:spPr>
        <p:txBody>
          <a:bodyPr/>
          <a:lstStyle/>
          <a:p>
            <a:r>
              <a:rPr lang="en-US" dirty="0" smtClean="0"/>
              <a:t>HIV structure</a:t>
            </a:r>
            <a:endParaRPr lang="en-US" dirty="0"/>
          </a:p>
        </p:txBody>
      </p:sp>
      <p:pic>
        <p:nvPicPr>
          <p:cNvPr id="5" name="Picture 2"/>
          <p:cNvPicPr>
            <a:picLocks noGrp="1" noChangeAspect="1" noChangeArrowheads="1"/>
          </p:cNvPicPr>
          <p:nvPr>
            <p:ph sz="quarter" idx="1"/>
          </p:nvPr>
        </p:nvPicPr>
        <p:blipFill>
          <a:blip r:embed="rId2" cstate="print"/>
          <a:srcRect/>
          <a:stretch>
            <a:fillRect/>
          </a:stretch>
        </p:blipFill>
        <p:spPr bwMode="auto">
          <a:xfrm>
            <a:off x="0" y="1219200"/>
            <a:ext cx="9144000" cy="5638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4306</TotalTime>
  <Words>2182</Words>
  <Application>Microsoft Office PowerPoint</Application>
  <PresentationFormat>On-screen Show (4:3)</PresentationFormat>
  <Paragraphs>386</Paragraphs>
  <Slides>43</Slides>
  <Notes>3</Notes>
  <HiddenSlides>3</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Civic</vt:lpstr>
      <vt:lpstr>Antiretroviral drugs and recent changes in management of HIV &amp; HIV + TB</vt:lpstr>
      <vt:lpstr>What are HIV?</vt:lpstr>
      <vt:lpstr>HIV-1 AND HIV-2</vt:lpstr>
      <vt:lpstr>HIV-1 AND HIV-2</vt:lpstr>
      <vt:lpstr>Variation in HIV-1</vt:lpstr>
      <vt:lpstr>Transmission of HIV</vt:lpstr>
      <vt:lpstr>Transmission of HIV</vt:lpstr>
      <vt:lpstr>Preventions of HIV Transmission</vt:lpstr>
      <vt:lpstr>HIV structure</vt:lpstr>
      <vt:lpstr>Slide 10</vt:lpstr>
      <vt:lpstr>Who clinical stages of hiv Aids </vt:lpstr>
      <vt:lpstr>Slide 12</vt:lpstr>
      <vt:lpstr>Slide 13</vt:lpstr>
      <vt:lpstr>Slide 14</vt:lpstr>
      <vt:lpstr>Slide 15</vt:lpstr>
      <vt:lpstr>Slide 16</vt:lpstr>
      <vt:lpstr>Laboratory Diagnosis of HIV Infection</vt:lpstr>
      <vt:lpstr>Other Screening Tests</vt:lpstr>
      <vt:lpstr>Slide 19</vt:lpstr>
      <vt:lpstr>Classification of Antiretroviral drugs </vt:lpstr>
      <vt:lpstr>Mechanism of action </vt:lpstr>
      <vt:lpstr>1. Nucleoside Reverse Transcriptase Inhibitors(NRTI)/Nucleotide Reverse Transcriptase  Inhibitors (ntRTI) </vt:lpstr>
      <vt:lpstr>2. Non Nucleoside Reverse Transcriptase Inhibitor (NNRTI)</vt:lpstr>
      <vt:lpstr>3. Protease Inhibitors (PI) </vt:lpstr>
      <vt:lpstr>Slide 25</vt:lpstr>
      <vt:lpstr>The Clinical goals of ART are</vt:lpstr>
      <vt:lpstr> When to start antiretroviral therapy </vt:lpstr>
      <vt:lpstr> Initiation of ART based on CD4 count and WHO clinical staging </vt:lpstr>
      <vt:lpstr>For HIV and TB co-infected patients</vt:lpstr>
      <vt:lpstr>Slide 30</vt:lpstr>
      <vt:lpstr>  Currently, the national programme provides the following drugs/ combinations for first-line regimens  </vt:lpstr>
      <vt:lpstr>Slide 32</vt:lpstr>
      <vt:lpstr>Slide 33</vt:lpstr>
      <vt:lpstr>Slide 34</vt:lpstr>
      <vt:lpstr>Slide 35</vt:lpstr>
      <vt:lpstr>Revised NACO ART Regimen 2012  </vt:lpstr>
      <vt:lpstr>Slide 37</vt:lpstr>
      <vt:lpstr>Slide 38</vt:lpstr>
      <vt:lpstr>Post exposure   prophylaxis (PEP)</vt:lpstr>
      <vt:lpstr> CD4 monitoring and follow-up schedule   </vt:lpstr>
      <vt:lpstr>Immunization generally recommended </vt:lpstr>
      <vt:lpstr>HIV AND TB CO-INFECTION</vt:lpstr>
      <vt:lpstr>Slide 43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 retroviral drug and recent change in management of HIV and HIV + TB</dc:title>
  <dc:creator>DR.SIRAJ</dc:creator>
  <cp:lastModifiedBy>Jeevana</cp:lastModifiedBy>
  <cp:revision>33</cp:revision>
  <dcterms:created xsi:type="dcterms:W3CDTF">2016-08-18T06:08:35Z</dcterms:created>
  <dcterms:modified xsi:type="dcterms:W3CDTF">2020-08-19T11:13:43Z</dcterms:modified>
</cp:coreProperties>
</file>