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97" r:id="rId6"/>
    <p:sldId id="260" r:id="rId7"/>
    <p:sldId id="298" r:id="rId8"/>
    <p:sldId id="261" r:id="rId9"/>
    <p:sldId id="262" r:id="rId10"/>
    <p:sldId id="263" r:id="rId11"/>
    <p:sldId id="295" r:id="rId12"/>
    <p:sldId id="264" r:id="rId13"/>
    <p:sldId id="265" r:id="rId14"/>
    <p:sldId id="296" r:id="rId15"/>
    <p:sldId id="299" r:id="rId16"/>
    <p:sldId id="266" r:id="rId17"/>
    <p:sldId id="306" r:id="rId18"/>
    <p:sldId id="268" r:id="rId19"/>
    <p:sldId id="269" r:id="rId20"/>
    <p:sldId id="270" r:id="rId21"/>
    <p:sldId id="308" r:id="rId22"/>
    <p:sldId id="309" r:id="rId23"/>
    <p:sldId id="271" r:id="rId24"/>
    <p:sldId id="272" r:id="rId25"/>
    <p:sldId id="310" r:id="rId26"/>
    <p:sldId id="311" r:id="rId27"/>
    <p:sldId id="273" r:id="rId28"/>
    <p:sldId id="274" r:id="rId29"/>
    <p:sldId id="275" r:id="rId30"/>
    <p:sldId id="276" r:id="rId31"/>
    <p:sldId id="277" r:id="rId32"/>
    <p:sldId id="279" r:id="rId33"/>
    <p:sldId id="280" r:id="rId34"/>
    <p:sldId id="281" r:id="rId35"/>
    <p:sldId id="283" r:id="rId36"/>
    <p:sldId id="284" r:id="rId37"/>
    <p:sldId id="307" r:id="rId38"/>
    <p:sldId id="312" r:id="rId39"/>
    <p:sldId id="286" r:id="rId40"/>
    <p:sldId id="288" r:id="rId41"/>
    <p:sldId id="289" r:id="rId42"/>
    <p:sldId id="315" r:id="rId43"/>
    <p:sldId id="291" r:id="rId44"/>
    <p:sldId id="292" r:id="rId45"/>
    <p:sldId id="314" r:id="rId46"/>
    <p:sldId id="293" r:id="rId47"/>
    <p:sldId id="300" r:id="rId48"/>
    <p:sldId id="302" r:id="rId49"/>
    <p:sldId id="303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18283-3C3C-4F8A-ABB8-A740A99CAB00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80077-E834-42FB-AA85-1B39D7AA2CD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041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8908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7874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1675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35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883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1216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6926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458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6044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0571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6334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FAAD-59F4-404A-A1FB-12A4D23AF168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D62F3-11F0-47FB-90C1-92077FC0DC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109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685" y="512178"/>
            <a:ext cx="77065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400" dirty="0" smtClean="0"/>
              <a:t>			</a:t>
            </a:r>
            <a:r>
              <a:rPr lang="en-US" sz="4400" b="1" u="sng" dirty="0" err="1" smtClean="0"/>
              <a:t>Haemodialysis</a:t>
            </a:r>
            <a:r>
              <a:rPr lang="en-US" sz="4400" b="1" u="sng" dirty="0" smtClean="0"/>
              <a:t> </a:t>
            </a:r>
          </a:p>
          <a:p>
            <a:pPr algn="just"/>
            <a:r>
              <a:rPr lang="en-US" sz="4400" dirty="0" smtClean="0"/>
              <a:t>		</a:t>
            </a:r>
            <a:r>
              <a:rPr lang="en-US" sz="4400" b="1" u="sng" dirty="0" smtClean="0"/>
              <a:t>and Its </a:t>
            </a:r>
            <a:r>
              <a:rPr lang="en-US" sz="4400" b="1" u="sng" dirty="0"/>
              <a:t>R</a:t>
            </a:r>
            <a:r>
              <a:rPr lang="en-US" sz="4400" b="1" u="sng" dirty="0" smtClean="0"/>
              <a:t>ecent </a:t>
            </a:r>
            <a:r>
              <a:rPr lang="en-US" sz="4400" b="1" u="sng" dirty="0"/>
              <a:t>A</a:t>
            </a:r>
            <a:r>
              <a:rPr lang="en-US" sz="4400" b="1" u="sng" dirty="0" smtClean="0"/>
              <a:t>dvances</a:t>
            </a:r>
            <a:endParaRPr lang="en-IN" sz="44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66" y="2420888"/>
            <a:ext cx="5729041" cy="3816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1722" y="4941167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42123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83" y="118373"/>
            <a:ext cx="507408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B0F0"/>
                </a:solidFill>
              </a:rPr>
              <a:t>Membranes of dialyzer</a:t>
            </a:r>
            <a:endParaRPr lang="en-US" b="1" u="sng" dirty="0" smtClean="0">
              <a:solidFill>
                <a:srgbClr val="00B0F0"/>
              </a:solidFill>
            </a:endParaRPr>
          </a:p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55983" y="980728"/>
            <a:ext cx="42139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Membranes are made up off two type:</a:t>
            </a:r>
          </a:p>
          <a:p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Cellulose polymer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Synthetic polymer</a:t>
            </a:r>
            <a:endParaRPr lang="en-IN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912942"/>
              </p:ext>
            </p:extLst>
          </p:nvPr>
        </p:nvGraphicFramePr>
        <p:xfrm>
          <a:off x="473449" y="2996952"/>
          <a:ext cx="7992888" cy="302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792297">
                <a:tc>
                  <a:txBody>
                    <a:bodyPr/>
                    <a:lstStyle/>
                    <a:p>
                      <a:r>
                        <a:rPr lang="en-US" dirty="0" smtClean="0"/>
                        <a:t>Membrane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Hydr</a:t>
                      </a:r>
                      <a:r>
                        <a:rPr lang="en-US" dirty="0" smtClean="0"/>
                        <a:t>. Permeability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Biocompatibility</a:t>
                      </a:r>
                      <a:endParaRPr lang="en-IN" dirty="0"/>
                    </a:p>
                  </a:txBody>
                  <a:tcPr/>
                </a:tc>
              </a:tr>
              <a:tr h="719872">
                <a:tc>
                  <a:txBody>
                    <a:bodyPr/>
                    <a:lstStyle/>
                    <a:p>
                      <a:r>
                        <a:rPr lang="en-US" dirty="0" smtClean="0"/>
                        <a:t>Non modified cellulose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flux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IN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 cellulose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/ high flux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</a:t>
                      </a:r>
                      <a:endParaRPr lang="en-IN" dirty="0"/>
                    </a:p>
                  </a:txBody>
                  <a:tcPr/>
                </a:tc>
              </a:tr>
              <a:tr h="792297">
                <a:tc>
                  <a:txBody>
                    <a:bodyPr/>
                    <a:lstStyle/>
                    <a:p>
                      <a:r>
                        <a:rPr lang="en-US" dirty="0" smtClean="0"/>
                        <a:t>Synthetic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/ low flux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24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Membranes are classified into two </a:t>
            </a:r>
            <a:r>
              <a:rPr lang="en-US" sz="2800" b="1" u="sng" dirty="0" smtClean="0"/>
              <a:t>type:</a:t>
            </a:r>
            <a:endParaRPr lang="en-US" sz="2400" b="1" u="sng" dirty="0" smtClean="0"/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Flux: low or high</a:t>
            </a:r>
          </a:p>
          <a:p>
            <a:pPr marL="342900" indent="-342900">
              <a:buAutoNum type="arabicPeriod"/>
            </a:pPr>
            <a:r>
              <a:rPr lang="en-US" sz="2400" dirty="0"/>
              <a:t>Efficiency: low or high</a:t>
            </a:r>
            <a:endParaRPr lang="en-IN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36912"/>
            <a:ext cx="3840507" cy="4032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636913"/>
            <a:ext cx="4499992" cy="403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2161906"/>
            <a:ext cx="136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Low Flux </a:t>
            </a:r>
            <a:endParaRPr lang="en-IN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756786" y="216190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High flux</a:t>
            </a:r>
            <a:endParaRPr lang="en-IN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6129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5188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solidFill>
                  <a:srgbClr val="00B0F0"/>
                </a:solidFill>
              </a:rPr>
              <a:t>Role of </a:t>
            </a:r>
            <a:r>
              <a:rPr lang="en-US" sz="4800" b="1" u="sng" dirty="0">
                <a:solidFill>
                  <a:srgbClr val="00B0F0"/>
                </a:solidFill>
              </a:rPr>
              <a:t>M</a:t>
            </a:r>
            <a:r>
              <a:rPr lang="en-US" sz="4800" b="1" u="sng" dirty="0" smtClean="0">
                <a:solidFill>
                  <a:srgbClr val="00B0F0"/>
                </a:solidFill>
              </a:rPr>
              <a:t>embranes</a:t>
            </a:r>
            <a:endParaRPr lang="en-IN" sz="4800" b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34634"/>
            <a:ext cx="84785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In hemodialysis</a:t>
            </a:r>
          </a:p>
          <a:p>
            <a:pPr marL="800100" lvl="1" indent="-342900">
              <a:buAutoNum type="alphaLcPeriod"/>
            </a:pPr>
            <a:r>
              <a:rPr lang="en-US" sz="2000" dirty="0" smtClean="0"/>
              <a:t>Conventional hemodialysis -  low efficiency and low flux is used</a:t>
            </a:r>
          </a:p>
          <a:p>
            <a:pPr lvl="1"/>
            <a:endParaRPr lang="en-US" sz="2000" dirty="0" smtClean="0"/>
          </a:p>
          <a:p>
            <a:pPr marL="800100" lvl="1" indent="-342900">
              <a:buAutoNum type="alphaLcPeriod" startAt="2"/>
            </a:pPr>
            <a:r>
              <a:rPr lang="en-US" sz="2000" dirty="0" smtClean="0"/>
              <a:t>High efficiency hemodialysis used in removal of small size uremic toxins 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 smtClean="0"/>
              <a:t>eg</a:t>
            </a:r>
            <a:r>
              <a:rPr lang="en-US" sz="2000" dirty="0" smtClean="0"/>
              <a:t>. Urea)</a:t>
            </a:r>
          </a:p>
          <a:p>
            <a:pPr lvl="1"/>
            <a:endParaRPr lang="en-US" sz="2000" dirty="0" smtClean="0"/>
          </a:p>
          <a:p>
            <a:pPr marL="914400" lvl="1" indent="-457200">
              <a:buAutoNum type="alphaLcPeriod" startAt="3"/>
            </a:pPr>
            <a:r>
              <a:rPr lang="en-US" sz="2000" dirty="0" smtClean="0"/>
              <a:t>High flux hemodialysis used to remove middle molecules like beta 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2 </a:t>
            </a:r>
            <a:r>
              <a:rPr lang="en-US" sz="2000" dirty="0" err="1" smtClean="0"/>
              <a:t>microglobulin</a:t>
            </a:r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1933" y="3997096"/>
            <a:ext cx="84852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In hemofiltration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a. </a:t>
            </a:r>
            <a:r>
              <a:rPr lang="en-US" sz="2000" dirty="0" err="1"/>
              <a:t>C</a:t>
            </a:r>
            <a:r>
              <a:rPr lang="en-US" sz="2000" dirty="0" err="1" smtClean="0"/>
              <a:t>ontinous</a:t>
            </a:r>
            <a:r>
              <a:rPr lang="en-US" sz="2000" dirty="0" smtClean="0"/>
              <a:t> </a:t>
            </a:r>
            <a:r>
              <a:rPr lang="en-US" sz="2000" dirty="0" err="1"/>
              <a:t>A</a:t>
            </a:r>
            <a:r>
              <a:rPr lang="en-US" sz="2000" dirty="0" err="1" smtClean="0"/>
              <a:t>rteriovenous</a:t>
            </a:r>
            <a:r>
              <a:rPr lang="en-US" sz="2000" dirty="0" smtClean="0"/>
              <a:t> or </a:t>
            </a:r>
            <a:r>
              <a:rPr lang="en-US" sz="2000" dirty="0" err="1"/>
              <a:t>V</a:t>
            </a:r>
            <a:r>
              <a:rPr lang="en-US" sz="2000" dirty="0" err="1" smtClean="0"/>
              <a:t>enovenous</a:t>
            </a:r>
            <a:r>
              <a:rPr lang="en-US" sz="2000" dirty="0" smtClean="0"/>
              <a:t> hemofiltration is done by 	high flux membrane &amp; convection. Used for removal  small size solute 	with middle molecules &amp;</a:t>
            </a:r>
            <a:r>
              <a:rPr lang="en-US" sz="2000" dirty="0"/>
              <a:t> </a:t>
            </a:r>
            <a:r>
              <a:rPr lang="en-US" sz="2000" dirty="0" smtClean="0"/>
              <a:t>large amount of water.</a:t>
            </a: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b. </a:t>
            </a:r>
            <a:r>
              <a:rPr lang="en-US" sz="2000" dirty="0"/>
              <a:t>Intermittent </a:t>
            </a:r>
            <a:r>
              <a:rPr lang="en-US" sz="2000" dirty="0" err="1"/>
              <a:t>Arteriovenous</a:t>
            </a:r>
            <a:r>
              <a:rPr lang="en-US" sz="2000" dirty="0"/>
              <a:t> or </a:t>
            </a:r>
            <a:r>
              <a:rPr lang="en-US" sz="2000" dirty="0" err="1"/>
              <a:t>Venovenous</a:t>
            </a:r>
            <a:r>
              <a:rPr lang="en-US" sz="2000" dirty="0"/>
              <a:t> hemofiltration </a:t>
            </a:r>
            <a:r>
              <a:rPr lang="en-US" sz="2000" dirty="0" smtClean="0"/>
              <a:t>used for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    end stage renal disease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863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050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solidFill>
                  <a:srgbClr val="00B0F0"/>
                </a:solidFill>
              </a:rPr>
              <a:t>Water transport in dialysis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70011"/>
            <a:ext cx="893930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</a:rPr>
              <a:t>Ultrafiltration coefficient</a:t>
            </a:r>
            <a:r>
              <a:rPr lang="en-US" sz="2000" dirty="0" smtClean="0"/>
              <a:t> is defined as volume of water transported per unit time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Ultrafiltration coefficient of :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	1. </a:t>
            </a:r>
            <a:r>
              <a:rPr lang="en-US" sz="2000" dirty="0"/>
              <a:t>L</a:t>
            </a:r>
            <a:r>
              <a:rPr lang="en-US" sz="2000" dirty="0" smtClean="0"/>
              <a:t>ow flux is 2 to 5ml/</a:t>
            </a:r>
            <a:r>
              <a:rPr lang="en-US" sz="2000" dirty="0" err="1" smtClean="0"/>
              <a:t>hr</a:t>
            </a:r>
            <a:r>
              <a:rPr lang="en-US" sz="2000" dirty="0" smtClean="0"/>
              <a:t>/mmHg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2. High flux is around 12 to 60 ml/</a:t>
            </a:r>
            <a:r>
              <a:rPr lang="en-US" sz="2000" dirty="0" err="1" smtClean="0"/>
              <a:t>hr</a:t>
            </a:r>
            <a:r>
              <a:rPr lang="en-US" sz="2000" dirty="0" smtClean="0"/>
              <a:t>/mmHg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Transmembranes</a:t>
            </a:r>
            <a:r>
              <a:rPr lang="en-US" sz="2000" dirty="0"/>
              <a:t> </a:t>
            </a:r>
            <a:r>
              <a:rPr lang="en-US" sz="2000" dirty="0" smtClean="0"/>
              <a:t>pressure is 200mmHg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2928" y="1184255"/>
            <a:ext cx="7135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Water transport in dialysis is defined in </a:t>
            </a:r>
            <a:r>
              <a:rPr lang="en-US" sz="2000" b="1" u="sng" dirty="0" smtClean="0">
                <a:solidFill>
                  <a:srgbClr val="FF0000"/>
                </a:solidFill>
              </a:rPr>
              <a:t>ultrafiltration coefficient</a:t>
            </a:r>
            <a:endParaRPr lang="en-IN" sz="2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423" y="5085184"/>
            <a:ext cx="8817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example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if a dialyzer has coefficient of 2.5 ml/</a:t>
            </a:r>
            <a:r>
              <a:rPr lang="en-US" sz="2400" dirty="0" err="1" smtClean="0"/>
              <a:t>hr</a:t>
            </a:r>
            <a:r>
              <a:rPr lang="en-US" sz="2400" dirty="0" smtClean="0"/>
              <a:t>/mmHg then it will be </a:t>
            </a:r>
          </a:p>
          <a:p>
            <a:r>
              <a:rPr lang="en-US" sz="2400" dirty="0" smtClean="0"/>
              <a:t>able to remove 0.5L in one  hour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4880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6255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solidFill>
                  <a:srgbClr val="00B0F0"/>
                </a:solidFill>
              </a:rPr>
              <a:t>S</a:t>
            </a:r>
            <a:r>
              <a:rPr lang="en-US" sz="4800" b="1" u="sng" dirty="0" smtClean="0">
                <a:solidFill>
                  <a:srgbClr val="00B0F0"/>
                </a:solidFill>
              </a:rPr>
              <a:t>olute Clearance Profile</a:t>
            </a:r>
            <a:endParaRPr lang="en-IN" sz="4800" b="1" u="sng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727280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Ability of </a:t>
            </a:r>
            <a:r>
              <a:rPr lang="en-US" sz="2400" dirty="0" smtClean="0"/>
              <a:t>dialysis membrane </a:t>
            </a:r>
            <a:r>
              <a:rPr lang="en-US" sz="2400" dirty="0"/>
              <a:t>to transport solute is expressed as mass transfer </a:t>
            </a:r>
            <a:r>
              <a:rPr lang="en-US" sz="2400" dirty="0" smtClean="0"/>
              <a:t>coefficient – area product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algn="just"/>
            <a:r>
              <a:rPr lang="en-US" sz="2400" dirty="0" smtClean="0"/>
              <a:t>		</a:t>
            </a:r>
            <a:r>
              <a:rPr lang="en-US" sz="3200" b="1" u="sng" dirty="0" smtClean="0">
                <a:solidFill>
                  <a:srgbClr val="FF0000"/>
                </a:solidFill>
              </a:rPr>
              <a:t>That </a:t>
            </a:r>
            <a:r>
              <a:rPr lang="en-US" sz="3200" b="1" u="sng" dirty="0">
                <a:solidFill>
                  <a:srgbClr val="FF0000"/>
                </a:solidFill>
              </a:rPr>
              <a:t>is </a:t>
            </a:r>
            <a:r>
              <a:rPr lang="en-US" sz="3200" b="1" u="sng" dirty="0" smtClean="0">
                <a:solidFill>
                  <a:srgbClr val="FF0000"/>
                </a:solidFill>
              </a:rPr>
              <a:t>K</a:t>
            </a:r>
            <a:r>
              <a:rPr lang="en-US" sz="1400" b="1" u="sng" dirty="0" smtClean="0">
                <a:solidFill>
                  <a:srgbClr val="FF0000"/>
                </a:solidFill>
              </a:rPr>
              <a:t>0</a:t>
            </a:r>
            <a:r>
              <a:rPr lang="en-US" sz="3200" b="1" u="sng" dirty="0" smtClean="0">
                <a:solidFill>
                  <a:srgbClr val="FF0000"/>
                </a:solidFill>
              </a:rPr>
              <a:t>A</a:t>
            </a:r>
          </a:p>
          <a:p>
            <a:endParaRPr lang="en-US" sz="2400" dirty="0"/>
          </a:p>
          <a:p>
            <a:r>
              <a:rPr lang="en-US" sz="2400" dirty="0" smtClean="0"/>
              <a:t>Where:</a:t>
            </a:r>
          </a:p>
          <a:p>
            <a:endParaRPr lang="en-US" sz="1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12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is mass transfer </a:t>
            </a:r>
            <a:r>
              <a:rPr lang="en-US" sz="2400" dirty="0" smtClean="0">
                <a:solidFill>
                  <a:srgbClr val="FF0000"/>
                </a:solidFill>
              </a:rPr>
              <a:t>coefficient</a:t>
            </a:r>
          </a:p>
          <a:p>
            <a:r>
              <a:rPr lang="en-US" sz="2000" dirty="0" smtClean="0"/>
              <a:t>The capacity of the dialysis membrane to clear a specific solute of interest 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A is membrane surface area</a:t>
            </a:r>
          </a:p>
        </p:txBody>
      </p:sp>
    </p:spTree>
    <p:extLst>
      <p:ext uri="{BB962C8B-B14F-4D97-AF65-F5344CB8AC3E}">
        <p14:creationId xmlns:p14="http://schemas.microsoft.com/office/powerpoint/2010/main" xmlns="" val="9611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716915"/>
              </p:ext>
            </p:extLst>
          </p:nvPr>
        </p:nvGraphicFramePr>
        <p:xfrm>
          <a:off x="-3" y="-2"/>
          <a:ext cx="9144002" cy="704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286"/>
                <a:gridCol w="1272209"/>
                <a:gridCol w="1828801"/>
                <a:gridCol w="2464905"/>
                <a:gridCol w="1828801"/>
              </a:tblGrid>
              <a:tr h="136658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Urea K</a:t>
                      </a:r>
                      <a:r>
                        <a:rPr lang="en-US" sz="1000" dirty="0" smtClean="0"/>
                        <a:t>0</a:t>
                      </a:r>
                      <a:r>
                        <a:rPr lang="en-US" dirty="0" smtClean="0"/>
                        <a:t>A</a:t>
                      </a:r>
                    </a:p>
                    <a:p>
                      <a:r>
                        <a:rPr lang="en-US" dirty="0" smtClean="0"/>
                        <a:t>(ml/min)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(mass transfer coefficient – area product)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Urea clearance</a:t>
                      </a:r>
                    </a:p>
                    <a:p>
                      <a:r>
                        <a:rPr lang="en-US" dirty="0" smtClean="0"/>
                        <a:t>(ml/min)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Ultrafiltration coefficient</a:t>
                      </a:r>
                    </a:p>
                    <a:p>
                      <a:r>
                        <a:rPr lang="en-US" dirty="0" smtClean="0"/>
                        <a:t>(ml/</a:t>
                      </a:r>
                      <a:r>
                        <a:rPr lang="en-US" dirty="0" err="1" smtClean="0"/>
                        <a:t>hr</a:t>
                      </a:r>
                      <a:r>
                        <a:rPr lang="en-US" dirty="0" smtClean="0"/>
                        <a:t>/mmHg)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 2 M Clearance</a:t>
                      </a:r>
                    </a:p>
                    <a:p>
                      <a:r>
                        <a:rPr lang="en-US" dirty="0" smtClean="0"/>
                        <a:t>(ml/min)</a:t>
                      </a:r>
                      <a:endParaRPr lang="en-IN" dirty="0"/>
                    </a:p>
                  </a:txBody>
                  <a:tcPr/>
                </a:tc>
              </a:tr>
              <a:tr h="1098283">
                <a:tc>
                  <a:txBody>
                    <a:bodyPr/>
                    <a:lstStyle/>
                    <a:p>
                      <a:r>
                        <a:rPr lang="en-US" b="1" u="sng" dirty="0" err="1" smtClean="0"/>
                        <a:t>Dailyzer</a:t>
                      </a:r>
                      <a:endParaRPr lang="en-IN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098283">
                <a:tc>
                  <a:txBody>
                    <a:bodyPr/>
                    <a:lstStyle/>
                    <a:p>
                      <a:r>
                        <a:rPr lang="en-US" dirty="0" smtClean="0"/>
                        <a:t>Conventional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&lt;450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</a:t>
                      </a:r>
                      <a:endParaRPr lang="en-IN" dirty="0"/>
                    </a:p>
                  </a:txBody>
                  <a:tcPr/>
                </a:tc>
              </a:tr>
              <a:tr h="1098283">
                <a:tc>
                  <a:txBody>
                    <a:bodyPr/>
                    <a:lstStyle/>
                    <a:p>
                      <a:r>
                        <a:rPr lang="en-US" dirty="0" smtClean="0"/>
                        <a:t>High efficiency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&gt;600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Variable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Variable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1098283">
                <a:tc>
                  <a:txBody>
                    <a:bodyPr/>
                    <a:lstStyle/>
                    <a:p>
                      <a:r>
                        <a:rPr lang="en-US" dirty="0" smtClean="0"/>
                        <a:t>High flux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Variable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</a:t>
                      </a:r>
                      <a:endParaRPr lang="en-IN" dirty="0"/>
                    </a:p>
                  </a:txBody>
                  <a:tcPr/>
                </a:tc>
              </a:tr>
              <a:tr h="1098283">
                <a:tc>
                  <a:txBody>
                    <a:bodyPr/>
                    <a:lstStyle/>
                    <a:p>
                      <a:r>
                        <a:rPr lang="en-US" b="1" u="sng" dirty="0" err="1" smtClean="0"/>
                        <a:t>Hemofilters</a:t>
                      </a:r>
                      <a:endParaRPr lang="en-IN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Variable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Variable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68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5" y="79711"/>
            <a:ext cx="4587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solidFill>
                  <a:srgbClr val="00B0F0"/>
                </a:solidFill>
              </a:rPr>
              <a:t>D</a:t>
            </a:r>
            <a:r>
              <a:rPr lang="en-US" sz="4000" b="1" u="sng" dirty="0" err="1" smtClean="0">
                <a:solidFill>
                  <a:srgbClr val="00B0F0"/>
                </a:solidFill>
              </a:rPr>
              <a:t>ialyser</a:t>
            </a:r>
            <a:r>
              <a:rPr lang="en-US" sz="4000" b="1" u="sng" dirty="0" smtClean="0">
                <a:solidFill>
                  <a:srgbClr val="00B0F0"/>
                </a:solidFill>
              </a:rPr>
              <a:t> </a:t>
            </a:r>
            <a:r>
              <a:rPr lang="en-US" sz="4000" b="1" u="sng" dirty="0" err="1">
                <a:solidFill>
                  <a:srgbClr val="00B0F0"/>
                </a:solidFill>
              </a:rPr>
              <a:t>C</a:t>
            </a:r>
            <a:r>
              <a:rPr lang="en-US" sz="4000" b="1" u="sng" dirty="0" err="1" smtClean="0">
                <a:solidFill>
                  <a:srgbClr val="00B0F0"/>
                </a:solidFill>
              </a:rPr>
              <a:t>ompostion</a:t>
            </a:r>
            <a:endParaRPr lang="en-IN" sz="4000" b="1" u="sng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9894390"/>
              </p:ext>
            </p:extLst>
          </p:nvPr>
        </p:nvGraphicFramePr>
        <p:xfrm>
          <a:off x="107504" y="908720"/>
          <a:ext cx="9036496" cy="5949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598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Component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Concentration (</a:t>
                      </a:r>
                      <a:r>
                        <a:rPr lang="en-US" sz="3200" dirty="0" err="1" smtClean="0"/>
                        <a:t>mmol</a:t>
                      </a:r>
                      <a:r>
                        <a:rPr lang="en-US" sz="3200" dirty="0" smtClean="0"/>
                        <a:t>/L)</a:t>
                      </a:r>
                      <a:endParaRPr lang="en-IN" sz="3200" dirty="0"/>
                    </a:p>
                  </a:txBody>
                  <a:tcPr/>
                </a:tc>
              </a:tr>
              <a:tr h="598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140</a:t>
                      </a:r>
                      <a:endParaRPr lang="en-IN" sz="3200" dirty="0"/>
                    </a:p>
                  </a:txBody>
                  <a:tcPr/>
                </a:tc>
              </a:tr>
              <a:tr h="598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K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IN" sz="3200" dirty="0"/>
                    </a:p>
                  </a:txBody>
                  <a:tcPr/>
                </a:tc>
              </a:tr>
              <a:tr h="598593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1.25 (5mg/dl)</a:t>
                      </a:r>
                      <a:endParaRPr lang="en-IN" sz="3200" dirty="0"/>
                    </a:p>
                  </a:txBody>
                  <a:tcPr/>
                </a:tc>
              </a:tr>
              <a:tr h="598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Mg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0.5 (1.2mg/dl)</a:t>
                      </a:r>
                      <a:endParaRPr lang="en-IN" sz="3200" dirty="0"/>
                    </a:p>
                  </a:txBody>
                  <a:tcPr/>
                </a:tc>
              </a:tr>
              <a:tr h="598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Acetate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IN" sz="3200" dirty="0"/>
                    </a:p>
                  </a:txBody>
                  <a:tcPr/>
                </a:tc>
              </a:tr>
              <a:tr h="598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Chloride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108</a:t>
                      </a:r>
                      <a:endParaRPr lang="en-IN" sz="3200" dirty="0"/>
                    </a:p>
                  </a:txBody>
                  <a:tcPr/>
                </a:tc>
              </a:tr>
              <a:tr h="598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Bicarbonate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35</a:t>
                      </a:r>
                      <a:endParaRPr lang="en-IN" sz="3200" dirty="0"/>
                    </a:p>
                  </a:txBody>
                  <a:tcPr/>
                </a:tc>
              </a:tr>
              <a:tr h="598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Glucose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5.6 (100mg/dl)</a:t>
                      </a:r>
                      <a:endParaRPr lang="en-IN" sz="3200" dirty="0"/>
                    </a:p>
                  </a:txBody>
                  <a:tcPr/>
                </a:tc>
              </a:tr>
              <a:tr h="5619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92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4156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solidFill>
                  <a:srgbClr val="00B0F0"/>
                </a:solidFill>
              </a:rPr>
              <a:t>Vascular A</a:t>
            </a:r>
            <a:r>
              <a:rPr lang="en-US" sz="4800" b="1" u="sng" dirty="0">
                <a:solidFill>
                  <a:srgbClr val="00B0F0"/>
                </a:solidFill>
              </a:rPr>
              <a:t>c</a:t>
            </a:r>
            <a:r>
              <a:rPr lang="en-US" sz="4800" b="1" u="sng" dirty="0" smtClean="0">
                <a:solidFill>
                  <a:srgbClr val="00B0F0"/>
                </a:solidFill>
              </a:rPr>
              <a:t>cess</a:t>
            </a:r>
            <a:endParaRPr lang="en-IN" sz="4800" b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7730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Large diameter catheter is necessary required to perform </a:t>
            </a:r>
          </a:p>
          <a:p>
            <a:r>
              <a:rPr lang="en-US" sz="2400" dirty="0" smtClean="0"/>
              <a:t>     acute dialysis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6838" y="2852936"/>
            <a:ext cx="7862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Adequate vascular access should permits blood flow to the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dialyzer of 200 to 500mL/min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8395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2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25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612" y="231031"/>
            <a:ext cx="7848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Its is also known as </a:t>
            </a:r>
            <a:r>
              <a:rPr lang="en-US" sz="3200" u="sng" dirty="0" smtClean="0">
                <a:solidFill>
                  <a:srgbClr val="FF0000"/>
                </a:solidFill>
              </a:rPr>
              <a:t>Extra corporeal therapy</a:t>
            </a:r>
          </a:p>
          <a:p>
            <a:endParaRPr lang="en-US" sz="3200" dirty="0"/>
          </a:p>
          <a:p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56645" y="1556792"/>
            <a:ext cx="2991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Definition</a:t>
            </a:r>
            <a:endParaRPr lang="en-IN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23612" y="2964344"/>
            <a:ext cx="8533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It is the process by which fluid &amp; solutes are removed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from or added to the patient’s blood outside the body.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365104"/>
            <a:ext cx="797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It involves </a:t>
            </a:r>
            <a:r>
              <a:rPr lang="en-US" sz="2800" dirty="0" err="1" smtClean="0"/>
              <a:t>hemodialyzer</a:t>
            </a:r>
            <a:r>
              <a:rPr lang="en-US" sz="2800" dirty="0" smtClean="0"/>
              <a:t> and </a:t>
            </a:r>
            <a:r>
              <a:rPr lang="en-US" sz="2800" dirty="0" err="1" smtClean="0"/>
              <a:t>hemofilter</a:t>
            </a:r>
            <a:r>
              <a:rPr lang="en-US" sz="2800" dirty="0" smtClean="0"/>
              <a:t> containing </a:t>
            </a:r>
          </a:p>
          <a:p>
            <a:r>
              <a:rPr lang="en-US" sz="2800" dirty="0" smtClean="0"/>
              <a:t>    semipermeable membrane.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4707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7" y="0"/>
            <a:ext cx="9133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50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14" y="0"/>
            <a:ext cx="9109385" cy="682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1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37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9" name="Picture 1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61"/>
            <a:ext cx="9144000" cy="679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15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2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5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7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326"/>
            <a:ext cx="9144000" cy="6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2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1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2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968" y="0"/>
            <a:ext cx="9167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1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5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433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Types of Extracorporeal therapy:</a:t>
            </a:r>
            <a:endParaRPr lang="en-IN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39544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 Hemodialysis</a:t>
            </a:r>
          </a:p>
          <a:p>
            <a:endParaRPr lang="en-US" sz="3600" dirty="0" smtClean="0"/>
          </a:p>
          <a:p>
            <a:r>
              <a:rPr lang="en-US" sz="3600" dirty="0" smtClean="0"/>
              <a:t>2. Hemofiltration</a:t>
            </a:r>
          </a:p>
          <a:p>
            <a:endParaRPr lang="en-US" sz="3600" dirty="0" smtClean="0"/>
          </a:p>
          <a:p>
            <a:r>
              <a:rPr lang="en-US" sz="3600" dirty="0"/>
              <a:t>3</a:t>
            </a:r>
            <a:r>
              <a:rPr lang="en-US" sz="3600" dirty="0" smtClean="0"/>
              <a:t>. </a:t>
            </a:r>
            <a:r>
              <a:rPr lang="en-US" sz="3600" dirty="0" err="1" smtClean="0"/>
              <a:t>Hemodiafiltration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4. </a:t>
            </a:r>
            <a:r>
              <a:rPr lang="en-US" sz="3600" dirty="0" err="1" smtClean="0"/>
              <a:t>Hemoperfusion</a:t>
            </a:r>
            <a:endParaRPr lang="en-US" sz="3600" dirty="0" smtClean="0"/>
          </a:p>
          <a:p>
            <a:pPr marL="342900" indent="-342900">
              <a:buAutoNum type="arabicPeriod"/>
            </a:pP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21851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3"/>
            <a:ext cx="774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B0F0"/>
                </a:solidFill>
              </a:rPr>
              <a:t>Indication for Initiating of Hemodialysis</a:t>
            </a:r>
            <a:endParaRPr lang="en-IN" sz="3600" b="1" u="sng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478587"/>
            <a:ext cx="828092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In patients with </a:t>
            </a:r>
            <a:r>
              <a:rPr lang="en-US" altLang="en-US" sz="2800" i="1" dirty="0"/>
              <a:t>calculated </a:t>
            </a:r>
            <a:r>
              <a:rPr lang="en-US" altLang="en-US" sz="2800" dirty="0" err="1"/>
              <a:t>C</a:t>
            </a:r>
            <a:r>
              <a:rPr lang="en-US" altLang="en-US" sz="2800" dirty="0" err="1" smtClean="0"/>
              <a:t>reatinine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clearance </a:t>
            </a: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/>
              <a:t>	</a:t>
            </a: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&lt;</a:t>
            </a:r>
            <a:r>
              <a:rPr lang="en-US" altLang="en-US" sz="2800" dirty="0"/>
              <a:t>20 ml/min/1.73 m2 the onset of</a:t>
            </a:r>
            <a:r>
              <a:rPr lang="en-US" altLang="en-US" sz="2800" dirty="0" smtClean="0"/>
              <a:t>: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 smtClean="0"/>
              <a:t>Uremic symptoms: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                           Nausea/emesis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                           Altered sleep </a:t>
            </a:r>
            <a:r>
              <a:rPr lang="en-US" altLang="en-US" sz="2400" dirty="0" smtClean="0"/>
              <a:t>pattern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2. Altered </a:t>
            </a:r>
            <a:r>
              <a:rPr lang="en-US" altLang="en-US" sz="2400" dirty="0"/>
              <a:t>mental </a:t>
            </a:r>
            <a:r>
              <a:rPr lang="en-US" altLang="en-US" sz="2400" dirty="0" smtClean="0"/>
              <a:t>status: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       </a:t>
            </a:r>
            <a:r>
              <a:rPr lang="en-US" altLang="en-US" sz="2400" dirty="0" smtClean="0"/>
              <a:t>                    </a:t>
            </a:r>
            <a:r>
              <a:rPr lang="en-US" altLang="en-US" sz="2400" dirty="0"/>
              <a:t>Coma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                           Stupor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                           </a:t>
            </a:r>
            <a:r>
              <a:rPr lang="en-US" altLang="en-US" sz="2400" dirty="0" smtClean="0"/>
              <a:t>Tremor</a:t>
            </a:r>
            <a:endParaRPr lang="en-US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                           Clonus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                           Seizures  </a:t>
            </a:r>
          </a:p>
        </p:txBody>
      </p:sp>
    </p:spTree>
    <p:extLst>
      <p:ext uri="{BB962C8B-B14F-4D97-AF65-F5344CB8AC3E}">
        <p14:creationId xmlns:p14="http://schemas.microsoft.com/office/powerpoint/2010/main" xmlns="" val="42625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568952" cy="41148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/>
              <a:t>1. Pericarditis </a:t>
            </a:r>
            <a:r>
              <a:rPr lang="en-US" altLang="en-US" dirty="0"/>
              <a:t>or </a:t>
            </a:r>
            <a:r>
              <a:rPr lang="en-US" altLang="en-US" dirty="0" err="1"/>
              <a:t>Tamponade</a:t>
            </a:r>
            <a:r>
              <a:rPr lang="en-US" altLang="en-US" dirty="0"/>
              <a:t> (urgent indication)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2. Uremic </a:t>
            </a:r>
            <a:r>
              <a:rPr lang="en-US" altLang="en-US" dirty="0"/>
              <a:t>platelet dysfunction (urgent indication)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3. </a:t>
            </a:r>
            <a:r>
              <a:rPr lang="en-US" altLang="en-US" dirty="0"/>
              <a:t>V</a:t>
            </a:r>
            <a:r>
              <a:rPr lang="en-US" altLang="en-US" dirty="0" smtClean="0"/>
              <a:t>olume </a:t>
            </a:r>
            <a:r>
              <a:rPr lang="en-US" altLang="en-US" dirty="0"/>
              <a:t>overload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4. </a:t>
            </a:r>
            <a:r>
              <a:rPr lang="en-US" altLang="en-US" dirty="0"/>
              <a:t>H</a:t>
            </a:r>
            <a:r>
              <a:rPr lang="en-US" altLang="en-US" dirty="0" smtClean="0"/>
              <a:t>yperkalemia</a:t>
            </a:r>
            <a:endParaRPr lang="en-US" altLang="en-US" dirty="0"/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5. Metabolic </a:t>
            </a:r>
            <a:r>
              <a:rPr lang="en-US" altLang="en-US" dirty="0"/>
              <a:t>acidosis with anuria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95535" y="116632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B0F0"/>
                </a:solidFill>
              </a:rPr>
              <a:t>More Indication</a:t>
            </a:r>
          </a:p>
          <a:p>
            <a:endParaRPr lang="en-IN" sz="40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1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600" b="1" u="sng" dirty="0">
                <a:solidFill>
                  <a:srgbClr val="00B0F0"/>
                </a:solidFill>
              </a:rPr>
              <a:t>Equations for estimation of renal function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Cockcroft and </a:t>
            </a:r>
            <a:r>
              <a:rPr lang="en-US" altLang="en-US" dirty="0" err="1"/>
              <a:t>Gault</a:t>
            </a:r>
            <a:r>
              <a:rPr lang="en-US" altLang="en-US" dirty="0"/>
              <a:t> equation</a:t>
            </a:r>
          </a:p>
          <a:p>
            <a:r>
              <a:rPr lang="en-US" altLang="en-US" dirty="0"/>
              <a:t>MDRD Formula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(Modification </a:t>
            </a:r>
            <a:r>
              <a:rPr lang="en-US" altLang="en-US" dirty="0"/>
              <a:t>of Diet in Renal </a:t>
            </a:r>
            <a:r>
              <a:rPr lang="en-US" altLang="en-US" dirty="0" smtClean="0"/>
              <a:t>Disease)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680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/>
              <a:t>The Cockcroft-</a:t>
            </a:r>
            <a:r>
              <a:rPr lang="en-US" altLang="en-US" u="sng" dirty="0" err="1"/>
              <a:t>Gault</a:t>
            </a:r>
            <a:r>
              <a:rPr lang="en-US" altLang="en-US" u="sng" dirty="0"/>
              <a:t> equation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81200"/>
            <a:ext cx="864096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en-US" i="1" dirty="0"/>
              <a:t>Cr </a:t>
            </a:r>
            <a:r>
              <a:rPr lang="en-US" altLang="en-US" i="1" dirty="0" err="1"/>
              <a:t>Cl</a:t>
            </a:r>
            <a:r>
              <a:rPr lang="en-US" altLang="en-US" i="1" dirty="0"/>
              <a:t> =(140-age) </a:t>
            </a:r>
            <a:r>
              <a:rPr lang="en-US" altLang="en-US" sz="1600" i="1" dirty="0"/>
              <a:t>x</a:t>
            </a:r>
            <a:r>
              <a:rPr lang="en-US" altLang="en-US" i="1" dirty="0"/>
              <a:t> </a:t>
            </a:r>
            <a:r>
              <a:rPr lang="en-US" altLang="en-US" i="1" dirty="0" err="1"/>
              <a:t>wt</a:t>
            </a:r>
            <a:r>
              <a:rPr lang="en-US" altLang="en-US" i="1" dirty="0"/>
              <a:t>/72(serum Cr)</a:t>
            </a:r>
          </a:p>
          <a:p>
            <a:pPr>
              <a:buFont typeface="Wingdings" pitchFamily="2" charset="2"/>
              <a:buNone/>
            </a:pPr>
            <a:endParaRPr lang="en-US" altLang="en-US" i="1" dirty="0"/>
          </a:p>
          <a:p>
            <a:pPr>
              <a:buFont typeface="Wingdings" pitchFamily="2" charset="2"/>
              <a:buNone/>
            </a:pPr>
            <a:r>
              <a:rPr lang="en-US" altLang="en-US" dirty="0"/>
              <a:t>Decrease 15% for women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Decrease 20% for </a:t>
            </a:r>
            <a:r>
              <a:rPr lang="en-US" altLang="en-US" dirty="0" smtClean="0"/>
              <a:t>paraplegia, 40</a:t>
            </a:r>
            <a:r>
              <a:rPr lang="en-US" altLang="en-US" dirty="0"/>
              <a:t>% </a:t>
            </a:r>
            <a:r>
              <a:rPr lang="en-US" altLang="en-US" dirty="0" smtClean="0"/>
              <a:t>for quadriplegia</a:t>
            </a:r>
            <a:endParaRPr lang="en-US" altLang="en-US" dirty="0"/>
          </a:p>
          <a:p>
            <a:pPr>
              <a:buFont typeface="Wingdings" pitchFamily="2" charset="2"/>
              <a:buNone/>
            </a:pPr>
            <a:r>
              <a:rPr lang="en-US" altLang="en-US" dirty="0"/>
              <a:t>Increase 12% for </a:t>
            </a:r>
            <a:r>
              <a:rPr lang="en-US" altLang="en-US" dirty="0" smtClean="0"/>
              <a:t>Afro-American </a:t>
            </a:r>
            <a:r>
              <a:rPr lang="en-US" altLang="en-US" dirty="0"/>
              <a:t>males</a:t>
            </a:r>
          </a:p>
        </p:txBody>
      </p:sp>
    </p:spTree>
    <p:extLst>
      <p:ext uri="{BB962C8B-B14F-4D97-AF65-F5344CB8AC3E}">
        <p14:creationId xmlns:p14="http://schemas.microsoft.com/office/powerpoint/2010/main" xmlns="" val="6881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u="sng" dirty="0"/>
              <a:t>The MDRD formula</a:t>
            </a:r>
            <a:br>
              <a:rPr lang="en-US" altLang="en-US" u="sng" dirty="0"/>
            </a:br>
            <a:r>
              <a:rPr lang="en-US" altLang="en-US" sz="2400" u="sng" dirty="0"/>
              <a:t>Modification of </a:t>
            </a:r>
            <a:r>
              <a:rPr lang="en-US" altLang="en-US" sz="2400" u="sng" dirty="0" smtClean="0"/>
              <a:t>Diet </a:t>
            </a:r>
            <a:r>
              <a:rPr lang="en-US" altLang="en-US" sz="2400" u="sng" dirty="0"/>
              <a:t>in R</a:t>
            </a:r>
            <a:r>
              <a:rPr lang="en-US" altLang="en-US" sz="2400" u="sng" dirty="0" smtClean="0"/>
              <a:t>enal </a:t>
            </a:r>
            <a:r>
              <a:rPr lang="en-US" altLang="en-US" sz="2400" u="sng" dirty="0"/>
              <a:t>D</a:t>
            </a:r>
            <a:r>
              <a:rPr lang="en-US" altLang="en-US" sz="2400" u="sng" dirty="0" smtClean="0"/>
              <a:t>isease </a:t>
            </a:r>
            <a:r>
              <a:rPr lang="en-US" altLang="en-US" sz="2400" u="sng" dirty="0"/>
              <a:t>S</a:t>
            </a:r>
            <a:r>
              <a:rPr lang="en-US" altLang="en-US" sz="2400" u="sng" dirty="0" smtClean="0"/>
              <a:t>tudy</a:t>
            </a:r>
            <a:endParaRPr lang="en-US" altLang="en-US" u="sng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en-US" i="1" dirty="0"/>
              <a:t>GFR (ml/min/1.73m</a:t>
            </a:r>
            <a:r>
              <a:rPr lang="en-US" altLang="en-US" sz="1600" i="1" dirty="0"/>
              <a:t>2</a:t>
            </a:r>
            <a:r>
              <a:rPr lang="en-US" altLang="en-US" i="1" dirty="0"/>
              <a:t>)=</a:t>
            </a:r>
          </a:p>
          <a:p>
            <a:pPr>
              <a:buFont typeface="Wingdings" pitchFamily="2" charset="2"/>
              <a:buNone/>
            </a:pPr>
            <a:r>
              <a:rPr lang="en-US" altLang="en-US" i="1" dirty="0"/>
              <a:t>           </a:t>
            </a:r>
            <a:r>
              <a:rPr lang="en-US" altLang="en-US" i="1" dirty="0" smtClean="0"/>
              <a:t>	186</a:t>
            </a:r>
            <a:r>
              <a:rPr lang="en-US" altLang="en-US" sz="2000" i="1" dirty="0" smtClean="0"/>
              <a:t> </a:t>
            </a:r>
            <a:r>
              <a:rPr lang="en-US" altLang="en-US" sz="2800" i="1" dirty="0"/>
              <a:t>x</a:t>
            </a:r>
            <a:r>
              <a:rPr lang="en-US" altLang="en-US" sz="2000" i="1" dirty="0"/>
              <a:t> </a:t>
            </a:r>
            <a:r>
              <a:rPr lang="en-US" altLang="en-US" i="1" dirty="0" smtClean="0"/>
              <a:t>{S.cr } </a:t>
            </a:r>
            <a:r>
              <a:rPr lang="en-US" altLang="en-US" sz="1400" dirty="0" smtClean="0"/>
              <a:t>-1.154 </a:t>
            </a:r>
            <a:r>
              <a:rPr lang="en-US" altLang="en-US" sz="1800" i="1" dirty="0" smtClean="0"/>
              <a:t> </a:t>
            </a:r>
            <a:r>
              <a:rPr lang="en-US" altLang="en-US" sz="2400" i="1" dirty="0"/>
              <a:t>x </a:t>
            </a:r>
            <a:r>
              <a:rPr lang="en-US" altLang="en-US" i="1" dirty="0" smtClean="0"/>
              <a:t>{age}</a:t>
            </a:r>
            <a:r>
              <a:rPr lang="en-US" altLang="en-US" sz="1400" i="1" dirty="0" smtClean="0"/>
              <a:t>-0.203</a:t>
            </a:r>
            <a:r>
              <a:rPr lang="en-US" altLang="en-US" i="1" dirty="0" smtClean="0"/>
              <a:t> </a:t>
            </a:r>
            <a:r>
              <a:rPr lang="en-US" altLang="en-US" sz="1800" i="1" dirty="0" smtClean="0"/>
              <a:t> </a:t>
            </a:r>
            <a:endParaRPr lang="en-US" altLang="en-US" sz="2400" i="1" dirty="0" smtClean="0"/>
          </a:p>
          <a:p>
            <a:pPr>
              <a:buFont typeface="Wingdings" pitchFamily="2" charset="2"/>
              <a:buNone/>
            </a:pPr>
            <a:r>
              <a:rPr lang="en-US" altLang="en-US" sz="2400" i="1" dirty="0"/>
              <a:t>	</a:t>
            </a:r>
            <a:r>
              <a:rPr lang="en-US" altLang="en-US" sz="2400" i="1" dirty="0" smtClean="0"/>
              <a:t>		multiply by 1.212 </a:t>
            </a:r>
            <a:r>
              <a:rPr lang="en-US" altLang="en-US" sz="2400" i="1" dirty="0"/>
              <a:t>if black </a:t>
            </a:r>
            <a:endParaRPr lang="en-US" altLang="en-US" sz="2400" i="1" dirty="0" smtClean="0"/>
          </a:p>
          <a:p>
            <a:pPr>
              <a:buFont typeface="Wingdings" pitchFamily="2" charset="2"/>
              <a:buNone/>
            </a:pPr>
            <a:r>
              <a:rPr lang="en-US" altLang="en-US" sz="2400" i="1" dirty="0"/>
              <a:t>	</a:t>
            </a:r>
            <a:r>
              <a:rPr lang="en-US" altLang="en-US" sz="2400" i="1" dirty="0" smtClean="0"/>
              <a:t>		multiply by 0.742 </a:t>
            </a:r>
            <a:r>
              <a:rPr lang="en-US" altLang="en-US" sz="2400" i="1" dirty="0"/>
              <a:t>if </a:t>
            </a:r>
            <a:r>
              <a:rPr lang="en-US" altLang="en-US" sz="2400" i="1" dirty="0" smtClean="0"/>
              <a:t>female</a:t>
            </a:r>
          </a:p>
          <a:p>
            <a:pPr>
              <a:buFont typeface="Wingdings" pitchFamily="2" charset="2"/>
              <a:buNone/>
            </a:pPr>
            <a:endParaRPr lang="en-US" altLang="en-US" sz="2400" i="1" dirty="0"/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The MDRD equation calculates GFR, hence values are lower than those of </a:t>
            </a:r>
            <a:r>
              <a:rPr lang="en-US" altLang="en-US" sz="2400" dirty="0" err="1"/>
              <a:t>creatinine</a:t>
            </a:r>
            <a:r>
              <a:rPr lang="en-US" altLang="en-US" sz="2400" dirty="0"/>
              <a:t> clearance by Cockcroft </a:t>
            </a:r>
            <a:r>
              <a:rPr lang="en-US" altLang="en-US" sz="2400" dirty="0" err="1"/>
              <a:t>Gault</a:t>
            </a:r>
            <a:r>
              <a:rPr lang="en-US" altLang="en-US" sz="2400" dirty="0"/>
              <a:t> equation.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0459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solidFill>
                  <a:srgbClr val="00B0F0"/>
                </a:solidFill>
              </a:rPr>
              <a:t>Complications of Hemodialysis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800" dirty="0"/>
              <a:t>Dialysis Reactions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800" dirty="0" err="1"/>
              <a:t>Intradialytic</a:t>
            </a:r>
            <a:r>
              <a:rPr lang="en-US" altLang="en-US" sz="2800" dirty="0"/>
              <a:t> Hypotension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800" dirty="0"/>
              <a:t>Neuromuscular complications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800" dirty="0"/>
              <a:t>Dialysis </a:t>
            </a:r>
            <a:r>
              <a:rPr lang="en-US" altLang="en-US" sz="2800" dirty="0" err="1"/>
              <a:t>dysequilibrium</a:t>
            </a:r>
            <a:endParaRPr lang="en-US" altLang="en-US" sz="2800" dirty="0"/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800" dirty="0"/>
              <a:t>Hemolysis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800" dirty="0" err="1"/>
              <a:t>Intradialytic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hypoxemia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800" dirty="0"/>
              <a:t>Metabolic derangements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800" dirty="0" smtClean="0"/>
              <a:t>Cardiac </a:t>
            </a:r>
            <a:r>
              <a:rPr lang="en-US" altLang="en-US" sz="2800" dirty="0"/>
              <a:t>arrhythmia and sudden </a:t>
            </a:r>
            <a:r>
              <a:rPr lang="en-US" altLang="en-US" sz="2800" dirty="0" smtClean="0"/>
              <a:t>death</a:t>
            </a:r>
            <a:endParaRPr lang="en-US" altLang="en-US" sz="2800" dirty="0"/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642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B0F0"/>
                </a:solidFill>
              </a:rPr>
              <a:t>Dialysis Reactions</a:t>
            </a:r>
          </a:p>
        </p:txBody>
      </p:sp>
      <p:pic>
        <p:nvPicPr>
          <p:cNvPr id="209923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35" y="1124744"/>
            <a:ext cx="897527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8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7" y="287070"/>
            <a:ext cx="5027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u="sng" dirty="0" err="1">
                <a:solidFill>
                  <a:srgbClr val="00B0F0"/>
                </a:solidFill>
              </a:rPr>
              <a:t>Intradialytic</a:t>
            </a:r>
            <a:r>
              <a:rPr lang="en-US" altLang="en-US" sz="3600" b="1" u="sng" dirty="0">
                <a:solidFill>
                  <a:srgbClr val="00B0F0"/>
                </a:solidFill>
              </a:rPr>
              <a:t> Hypotension</a:t>
            </a:r>
            <a:endParaRPr lang="en-IN" sz="3600" b="1" u="sng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7" y="1124745"/>
            <a:ext cx="777686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(</a:t>
            </a:r>
            <a:r>
              <a:rPr lang="en-IN" sz="2400" dirty="0"/>
              <a:t>IDH) is defined as a decrease in systolic blood pressure by ≥20 mm Hg or a decrease in MAP by 10 mm </a:t>
            </a:r>
            <a:r>
              <a:rPr lang="en-IN" sz="2400" dirty="0" smtClean="0"/>
              <a:t>Hg.</a:t>
            </a:r>
          </a:p>
          <a:p>
            <a:endParaRPr lang="en-US" sz="1200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800" dirty="0" smtClean="0"/>
              <a:t>MAP – {(2X diastolic) + systolic}/3</a:t>
            </a:r>
          </a:p>
          <a:p>
            <a:endParaRPr lang="en-IN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S</a:t>
            </a:r>
            <a:r>
              <a:rPr lang="en-IN" sz="2400" dirty="0" smtClean="0"/>
              <a:t>ymptoms </a:t>
            </a:r>
            <a:r>
              <a:rPr lang="en-IN" sz="2400" dirty="0"/>
              <a:t>that include: </a:t>
            </a:r>
            <a:endParaRPr lang="en-IN" sz="2400" dirty="0" smtClean="0"/>
          </a:p>
          <a:p>
            <a:r>
              <a:rPr lang="en-IN" sz="2400" dirty="0"/>
              <a:t>	</a:t>
            </a:r>
            <a:r>
              <a:rPr lang="en-IN" sz="2400" dirty="0" smtClean="0"/>
              <a:t>	    Abdominal discomfort,</a:t>
            </a:r>
          </a:p>
          <a:p>
            <a:r>
              <a:rPr lang="en-IN" sz="2400" dirty="0"/>
              <a:t>	</a:t>
            </a:r>
            <a:r>
              <a:rPr lang="en-IN" sz="2400" dirty="0" smtClean="0"/>
              <a:t>	    Yawning, </a:t>
            </a:r>
          </a:p>
          <a:p>
            <a:r>
              <a:rPr lang="en-IN" sz="2400" dirty="0"/>
              <a:t>	</a:t>
            </a:r>
            <a:r>
              <a:rPr lang="en-IN" sz="2400" dirty="0" smtClean="0"/>
              <a:t>	    Nausea,</a:t>
            </a:r>
          </a:p>
          <a:p>
            <a:r>
              <a:rPr lang="en-IN" sz="2400" dirty="0"/>
              <a:t>	</a:t>
            </a:r>
            <a:r>
              <a:rPr lang="en-IN" sz="2400" dirty="0" smtClean="0"/>
              <a:t>	    Vomiting,</a:t>
            </a:r>
          </a:p>
          <a:p>
            <a:r>
              <a:rPr lang="en-IN" sz="2400" dirty="0" smtClean="0"/>
              <a:t>	                 Muscle cramps, </a:t>
            </a:r>
          </a:p>
          <a:p>
            <a:r>
              <a:rPr lang="en-IN" sz="2400" dirty="0" smtClean="0"/>
              <a:t>		    Restlessness,</a:t>
            </a:r>
          </a:p>
          <a:p>
            <a:r>
              <a:rPr lang="en-IN" sz="2400" dirty="0" smtClean="0"/>
              <a:t> 		    Dizziness </a:t>
            </a:r>
            <a:r>
              <a:rPr lang="en-IN" sz="2400" dirty="0"/>
              <a:t>or </a:t>
            </a:r>
            <a:r>
              <a:rPr lang="en-IN" sz="2400" dirty="0" smtClean="0"/>
              <a:t>fainting, </a:t>
            </a:r>
            <a:endParaRPr lang="en-IN" sz="2400" dirty="0"/>
          </a:p>
          <a:p>
            <a:r>
              <a:rPr lang="en-IN" sz="2400" dirty="0" smtClean="0"/>
              <a:t> 		    Anxiety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910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2008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00B0F0"/>
                </a:solidFill>
              </a:rPr>
              <a:t>P</a:t>
            </a:r>
            <a:r>
              <a:rPr lang="en-US" sz="4000" b="1" u="sng" dirty="0" smtClean="0">
                <a:solidFill>
                  <a:srgbClr val="00B0F0"/>
                </a:solidFill>
              </a:rPr>
              <a:t>athway</a:t>
            </a:r>
            <a:endParaRPr lang="en-IN" sz="4000" b="1" u="sng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8926" y="429925"/>
            <a:ext cx="222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Recognition of low BP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094535" y="1304589"/>
            <a:ext cx="315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MAP is more than &gt;30 mmHg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202334" y="1964666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442428" y="196466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IN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799257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85639" y="1692132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2415" y="2149332"/>
            <a:ext cx="1346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7583" y="2544662"/>
            <a:ext cx="3197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Pause ultrafiltration  for 10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nd then recheck  BP </a:t>
            </a:r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5156432" y="2603972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MAP less than 70 mmHg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4342880" y="260996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es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6259298" y="331268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IN" dirty="0"/>
          </a:p>
        </p:txBody>
      </p:sp>
      <p:cxnSp>
        <p:nvCxnSpPr>
          <p:cNvPr id="24" name="Straight Arrow Connector 23"/>
          <p:cNvCxnSpPr>
            <a:stCxn id="6" idx="1"/>
            <a:endCxn id="20" idx="0"/>
          </p:cNvCxnSpPr>
          <p:nvPr/>
        </p:nvCxnSpPr>
        <p:spPr>
          <a:xfrm flipH="1">
            <a:off x="2426579" y="2149332"/>
            <a:ext cx="775755" cy="395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>
            <a:off x="4828400" y="2788638"/>
            <a:ext cx="32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025574" y="2788638"/>
            <a:ext cx="3280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3"/>
            <a:endCxn id="21" idx="0"/>
          </p:cNvCxnSpPr>
          <p:nvPr/>
        </p:nvCxnSpPr>
        <p:spPr>
          <a:xfrm>
            <a:off x="5898002" y="2149332"/>
            <a:ext cx="598701" cy="454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2"/>
            <a:endCxn id="23" idx="0"/>
          </p:cNvCxnSpPr>
          <p:nvPr/>
        </p:nvCxnSpPr>
        <p:spPr>
          <a:xfrm flipH="1">
            <a:off x="6487085" y="2973304"/>
            <a:ext cx="9618" cy="339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15601" y="4149080"/>
            <a:ext cx="22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 BP monitoring</a:t>
            </a:r>
          </a:p>
          <a:p>
            <a:endParaRPr lang="en-IN" dirty="0"/>
          </a:p>
        </p:txBody>
      </p:sp>
      <p:cxnSp>
        <p:nvCxnSpPr>
          <p:cNvPr id="45" name="Straight Arrow Connector 44"/>
          <p:cNvCxnSpPr>
            <a:stCxn id="23" idx="2"/>
            <a:endCxn id="43" idx="0"/>
          </p:cNvCxnSpPr>
          <p:nvPr/>
        </p:nvCxnSpPr>
        <p:spPr>
          <a:xfrm>
            <a:off x="6487085" y="3682016"/>
            <a:ext cx="148278" cy="467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7583" y="3497350"/>
            <a:ext cx="1774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 BP improved</a:t>
            </a:r>
          </a:p>
          <a:p>
            <a:r>
              <a:rPr lang="en-US" dirty="0" smtClean="0"/>
              <a:t>MAP &gt;70mmHg?</a:t>
            </a:r>
            <a:endParaRPr lang="en-IN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691680" y="314299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37666" y="4610745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es</a:t>
            </a:r>
            <a:endParaRPr lang="en-IN" dirty="0"/>
          </a:p>
        </p:txBody>
      </p:sp>
      <p:sp>
        <p:nvSpPr>
          <p:cNvPr id="52" name="TextBox 51"/>
          <p:cNvSpPr txBox="1"/>
          <p:nvPr/>
        </p:nvSpPr>
        <p:spPr>
          <a:xfrm>
            <a:off x="1822118" y="4610745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IN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980425" y="4271365"/>
            <a:ext cx="0" cy="339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049905" y="4271365"/>
            <a:ext cx="0" cy="339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80425" y="4271331"/>
            <a:ext cx="1069480" cy="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515165" y="4066812"/>
            <a:ext cx="0" cy="169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781085" y="5185725"/>
            <a:ext cx="414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for extra 10 </a:t>
            </a:r>
            <a:r>
              <a:rPr lang="en-US" dirty="0" err="1" smtClean="0"/>
              <a:t>mins</a:t>
            </a:r>
            <a:r>
              <a:rPr lang="en-US" dirty="0" smtClean="0"/>
              <a:t> or alter UF goal</a:t>
            </a:r>
            <a:endParaRPr lang="en-IN" dirty="0"/>
          </a:p>
        </p:txBody>
      </p:sp>
      <p:sp>
        <p:nvSpPr>
          <p:cNvPr id="64" name="TextBox 63"/>
          <p:cNvSpPr txBox="1"/>
          <p:nvPr/>
        </p:nvSpPr>
        <p:spPr>
          <a:xfrm>
            <a:off x="434577" y="6016242"/>
            <a:ext cx="469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UF resumption and monitor patient BP</a:t>
            </a:r>
            <a:endParaRPr lang="en-IN" dirty="0"/>
          </a:p>
        </p:txBody>
      </p:sp>
      <p:cxnSp>
        <p:nvCxnSpPr>
          <p:cNvPr id="65" name="Straight Arrow Connector 64"/>
          <p:cNvCxnSpPr>
            <a:stCxn id="51" idx="2"/>
            <a:endCxn id="64" idx="0"/>
          </p:cNvCxnSpPr>
          <p:nvPr/>
        </p:nvCxnSpPr>
        <p:spPr>
          <a:xfrm>
            <a:off x="980425" y="4980077"/>
            <a:ext cx="1800660" cy="1036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2"/>
            <a:endCxn id="63" idx="1"/>
          </p:cNvCxnSpPr>
          <p:nvPr/>
        </p:nvCxnSpPr>
        <p:spPr>
          <a:xfrm>
            <a:off x="2049905" y="4980077"/>
            <a:ext cx="731180" cy="390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3" idx="0"/>
            <a:endCxn id="52" idx="3"/>
          </p:cNvCxnSpPr>
          <p:nvPr/>
        </p:nvCxnSpPr>
        <p:spPr>
          <a:xfrm flipH="1" flipV="1">
            <a:off x="2277692" y="4795411"/>
            <a:ext cx="2574409" cy="390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44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u="sng" dirty="0" smtClean="0">
                <a:solidFill>
                  <a:srgbClr val="00B0F0"/>
                </a:solidFill>
              </a:rPr>
              <a:t>Management of </a:t>
            </a:r>
            <a:r>
              <a:rPr lang="en-US" altLang="en-US" sz="3600" b="1" u="sng" dirty="0" err="1" smtClean="0">
                <a:solidFill>
                  <a:srgbClr val="00B0F0"/>
                </a:solidFill>
              </a:rPr>
              <a:t>Intradialytic</a:t>
            </a:r>
            <a:r>
              <a:rPr lang="en-US" altLang="en-US" sz="3600" b="1" u="sng" dirty="0" smtClean="0">
                <a:solidFill>
                  <a:srgbClr val="00B0F0"/>
                </a:solidFill>
              </a:rPr>
              <a:t> </a:t>
            </a:r>
            <a:r>
              <a:rPr lang="en-US" altLang="en-US" sz="3600" b="1" u="sng" dirty="0">
                <a:solidFill>
                  <a:srgbClr val="00B0F0"/>
                </a:solidFill>
              </a:rPr>
              <a:t>Hypotension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Assess dry weight frequently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Avoid BP meds before HD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Avoid rapid UF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Use sequential UF and HD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Avoid feeding patients on HD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Use Sodium modeling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Use HCO</a:t>
            </a:r>
            <a:r>
              <a:rPr lang="en-US" altLang="en-US" sz="1600" dirty="0"/>
              <a:t>3 </a:t>
            </a:r>
            <a:r>
              <a:rPr lang="en-US" altLang="en-US" sz="2400" dirty="0"/>
              <a:t>based </a:t>
            </a:r>
            <a:r>
              <a:rPr lang="en-US" altLang="en-US" sz="2400" dirty="0" smtClean="0"/>
              <a:t>dialysate</a:t>
            </a:r>
            <a:endParaRPr lang="en-US" altLang="en-US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Use non Cellulosic membranes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Keep Dialysate temperature&lt;37 degrees Celsius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Assess cardiac function, r/o pericardial effusion/</a:t>
            </a:r>
            <a:r>
              <a:rPr lang="en-US" altLang="en-US" sz="2400" dirty="0" err="1"/>
              <a:t>tamponade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462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859" y="330795"/>
            <a:ext cx="5005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accent1"/>
                </a:solidFill>
              </a:rPr>
              <a:t>Hemodialysis</a:t>
            </a:r>
            <a:r>
              <a:rPr lang="en-US" sz="3600" b="1" u="sng" dirty="0" smtClean="0"/>
              <a:t> </a:t>
            </a:r>
          </a:p>
          <a:p>
            <a:endParaRPr lang="en-IN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20131" y="1454180"/>
            <a:ext cx="583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Remove solute by </a:t>
            </a:r>
            <a:r>
              <a:rPr lang="en-US" sz="2400" b="1" u="sng" dirty="0" smtClean="0">
                <a:solidFill>
                  <a:srgbClr val="FF0000"/>
                </a:solidFill>
              </a:rPr>
              <a:t>diffusion method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299" y="2060848"/>
            <a:ext cx="8350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is based on concentration gradient of solute between the blood and the dialysate across the semi permeable membrane 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7858" y="3268464"/>
            <a:ext cx="7380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example </a:t>
            </a:r>
          </a:p>
          <a:p>
            <a:r>
              <a:rPr lang="en-US" sz="2400" dirty="0" smtClean="0"/>
              <a:t>	Urea will diffuse out of blood to dialysate through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semipermeable membrane  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7859" y="4653135"/>
            <a:ext cx="665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There will be loss of urea concentration in plasma</a:t>
            </a:r>
            <a:endParaRPr lang="en-I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0131" y="5517232"/>
            <a:ext cx="4207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need of </a:t>
            </a:r>
            <a:r>
              <a:rPr lang="en-US" sz="2400" dirty="0"/>
              <a:t>f</a:t>
            </a:r>
            <a:r>
              <a:rPr lang="en-US" sz="2400" dirty="0" smtClean="0"/>
              <a:t>luid replacement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9617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b="1" u="sng" dirty="0">
                <a:solidFill>
                  <a:srgbClr val="00B0F0"/>
                </a:solidFill>
              </a:rPr>
              <a:t>Neuromuscular complications</a:t>
            </a:r>
            <a:br>
              <a:rPr lang="en-US" altLang="en-US" sz="4000" b="1" u="sng" dirty="0">
                <a:solidFill>
                  <a:srgbClr val="00B0F0"/>
                </a:solidFill>
              </a:rPr>
            </a:br>
            <a:endParaRPr lang="en-US" altLang="en-US" sz="4000" b="1" u="sng" dirty="0">
              <a:solidFill>
                <a:srgbClr val="00B0F0"/>
              </a:solidFill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196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Muscle cramps</a:t>
            </a:r>
          </a:p>
          <a:p>
            <a:r>
              <a:rPr lang="en-US" altLang="en-US" dirty="0"/>
              <a:t>Headache</a:t>
            </a:r>
          </a:p>
          <a:p>
            <a:r>
              <a:rPr lang="en-US" altLang="en-US" dirty="0" smtClean="0"/>
              <a:t>Seizures</a:t>
            </a:r>
            <a:endParaRPr lang="en-US" altLang="en-US" dirty="0"/>
          </a:p>
          <a:p>
            <a:r>
              <a:rPr lang="en-US" altLang="en-US" dirty="0"/>
              <a:t>Restless legs </a:t>
            </a:r>
            <a:r>
              <a:rPr lang="en-US" altLang="en-US" dirty="0" smtClean="0"/>
              <a:t>syndrome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915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 u="sng" dirty="0">
                <a:solidFill>
                  <a:srgbClr val="00B0F0"/>
                </a:solidFill>
              </a:rPr>
              <a:t>Dialysis Disequilibrium Syndrome (DDS)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484784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/>
              <a:t> </a:t>
            </a:r>
            <a:r>
              <a:rPr lang="en-IN" sz="2800" dirty="0" smtClean="0"/>
              <a:t>Is </a:t>
            </a:r>
            <a:r>
              <a:rPr lang="en-IN" sz="2800" dirty="0"/>
              <a:t>the occurrence of neurologic </a:t>
            </a:r>
            <a:r>
              <a:rPr lang="en-IN" sz="2800" dirty="0" smtClean="0"/>
              <a:t>signs and</a:t>
            </a:r>
            <a:r>
              <a:rPr lang="en-IN" sz="2800" dirty="0"/>
              <a:t> </a:t>
            </a:r>
            <a:r>
              <a:rPr lang="en-IN" sz="2800" dirty="0" smtClean="0"/>
              <a:t>symptoms, </a:t>
            </a:r>
            <a:r>
              <a:rPr lang="en-IN" sz="2800" dirty="0"/>
              <a:t>attributed to </a:t>
            </a:r>
            <a:r>
              <a:rPr lang="en-IN" sz="2800" dirty="0" smtClean="0"/>
              <a:t>cerebral </a:t>
            </a:r>
            <a:r>
              <a:rPr lang="en-IN" sz="2800" dirty="0" err="1" smtClean="0"/>
              <a:t>edema</a:t>
            </a:r>
            <a:r>
              <a:rPr lang="en-IN" sz="2800" dirty="0" smtClean="0"/>
              <a:t>, </a:t>
            </a:r>
            <a:r>
              <a:rPr lang="en-IN" sz="2800" dirty="0"/>
              <a:t>during or following shortly after intermittent </a:t>
            </a:r>
            <a:r>
              <a:rPr lang="en-IN" sz="2800" dirty="0" err="1" smtClean="0"/>
              <a:t>hemodialysis</a:t>
            </a:r>
            <a:r>
              <a:rPr lang="en-IN" sz="2800" dirty="0" smtClean="0"/>
              <a:t>.</a:t>
            </a:r>
          </a:p>
          <a:p>
            <a:endParaRPr lang="en-IN" sz="28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2840" y="2996952"/>
            <a:ext cx="8661648" cy="35283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en-US" sz="3600" b="1" u="sng" dirty="0"/>
              <a:t>Pathogenesis: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/>
              <a:t>Reverse urea effect </a:t>
            </a:r>
            <a:r>
              <a:rPr lang="en-US" altLang="en-US" sz="2800" dirty="0" smtClean="0"/>
              <a:t>(rapid </a:t>
            </a:r>
            <a:r>
              <a:rPr lang="en-US" altLang="en-US" sz="2800" dirty="0"/>
              <a:t>reduction of serum urea while CSF urea concentration remains high)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/>
              <a:t>Paradoxical CSF acidosis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 err="1"/>
              <a:t>Intracerebral</a:t>
            </a:r>
            <a:r>
              <a:rPr lang="en-US" altLang="en-US" sz="2800" dirty="0"/>
              <a:t> accumulation of </a:t>
            </a:r>
            <a:r>
              <a:rPr lang="en-US" altLang="en-US" sz="2800" dirty="0" err="1" smtClean="0"/>
              <a:t>idiogenic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osmols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in uremia</a:t>
            </a:r>
          </a:p>
        </p:txBody>
      </p:sp>
    </p:spTree>
    <p:extLst>
      <p:ext uri="{BB962C8B-B14F-4D97-AF65-F5344CB8AC3E}">
        <p14:creationId xmlns:p14="http://schemas.microsoft.com/office/powerpoint/2010/main" xmlns="" val="21475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7231" y="188640"/>
            <a:ext cx="8856984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u="sng" dirty="0" smtClean="0"/>
              <a:t>Risk factors: </a:t>
            </a:r>
            <a:r>
              <a:rPr lang="en-US" altLang="en-US" sz="3600" dirty="0" smtClean="0"/>
              <a:t> </a:t>
            </a:r>
          </a:p>
          <a:p>
            <a:pPr marL="0" indent="0">
              <a:buNone/>
            </a:pPr>
            <a:r>
              <a:rPr lang="en-US" altLang="en-US" sz="2800" dirty="0" smtClean="0"/>
              <a:t>			Young age, 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Initial dialysis treatment, 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High flux/ large surface area dialyzer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600" dirty="0" smtClean="0"/>
          </a:p>
          <a:p>
            <a:r>
              <a:rPr lang="en-US" altLang="en-US" sz="3600" b="1" u="sng" dirty="0" smtClean="0"/>
              <a:t>Symptoms: </a:t>
            </a:r>
          </a:p>
          <a:p>
            <a:pPr marL="457200" lvl="1" indent="0">
              <a:buNone/>
            </a:pPr>
            <a:r>
              <a:rPr lang="en-US" altLang="en-US" dirty="0" smtClean="0"/>
              <a:t>			Headache, nausea, emesis, blurred vision, hypertension, disorientation, muscle twitching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712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332656"/>
            <a:ext cx="8784976" cy="4114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3600" b="1" u="sng" dirty="0" smtClean="0"/>
              <a:t>Treatment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b="1" u="sng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800" dirty="0"/>
              <a:t>Early detection of uremia, early intervention with </a:t>
            </a:r>
            <a:r>
              <a:rPr lang="en-US" altLang="en-US" sz="2800" dirty="0" smtClean="0"/>
              <a:t>dialysis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800" dirty="0"/>
              <a:t>First few treatments should aim to achieve modest reduction in serum urea concentration </a:t>
            </a:r>
            <a:r>
              <a:rPr lang="en-US" altLang="en-US" sz="2800" dirty="0" smtClean="0"/>
              <a:t>(30</a:t>
            </a:r>
            <a:r>
              <a:rPr lang="en-US" altLang="en-US" sz="2800" dirty="0"/>
              <a:t>% or less</a:t>
            </a:r>
            <a:r>
              <a:rPr lang="en-US" altLang="en-US" sz="2800" dirty="0" smtClean="0"/>
              <a:t>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800" dirty="0"/>
              <a:t>Sodium modeling, use of Bicarbonate </a:t>
            </a:r>
            <a:r>
              <a:rPr lang="en-US" altLang="en-US" sz="2800" dirty="0" smtClean="0"/>
              <a:t>dialysis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IN" sz="2800" dirty="0" err="1" smtClean="0"/>
              <a:t>Osmotically</a:t>
            </a:r>
            <a:r>
              <a:rPr lang="en-IN" sz="2800" dirty="0" smtClean="0"/>
              <a:t>  </a:t>
            </a:r>
            <a:r>
              <a:rPr lang="en-IN" sz="2800" dirty="0"/>
              <a:t>active agents in dialysate </a:t>
            </a:r>
            <a:r>
              <a:rPr lang="en-IN" sz="2800" dirty="0" smtClean="0"/>
              <a:t>can be used like albumin</a:t>
            </a:r>
            <a:r>
              <a:rPr lang="en-IN" sz="2800" dirty="0"/>
              <a:t>, glycerol, </a:t>
            </a:r>
            <a:r>
              <a:rPr lang="en-IN" sz="2800" dirty="0" err="1"/>
              <a:t>mannitol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76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660"/>
            <a:ext cx="8229600" cy="1143000"/>
          </a:xfrm>
        </p:spPr>
        <p:txBody>
          <a:bodyPr/>
          <a:lstStyle/>
          <a:p>
            <a:r>
              <a:rPr lang="en-US" altLang="en-US" b="1" u="sng" dirty="0" err="1">
                <a:solidFill>
                  <a:srgbClr val="00B0F0"/>
                </a:solidFill>
              </a:rPr>
              <a:t>Intradialytic</a:t>
            </a:r>
            <a:r>
              <a:rPr lang="en-US" altLang="en-US" b="1" u="sng" dirty="0">
                <a:solidFill>
                  <a:srgbClr val="00B0F0"/>
                </a:solidFill>
              </a:rPr>
              <a:t> Hemolysis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556792"/>
            <a:ext cx="5709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Uncommon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Loss of blood during dialysis</a:t>
            </a:r>
            <a:endParaRPr lang="en-IN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049508"/>
            <a:ext cx="211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Causes are:</a:t>
            </a:r>
            <a:endParaRPr lang="en-IN" sz="32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67544" y="36365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High blood pump </a:t>
            </a:r>
            <a:r>
              <a:rPr lang="en-IN" sz="2400" dirty="0" smtClean="0"/>
              <a:t>flow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901795" y="4074892"/>
            <a:ext cx="5840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Contamination with Formaldehyde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403558" y="4536557"/>
            <a:ext cx="3781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 Overheated </a:t>
            </a:r>
            <a:r>
              <a:rPr lang="en-IN" sz="2400" dirty="0"/>
              <a:t>dialysate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910902" y="4952743"/>
            <a:ext cx="429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High negative arterial pressure</a:t>
            </a:r>
          </a:p>
        </p:txBody>
      </p:sp>
    </p:spTree>
    <p:extLst>
      <p:ext uri="{BB962C8B-B14F-4D97-AF65-F5344CB8AC3E}">
        <p14:creationId xmlns:p14="http://schemas.microsoft.com/office/powerpoint/2010/main" xmlns="" val="41083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01" y="3501008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 </a:t>
            </a:r>
            <a:endParaRPr lang="en-IN" sz="3600" b="1" u="sng" dirty="0">
              <a:solidFill>
                <a:srgbClr val="00B0F0"/>
              </a:solidFill>
            </a:endParaRPr>
          </a:p>
          <a:p>
            <a:r>
              <a:rPr lang="en-IN" sz="3200" b="1" u="sng" dirty="0" smtClean="0">
                <a:solidFill>
                  <a:srgbClr val="00B0F0"/>
                </a:solidFill>
              </a:rPr>
              <a:t>Treatment</a:t>
            </a:r>
          </a:p>
          <a:p>
            <a:endParaRPr lang="en-IN" sz="2400" b="1" u="sng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Stop blood pump, clamp venous bloodline </a:t>
            </a:r>
            <a:endParaRPr lang="en-IN" sz="2400" dirty="0" smtClean="0"/>
          </a:p>
          <a:p>
            <a:endParaRPr lang="en-IN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Provide oxygen to the </a:t>
            </a:r>
            <a:r>
              <a:rPr lang="en-IN" sz="2400" dirty="0" smtClean="0"/>
              <a:t>patient</a:t>
            </a:r>
          </a:p>
          <a:p>
            <a:endParaRPr lang="en-IN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B</a:t>
            </a:r>
            <a:r>
              <a:rPr lang="en-IN" sz="2400" dirty="0" smtClean="0"/>
              <a:t>lood </a:t>
            </a:r>
            <a:r>
              <a:rPr lang="en-IN" sz="2400" dirty="0"/>
              <a:t>transfusion if </a:t>
            </a:r>
            <a:r>
              <a:rPr lang="en-IN" sz="2400" dirty="0" smtClean="0"/>
              <a:t>needed</a:t>
            </a:r>
          </a:p>
          <a:p>
            <a:endParaRPr lang="en-IN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Resume HD as soon as patient is </a:t>
            </a:r>
            <a:r>
              <a:rPr lang="en-IN" sz="2400" dirty="0" smtClean="0"/>
              <a:t>stabilized </a:t>
            </a:r>
            <a:endParaRPr lang="en-IN" sz="2400" dirty="0"/>
          </a:p>
        </p:txBody>
      </p:sp>
      <p:sp>
        <p:nvSpPr>
          <p:cNvPr id="3" name="Rectangle 2"/>
          <p:cNvSpPr/>
          <p:nvPr/>
        </p:nvSpPr>
        <p:spPr>
          <a:xfrm>
            <a:off x="291883" y="818128"/>
            <a:ext cx="81801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Nausea </a:t>
            </a:r>
            <a:endParaRPr lang="en-I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Abdominal </a:t>
            </a:r>
            <a:r>
              <a:rPr lang="en-IN" sz="2400" dirty="0"/>
              <a:t>pain </a:t>
            </a:r>
            <a:endParaRPr lang="en-I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Chest </a:t>
            </a:r>
            <a:r>
              <a:rPr lang="en-IN" sz="2400" dirty="0"/>
              <a:t>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Shortness </a:t>
            </a:r>
            <a:r>
              <a:rPr lang="en-IN" sz="2400" dirty="0"/>
              <a:t>of breath </a:t>
            </a:r>
            <a:endParaRPr lang="en-I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Cyanosis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Back </a:t>
            </a:r>
            <a:r>
              <a:rPr lang="en-IN" sz="2400" dirty="0"/>
              <a:t>pain </a:t>
            </a:r>
            <a:endParaRPr lang="en-I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Headache</a:t>
            </a:r>
            <a:endParaRPr lang="en-IN" sz="2400" dirty="0"/>
          </a:p>
          <a:p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1101" y="187990"/>
            <a:ext cx="1974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B0F0"/>
                </a:solidFill>
              </a:rPr>
              <a:t>Symptoms</a:t>
            </a:r>
            <a:endParaRPr lang="en-IN" sz="32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2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554" y="260648"/>
            <a:ext cx="8229600" cy="1143000"/>
          </a:xfrm>
        </p:spPr>
        <p:txBody>
          <a:bodyPr/>
          <a:lstStyle/>
          <a:p>
            <a:r>
              <a:rPr lang="en-US" altLang="en-US" b="1" u="sng" dirty="0" err="1">
                <a:solidFill>
                  <a:srgbClr val="00B0F0"/>
                </a:solidFill>
              </a:rPr>
              <a:t>Intradialytic</a:t>
            </a:r>
            <a:r>
              <a:rPr lang="en-US" altLang="en-US" b="1" u="sng" dirty="0">
                <a:solidFill>
                  <a:srgbClr val="00B0F0"/>
                </a:solidFill>
              </a:rPr>
              <a:t> Hypoxemia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23907" y="1484784"/>
            <a:ext cx="82296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Arterial </a:t>
            </a:r>
            <a:r>
              <a:rPr lang="en-US" altLang="en-US" i="1" dirty="0"/>
              <a:t>p</a:t>
            </a:r>
            <a:r>
              <a:rPr lang="en-US" altLang="en-US" dirty="0"/>
              <a:t> O2 drops by 5 to 30 mm Hg during Hemodialysis due to central Hypoxemia.</a:t>
            </a:r>
          </a:p>
          <a:p>
            <a:r>
              <a:rPr lang="en-US" altLang="en-US" dirty="0"/>
              <a:t>This is a result of a drop in CO2 that accompanies correction of acidosis on </a:t>
            </a:r>
            <a:r>
              <a:rPr lang="en-US" altLang="en-US" dirty="0" smtClean="0"/>
              <a:t>dialysis</a:t>
            </a:r>
            <a:endParaRPr lang="en-US" altLang="en-US" dirty="0"/>
          </a:p>
          <a:p>
            <a:r>
              <a:rPr lang="en-US" altLang="en-US" dirty="0"/>
              <a:t>Acetate can induce respiratory muscle fatigue</a:t>
            </a:r>
          </a:p>
          <a:p>
            <a:pPr>
              <a:buFont typeface="Wingdings" pitchFamily="2" charset="2"/>
              <a:buNone/>
            </a:pPr>
            <a:endParaRPr lang="en-US" altLang="en-US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323" y="4365104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u="sng" dirty="0" smtClean="0"/>
              <a:t>Treatment </a:t>
            </a:r>
            <a:r>
              <a:rPr lang="en-US" altLang="en-US" dirty="0" smtClean="0"/>
              <a:t>: Supplemental oxygen during </a:t>
            </a:r>
            <a:r>
              <a:rPr lang="en-US" altLang="en-US" dirty="0"/>
              <a:t>h</a:t>
            </a:r>
            <a:r>
              <a:rPr lang="en-US" altLang="en-US" dirty="0" smtClean="0"/>
              <a:t>emodialysis in patients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160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3180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B0F0"/>
                </a:solidFill>
              </a:rPr>
              <a:t>Dialyzer reuse</a:t>
            </a:r>
            <a:endParaRPr lang="en-IN" sz="4000" b="1" u="sng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673" y="1196752"/>
            <a:ext cx="82514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Can be reused</a:t>
            </a:r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S</a:t>
            </a:r>
            <a:r>
              <a:rPr lang="en-US" sz="2800" dirty="0" smtClean="0"/>
              <a:t>ubstance used for clean are formaldehyde, sodium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hypochlorite with combination  solution of hydrogen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peroxide &amp; </a:t>
            </a:r>
            <a:r>
              <a:rPr lang="en-US" sz="2800" dirty="0" err="1"/>
              <a:t>P</a:t>
            </a:r>
            <a:r>
              <a:rPr lang="en-US" sz="2800" dirty="0" err="1" smtClean="0"/>
              <a:t>eroxyacetic</a:t>
            </a:r>
            <a:r>
              <a:rPr lang="en-US" sz="2800" dirty="0" smtClean="0"/>
              <a:t> acid.  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491501"/>
            <a:ext cx="5651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rgbClr val="00B0F0"/>
                </a:solidFill>
              </a:rPr>
              <a:t>Choice of </a:t>
            </a:r>
            <a:r>
              <a:rPr lang="en-US" sz="4400" b="1" u="sng" dirty="0" err="1" smtClean="0">
                <a:solidFill>
                  <a:srgbClr val="00B0F0"/>
                </a:solidFill>
              </a:rPr>
              <a:t>hemodialyzer</a:t>
            </a:r>
            <a:endParaRPr lang="en-IN" sz="4400" b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004" y="4486051"/>
            <a:ext cx="67351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As per capacity of membrane to clear urea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Biocompatibility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10147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1843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>
                <a:solidFill>
                  <a:srgbClr val="00B0F0"/>
                </a:solidFill>
              </a:rPr>
              <a:t>D</a:t>
            </a:r>
            <a:r>
              <a:rPr lang="en-US" sz="5400" b="1" u="sng" dirty="0" smtClean="0">
                <a:solidFill>
                  <a:srgbClr val="00B0F0"/>
                </a:solidFill>
              </a:rPr>
              <a:t>rugs</a:t>
            </a:r>
            <a:endParaRPr lang="en-IN" sz="5400" b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348880"/>
            <a:ext cx="865140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Analgesic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Anti depressants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Antimicrobials – Acyclovir, Rifampin, </a:t>
            </a:r>
            <a:r>
              <a:rPr lang="en-US" sz="3200" dirty="0" err="1" smtClean="0"/>
              <a:t>Vancomycin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Benzodiazepine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Ace inhibitors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Diuretics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Proton pump inhibitors</a:t>
            </a:r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3836" y="1361139"/>
            <a:ext cx="607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Drugs should be avoided during dialysis are: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248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1480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>
                <a:solidFill>
                  <a:srgbClr val="00B0F0"/>
                </a:solidFill>
              </a:rPr>
              <a:t>C</a:t>
            </a:r>
            <a:r>
              <a:rPr lang="en-US" sz="5400" b="1" u="sng" dirty="0" smtClean="0">
                <a:solidFill>
                  <a:srgbClr val="00B0F0"/>
                </a:solidFill>
              </a:rPr>
              <a:t>are</a:t>
            </a:r>
            <a:endParaRPr lang="en-IN" sz="5400" b="1" u="sng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pre-dialysis </a:t>
            </a:r>
            <a:r>
              <a:rPr lang="en-US" sz="2400" dirty="0" smtClean="0"/>
              <a:t>patients, patients should have </a:t>
            </a:r>
            <a:r>
              <a:rPr lang="en-US" sz="2400" dirty="0"/>
              <a:t>to be on a low-protein </a:t>
            </a:r>
            <a:r>
              <a:rPr lang="en-US" sz="2400" dirty="0" smtClean="0"/>
              <a:t>diet around 0.8g/kg/day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During </a:t>
            </a:r>
            <a:r>
              <a:rPr lang="en-US" sz="2400" dirty="0" smtClean="0"/>
              <a:t>dialysis, </a:t>
            </a:r>
            <a:r>
              <a:rPr lang="en-US" sz="2400" dirty="0"/>
              <a:t>patients </a:t>
            </a:r>
            <a:r>
              <a:rPr lang="en-US" sz="2400" dirty="0" smtClean="0"/>
              <a:t>should be given diet </a:t>
            </a:r>
            <a:r>
              <a:rPr lang="en-US" sz="2400" dirty="0"/>
              <a:t>with more protein.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9020" y="3140968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Patient on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hemodialysis, should avoid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foods containing high amounts of phosphorus, sodium and potassium. 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Diabetic patients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should have controlled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blood glucose levels.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060" y="4987627"/>
            <a:ext cx="835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Patient should avoid  </a:t>
            </a:r>
            <a:r>
              <a:rPr lang="en-US" sz="2400" dirty="0"/>
              <a:t>salt substitutes, or add salt at the table. </a:t>
            </a:r>
          </a:p>
        </p:txBody>
      </p:sp>
    </p:spTree>
    <p:extLst>
      <p:ext uri="{BB962C8B-B14F-4D97-AF65-F5344CB8AC3E}">
        <p14:creationId xmlns:p14="http://schemas.microsoft.com/office/powerpoint/2010/main" xmlns="" val="7074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3" y="0"/>
            <a:ext cx="9135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0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276872"/>
            <a:ext cx="62424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u="sng" dirty="0" smtClean="0">
                <a:solidFill>
                  <a:srgbClr val="00B0F0"/>
                </a:solidFill>
                <a:latin typeface="Algerian" panose="04020705040A02060702" pitchFamily="82" charset="0"/>
              </a:rPr>
              <a:t>THANK YOU</a:t>
            </a:r>
            <a:endParaRPr lang="en-IN" sz="8800" b="1" u="sng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3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720" y="347172"/>
            <a:ext cx="395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solidFill>
                  <a:schemeClr val="accent1"/>
                </a:solidFill>
              </a:rPr>
              <a:t>Hemofiltration</a:t>
            </a:r>
          </a:p>
          <a:p>
            <a:endParaRPr lang="en-IN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32166"/>
            <a:ext cx="508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Removes fluid by </a:t>
            </a:r>
            <a:r>
              <a:rPr lang="en-US" sz="2400" b="1" u="sng" dirty="0" smtClean="0">
                <a:solidFill>
                  <a:srgbClr val="FF0000"/>
                </a:solidFill>
              </a:rPr>
              <a:t>convection method</a:t>
            </a:r>
            <a:endParaRPr lang="en-IN" sz="24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457021"/>
            <a:ext cx="859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Removal of solute  that are dissolved in water through large pore </a:t>
            </a:r>
          </a:p>
          <a:p>
            <a:r>
              <a:rPr lang="en-US" sz="2400" dirty="0" smtClean="0"/>
              <a:t>     semipermeable membrane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9330" y="3707740"/>
            <a:ext cx="809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 err="1" smtClean="0"/>
              <a:t>eg</a:t>
            </a:r>
            <a:r>
              <a:rPr lang="en-US" sz="2400" dirty="0" smtClean="0"/>
              <a:t> there will be loss of solute with large amount of water.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5882" y="4593274"/>
            <a:ext cx="727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There will be no loss of plasma concentration of solute</a:t>
            </a:r>
            <a:endParaRPr lang="en-I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1410" y="5661248"/>
            <a:ext cx="3746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Fluid replacement needed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7744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9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7338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err="1" smtClean="0">
                <a:solidFill>
                  <a:schemeClr val="accent1"/>
                </a:solidFill>
              </a:rPr>
              <a:t>Hemodiafiltration</a:t>
            </a:r>
            <a:endParaRPr lang="en-US" sz="4800" b="1" u="sng" dirty="0" smtClean="0">
              <a:solidFill>
                <a:schemeClr val="accent1"/>
              </a:solidFill>
            </a:endParaRPr>
          </a:p>
          <a:p>
            <a:endParaRPr lang="en-IN" sz="4800" b="1" u="sng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127" y="1320524"/>
            <a:ext cx="8061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is a combination of </a:t>
            </a:r>
            <a:r>
              <a:rPr lang="en-US" sz="2400" b="1" u="sng" dirty="0" smtClean="0">
                <a:solidFill>
                  <a:srgbClr val="FF0000"/>
                </a:solidFill>
              </a:rPr>
              <a:t>hemodialysis &amp; hemofiltration</a:t>
            </a:r>
            <a:r>
              <a:rPr lang="en-US" sz="2400" dirty="0" smtClean="0"/>
              <a:t> that is removal of fluid by </a:t>
            </a:r>
            <a:r>
              <a:rPr lang="en-US" sz="2400" b="1" u="sng" dirty="0" smtClean="0">
                <a:solidFill>
                  <a:srgbClr val="FF0000"/>
                </a:solidFill>
              </a:rPr>
              <a:t>diffusion &amp; convection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method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53151" y="2924944"/>
            <a:ext cx="415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err="1">
                <a:solidFill>
                  <a:schemeClr val="accent1"/>
                </a:solidFill>
              </a:rPr>
              <a:t>H</a:t>
            </a:r>
            <a:r>
              <a:rPr lang="en-US" sz="4800" b="1" u="sng" dirty="0" err="1" smtClean="0">
                <a:solidFill>
                  <a:schemeClr val="accent1"/>
                </a:solidFill>
              </a:rPr>
              <a:t>emoperfusion</a:t>
            </a:r>
            <a:endParaRPr lang="en-IN" sz="4800" b="1" u="sng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908" y="4221088"/>
            <a:ext cx="8680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this there is only removal of </a:t>
            </a:r>
            <a:r>
              <a:rPr lang="en-US" sz="2400" b="1" u="sng" dirty="0" smtClean="0">
                <a:solidFill>
                  <a:srgbClr val="FF0000"/>
                </a:solidFill>
              </a:rPr>
              <a:t>solute (toxins)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/>
              <a:t>by using material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such as charcoal or resins mainly use this process in treatment of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acute poisoning.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087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patient is </a:t>
            </a:r>
            <a:r>
              <a:rPr lang="en-US" sz="2400" dirty="0" err="1" smtClean="0"/>
              <a:t>hemodynamically</a:t>
            </a:r>
            <a:r>
              <a:rPr lang="en-US" sz="2400" dirty="0" smtClean="0"/>
              <a:t> unstable then the renal replacement therapy advocated is </a:t>
            </a:r>
            <a:r>
              <a:rPr lang="en-US" sz="2400" b="1" u="sng" dirty="0" smtClean="0">
                <a:solidFill>
                  <a:srgbClr val="FF0000"/>
                </a:solidFill>
              </a:rPr>
              <a:t>continuous renal replacement therapy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b="1" u="sng" dirty="0" smtClean="0">
                <a:solidFill>
                  <a:srgbClr val="FF0000"/>
                </a:solidFill>
              </a:rPr>
              <a:t>Slow low efficiency hemodialysis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 in which very low blood and dialysis flows are accepted for continuous and prolonged periods, Usually for days together</a:t>
            </a:r>
            <a:endParaRPr lang="en-IN" sz="24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204864"/>
            <a:ext cx="539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They are divided into two part:</a:t>
            </a:r>
            <a:r>
              <a:rPr lang="en-US" sz="2800" u="sng" dirty="0" smtClean="0"/>
              <a:t> </a:t>
            </a:r>
            <a:endParaRPr lang="en-IN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46518" y="3485563"/>
            <a:ext cx="80274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CAVHF - </a:t>
            </a:r>
            <a:r>
              <a:rPr lang="en-US" sz="2800" dirty="0" err="1"/>
              <a:t>C</a:t>
            </a:r>
            <a:r>
              <a:rPr lang="en-US" sz="2800" dirty="0" err="1" smtClean="0"/>
              <a:t>ontinous</a:t>
            </a:r>
            <a:r>
              <a:rPr lang="en-US" sz="2800" dirty="0" smtClean="0"/>
              <a:t> </a:t>
            </a:r>
            <a:r>
              <a:rPr lang="en-US" sz="2800" dirty="0" err="1"/>
              <a:t>A</a:t>
            </a:r>
            <a:r>
              <a:rPr lang="en-US" sz="2800" dirty="0" err="1" smtClean="0"/>
              <a:t>rteriovenous</a:t>
            </a:r>
            <a:r>
              <a:rPr lang="en-US" sz="2800" dirty="0" smtClean="0"/>
              <a:t> Hemofiltration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2. CVVHDF - </a:t>
            </a:r>
            <a:r>
              <a:rPr lang="en-US" sz="2800" dirty="0" err="1"/>
              <a:t>C</a:t>
            </a:r>
            <a:r>
              <a:rPr lang="en-US" sz="2800" dirty="0" err="1" smtClean="0"/>
              <a:t>ontinous</a:t>
            </a:r>
            <a:r>
              <a:rPr lang="en-US" sz="2800" dirty="0" smtClean="0"/>
              <a:t> </a:t>
            </a:r>
            <a:r>
              <a:rPr lang="en-US" sz="2800" dirty="0" err="1"/>
              <a:t>V</a:t>
            </a:r>
            <a:r>
              <a:rPr lang="en-US" sz="2800" dirty="0" err="1" smtClean="0"/>
              <a:t>enovenous</a:t>
            </a:r>
            <a:r>
              <a:rPr lang="en-US" sz="2800" dirty="0" smtClean="0"/>
              <a:t> </a:t>
            </a:r>
            <a:r>
              <a:rPr lang="en-US" sz="2800" dirty="0" err="1" smtClean="0"/>
              <a:t>Hemodiafiltration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4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4579</TotalTime>
  <Words>1126</Words>
  <Application>Microsoft Office PowerPoint</Application>
  <PresentationFormat>On-screen Show (4:3)</PresentationFormat>
  <Paragraphs>341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Equations for estimation of renal function</vt:lpstr>
      <vt:lpstr>The Cockcroft-Gault equation</vt:lpstr>
      <vt:lpstr>The MDRD formula Modification of Diet in Renal Disease Study</vt:lpstr>
      <vt:lpstr>Complications of Hemodialysis</vt:lpstr>
      <vt:lpstr>Dialysis Reactions</vt:lpstr>
      <vt:lpstr>Slide 37</vt:lpstr>
      <vt:lpstr>Slide 38</vt:lpstr>
      <vt:lpstr>Management of Intradialytic Hypotension</vt:lpstr>
      <vt:lpstr>Neuromuscular complications </vt:lpstr>
      <vt:lpstr>Dialysis Disequilibrium Syndrome (DDS)</vt:lpstr>
      <vt:lpstr>Slide 42</vt:lpstr>
      <vt:lpstr>Slide 43</vt:lpstr>
      <vt:lpstr>Intradialytic Hemolysis</vt:lpstr>
      <vt:lpstr>Slide 45</vt:lpstr>
      <vt:lpstr>Intradialytic Hypoxemia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Jeevana</cp:lastModifiedBy>
  <cp:revision>106</cp:revision>
  <dcterms:created xsi:type="dcterms:W3CDTF">2016-06-05T09:30:16Z</dcterms:created>
  <dcterms:modified xsi:type="dcterms:W3CDTF">2020-08-19T11:11:03Z</dcterms:modified>
</cp:coreProperties>
</file>