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81" r:id="rId5"/>
    <p:sldId id="282" r:id="rId6"/>
    <p:sldId id="283" r:id="rId7"/>
    <p:sldId id="258" r:id="rId8"/>
    <p:sldId id="259" r:id="rId9"/>
    <p:sldId id="260" r:id="rId10"/>
    <p:sldId id="261" r:id="rId11"/>
    <p:sldId id="278" r:id="rId12"/>
    <p:sldId id="274" r:id="rId13"/>
    <p:sldId id="298" r:id="rId14"/>
    <p:sldId id="275" r:id="rId15"/>
    <p:sldId id="263" r:id="rId16"/>
    <p:sldId id="285" r:id="rId17"/>
    <p:sldId id="264" r:id="rId18"/>
    <p:sldId id="276" r:id="rId19"/>
    <p:sldId id="299" r:id="rId20"/>
    <p:sldId id="271" r:id="rId21"/>
    <p:sldId id="296" r:id="rId22"/>
    <p:sldId id="297" r:id="rId23"/>
    <p:sldId id="265" r:id="rId24"/>
    <p:sldId id="284" r:id="rId25"/>
    <p:sldId id="300" r:id="rId26"/>
    <p:sldId id="29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6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4336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8610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593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181530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82793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940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89015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0775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58895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09782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540842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79B8-5779-43D9-835A-60022189A12A}" type="datetimeFigureOut">
              <a:rPr lang="en-IN" smtClean="0"/>
              <a:pPr/>
              <a:t>19-08-2020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D356-8E76-4923-BB2E-A5171A8FB734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642869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Splenomegaly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cbi.nlm.nih.gov/pubmed/?term=Malik%20AZ%5bAuthor%5d&amp;cauthor=true&amp;cauthor_uid=19999207" TargetMode="External"/><Relationship Id="rId3" Type="http://schemas.openxmlformats.org/officeDocument/2006/relationships/hyperlink" Target="https://www.ncbi.nlm.nih.gov/pubmed/?term=Ali%20Q%5bAuthor%5d&amp;cauthor=true&amp;cauthor_uid=19999207" TargetMode="External"/><Relationship Id="rId7" Type="http://schemas.openxmlformats.org/officeDocument/2006/relationships/hyperlink" Target="https://www.ncbi.nlm.nih.gov/pubmed/?term=Latif%20S%5bAuthor%5d&amp;cauthor=true&amp;cauthor_uid=19999207" TargetMode="External"/><Relationship Id="rId2" Type="http://schemas.openxmlformats.org/officeDocument/2006/relationships/hyperlink" Target="https://www.ncbi.nlm.nih.gov/pubmed/?term=Siddique%20K%5bAuthor%5d&amp;cauthor=true&amp;cauthor_uid=1999920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ncbi.nlm.nih.gov/pubmed/?term=Ehsan%20A%5bAuthor%5d&amp;cauthor=true&amp;cauthor_uid=19999207" TargetMode="External"/><Relationship Id="rId5" Type="http://schemas.openxmlformats.org/officeDocument/2006/relationships/hyperlink" Target="https://www.ncbi.nlm.nih.gov/pubmed/?term=Jamil%20A%5bAuthor%5d&amp;cauthor=true&amp;cauthor_uid=19999207" TargetMode="External"/><Relationship Id="rId4" Type="http://schemas.openxmlformats.org/officeDocument/2006/relationships/hyperlink" Target="https://www.ncbi.nlm.nih.gov/pubmed/?term=Mirza%20S%5bAuthor%5d&amp;cauthor=true&amp;cauthor_uid=19999207" TargetMode="External"/><Relationship Id="rId9" Type="http://schemas.openxmlformats.org/officeDocument/2006/relationships/hyperlink" Target="https://www.ncbi.nlm.nih.gov/pubmed/19999207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en.wikipedia.org/wiki/Hepatitis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6886" y="691978"/>
            <a:ext cx="97806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400" b="1" u="sng" dirty="0">
                <a:solidFill>
                  <a:srgbClr val="FF0000"/>
                </a:solidFill>
              </a:rPr>
              <a:t>EVALUATION OF OBSTRUCTIVE JAUNDICE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017" y="1780673"/>
            <a:ext cx="6592804" cy="4557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16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92" y="251905"/>
            <a:ext cx="459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u="sng" dirty="0">
                <a:solidFill>
                  <a:srgbClr val="FF0000"/>
                </a:solidFill>
              </a:rPr>
              <a:t>Post hepatic (Obstructive)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492" y="1098234"/>
            <a:ext cx="5096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dirty="0"/>
              <a:t>The pathology is located after the conjugation of bilirubin in the liver caused due to obstruction of biliary passage</a:t>
            </a:r>
            <a:endParaRPr lang="en-IN" sz="3200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52492" y="3033476"/>
            <a:ext cx="2408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 dirty="0">
                <a:solidFill>
                  <a:srgbClr val="FF0000"/>
                </a:solidFill>
              </a:rPr>
              <a:t>Cause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492" y="3618251"/>
            <a:ext cx="79879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They are divided in three parts:</a:t>
            </a:r>
          </a:p>
          <a:p>
            <a:pPr marL="342900" indent="-342900">
              <a:buAutoNum type="alphaLcPeriod"/>
            </a:pPr>
            <a:r>
              <a:rPr lang="en-IN" sz="2800" dirty="0"/>
              <a:t>In the lumen</a:t>
            </a:r>
          </a:p>
          <a:p>
            <a:pPr marL="342900" indent="-342900">
              <a:buAutoNum type="alphaLcPeriod"/>
            </a:pPr>
            <a:r>
              <a:rPr lang="en-IN" sz="2800" dirty="0"/>
              <a:t>In the wall</a:t>
            </a:r>
          </a:p>
          <a:p>
            <a:pPr marL="342900" indent="-342900">
              <a:buAutoNum type="alphaLcPeriod"/>
            </a:pPr>
            <a:r>
              <a:rPr lang="en-IN" sz="2800" dirty="0"/>
              <a:t>outside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8249" y="432487"/>
            <a:ext cx="6335514" cy="614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059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917" y="359636"/>
            <a:ext cx="6706031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A. </a:t>
            </a:r>
            <a:r>
              <a:rPr lang="en-IN" sz="2400" b="1" u="sng" dirty="0"/>
              <a:t>In the lumen</a:t>
            </a:r>
          </a:p>
          <a:p>
            <a:endParaRPr lang="en-IN" sz="2400" dirty="0"/>
          </a:p>
          <a:p>
            <a:r>
              <a:rPr lang="en-IN" sz="2400" dirty="0"/>
              <a:t>1. Stones in the common bile duct</a:t>
            </a:r>
          </a:p>
          <a:p>
            <a:r>
              <a:rPr lang="en-IN" sz="2400" dirty="0"/>
              <a:t>2. Liver fluke- </a:t>
            </a:r>
            <a:r>
              <a:rPr lang="en-IN" sz="2000" dirty="0" err="1"/>
              <a:t>fasciola</a:t>
            </a:r>
            <a:r>
              <a:rPr lang="en-IN" sz="2000" dirty="0"/>
              <a:t> hepatica, </a:t>
            </a:r>
            <a:r>
              <a:rPr lang="en-IN" sz="2000" dirty="0" err="1"/>
              <a:t>fasciola</a:t>
            </a:r>
            <a:r>
              <a:rPr lang="en-IN" sz="2000" dirty="0"/>
              <a:t> </a:t>
            </a:r>
            <a:r>
              <a:rPr lang="en-IN" sz="2000" dirty="0" err="1"/>
              <a:t>gigantica</a:t>
            </a:r>
            <a:endParaRPr lang="en-IN" sz="2400" dirty="0"/>
          </a:p>
          <a:p>
            <a:r>
              <a:rPr lang="en-IN" sz="2400" dirty="0"/>
              <a:t>3. Hydatid cyst </a:t>
            </a:r>
          </a:p>
          <a:p>
            <a:r>
              <a:rPr lang="en-IN" sz="2400" dirty="0"/>
              <a:t>4. Stone in pancreatic duct</a:t>
            </a:r>
          </a:p>
          <a:p>
            <a:r>
              <a:rPr lang="en-IN" sz="2400" dirty="0"/>
              <a:t>5. </a:t>
            </a:r>
            <a:r>
              <a:rPr lang="en-IN" sz="2400" dirty="0" err="1"/>
              <a:t>Mirizzi</a:t>
            </a:r>
            <a:r>
              <a:rPr lang="en-IN" sz="2400" dirty="0"/>
              <a:t> syndrome </a:t>
            </a:r>
            <a:r>
              <a:rPr lang="en-IN" dirty="0"/>
              <a:t>(gallstone becomes impacted in the cystic duct or neck of the gallbladder causing compression of the common bile duct (CBD) or common hepatic duct)</a:t>
            </a:r>
            <a:endParaRPr lang="en-I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8918" y="3854641"/>
            <a:ext cx="5932714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/>
              <a:t>B.</a:t>
            </a:r>
            <a:r>
              <a:rPr lang="en-IN" sz="2400" b="1" u="sng" dirty="0"/>
              <a:t> In the wall</a:t>
            </a:r>
          </a:p>
          <a:p>
            <a:endParaRPr lang="en-IN" sz="2400" dirty="0"/>
          </a:p>
          <a:p>
            <a:pPr marL="342900" indent="-342900">
              <a:buAutoNum type="arabicPeriod"/>
            </a:pPr>
            <a:r>
              <a:rPr lang="en-IN" sz="2400" dirty="0"/>
              <a:t>Periampullary carcinoma</a:t>
            </a:r>
          </a:p>
          <a:p>
            <a:pPr marL="342900" indent="-342900">
              <a:buAutoNum type="arabicPeriod"/>
            </a:pPr>
            <a:r>
              <a:rPr lang="en-IN" sz="2400" dirty="0"/>
              <a:t>Choledochal cyst (</a:t>
            </a:r>
            <a:r>
              <a:rPr lang="en-IN" sz="2400" dirty="0" err="1"/>
              <a:t>congential</a:t>
            </a:r>
            <a:r>
              <a:rPr lang="en-IN" sz="2400" dirty="0"/>
              <a:t>)</a:t>
            </a:r>
          </a:p>
          <a:p>
            <a:pPr marL="342900" indent="-342900">
              <a:buAutoNum type="arabicPeriod"/>
            </a:pPr>
            <a:r>
              <a:rPr lang="en-IN" sz="2400" dirty="0"/>
              <a:t>Stenosis of sphincter of </a:t>
            </a:r>
            <a:r>
              <a:rPr lang="en-IN" sz="2400" dirty="0" err="1"/>
              <a:t>oddi</a:t>
            </a:r>
            <a:endParaRPr lang="en-IN" sz="2400" dirty="0"/>
          </a:p>
          <a:p>
            <a:pPr marL="342900" indent="-342900">
              <a:buAutoNum type="arabicPeriod"/>
            </a:pPr>
            <a:r>
              <a:rPr lang="en-IN" sz="2400" dirty="0" err="1"/>
              <a:t>Klatskin</a:t>
            </a:r>
            <a:r>
              <a:rPr lang="en-IN" sz="2400" dirty="0"/>
              <a:t> tumour- carcinoma of the bile duct</a:t>
            </a:r>
          </a:p>
          <a:p>
            <a:pPr marL="342900" indent="-342900">
              <a:buAutoNum type="arabicPeriod"/>
            </a:pPr>
            <a:r>
              <a:rPr lang="en-IN" sz="2400" dirty="0"/>
              <a:t>Bile duct stricture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75033" y="345988"/>
            <a:ext cx="52021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/>
              <a:t>C. </a:t>
            </a:r>
            <a:r>
              <a:rPr lang="en-IN" sz="2400" b="1" u="sng" dirty="0"/>
              <a:t>From outside</a:t>
            </a:r>
          </a:p>
          <a:p>
            <a:endParaRPr lang="en-IN" sz="2400" dirty="0"/>
          </a:p>
          <a:p>
            <a:pPr marL="342900" indent="-342900">
              <a:buAutoNum type="arabicPeriod"/>
            </a:pPr>
            <a:r>
              <a:rPr lang="en-IN" sz="2400" dirty="0"/>
              <a:t>Carcinoma head of pancreas</a:t>
            </a:r>
          </a:p>
          <a:p>
            <a:pPr marL="342900" indent="-342900">
              <a:buAutoNum type="arabicPeriod"/>
            </a:pPr>
            <a:r>
              <a:rPr lang="en-IN" sz="2400" dirty="0"/>
              <a:t>Chronic pancreatitis</a:t>
            </a:r>
          </a:p>
          <a:p>
            <a:pPr marL="342900" indent="-342900">
              <a:buAutoNum type="arabicPeriod"/>
            </a:pPr>
            <a:r>
              <a:rPr lang="en-IN" sz="2400" dirty="0"/>
              <a:t>Lymph nodes at porta </a:t>
            </a:r>
            <a:r>
              <a:rPr lang="en-IN" sz="2400" dirty="0" err="1"/>
              <a:t>hepatis</a:t>
            </a:r>
            <a:r>
              <a:rPr lang="en-IN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1390803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5577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1594582"/>
              </p:ext>
            </p:extLst>
          </p:nvPr>
        </p:nvGraphicFramePr>
        <p:xfrm>
          <a:off x="0" y="0"/>
          <a:ext cx="12192000" cy="6943029"/>
        </p:xfrm>
        <a:graphic>
          <a:graphicData uri="http://schemas.openxmlformats.org/drawingml/2006/table">
            <a:tbl>
              <a:tblPr/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307589211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207759255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34741955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1751132822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r>
                        <a:rPr lang="en-IN" sz="2000" dirty="0"/>
                        <a:t>Difference </a:t>
                      </a:r>
                    </a:p>
                  </a:txBody>
                  <a:tcPr marL="69069" marR="69069" marT="34534" marB="34534" anchor="ctr"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8115720"/>
                  </a:ext>
                </a:extLst>
              </a:tr>
              <a:tr h="44454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Function test</a:t>
                      </a:r>
                    </a:p>
                  </a:txBody>
                  <a:tcPr marL="69069" marR="151088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Pre-hepatic jaundice</a:t>
                      </a:r>
                    </a:p>
                  </a:txBody>
                  <a:tcPr marL="69069" marR="151088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Hepatic jaundice</a:t>
                      </a:r>
                    </a:p>
                  </a:txBody>
                  <a:tcPr marL="69069" marR="151088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Post-hepatic jaundice</a:t>
                      </a:r>
                    </a:p>
                  </a:txBody>
                  <a:tcPr marL="69069" marR="151088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2762811"/>
                  </a:ext>
                </a:extLst>
              </a:tr>
              <a:tr h="44454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Total bilirubin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Normal / increased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Increased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68442956"/>
                  </a:ext>
                </a:extLst>
              </a:tr>
              <a:tr h="44454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Conjugated bilirubin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Normal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Increased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80282569"/>
                  </a:ext>
                </a:extLst>
              </a:tr>
              <a:tr h="44454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Unconjugated bilirubin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Normal / increased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Increased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Normal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79980096"/>
                  </a:ext>
                </a:extLst>
              </a:tr>
              <a:tr h="44454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Urobilinogen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Normal / increased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Decreased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Decreased / negative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679493"/>
                  </a:ext>
                </a:extLst>
              </a:tr>
              <a:tr h="780377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Urine color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Normal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Dark (urobilinogen + conjugated bilirubin)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Dark (conjugated bilirubin)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59823596"/>
                  </a:ext>
                </a:extLst>
              </a:tr>
              <a:tr h="444546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Stool color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Normal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slightly pale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Pale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2451790"/>
                  </a:ext>
                </a:extLst>
              </a:tr>
              <a:tr h="780377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Alkaline phosphatase levels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Normal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Increased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07502053"/>
                  </a:ext>
                </a:extLst>
              </a:tr>
              <a:tr h="1116208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Alanine transferase and aspartate transferase levels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Increased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24354700"/>
                  </a:ext>
                </a:extLst>
              </a:tr>
              <a:tr h="780377">
                <a:tc>
                  <a:txBody>
                    <a:bodyPr/>
                    <a:lstStyle/>
                    <a:p>
                      <a:pPr algn="ctr"/>
                      <a:r>
                        <a:rPr lang="en-IN" sz="2000">
                          <a:effectLst/>
                        </a:rPr>
                        <a:t>Conjugated bilirubin in urine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Not present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Present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84177601"/>
                  </a:ext>
                </a:extLst>
              </a:tr>
              <a:tr h="444546">
                <a:tc>
                  <a:txBody>
                    <a:bodyPr/>
                    <a:lstStyle/>
                    <a:p>
                      <a:pPr algn="ctr"/>
                      <a:r>
                        <a:rPr lang="en-IN" sz="2000" u="none" strike="noStrike">
                          <a:solidFill>
                            <a:srgbClr val="0B0080"/>
                          </a:solidFill>
                          <a:effectLst/>
                          <a:hlinkClick r:id="rId2" tooltip="Splenomegaly"/>
                        </a:rPr>
                        <a:t>Splenomegaly</a:t>
                      </a:r>
                      <a:endParaRPr lang="en-IN" sz="2000">
                        <a:effectLst/>
                      </a:endParaRP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Present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>
                          <a:effectLst/>
                        </a:rPr>
                        <a:t>Present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N" sz="2000" dirty="0">
                          <a:effectLst/>
                        </a:rPr>
                        <a:t>Absent</a:t>
                      </a:r>
                    </a:p>
                  </a:txBody>
                  <a:tcPr marL="69069" marR="69069" marT="34534" marB="34534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3167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59531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548602" y="833510"/>
            <a:ext cx="7458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Abdominal Pain – right upper quadrant</a:t>
            </a:r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Yellow discolouration of skin and mucous membrane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Dark urine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Clay coloured stool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Fever</a:t>
            </a:r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Loss of appetite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48602" y="310290"/>
            <a:ext cx="19320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2800" b="1" u="sng" dirty="0">
                <a:solidFill>
                  <a:srgbClr val="FF0000"/>
                </a:solidFill>
              </a:rPr>
              <a:t>SYMPTOMS</a:t>
            </a:r>
            <a:endParaRPr lang="en-IN" sz="2800" dirty="0"/>
          </a:p>
        </p:txBody>
      </p:sp>
      <p:pic>
        <p:nvPicPr>
          <p:cNvPr id="4" name="Picture 3" descr="Bilirubinur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6209" y="3179665"/>
            <a:ext cx="5686566" cy="343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48405" y="370776"/>
            <a:ext cx="3964119" cy="229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49100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205" y="229836"/>
            <a:ext cx="917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>
                <a:solidFill>
                  <a:srgbClr val="FF0000"/>
                </a:solidFill>
              </a:rPr>
              <a:t>SIGN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4205" y="488492"/>
            <a:ext cx="653672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Loss of weight</a:t>
            </a:r>
          </a:p>
          <a:p>
            <a:endParaRPr lang="en-IN" sz="2400" dirty="0"/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Yellowish discolouration of skin and mucus membrane</a:t>
            </a:r>
          </a:p>
          <a:p>
            <a:endParaRPr lang="en-IN" sz="2400" dirty="0"/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Charcot’s triad: pain (right upper quadrant), fever, jaundice in acute cholangitis</a:t>
            </a:r>
          </a:p>
          <a:p>
            <a:endParaRPr lang="en-IN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32141" y="2623278"/>
            <a:ext cx="4364217" cy="4119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20930" y="362058"/>
            <a:ext cx="4135702" cy="22612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4205" y="46830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Reynold pentad – persistent pain, fever, persistent jaundice, shock, altered mental status ascending cholangitis</a:t>
            </a:r>
          </a:p>
        </p:txBody>
      </p:sp>
    </p:spTree>
    <p:extLst>
      <p:ext uri="{BB962C8B-B14F-4D97-AF65-F5344CB8AC3E}">
        <p14:creationId xmlns:p14="http://schemas.microsoft.com/office/powerpoint/2010/main" xmlns="" val="20809925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8446" y="1889962"/>
            <a:ext cx="1124120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Courvoisier law: states that in the presence of a palpably enlarged gallbladder which is nontender and accompanied with mild painless jaundice. This sign implicates possible malignancy of the gallbladder or pancreas.</a:t>
            </a:r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Abdominal mass</a:t>
            </a:r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Ascites in malignancy</a:t>
            </a:r>
          </a:p>
        </p:txBody>
      </p:sp>
      <p:sp>
        <p:nvSpPr>
          <p:cNvPr id="3" name="Rectangle 2"/>
          <p:cNvSpPr/>
          <p:nvPr/>
        </p:nvSpPr>
        <p:spPr>
          <a:xfrm>
            <a:off x="318446" y="504967"/>
            <a:ext cx="1124120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Virchow’s node: enlarged left supraclavicular node strongly indicative of the presence of cancer in the abdomen, specifically gastric cancer.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2299328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0130" y="321275"/>
            <a:ext cx="25047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u="sng" dirty="0">
                <a:solidFill>
                  <a:srgbClr val="FF0000"/>
                </a:solidFill>
              </a:rPr>
              <a:t>INVESTIGATION</a:t>
            </a:r>
          </a:p>
        </p:txBody>
      </p:sp>
      <p:sp>
        <p:nvSpPr>
          <p:cNvPr id="3" name="Rectangle 2"/>
          <p:cNvSpPr/>
          <p:nvPr/>
        </p:nvSpPr>
        <p:spPr>
          <a:xfrm>
            <a:off x="333631" y="1362810"/>
            <a:ext cx="11744638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marR="9270" indent="-457200">
              <a:buFont typeface="+mj-lt"/>
              <a:buAutoNum type="arabicPeriod"/>
            </a:pPr>
            <a:r>
              <a:rPr lang="en-IN" sz="2400" dirty="0">
                <a:latin typeface="Calibri" panose="020F0502020204030204" pitchFamily="34" charset="0"/>
              </a:rPr>
              <a:t>Serum bilirubin: Normal value is less than 1.0 mg%. Both direct and indirect bilirubin are 		          assessed. Direct is increased in obstructive jaundice.</a:t>
            </a:r>
          </a:p>
          <a:p>
            <a:pPr marR="9270"/>
            <a:endParaRPr lang="en-IN" sz="2400" dirty="0">
              <a:latin typeface="Calibri" panose="020F0502020204030204" pitchFamily="34" charset="0"/>
            </a:endParaRPr>
          </a:p>
          <a:p>
            <a:pPr marR="12560"/>
            <a:endParaRPr lang="en-IN" sz="2400" dirty="0">
              <a:latin typeface="Calibri" panose="020F0502020204030204" pitchFamily="34" charset="0"/>
            </a:endParaRPr>
          </a:p>
          <a:p>
            <a:r>
              <a:rPr lang="en-IN" sz="2400" dirty="0">
                <a:latin typeface="Calibri" panose="020F0502020204030204" pitchFamily="34" charset="0"/>
              </a:rPr>
              <a:t>2.   Prothrombin time: Normal value is 12‐16 seconds. It is significant if it is more than 4     			 from the control or more than one and half times the control. </a:t>
            </a:r>
            <a:endParaRPr lang="en-IN" sz="2400" dirty="0"/>
          </a:p>
        </p:txBody>
      </p:sp>
      <p:sp>
        <p:nvSpPr>
          <p:cNvPr id="5" name="Rectangle 4"/>
          <p:cNvSpPr/>
          <p:nvPr/>
        </p:nvSpPr>
        <p:spPr>
          <a:xfrm>
            <a:off x="333631" y="4247971"/>
            <a:ext cx="111714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1060"/>
            <a:r>
              <a:rPr lang="en-IN" sz="2400" dirty="0">
                <a:latin typeface="Calibri" panose="020F0502020204030204" pitchFamily="34" charset="0"/>
              </a:rPr>
              <a:t>3. ALP, SGPT, SGOT- in hepatocellular SGPT,SGOT is raised disproportionate to ALP, but in 		         </a:t>
            </a:r>
            <a:r>
              <a:rPr lang="en-IN" sz="2400" dirty="0" err="1">
                <a:latin typeface="Calibri" panose="020F0502020204030204" pitchFamily="34" charset="0"/>
              </a:rPr>
              <a:t>cholestatic</a:t>
            </a:r>
            <a:r>
              <a:rPr lang="en-IN" sz="2400" dirty="0">
                <a:latin typeface="Calibri" panose="020F0502020204030204" pitchFamily="34" charset="0"/>
              </a:rPr>
              <a:t> ALP is raised disproportionate to SGPT, SGOT</a:t>
            </a:r>
          </a:p>
          <a:p>
            <a:pPr marR="21060"/>
            <a:endParaRPr lang="en-IN" sz="2400" dirty="0">
              <a:latin typeface="Calibri" panose="020F0502020204030204" pitchFamily="34" charset="0"/>
            </a:endParaRPr>
          </a:p>
          <a:p>
            <a:pPr marR="87560"/>
            <a:endParaRPr lang="en-IN" sz="2400" dirty="0">
              <a:latin typeface="Calibri" panose="020F0502020204030204" pitchFamily="34" charset="0"/>
            </a:endParaRPr>
          </a:p>
          <a:p>
            <a:pPr marR="87560"/>
            <a:r>
              <a:rPr lang="en-IN" sz="2400" dirty="0">
                <a:latin typeface="Calibri" panose="020F0502020204030204" pitchFamily="34" charset="0"/>
              </a:rPr>
              <a:t>4. GGT </a:t>
            </a:r>
            <a:r>
              <a:rPr lang="en-IN" dirty="0">
                <a:latin typeface="Calibri" panose="020F0502020204030204" pitchFamily="34" charset="0"/>
              </a:rPr>
              <a:t>(</a:t>
            </a:r>
            <a:r>
              <a:rPr lang="en-IN" dirty="0"/>
              <a:t>gamma glutamyl </a:t>
            </a:r>
            <a:r>
              <a:rPr lang="en-IN" dirty="0" err="1"/>
              <a:t>transpeptidase</a:t>
            </a:r>
            <a:r>
              <a:rPr lang="en-IN" dirty="0"/>
              <a:t>): </a:t>
            </a:r>
            <a:r>
              <a:rPr lang="en-IN" sz="2400" dirty="0"/>
              <a:t>elevated</a:t>
            </a:r>
            <a:endParaRPr lang="en-IN" dirty="0">
              <a:latin typeface="Calibri" panose="020F0502020204030204" pitchFamily="34" charset="0"/>
            </a:endParaRPr>
          </a:p>
          <a:p>
            <a:pPr marR="87560"/>
            <a:r>
              <a:rPr lang="en-IN" sz="2400" dirty="0">
                <a:latin typeface="Calibri" panose="020F0502020204030204" pitchFamily="34" charset="0"/>
              </a:rPr>
              <a:t>`</a:t>
            </a:r>
          </a:p>
        </p:txBody>
      </p:sp>
    </p:spTree>
    <p:extLst>
      <p:ext uri="{BB962C8B-B14F-4D97-AF65-F5344CB8AC3E}">
        <p14:creationId xmlns:p14="http://schemas.microsoft.com/office/powerpoint/2010/main" xmlns="" val="2540305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6011" y="420806"/>
            <a:ext cx="1082863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87560"/>
            <a:r>
              <a:rPr lang="en-IN" sz="2400" dirty="0">
                <a:latin typeface="Calibri" panose="020F0502020204030204" pitchFamily="34" charset="0"/>
              </a:rPr>
              <a:t>5.   Abdominal ultrasound.</a:t>
            </a:r>
          </a:p>
          <a:p>
            <a:pPr marR="87560"/>
            <a:endParaRPr lang="en-IN" sz="2400" dirty="0">
              <a:latin typeface="Calibri" panose="020F0502020204030204" pitchFamily="34" charset="0"/>
            </a:endParaRPr>
          </a:p>
          <a:p>
            <a:pPr marR="23840"/>
            <a:r>
              <a:rPr lang="en-IN" sz="2400" dirty="0">
                <a:latin typeface="Calibri" panose="020F0502020204030204" pitchFamily="34" charset="0"/>
              </a:rPr>
              <a:t>6.   ERCP to visualize the site of obstruction, biopsy, bile sample for analysis.</a:t>
            </a:r>
          </a:p>
          <a:p>
            <a:pPr marR="23840"/>
            <a:endParaRPr lang="en-IN" sz="2400" dirty="0">
              <a:latin typeface="Calibri" panose="020F0502020204030204" pitchFamily="34" charset="0"/>
            </a:endParaRPr>
          </a:p>
          <a:p>
            <a:pPr marR="30310"/>
            <a:r>
              <a:rPr lang="it-IT" sz="2400" dirty="0">
                <a:latin typeface="Calibri" panose="020F0502020204030204" pitchFamily="34" charset="0"/>
              </a:rPr>
              <a:t>7.   MRCP - Non‐invasive diagnostic tool.</a:t>
            </a:r>
          </a:p>
          <a:p>
            <a:pPr marR="32850"/>
            <a:endParaRPr lang="en-IN" sz="2400" dirty="0">
              <a:latin typeface="Calibri" panose="020F0502020204030204" pitchFamily="34" charset="0"/>
            </a:endParaRPr>
          </a:p>
          <a:p>
            <a:pPr marR="32850"/>
            <a:r>
              <a:rPr lang="en-IN" sz="2400" dirty="0">
                <a:latin typeface="Calibri" panose="020F0502020204030204" pitchFamily="34" charset="0"/>
              </a:rPr>
              <a:t>8.   CT scan in case of tumours to assess operability.</a:t>
            </a:r>
          </a:p>
          <a:p>
            <a:pPr marR="12200"/>
            <a:endParaRPr lang="en-IN" sz="2400" dirty="0">
              <a:latin typeface="Calibri" panose="020F0502020204030204" pitchFamily="34" charset="0"/>
            </a:endParaRPr>
          </a:p>
          <a:p>
            <a:pPr marR="12200"/>
            <a:r>
              <a:rPr lang="en-IN" sz="2400" dirty="0">
                <a:latin typeface="Calibri" panose="020F0502020204030204" pitchFamily="34" charset="0"/>
              </a:rPr>
              <a:t>9.   Urine tests: </a:t>
            </a:r>
            <a:r>
              <a:rPr lang="en-IN" sz="2400" dirty="0" err="1">
                <a:latin typeface="Calibri" panose="020F0502020204030204" pitchFamily="34" charset="0"/>
              </a:rPr>
              <a:t>Fouchet's</a:t>
            </a:r>
            <a:r>
              <a:rPr lang="en-IN" sz="2400" dirty="0">
                <a:latin typeface="Calibri" panose="020F0502020204030204" pitchFamily="34" charset="0"/>
              </a:rPr>
              <a:t> test for bile pigments, Hay's test for bile salts and test for   		 urobilinogen in urine.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xmlns="" val="1024990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898" y="354842"/>
            <a:ext cx="4260012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u="sng" dirty="0">
                <a:solidFill>
                  <a:srgbClr val="FF0000"/>
                </a:solidFill>
              </a:rPr>
              <a:t>Approach:</a:t>
            </a:r>
          </a:p>
          <a:p>
            <a:endParaRPr lang="en-IN" b="1" u="sng" dirty="0">
              <a:solidFill>
                <a:srgbClr val="FF0000"/>
              </a:solidFill>
            </a:endParaRPr>
          </a:p>
          <a:p>
            <a:r>
              <a:rPr lang="en-IN" sz="2000" dirty="0"/>
              <a:t>Bilirubin and other tests elevated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Ultrasounds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Dilated ducts (extrahepatic cholestasis)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CT/MRCP/ERCP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55140" y="2088107"/>
            <a:ext cx="4687181" cy="46782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000" dirty="0"/>
              <a:t>Ducts not dilated (intra hepatic cholestasis)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	Serology testing</a:t>
            </a:r>
          </a:p>
          <a:p>
            <a:r>
              <a:rPr lang="en-IN" sz="2000" dirty="0"/>
              <a:t>	AMA, Hepatitis, drugs</a:t>
            </a:r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endParaRPr lang="en-IN" sz="2000" dirty="0"/>
          </a:p>
          <a:p>
            <a:r>
              <a:rPr lang="en-IN" sz="2000" dirty="0"/>
              <a:t>If negative 		 AMA positive</a:t>
            </a:r>
          </a:p>
          <a:p>
            <a:r>
              <a:rPr lang="en-IN" sz="2000" dirty="0"/>
              <a:t>MRCP/ liver biopsy	 Liver biopsy</a:t>
            </a:r>
          </a:p>
          <a:p>
            <a:r>
              <a:rPr lang="en-IN" dirty="0"/>
              <a:t>				</a:t>
            </a:r>
          </a:p>
        </p:txBody>
      </p:sp>
      <p:cxnSp>
        <p:nvCxnSpPr>
          <p:cNvPr id="5" name="Straight Arrow Connector 4"/>
          <p:cNvCxnSpPr>
            <a:cxnSpLocks/>
          </p:cNvCxnSpPr>
          <p:nvPr/>
        </p:nvCxnSpPr>
        <p:spPr>
          <a:xfrm>
            <a:off x="968991" y="1255594"/>
            <a:ext cx="0" cy="83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cxnSpLocks/>
          </p:cNvCxnSpPr>
          <p:nvPr/>
        </p:nvCxnSpPr>
        <p:spPr>
          <a:xfrm>
            <a:off x="955343" y="2478500"/>
            <a:ext cx="0" cy="1179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955343" y="4207216"/>
            <a:ext cx="0" cy="9106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87857" y="2306472"/>
            <a:ext cx="436728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7738281" y="2710512"/>
            <a:ext cx="0" cy="83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765432" y="4916056"/>
            <a:ext cx="0" cy="83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9394209" y="4923724"/>
            <a:ext cx="0" cy="83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cxnSpLocks/>
          </p:cNvCxnSpPr>
          <p:nvPr/>
        </p:nvCxnSpPr>
        <p:spPr>
          <a:xfrm>
            <a:off x="6765432" y="4916056"/>
            <a:ext cx="2628777" cy="76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7738281" y="4273320"/>
            <a:ext cx="0" cy="642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54225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926" y="256674"/>
            <a:ext cx="29322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400" b="1" u="sng" dirty="0">
                <a:solidFill>
                  <a:srgbClr val="FF0000"/>
                </a:solidFill>
              </a:rPr>
              <a:t>DEFINITION</a:t>
            </a:r>
            <a:endParaRPr lang="en-IN" sz="44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5431" y="1326757"/>
            <a:ext cx="111973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Jaundice came from the French word “</a:t>
            </a:r>
            <a:r>
              <a:rPr lang="en-US" sz="3200" dirty="0" err="1"/>
              <a:t>jaune</a:t>
            </a:r>
            <a:r>
              <a:rPr lang="en-US" sz="3200" dirty="0"/>
              <a:t>”  which means yellow.</a:t>
            </a:r>
          </a:p>
          <a:p>
            <a:pPr fontAlgn="auto">
              <a:spcAft>
                <a:spcPts val="0"/>
              </a:spcAft>
              <a:defRPr/>
            </a:pPr>
            <a:endParaRPr lang="en-US" sz="3200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Yellowish discoloration of sclera, skin mucous membranes due to increased serum bilirubin level. 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3200" dirty="0"/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200" dirty="0"/>
              <a:t>Typically can be detected if serum bilirubin level above 3 mg/dl.</a:t>
            </a:r>
          </a:p>
        </p:txBody>
      </p:sp>
    </p:spTree>
    <p:extLst>
      <p:ext uri="{BB962C8B-B14F-4D97-AF65-F5344CB8AC3E}">
        <p14:creationId xmlns:p14="http://schemas.microsoft.com/office/powerpoint/2010/main" xmlns="" val="34192370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151" y="191437"/>
            <a:ext cx="11322908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81210"/>
            <a:r>
              <a:rPr lang="en-IN" sz="2400" b="1" u="sng" dirty="0">
                <a:latin typeface="Calibri" panose="020F0502020204030204" pitchFamily="34" charset="0"/>
              </a:rPr>
              <a:t>FOUCHET'S TEST: </a:t>
            </a:r>
          </a:p>
          <a:p>
            <a:pPr marR="2810"/>
            <a:endParaRPr lang="en-IN" i="1" dirty="0">
              <a:latin typeface="Calibri" panose="020F0502020204030204" pitchFamily="34" charset="0"/>
            </a:endParaRPr>
          </a:p>
          <a:p>
            <a:pPr marR="2810"/>
            <a:r>
              <a:rPr lang="en-IN" sz="2000" dirty="0">
                <a:latin typeface="Calibri" panose="020F0502020204030204" pitchFamily="34" charset="0"/>
              </a:rPr>
              <a:t>10 ml of urine + 5 ml of Barium chloride + pinch of MgS04 causes formation of BaS04 which is filtered over a filter paper and few drops of </a:t>
            </a:r>
            <a:r>
              <a:rPr lang="en-IN" sz="2000" dirty="0" err="1">
                <a:latin typeface="Calibri" panose="020F0502020204030204" pitchFamily="34" charset="0"/>
              </a:rPr>
              <a:t>Fouchet's</a:t>
            </a:r>
            <a:r>
              <a:rPr lang="en-IN" sz="2000" dirty="0">
                <a:latin typeface="Calibri" panose="020F0502020204030204" pitchFamily="34" charset="0"/>
              </a:rPr>
              <a:t> reagent (</a:t>
            </a:r>
            <a:r>
              <a:rPr lang="en-IN" sz="2000" dirty="0" err="1">
                <a:latin typeface="Calibri" panose="020F0502020204030204" pitchFamily="34" charset="0"/>
              </a:rPr>
              <a:t>tricholroacetic</a:t>
            </a:r>
            <a:r>
              <a:rPr lang="en-IN" sz="2000">
                <a:latin typeface="Calibri" panose="020F0502020204030204" pitchFamily="34" charset="0"/>
              </a:rPr>
              <a:t> acid)  </a:t>
            </a:r>
            <a:r>
              <a:rPr lang="en-IN" sz="2000" dirty="0">
                <a:latin typeface="Calibri" panose="020F0502020204030204" pitchFamily="34" charset="0"/>
              </a:rPr>
              <a:t>is added. Green or blue colour signifies presence of bile pigments in the urine</a:t>
            </a:r>
            <a:r>
              <a:rPr lang="en-IN" dirty="0">
                <a:latin typeface="Calibri" panose="020F0502020204030204" pitchFamily="34" charset="0"/>
              </a:rPr>
              <a:t>.</a:t>
            </a:r>
          </a:p>
          <a:p>
            <a:pPr marR="59440"/>
            <a:endParaRPr lang="en-IN" i="1" dirty="0">
              <a:latin typeface="Calibri" panose="020F0502020204030204" pitchFamily="34" charset="0"/>
            </a:endParaRPr>
          </a:p>
          <a:p>
            <a:pPr marR="59440"/>
            <a:endParaRPr lang="en-IN" i="1" dirty="0">
              <a:latin typeface="Calibri" panose="020F0502020204030204" pitchFamily="34" charset="0"/>
            </a:endParaRPr>
          </a:p>
          <a:p>
            <a:pPr marR="59440"/>
            <a:r>
              <a:rPr lang="en-IN" sz="2400" b="1" u="sng" dirty="0">
                <a:latin typeface="Calibri" panose="020F0502020204030204" pitchFamily="34" charset="0"/>
              </a:rPr>
              <a:t>HAY'S TEST FOR BILE SALT:</a:t>
            </a:r>
          </a:p>
          <a:p>
            <a:pPr marR="2290"/>
            <a:endParaRPr lang="en-IN" i="1" dirty="0">
              <a:latin typeface="Calibri" panose="020F0502020204030204" pitchFamily="34" charset="0"/>
            </a:endParaRPr>
          </a:p>
          <a:p>
            <a:pPr marR="2290"/>
            <a:r>
              <a:rPr lang="en-IN" sz="2000" dirty="0">
                <a:latin typeface="Calibri" panose="020F0502020204030204" pitchFamily="34" charset="0"/>
              </a:rPr>
              <a:t>Sprinkle sulphur to 2 ml of urine. In presence of bile salts sulphur sinks to the bottom.</a:t>
            </a:r>
            <a:endParaRPr lang="en-IN" sz="2000" dirty="0"/>
          </a:p>
        </p:txBody>
      </p:sp>
      <p:sp>
        <p:nvSpPr>
          <p:cNvPr id="3" name="Rectangle 2"/>
          <p:cNvSpPr/>
          <p:nvPr/>
        </p:nvSpPr>
        <p:spPr>
          <a:xfrm>
            <a:off x="490151" y="3508199"/>
            <a:ext cx="1129819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en-IN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85180"/>
            <a:endParaRPr lang="en-IN" sz="900" b="1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85180"/>
            <a:r>
              <a:rPr lang="en-IN" sz="2400" b="1" u="sng" dirty="0">
                <a:latin typeface="Calibri" panose="020F0502020204030204" pitchFamily="34" charset="0"/>
              </a:rPr>
              <a:t>EHRLICH'S TEST:</a:t>
            </a:r>
          </a:p>
          <a:p>
            <a:pPr marR="85180"/>
            <a:endParaRPr lang="en-IN" sz="2000" b="1" u="sng" dirty="0">
              <a:latin typeface="Calibri" panose="020F0502020204030204" pitchFamily="34" charset="0"/>
            </a:endParaRPr>
          </a:p>
          <a:p>
            <a:pPr marR="1680"/>
            <a:r>
              <a:rPr lang="en-IN" sz="2000" dirty="0">
                <a:latin typeface="Calibri" panose="020F0502020204030204" pitchFamily="34" charset="0"/>
              </a:rPr>
              <a:t>5 ml of freshly voided urine + 1 ml of Ehrlich reagent (p‐dimethyl amino benzaldehyde) and wait for 5 minutes. Formation of red colour signifies presence of urobilinogen in urine. Normally it is present in traces, in obstructive jaundice it is absent and in haemolytic jaundice it is in excess.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xmlns="" val="746518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713" y="197708"/>
            <a:ext cx="7331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FF0000"/>
                </a:solidFill>
              </a:rPr>
              <a:t>MRCP (Magnetic resonance cholangiopancreatography)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713" y="758372"/>
            <a:ext cx="956383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Indication: </a:t>
            </a:r>
          </a:p>
          <a:p>
            <a:r>
              <a:rPr lang="en-IN" sz="2400" dirty="0"/>
              <a:t>	1. If cholangitis not severe and risk for ERCP is high</a:t>
            </a:r>
          </a:p>
          <a:p>
            <a:r>
              <a:rPr lang="en-IN" sz="2400" dirty="0"/>
              <a:t>	2. If </a:t>
            </a:r>
            <a:r>
              <a:rPr lang="en-IN" sz="2400" dirty="0" err="1"/>
              <a:t>charcot’s</a:t>
            </a:r>
            <a:r>
              <a:rPr lang="en-IN" sz="2400" dirty="0"/>
              <a:t> triad present.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Advantage:</a:t>
            </a:r>
          </a:p>
          <a:p>
            <a:r>
              <a:rPr lang="en-IN" sz="2400" dirty="0"/>
              <a:t>	1. Detects </a:t>
            </a:r>
            <a:r>
              <a:rPr lang="en-IN" sz="2400" dirty="0" err="1"/>
              <a:t>choledocholithiasis</a:t>
            </a:r>
            <a:r>
              <a:rPr lang="en-IN" sz="2400" dirty="0"/>
              <a:t>, neoplasm strictures, biliary dilation</a:t>
            </a:r>
          </a:p>
          <a:p>
            <a:r>
              <a:rPr lang="en-IN" sz="2400" dirty="0"/>
              <a:t>	2. Sensitivity of 81- 100% specificity 92 -100% of </a:t>
            </a:r>
            <a:r>
              <a:rPr lang="en-IN" sz="2400" dirty="0" err="1"/>
              <a:t>choledocholithiasis</a:t>
            </a:r>
            <a:endParaRPr lang="en-IN" sz="2400" dirty="0"/>
          </a:p>
          <a:p>
            <a:r>
              <a:rPr lang="en-IN" sz="2400" dirty="0"/>
              <a:t>	3. Non invasive </a:t>
            </a:r>
          </a:p>
          <a:p>
            <a:endParaRPr lang="en-IN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/>
              <a:t>Disadvantage:</a:t>
            </a:r>
          </a:p>
          <a:p>
            <a:r>
              <a:rPr lang="en-IN" sz="2400" dirty="0"/>
              <a:t>	1. Can not remove stone</a:t>
            </a:r>
          </a:p>
          <a:p>
            <a:r>
              <a:rPr lang="en-IN" sz="2400" dirty="0"/>
              <a:t>	2. Contraindicated in pacemaker, implants prosthetic values</a:t>
            </a:r>
          </a:p>
        </p:txBody>
      </p:sp>
    </p:spTree>
    <p:extLst>
      <p:ext uri="{BB962C8B-B14F-4D97-AF65-F5344CB8AC3E}">
        <p14:creationId xmlns:p14="http://schemas.microsoft.com/office/powerpoint/2010/main" xmlns="" val="25261968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276" y="234778"/>
            <a:ext cx="1033539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FF0000"/>
                </a:solidFill>
              </a:rPr>
              <a:t>ERCP (endoscopic retrograde cholangiopancreatography)</a:t>
            </a:r>
          </a:p>
          <a:p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Gold standard for diagnosis of CBD stones, pancreatitis tumours, sphincter of </a:t>
            </a:r>
            <a:r>
              <a:rPr lang="en-IN" sz="2000" dirty="0" err="1"/>
              <a:t>oddi</a:t>
            </a:r>
            <a:r>
              <a:rPr lang="en-IN" sz="2000" dirty="0"/>
              <a:t> dysfunction</a:t>
            </a:r>
          </a:p>
          <a:p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/>
              <a:t>Advantage: </a:t>
            </a:r>
          </a:p>
          <a:p>
            <a:r>
              <a:rPr lang="en-IN" sz="2400" dirty="0"/>
              <a:t>	1. Therapeutic option when CBD stone identified</a:t>
            </a:r>
          </a:p>
          <a:p>
            <a:r>
              <a:rPr lang="en-IN" sz="2400" dirty="0"/>
              <a:t>	2. Stone retrieval and </a:t>
            </a:r>
            <a:r>
              <a:rPr lang="en-IN" sz="2400" dirty="0" err="1"/>
              <a:t>sphincterotomy</a:t>
            </a:r>
            <a:endParaRPr lang="en-IN" sz="2400" dirty="0"/>
          </a:p>
          <a:p>
            <a:endParaRPr lang="en-IN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 err="1"/>
              <a:t>Disadvantge</a:t>
            </a:r>
            <a:r>
              <a:rPr lang="en-IN" sz="2400" dirty="0"/>
              <a:t>:</a:t>
            </a:r>
          </a:p>
          <a:p>
            <a:r>
              <a:rPr lang="en-IN" sz="2400" dirty="0"/>
              <a:t>	1. Pancreatitis, </a:t>
            </a:r>
          </a:p>
          <a:p>
            <a:r>
              <a:rPr lang="en-IN" sz="2400" dirty="0"/>
              <a:t>	2. Perforation of duodenum bleeding</a:t>
            </a:r>
          </a:p>
        </p:txBody>
      </p:sp>
    </p:spTree>
    <p:extLst>
      <p:ext uri="{BB962C8B-B14F-4D97-AF65-F5344CB8AC3E}">
        <p14:creationId xmlns:p14="http://schemas.microsoft.com/office/powerpoint/2010/main" xmlns="" val="357063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849" y="148279"/>
            <a:ext cx="31301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u="sng" dirty="0">
                <a:solidFill>
                  <a:srgbClr val="FF0000"/>
                </a:solidFill>
              </a:rPr>
              <a:t>MANAGEMENT</a:t>
            </a:r>
          </a:p>
        </p:txBody>
      </p:sp>
      <p:sp>
        <p:nvSpPr>
          <p:cNvPr id="3" name="Rectangle 2"/>
          <p:cNvSpPr/>
          <p:nvPr/>
        </p:nvSpPr>
        <p:spPr>
          <a:xfrm>
            <a:off x="675501" y="2272263"/>
            <a:ext cx="1114345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Fluid and electrolytes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Urine output monitoring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Correction of coagulation defects with vitamin K and Fresh frozen plasma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Prevention of infection with antibiotic.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Nutrition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235676"/>
            <a:ext cx="4485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u="sng" dirty="0">
                <a:solidFill>
                  <a:srgbClr val="FF0000"/>
                </a:solidFill>
              </a:rPr>
              <a:t>A. CONSERVATIVE MANAGEMENT</a:t>
            </a:r>
          </a:p>
        </p:txBody>
      </p:sp>
    </p:spTree>
    <p:extLst>
      <p:ext uri="{BB962C8B-B14F-4D97-AF65-F5344CB8AC3E}">
        <p14:creationId xmlns:p14="http://schemas.microsoft.com/office/powerpoint/2010/main" xmlns="" val="2947997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2012" y="1139434"/>
            <a:ext cx="11709778" cy="2077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9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marR="4460" indent="-457200">
              <a:buAutoNum type="alphaUcPeriod"/>
            </a:pPr>
            <a:r>
              <a:rPr lang="en-IN" sz="2000" u="sng" dirty="0">
                <a:latin typeface="Calibri" panose="020F0502020204030204" pitchFamily="34" charset="0"/>
              </a:rPr>
              <a:t>For CBD stone: </a:t>
            </a:r>
          </a:p>
          <a:p>
            <a:pPr marR="4460"/>
            <a:endParaRPr lang="en-IN" sz="2000" dirty="0">
              <a:latin typeface="Calibri" panose="020F0502020204030204" pitchFamily="34" charset="0"/>
            </a:endParaRPr>
          </a:p>
          <a:p>
            <a:pPr marR="4460"/>
            <a:r>
              <a:rPr lang="en-IN" sz="2000" dirty="0">
                <a:latin typeface="Calibri" panose="020F0502020204030204" pitchFamily="34" charset="0"/>
              </a:rPr>
              <a:t>		1. ERCP stone removal, </a:t>
            </a:r>
          </a:p>
          <a:p>
            <a:pPr marR="4460"/>
            <a:r>
              <a:rPr lang="en-IN" sz="2000" dirty="0">
                <a:latin typeface="Calibri" panose="020F0502020204030204" pitchFamily="34" charset="0"/>
              </a:rPr>
              <a:t>		2. </a:t>
            </a:r>
            <a:r>
              <a:rPr lang="en-IN" sz="2000" dirty="0" err="1">
                <a:latin typeface="Calibri" panose="020F0502020204030204" pitchFamily="34" charset="0"/>
              </a:rPr>
              <a:t>Choledocholithotomy</a:t>
            </a:r>
            <a:r>
              <a:rPr lang="en-IN" sz="2000" dirty="0">
                <a:latin typeface="Calibri" panose="020F0502020204030204" pitchFamily="34" charset="0"/>
              </a:rPr>
              <a:t>, </a:t>
            </a:r>
          </a:p>
          <a:p>
            <a:pPr marR="4460"/>
            <a:r>
              <a:rPr lang="en-IN" sz="2000" dirty="0">
                <a:latin typeface="Calibri" panose="020F0502020204030204" pitchFamily="34" charset="0"/>
              </a:rPr>
              <a:t>		3. </a:t>
            </a:r>
            <a:r>
              <a:rPr lang="en-IN" sz="2000" dirty="0" err="1">
                <a:latin typeface="Calibri" panose="020F0502020204030204" pitchFamily="34" charset="0"/>
              </a:rPr>
              <a:t>Transduodenal</a:t>
            </a:r>
            <a:r>
              <a:rPr lang="en-IN" sz="2000" dirty="0">
                <a:latin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</a:rPr>
              <a:t>sphincteroplasty</a:t>
            </a:r>
            <a:r>
              <a:rPr lang="en-IN" sz="2000" dirty="0">
                <a:latin typeface="Calibri" panose="020F0502020204030204" pitchFamily="34" charset="0"/>
              </a:rPr>
              <a:t>, </a:t>
            </a:r>
          </a:p>
          <a:p>
            <a:pPr marR="4460"/>
            <a:r>
              <a:rPr lang="en-IN" sz="2000" dirty="0">
                <a:latin typeface="Calibri" panose="020F0502020204030204" pitchFamily="34" charset="0"/>
              </a:rPr>
              <a:t>		4. </a:t>
            </a:r>
            <a:r>
              <a:rPr lang="en-IN" sz="2000" dirty="0" err="1">
                <a:latin typeface="Calibri" panose="020F0502020204030204" pitchFamily="34" charset="0"/>
              </a:rPr>
              <a:t>Choledochojejunostomy</a:t>
            </a:r>
            <a:r>
              <a:rPr lang="en-IN" sz="2000" dirty="0">
                <a:latin typeface="Calibri" panose="020F0502020204030204" pitchFamily="34" charset="0"/>
              </a:rPr>
              <a:t> or </a:t>
            </a:r>
            <a:r>
              <a:rPr lang="en-IN" sz="2000" dirty="0" err="1">
                <a:latin typeface="Calibri" panose="020F0502020204030204" pitchFamily="34" charset="0"/>
              </a:rPr>
              <a:t>choledochoduodenostomy</a:t>
            </a:r>
            <a:r>
              <a:rPr lang="en-IN" sz="2000" dirty="0">
                <a:latin typeface="Calibri" panose="020F0502020204030204" pitchFamily="34" charset="0"/>
              </a:rPr>
              <a:t>. </a:t>
            </a:r>
            <a:endParaRPr lang="en-IN" sz="2000" dirty="0"/>
          </a:p>
        </p:txBody>
      </p:sp>
      <p:sp>
        <p:nvSpPr>
          <p:cNvPr id="3" name="Rectangle 2"/>
          <p:cNvSpPr/>
          <p:nvPr/>
        </p:nvSpPr>
        <p:spPr>
          <a:xfrm>
            <a:off x="232012" y="5097397"/>
            <a:ext cx="108226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840"/>
            <a:r>
              <a:rPr lang="en-IN" sz="2000" dirty="0">
                <a:latin typeface="Calibri" panose="020F0502020204030204" pitchFamily="34" charset="0"/>
              </a:rPr>
              <a:t>C. </a:t>
            </a:r>
            <a:r>
              <a:rPr lang="en-IN" sz="2000" u="sng" dirty="0">
                <a:latin typeface="Calibri" panose="020F0502020204030204" pitchFamily="34" charset="0"/>
              </a:rPr>
              <a:t>For Carcinoma periampullary or head of pancreas:</a:t>
            </a:r>
          </a:p>
          <a:p>
            <a:pPr marR="840"/>
            <a:endParaRPr lang="en-IN" sz="2000" dirty="0">
              <a:latin typeface="Calibri" panose="020F0502020204030204" pitchFamily="34" charset="0"/>
            </a:endParaRPr>
          </a:p>
          <a:p>
            <a:pPr marR="840"/>
            <a:r>
              <a:rPr lang="en-IN" sz="2000" dirty="0">
                <a:latin typeface="Calibri" panose="020F0502020204030204" pitchFamily="34" charset="0"/>
              </a:rPr>
              <a:t>		1. Whipple's operation or triple bypass or ERCP stenting.</a:t>
            </a:r>
            <a:endParaRPr lang="en-IN" sz="2000" dirty="0"/>
          </a:p>
        </p:txBody>
      </p:sp>
      <p:sp>
        <p:nvSpPr>
          <p:cNvPr id="4" name="Rectangle 3"/>
          <p:cNvSpPr/>
          <p:nvPr/>
        </p:nvSpPr>
        <p:spPr>
          <a:xfrm>
            <a:off x="232012" y="3216926"/>
            <a:ext cx="1109562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26810"/>
            <a:r>
              <a:rPr lang="en-IN" sz="2000" dirty="0">
                <a:latin typeface="Calibri" panose="020F0502020204030204" pitchFamily="34" charset="0"/>
              </a:rPr>
              <a:t>B. </a:t>
            </a:r>
            <a:r>
              <a:rPr lang="en-IN" sz="2000" u="sng" dirty="0">
                <a:latin typeface="Calibri" panose="020F0502020204030204" pitchFamily="34" charset="0"/>
              </a:rPr>
              <a:t>For Biliary stricture:</a:t>
            </a:r>
          </a:p>
          <a:p>
            <a:pPr marR="26810"/>
            <a:endParaRPr lang="en-IN" sz="2000" dirty="0">
              <a:latin typeface="Calibri" panose="020F0502020204030204" pitchFamily="34" charset="0"/>
            </a:endParaRPr>
          </a:p>
          <a:p>
            <a:pPr marL="2171700" marR="26810" lvl="4" indent="-342900">
              <a:buAutoNum type="arabicPeriod"/>
            </a:pPr>
            <a:r>
              <a:rPr lang="en-IN" sz="2000" dirty="0">
                <a:latin typeface="Calibri" panose="020F0502020204030204" pitchFamily="34" charset="0"/>
              </a:rPr>
              <a:t>Stenting, </a:t>
            </a:r>
          </a:p>
          <a:p>
            <a:pPr marL="2171700" marR="26810" lvl="4" indent="-342900">
              <a:buAutoNum type="arabicPeriod"/>
            </a:pPr>
            <a:r>
              <a:rPr lang="en-IN" sz="2000" dirty="0" err="1">
                <a:latin typeface="Calibri" panose="020F0502020204030204" pitchFamily="34" charset="0"/>
              </a:rPr>
              <a:t>Choledochojejunostomy</a:t>
            </a:r>
            <a:r>
              <a:rPr lang="en-IN" sz="2000" dirty="0">
                <a:latin typeface="Calibri" panose="020F0502020204030204" pitchFamily="34" charset="0"/>
              </a:rPr>
              <a:t>, </a:t>
            </a:r>
          </a:p>
          <a:p>
            <a:pPr marL="2171700" marR="26810" lvl="4" indent="-342900">
              <a:buAutoNum type="arabicPeriod"/>
            </a:pPr>
            <a:r>
              <a:rPr lang="en-IN" sz="2000" dirty="0">
                <a:latin typeface="Calibri" panose="020F0502020204030204" pitchFamily="34" charset="0"/>
              </a:rPr>
              <a:t>Roux‐en‐Y </a:t>
            </a:r>
            <a:r>
              <a:rPr lang="en-IN" sz="2000" dirty="0" err="1">
                <a:latin typeface="Calibri" panose="020F0502020204030204" pitchFamily="34" charset="0"/>
              </a:rPr>
              <a:t>hepatico</a:t>
            </a:r>
            <a:r>
              <a:rPr lang="en-IN" sz="2000" dirty="0">
                <a:latin typeface="Calibri" panose="020F0502020204030204" pitchFamily="34" charset="0"/>
              </a:rPr>
              <a:t> </a:t>
            </a:r>
            <a:r>
              <a:rPr lang="en-IN" sz="2000" dirty="0" err="1">
                <a:latin typeface="Calibri" panose="020F0502020204030204" pitchFamily="34" charset="0"/>
              </a:rPr>
              <a:t>jejunostomy</a:t>
            </a:r>
            <a:r>
              <a:rPr lang="en-IN" sz="2000" dirty="0">
                <a:latin typeface="Calibri" panose="020F0502020204030204" pitchFamily="34" charset="0"/>
              </a:rPr>
              <a:t>.</a:t>
            </a:r>
            <a:endParaRPr lang="en-IN" sz="2000" dirty="0"/>
          </a:p>
        </p:txBody>
      </p:sp>
      <p:sp>
        <p:nvSpPr>
          <p:cNvPr id="5" name="Rectangle 4"/>
          <p:cNvSpPr/>
          <p:nvPr/>
        </p:nvSpPr>
        <p:spPr>
          <a:xfrm>
            <a:off x="516280" y="315783"/>
            <a:ext cx="37799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3600" b="1" u="sng" dirty="0">
                <a:solidFill>
                  <a:srgbClr val="FF0000"/>
                </a:solidFill>
              </a:rPr>
              <a:t>B. Surgical Options</a:t>
            </a:r>
            <a:endParaRPr lang="en-IN" sz="36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705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6011106"/>
              </p:ext>
            </p:extLst>
          </p:nvPr>
        </p:nvGraphicFramePr>
        <p:xfrm>
          <a:off x="494270" y="197707"/>
          <a:ext cx="11368216" cy="6843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2054">
                  <a:extLst>
                    <a:ext uri="{9D8B030D-6E8A-4147-A177-3AD203B41FA5}">
                      <a16:colId xmlns:a16="http://schemas.microsoft.com/office/drawing/2014/main" xmlns="" val="451709153"/>
                    </a:ext>
                  </a:extLst>
                </a:gridCol>
                <a:gridCol w="2842054">
                  <a:extLst>
                    <a:ext uri="{9D8B030D-6E8A-4147-A177-3AD203B41FA5}">
                      <a16:colId xmlns:a16="http://schemas.microsoft.com/office/drawing/2014/main" xmlns="" val="3730347283"/>
                    </a:ext>
                  </a:extLst>
                </a:gridCol>
                <a:gridCol w="2842054">
                  <a:extLst>
                    <a:ext uri="{9D8B030D-6E8A-4147-A177-3AD203B41FA5}">
                      <a16:colId xmlns:a16="http://schemas.microsoft.com/office/drawing/2014/main" xmlns="" val="734884779"/>
                    </a:ext>
                  </a:extLst>
                </a:gridCol>
                <a:gridCol w="2842054">
                  <a:extLst>
                    <a:ext uri="{9D8B030D-6E8A-4147-A177-3AD203B41FA5}">
                      <a16:colId xmlns:a16="http://schemas.microsoft.com/office/drawing/2014/main" xmlns="" val="1436290510"/>
                    </a:ext>
                  </a:extLst>
                </a:gridCol>
              </a:tblGrid>
              <a:tr h="716693">
                <a:tc>
                  <a:txBody>
                    <a:bodyPr/>
                    <a:lstStyle/>
                    <a:p>
                      <a:r>
                        <a:rPr lang="en-IN" dirty="0"/>
                        <a:t>Evidence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Aim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Result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Conclusion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77500084"/>
                  </a:ext>
                </a:extLst>
              </a:tr>
              <a:tr h="2055513">
                <a:tc>
                  <a:txBody>
                    <a:bodyPr/>
                    <a:lstStyle/>
                    <a:p>
                      <a:r>
                        <a:rPr lang="pt-BR" smtClean="0">
                          <a:hlinkClick r:id="rId2"/>
                        </a:rPr>
                        <a:t>Siddique K</a:t>
                      </a:r>
                      <a:r>
                        <a:rPr lang="pt-BR" baseline="30000" smtClean="0"/>
                        <a:t>1</a:t>
                      </a:r>
                      <a:r>
                        <a:rPr lang="pt-BR" smtClean="0"/>
                        <a:t>, </a:t>
                      </a:r>
                      <a:r>
                        <a:rPr lang="pt-BR" smtClean="0">
                          <a:hlinkClick r:id="rId3"/>
                        </a:rPr>
                        <a:t>Ali Q</a:t>
                      </a:r>
                      <a:r>
                        <a:rPr lang="pt-BR" smtClean="0"/>
                        <a:t>, </a:t>
                      </a:r>
                      <a:r>
                        <a:rPr lang="pt-BR" smtClean="0">
                          <a:hlinkClick r:id="rId4"/>
                        </a:rPr>
                        <a:t>Mirza S</a:t>
                      </a:r>
                      <a:r>
                        <a:rPr lang="pt-BR" smtClean="0"/>
                        <a:t>, </a:t>
                      </a:r>
                      <a:r>
                        <a:rPr lang="pt-BR" smtClean="0">
                          <a:hlinkClick r:id="rId5"/>
                        </a:rPr>
                        <a:t>Jamil A</a:t>
                      </a:r>
                      <a:r>
                        <a:rPr lang="pt-BR" smtClean="0"/>
                        <a:t>, </a:t>
                      </a:r>
                      <a:r>
                        <a:rPr lang="pt-BR" smtClean="0">
                          <a:hlinkClick r:id="rId6"/>
                        </a:rPr>
                        <a:t>Ehsan A</a:t>
                      </a:r>
                      <a:r>
                        <a:rPr lang="pt-BR" smtClean="0"/>
                        <a:t>, </a:t>
                      </a:r>
                      <a:r>
                        <a:rPr lang="pt-BR" smtClean="0">
                          <a:hlinkClick r:id="rId7"/>
                        </a:rPr>
                        <a:t>Latif S</a:t>
                      </a:r>
                      <a:r>
                        <a:rPr lang="pt-BR" smtClean="0"/>
                        <a:t>, </a:t>
                      </a:r>
                      <a:r>
                        <a:rPr lang="pt-BR" smtClean="0">
                          <a:hlinkClick r:id="rId8"/>
                        </a:rPr>
                        <a:t>Malik AZ</a:t>
                      </a:r>
                      <a:r>
                        <a:rPr lang="pt-BR" smtClean="0"/>
                        <a:t>.</a:t>
                      </a:r>
                      <a:r>
                        <a:rPr lang="en-IN" sz="1800" b="0" i="0" u="sng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Journal of Ayub Medical College, Abbottabad : JAMC."/>
                        </a:rPr>
                        <a:t>Ayub</a:t>
                      </a:r>
                      <a:r>
                        <a:rPr lang="en-IN" sz="18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Journal of Ayub Medical College, Abbottabad : JAMC."/>
                        </a:rPr>
                        <a:t> Med </a:t>
                      </a:r>
                      <a:r>
                        <a:rPr lang="en-IN" sz="1800" b="0" i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Journal of Ayub Medical College, Abbottabad : JAMC."/>
                        </a:rPr>
                        <a:t>Coll</a:t>
                      </a:r>
                      <a:r>
                        <a:rPr lang="en-IN" sz="18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Journal of Ayub Medical College, Abbottabad : JAMC."/>
                        </a:rPr>
                        <a:t> </a:t>
                      </a:r>
                      <a:r>
                        <a:rPr lang="en-IN" sz="1800" b="0" i="0" u="sng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Journal of Ayub Medical College, Abbottabad : JAMC."/>
                        </a:rPr>
                        <a:t>AbbottabadJ</a:t>
                      </a:r>
                      <a:r>
                        <a:rPr lang="en-IN" sz="1800" b="0" i="0" u="sng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9" tooltip="Journal of Ayub Medical College, Abbottabad : JAMC."/>
                        </a:rPr>
                        <a:t>.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2008 Oct-Dec;20(4):62-6.</a:t>
                      </a:r>
                    </a:p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Randomized</a:t>
                      </a:r>
                      <a:r>
                        <a:rPr lang="en-I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control trial</a:t>
                      </a:r>
                    </a:p>
                    <a:p>
                      <a:r>
                        <a:rPr lang="en-IN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II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Aim of this study is 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to evaluate the Etiological spectrum of obstructive jaundice.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the 60 patients; 40 (66.66%) were male and 20 (33.33%) were female, their mean age being 49.50 years. Malignant obstructive jaundice was seen in 34 (56.66%) patients while 26 (43.33%) had benign </a:t>
                      </a:r>
                      <a:r>
                        <a:rPr lang="en-IN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etiology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Commonest malignancy was Carcinoma (Ca) of the head of pancreas 18/60 (30%) followed by Ca gall bladder 8/60 (13.33%), cholangiocarcinoma 7/60 (11.66%), and periampullary carcinoma 1/60 (1.66%). </a:t>
                      </a:r>
                      <a:r>
                        <a:rPr lang="en-IN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Choledocholithiasis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21/60 (35%) was the commonest benign cause followed by stricture of common bile duct 3/60 (5%) and acute pancreatitis 2/60 (3.33%).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Obstructive jaundice is common amongst females and the cause is mostly malignant. Ca head of pancreas is the commonest malignancy while </a:t>
                      </a:r>
                      <a:r>
                        <a:rPr lang="en-IN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Choledocholithiasis</a:t>
                      </a:r>
                      <a:r>
                        <a:rPr lang="en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is the commonest benign cause. USG, ERCP and CT-Scan are important diagnostic modalities for evaluation of patient with obstructive jaundice with ERCP having the additional advantage of being therapeutic as well.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32020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711026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29301" y="2142698"/>
            <a:ext cx="7318607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1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xmlns="" val="62538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2438" y="429669"/>
            <a:ext cx="50051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u="sng">
                <a:solidFill>
                  <a:srgbClr val="FF0000"/>
                </a:solidFill>
              </a:rPr>
              <a:t>PATHOPHYSIOLOGY</a:t>
            </a:r>
            <a:endParaRPr lang="en-IN" sz="3200" b="1" u="sng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081" y="1404688"/>
            <a:ext cx="46224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/>
              <a:t>Bilirubin pathophysiology is discussed in following point:</a:t>
            </a:r>
          </a:p>
          <a:p>
            <a:endParaRPr lang="en-IN" sz="2800" dirty="0"/>
          </a:p>
          <a:p>
            <a:pPr marL="342900" indent="-342900">
              <a:buAutoNum type="arabicPeriod"/>
            </a:pPr>
            <a:r>
              <a:rPr lang="en-IN" sz="2800" dirty="0"/>
              <a:t>Normal source</a:t>
            </a:r>
          </a:p>
          <a:p>
            <a:pPr marL="342900" indent="-342900">
              <a:buAutoNum type="arabicPeriod"/>
            </a:pPr>
            <a:r>
              <a:rPr lang="en-IN" sz="2800" dirty="0"/>
              <a:t>Transport of bilirubin</a:t>
            </a:r>
          </a:p>
          <a:p>
            <a:pPr marL="342900" indent="-342900">
              <a:buAutoNum type="arabicPeriod"/>
            </a:pPr>
            <a:r>
              <a:rPr lang="en-IN" sz="2800" dirty="0"/>
              <a:t>Hepatic metabolism</a:t>
            </a:r>
          </a:p>
          <a:p>
            <a:pPr marL="342900" indent="-342900">
              <a:buAutoNum type="arabicPeriod"/>
            </a:pPr>
            <a:r>
              <a:rPr lang="en-IN" sz="2800" dirty="0"/>
              <a:t>Intestinal phase of bilirubin metabolism</a:t>
            </a:r>
          </a:p>
          <a:p>
            <a:pPr marL="342900" indent="-342900">
              <a:buAutoNum type="arabicPeriod"/>
            </a:pPr>
            <a:r>
              <a:rPr lang="en-IN" sz="2800" dirty="0"/>
              <a:t>Renal excretion of bilirubin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63319" y="0"/>
            <a:ext cx="7128681" cy="677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6601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778" y="271849"/>
            <a:ext cx="1006108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IN" sz="2400" b="1" u="sng" dirty="0">
                <a:solidFill>
                  <a:srgbClr val="FF0000"/>
                </a:solidFill>
              </a:rPr>
              <a:t>NORMAL SOURCE</a:t>
            </a:r>
            <a:endParaRPr lang="en-IN" b="1" u="sng" dirty="0">
              <a:solidFill>
                <a:srgbClr val="FF0000"/>
              </a:solidFill>
            </a:endParaRPr>
          </a:p>
          <a:p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80- 85% of bilirubin is derived from the catabolism of haemoglobin.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15-20% is derived from bone marrow due to destruction of maturing cells.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Haem liberated from above sources is oxidised to biliverdin by the enzyme haem oxygenase.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778" y="2496065"/>
            <a:ext cx="1155662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2. </a:t>
            </a:r>
            <a:r>
              <a:rPr lang="en-IN" sz="2400" b="1" u="sng" dirty="0">
                <a:solidFill>
                  <a:srgbClr val="FF0000"/>
                </a:solidFill>
              </a:rPr>
              <a:t>TRANSPORT OF BILIRUBIN</a:t>
            </a:r>
            <a:endParaRPr lang="en-IN" b="1" u="sng" dirty="0">
              <a:solidFill>
                <a:srgbClr val="FF0000"/>
              </a:solidFill>
            </a:endParaRPr>
          </a:p>
          <a:p>
            <a:endParaRPr lang="en-IN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Unconjugated bilirubin is liberated in plasma. This bound to tightly to albumin in a fully reversible manner.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Conjugated bilirubin is also bound to albumin. </a:t>
            </a:r>
            <a:r>
              <a:rPr lang="en-IN" dirty="0"/>
              <a:t>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778" y="4139514"/>
            <a:ext cx="4139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3. </a:t>
            </a:r>
            <a:r>
              <a:rPr lang="en-IN" sz="2400" b="1" u="sng" dirty="0">
                <a:solidFill>
                  <a:srgbClr val="FF0000"/>
                </a:solidFill>
              </a:rPr>
              <a:t>HEPATIC METABOLISM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4778" y="4789958"/>
            <a:ext cx="54490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It has three distinct phases:</a:t>
            </a:r>
          </a:p>
          <a:p>
            <a:r>
              <a:rPr lang="en-IN" sz="2000" dirty="0"/>
              <a:t>		</a:t>
            </a:r>
          </a:p>
          <a:p>
            <a:r>
              <a:rPr lang="en-IN" sz="2000" dirty="0"/>
              <a:t>		a. Hepatic uptake</a:t>
            </a:r>
          </a:p>
          <a:p>
            <a:r>
              <a:rPr lang="en-IN" sz="2000" dirty="0"/>
              <a:t>		b. Conjugation</a:t>
            </a:r>
          </a:p>
          <a:p>
            <a:r>
              <a:rPr lang="en-IN" sz="2000" dirty="0"/>
              <a:t>		c. Excretion into bile</a:t>
            </a:r>
          </a:p>
        </p:txBody>
      </p:sp>
    </p:spTree>
    <p:extLst>
      <p:ext uri="{BB962C8B-B14F-4D97-AF65-F5344CB8AC3E}">
        <p14:creationId xmlns:p14="http://schemas.microsoft.com/office/powerpoint/2010/main" xmlns="" val="40156434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178" y="295652"/>
            <a:ext cx="122223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lphaLcPeriod"/>
            </a:pPr>
            <a:r>
              <a:rPr lang="en-IN" sz="2400" dirty="0">
                <a:solidFill>
                  <a:srgbClr val="FF0000"/>
                </a:solidFill>
              </a:rPr>
              <a:t>Hepatic uptake</a:t>
            </a:r>
            <a:r>
              <a:rPr lang="en-IN" sz="2000" dirty="0"/>
              <a:t>     </a:t>
            </a:r>
          </a:p>
          <a:p>
            <a:r>
              <a:rPr lang="en-IN" sz="2000" dirty="0"/>
              <a:t>        Unconjugated bilirubin albumin complex is bound to liver cell </a:t>
            </a:r>
            <a:r>
              <a:rPr lang="en-IN" sz="2000" dirty="0" err="1"/>
              <a:t>i.e</a:t>
            </a:r>
            <a:r>
              <a:rPr lang="en-IN" sz="2000" dirty="0"/>
              <a:t> hepatocytes. Albumin dissociates and the </a:t>
            </a:r>
          </a:p>
          <a:p>
            <a:r>
              <a:rPr lang="en-IN" sz="2000" dirty="0"/>
              <a:t>        unconjugated bilirubin enters the cell. In the cell unconjugated bilirubin bound to glutathione –S- transference, </a:t>
            </a:r>
          </a:p>
          <a:p>
            <a:r>
              <a:rPr lang="en-IN" sz="2000" dirty="0"/>
              <a:t>        which prevent unconjugated bilirubin back to plasma.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178" y="1965750"/>
            <a:ext cx="112957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b.   Conjugation</a:t>
            </a:r>
          </a:p>
          <a:p>
            <a:r>
              <a:rPr lang="en-IN" dirty="0"/>
              <a:t>         </a:t>
            </a:r>
            <a:r>
              <a:rPr lang="en-IN" sz="2000" dirty="0"/>
              <a:t>In the hepatocytes the unconjugated bilirubin is conjugated by the enzyme bilirubin UDP </a:t>
            </a:r>
            <a:r>
              <a:rPr lang="en-IN" sz="2000" dirty="0" err="1"/>
              <a:t>glucuronosyl</a:t>
            </a:r>
            <a:r>
              <a:rPr lang="en-IN" sz="2000" dirty="0"/>
              <a:t> </a:t>
            </a:r>
          </a:p>
          <a:p>
            <a:r>
              <a:rPr lang="en-IN" sz="2000" dirty="0"/>
              <a:t>        transferase. Unconjugated bilirubin is water soluble and is not excreted in bile, so that it is converted </a:t>
            </a:r>
          </a:p>
          <a:p>
            <a:r>
              <a:rPr lang="en-IN" sz="2000" dirty="0"/>
              <a:t>        in conjugated in order to excreted in the bile.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2178" y="3635848"/>
            <a:ext cx="1210998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>
                <a:solidFill>
                  <a:srgbClr val="FF0000"/>
                </a:solidFill>
              </a:rPr>
              <a:t>c.   Excretion or secretion of bile</a:t>
            </a:r>
          </a:p>
          <a:p>
            <a:r>
              <a:rPr lang="en-IN" sz="2000" dirty="0"/>
              <a:t>       It is done across the plasma membrane is by an ATP dependent transport process. It is secreted into bile. </a:t>
            </a:r>
          </a:p>
          <a:p>
            <a:r>
              <a:rPr lang="en-IN" sz="2000" dirty="0"/>
              <a:t>       90% is bilirubin diglucuronide and 7% is bilirubin monoglucuronide and rest 2-3 % are unconjugated  Bilirubin.  </a:t>
            </a:r>
          </a:p>
        </p:txBody>
      </p:sp>
    </p:spTree>
    <p:extLst>
      <p:ext uri="{BB962C8B-B14F-4D97-AF65-F5344CB8AC3E}">
        <p14:creationId xmlns:p14="http://schemas.microsoft.com/office/powerpoint/2010/main" xmlns="" val="357779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152" y="199736"/>
            <a:ext cx="1170387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4. </a:t>
            </a:r>
            <a:r>
              <a:rPr lang="en-IN" sz="2400" b="1" u="sng" dirty="0">
                <a:solidFill>
                  <a:srgbClr val="FF0000"/>
                </a:solidFill>
              </a:rPr>
              <a:t>Intestinal phase of bilirubin metabolism</a:t>
            </a:r>
          </a:p>
          <a:p>
            <a:endParaRPr lang="en-IN" sz="2400" b="1" u="sng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Conjugated bilirubin reaches the intestinal lumen through bile and does not reabsorbed by the intestinal           mucosa.</a:t>
            </a:r>
          </a:p>
          <a:p>
            <a:endParaRPr lang="en-IN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Some of the conjugated bilirubin is excreted in the stool in form of bilirubin monoglucuronide and bilirubin diglucuronide.</a:t>
            </a:r>
          </a:p>
          <a:p>
            <a:r>
              <a:rPr lang="en-IN" sz="20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Some of the conjugated bilirubin is metabolised in the lumen to urobilinogen by intestinal bacteria.</a:t>
            </a:r>
          </a:p>
          <a:p>
            <a:endParaRPr lang="en-IN" sz="2000" dirty="0"/>
          </a:p>
          <a:p>
            <a:r>
              <a:rPr lang="en-IN" sz="2000" dirty="0"/>
              <a:t>      This occur in three phase: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Part of this urobilinogen is reabsorbed from small intestine in to portal circulation.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Part of the urobilinogen is reabsorbed and excreted in the urine as urobilinogen.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Part of the urobilinogen in the intestine is excreted in the stool as </a:t>
            </a:r>
            <a:r>
              <a:rPr lang="en-IN" sz="2000" dirty="0" err="1"/>
              <a:t>sterobilinogen</a:t>
            </a:r>
            <a:r>
              <a:rPr lang="en-IN" sz="20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152" y="5399350"/>
            <a:ext cx="660232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b="1" dirty="0">
                <a:solidFill>
                  <a:srgbClr val="FF0000"/>
                </a:solidFill>
              </a:rPr>
              <a:t>5. </a:t>
            </a:r>
            <a:r>
              <a:rPr lang="en-IN" sz="2400" b="1" u="sng" dirty="0">
                <a:solidFill>
                  <a:srgbClr val="FF0000"/>
                </a:solidFill>
              </a:rPr>
              <a:t>Renal excretion of bilirubin</a:t>
            </a:r>
          </a:p>
          <a:p>
            <a:r>
              <a:rPr lang="en-IN" sz="2000" dirty="0"/>
              <a:t>   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Unbound fraction conjugated bilirubin is excreted in urine.</a:t>
            </a:r>
          </a:p>
        </p:txBody>
      </p:sp>
    </p:spTree>
    <p:extLst>
      <p:ext uri="{BB962C8B-B14F-4D97-AF65-F5344CB8AC3E}">
        <p14:creationId xmlns:p14="http://schemas.microsoft.com/office/powerpoint/2010/main" xmlns="" val="1847983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494898" y="481263"/>
            <a:ext cx="59861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800" b="1" u="sng" dirty="0">
                <a:solidFill>
                  <a:srgbClr val="FF0000"/>
                </a:solidFill>
              </a:rPr>
              <a:t>CLASSIFICATION</a:t>
            </a:r>
          </a:p>
          <a:p>
            <a:endParaRPr lang="en-IN" sz="4800" b="1" u="sng" dirty="0">
              <a:solidFill>
                <a:srgbClr val="FF0000"/>
              </a:solidFill>
            </a:endParaRPr>
          </a:p>
          <a:p>
            <a:endParaRPr lang="en-IN" sz="4800" b="1" u="sng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6062" y="1681812"/>
            <a:ext cx="8983579" cy="300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N" sz="4400" dirty="0"/>
          </a:p>
          <a:p>
            <a:pPr marL="571500" indent="-571500" fontAlgn="auto">
              <a:lnSpc>
                <a:spcPct val="110000"/>
              </a:lnSpc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4400" dirty="0"/>
              <a:t>Prehepatic</a:t>
            </a:r>
          </a:p>
          <a:p>
            <a:pPr marL="571500" indent="-571500" fontAlgn="auto">
              <a:lnSpc>
                <a:spcPct val="110000"/>
              </a:lnSpc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4400" dirty="0"/>
              <a:t>Hepatic </a:t>
            </a:r>
          </a:p>
          <a:p>
            <a:pPr marL="571500" indent="-571500" fontAlgn="auto">
              <a:lnSpc>
                <a:spcPct val="110000"/>
              </a:lnSpc>
              <a:spcAft>
                <a:spcPts val="0"/>
              </a:spcAft>
              <a:buFont typeface="+mj-lt"/>
              <a:buAutoNum type="romanUcPeriod"/>
              <a:defRPr/>
            </a:pPr>
            <a:r>
              <a:rPr lang="en-US" sz="4400" dirty="0"/>
              <a:t>Post hepatic  (Obstructive)</a:t>
            </a:r>
          </a:p>
        </p:txBody>
      </p:sp>
    </p:spTree>
    <p:extLst>
      <p:ext uri="{BB962C8B-B14F-4D97-AF65-F5344CB8AC3E}">
        <p14:creationId xmlns:p14="http://schemas.microsoft.com/office/powerpoint/2010/main" xmlns="" val="100786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40072" y="1046474"/>
            <a:ext cx="6478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The pathology is occurring prior to the liver</a:t>
            </a:r>
            <a:endParaRPr lang="en-IN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440072" y="2114672"/>
            <a:ext cx="30640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200" b="1" dirty="0">
                <a:solidFill>
                  <a:srgbClr val="FF0000"/>
                </a:solidFill>
              </a:rPr>
              <a:t>Causes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072" y="2800953"/>
            <a:ext cx="4964885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400" dirty="0"/>
              <a:t>Malaria,</a:t>
            </a:r>
          </a:p>
          <a:p>
            <a:r>
              <a:rPr lang="en-IN" sz="2400" dirty="0"/>
              <a:t>Sickle cell </a:t>
            </a:r>
            <a:r>
              <a:rPr lang="en-IN" sz="2400" dirty="0" err="1"/>
              <a:t>anemia</a:t>
            </a:r>
            <a:r>
              <a:rPr lang="en-IN" sz="2400" dirty="0"/>
              <a:t>, </a:t>
            </a:r>
          </a:p>
          <a:p>
            <a:r>
              <a:rPr lang="en-IN" sz="2400" dirty="0"/>
              <a:t>Thalassemia deficiency, </a:t>
            </a:r>
          </a:p>
          <a:p>
            <a:r>
              <a:rPr lang="en-IN" sz="2400" dirty="0"/>
              <a:t>Pyruvate kinase deficiency,</a:t>
            </a:r>
          </a:p>
          <a:p>
            <a:r>
              <a:rPr lang="en-IN" sz="2400" dirty="0"/>
              <a:t>Glucose 6 phosphate dehydrogenas</a:t>
            </a:r>
            <a:r>
              <a:rPr lang="en-IN" sz="2800" dirty="0"/>
              <a:t>e  </a:t>
            </a:r>
          </a:p>
        </p:txBody>
      </p:sp>
      <p:sp>
        <p:nvSpPr>
          <p:cNvPr id="5" name="Rectangle 4"/>
          <p:cNvSpPr/>
          <p:nvPr/>
        </p:nvSpPr>
        <p:spPr>
          <a:xfrm>
            <a:off x="440072" y="272534"/>
            <a:ext cx="21030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N" sz="3200" b="1" u="sng" dirty="0">
                <a:solidFill>
                  <a:srgbClr val="FF0000"/>
                </a:solidFill>
              </a:rPr>
              <a:t>Prehepatic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4173" y="2213398"/>
            <a:ext cx="5933572" cy="383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4388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6640" y="342304"/>
            <a:ext cx="14841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u="sng" dirty="0">
                <a:solidFill>
                  <a:srgbClr val="FF0000"/>
                </a:solidFill>
              </a:rPr>
              <a:t>Hepatic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6640" y="1221800"/>
            <a:ext cx="7314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dirty="0"/>
              <a:t>It occur when the problem arises within the liver</a:t>
            </a:r>
            <a:r>
              <a:rPr lang="en-IN" sz="24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6640" y="2089192"/>
            <a:ext cx="13580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b="1" u="sng" dirty="0">
                <a:solidFill>
                  <a:srgbClr val="FF0000"/>
                </a:solidFill>
              </a:rPr>
              <a:t>Causes</a:t>
            </a:r>
          </a:p>
          <a:p>
            <a:endParaRPr lang="en-IN" sz="3200" b="1" u="sng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6640" y="2843244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N" sz="2400" dirty="0">
                <a:solidFill>
                  <a:srgbClr val="222222"/>
                </a:solidFill>
                <a:latin typeface="Arial" panose="020B0604020202020204" pitchFamily="34" charset="0"/>
              </a:rPr>
              <a:t>A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cute or chronic hepatitis,</a:t>
            </a:r>
            <a:endParaRPr lang="en-IN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endParaRPr lang="en-IN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IN" sz="2400" dirty="0">
                <a:solidFill>
                  <a:srgbClr val="222222"/>
                </a:solidFill>
                <a:latin typeface="Arial" panose="020B0604020202020204" pitchFamily="34" charset="0"/>
              </a:rPr>
              <a:t>C</a:t>
            </a:r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irrhosis</a:t>
            </a:r>
          </a:p>
          <a:p>
            <a:endParaRPr lang="en-IN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IN" sz="2400" dirty="0">
                <a:solidFill>
                  <a:srgbClr val="222222"/>
                </a:solidFill>
                <a:latin typeface="Arial" panose="020B0604020202020204" pitchFamily="34" charset="0"/>
              </a:rPr>
              <a:t>Drug induced hepatitis- </a:t>
            </a:r>
            <a:r>
              <a:rPr lang="en-IN" dirty="0">
                <a:solidFill>
                  <a:srgbClr val="222222"/>
                </a:solidFill>
              </a:rPr>
              <a:t>paracetamol, NSAIDS, </a:t>
            </a:r>
            <a:r>
              <a:rPr lang="en-IN" dirty="0"/>
              <a:t>Glucocorticoids,  Isoniazid, </a:t>
            </a:r>
            <a:r>
              <a:rPr lang="en-IN" dirty="0" err="1"/>
              <a:t>Rifampin</a:t>
            </a:r>
            <a:r>
              <a:rPr lang="en-IN" dirty="0"/>
              <a:t>,</a:t>
            </a:r>
          </a:p>
          <a:p>
            <a:endParaRPr lang="en-IN" sz="24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r>
              <a:rPr lang="en-IN" sz="24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Alc</a:t>
            </a:r>
            <a:r>
              <a:rPr lang="en-IN" sz="2400" dirty="0">
                <a:solidFill>
                  <a:srgbClr val="222222"/>
                </a:solidFill>
                <a:latin typeface="Arial" panose="020B0604020202020204" pitchFamily="34" charset="0"/>
              </a:rPr>
              <a:t>oholic liver disease</a:t>
            </a:r>
            <a:endParaRPr lang="en-IN" sz="2400" b="0" i="0" dirty="0">
              <a:effectLst/>
              <a:latin typeface="Arial" panose="020B0604020202020204" pitchFamily="34" charset="0"/>
            </a:endParaRPr>
          </a:p>
          <a:p>
            <a:endParaRPr lang="en-IN" sz="2400" dirty="0">
              <a:latin typeface="Arial" panose="020B0604020202020204" pitchFamily="34" charset="0"/>
              <a:hlinkClick r:id="rId2" tooltip="Hepatiti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7362" y="2446638"/>
            <a:ext cx="4967416" cy="3991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17767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2436</TotalTime>
  <Words>1323</Words>
  <Application>Microsoft Office PowerPoint</Application>
  <PresentationFormat>Custom</PresentationFormat>
  <Paragraphs>302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GARVIT GARG</dc:creator>
  <cp:lastModifiedBy>Jeevana</cp:lastModifiedBy>
  <cp:revision>87</cp:revision>
  <dcterms:created xsi:type="dcterms:W3CDTF">2017-04-22T17:51:26Z</dcterms:created>
  <dcterms:modified xsi:type="dcterms:W3CDTF">2020-08-19T11:12:49Z</dcterms:modified>
</cp:coreProperties>
</file>