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71" r:id="rId6"/>
    <p:sldId id="324" r:id="rId7"/>
    <p:sldId id="272" r:id="rId8"/>
    <p:sldId id="267" r:id="rId9"/>
    <p:sldId id="263" r:id="rId10"/>
    <p:sldId id="264" r:id="rId11"/>
    <p:sldId id="278" r:id="rId12"/>
    <p:sldId id="327" r:id="rId13"/>
    <p:sldId id="276" r:id="rId14"/>
    <p:sldId id="275" r:id="rId15"/>
    <p:sldId id="325" r:id="rId16"/>
    <p:sldId id="323" r:id="rId17"/>
    <p:sldId id="279" r:id="rId18"/>
    <p:sldId id="312" r:id="rId19"/>
    <p:sldId id="326" r:id="rId20"/>
    <p:sldId id="293" r:id="rId21"/>
    <p:sldId id="294" r:id="rId22"/>
    <p:sldId id="295" r:id="rId23"/>
    <p:sldId id="314" r:id="rId24"/>
    <p:sldId id="296" r:id="rId25"/>
    <p:sldId id="297" r:id="rId26"/>
    <p:sldId id="298" r:id="rId27"/>
    <p:sldId id="328" r:id="rId28"/>
    <p:sldId id="315" r:id="rId29"/>
    <p:sldId id="329" r:id="rId30"/>
    <p:sldId id="316" r:id="rId31"/>
    <p:sldId id="299" r:id="rId32"/>
    <p:sldId id="301" r:id="rId33"/>
    <p:sldId id="302" r:id="rId34"/>
    <p:sldId id="330" r:id="rId35"/>
    <p:sldId id="303" r:id="rId36"/>
    <p:sldId id="317" r:id="rId37"/>
    <p:sldId id="331" r:id="rId38"/>
    <p:sldId id="304" r:id="rId39"/>
    <p:sldId id="306" r:id="rId40"/>
    <p:sldId id="305" r:id="rId41"/>
    <p:sldId id="318" r:id="rId42"/>
    <p:sldId id="307" r:id="rId43"/>
    <p:sldId id="280" r:id="rId44"/>
    <p:sldId id="281" r:id="rId45"/>
    <p:sldId id="269" r:id="rId46"/>
    <p:sldId id="283" r:id="rId47"/>
    <p:sldId id="335" r:id="rId48"/>
    <p:sldId id="282" r:id="rId49"/>
    <p:sldId id="332" r:id="rId50"/>
    <p:sldId id="270" r:id="rId51"/>
    <p:sldId id="286" r:id="rId52"/>
    <p:sldId id="287" r:id="rId53"/>
    <p:sldId id="288" r:id="rId54"/>
    <p:sldId id="289" r:id="rId55"/>
    <p:sldId id="333" r:id="rId56"/>
    <p:sldId id="290" r:id="rId57"/>
    <p:sldId id="291" r:id="rId58"/>
    <p:sldId id="292" r:id="rId59"/>
    <p:sldId id="319" r:id="rId60"/>
    <p:sldId id="336" r:id="rId61"/>
    <p:sldId id="334" r:id="rId62"/>
    <p:sldId id="308" r:id="rId63"/>
    <p:sldId id="309" r:id="rId64"/>
    <p:sldId id="310" r:id="rId65"/>
    <p:sldId id="320" r:id="rId66"/>
    <p:sldId id="321" r:id="rId67"/>
    <p:sldId id="322" r:id="rId6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>
        <p:scale>
          <a:sx n="85" d="100"/>
          <a:sy n="85" d="100"/>
        </p:scale>
        <p:origin x="-48" y="5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76279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BE6AC7AC-9112-437E-B612-AF60052681B3}" type="datetimeFigureOut">
              <a:rPr lang="en-IN" smtClean="0"/>
              <a:pPr/>
              <a:t>20-08-2020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63575" y="3226820"/>
            <a:ext cx="3859795" cy="304801"/>
          </a:xfrm>
        </p:spPr>
        <p:txBody>
          <a:bodyPr anchor="b"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IN"/>
          </a:p>
        </p:txBody>
      </p:sp>
      <p:sp>
        <p:nvSpPr>
          <p:cNvPr id="17" name="Rectangle 16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/>
            </a:lvl1pPr>
          </a:lstStyle>
          <a:p>
            <a:fld id="{3AB8B21C-DBFF-44EF-8FD2-4AB8E4023C7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119732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5945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2683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AC7AC-9112-437E-B612-AF60052681B3}" type="datetimeFigureOut">
              <a:rPr lang="en-IN" smtClean="0"/>
              <a:pPr/>
              <a:t>20-08-2020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8B21C-DBFF-44EF-8FD2-4AB8E4023C7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4001479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AC7AC-9112-437E-B612-AF60052681B3}" type="datetimeFigureOut">
              <a:rPr lang="en-IN" smtClean="0"/>
              <a:pPr/>
              <a:t>20-08-2020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8B21C-DBFF-44EF-8FD2-4AB8E4023C7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677485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1" name="TextBox 10"/>
          <p:cNvSpPr txBox="1"/>
          <p:nvPr/>
        </p:nvSpPr>
        <p:spPr bwMode="gray">
          <a:xfrm>
            <a:off x="898295" y="603589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705137" y="261378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705034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86515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14393"/>
            <a:ext cx="8825659" cy="101266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AC7AC-9112-437E-B612-AF60052681B3}" type="datetimeFigureOut">
              <a:rPr lang="en-IN" smtClean="0"/>
              <a:pPr/>
              <a:t>20-08-2020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4" name="Rectangle 23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8B21C-DBFF-44EF-8FD2-4AB8E4023C7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9829156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2404477"/>
            <a:ext cx="8825659" cy="178870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8587" y="5024967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AC7AC-9112-437E-B612-AF60052681B3}" type="datetimeFigureOut">
              <a:rPr lang="en-IN" smtClean="0"/>
              <a:pPr/>
              <a:t>20-08-2020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2" name="Rectangle 11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8B21C-DBFF-44EF-8FD2-4AB8E4023C7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5344764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09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87261"/>
            <a:ext cx="3129168" cy="28397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10999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87261"/>
            <a:ext cx="3145380" cy="28397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1" y="2603500"/>
            <a:ext cx="315744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87261"/>
            <a:ext cx="3161029" cy="283979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AC7AC-9112-437E-B612-AF60052681B3}" type="datetimeFigureOut">
              <a:rPr lang="en-IN" smtClean="0"/>
              <a:pPr/>
              <a:t>20-08-2020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8B21C-DBFF-44EF-8FD2-4AB8E4023C7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4048760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20744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1246"/>
            <a:ext cx="2691242" cy="158376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20745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42840"/>
            <a:ext cx="2691242" cy="155217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7"/>
            <a:ext cx="3050438" cy="92140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18992"/>
            <a:ext cx="2691242" cy="157601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09107"/>
            <a:ext cx="3054127" cy="89634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AC7AC-9112-437E-B612-AF60052681B3}" type="datetimeFigureOut">
              <a:rPr lang="en-IN" smtClean="0"/>
              <a:pPr/>
              <a:t>20-08-2020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8B21C-DBFF-44EF-8FD2-4AB8E4023C7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5500642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AC7AC-9112-437E-B612-AF60052681B3}" type="datetimeFigureOut">
              <a:rPr lang="en-IN" smtClean="0"/>
              <a:pPr/>
              <a:t>20-08-2020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8B21C-DBFF-44EF-8FD2-4AB8E4023C7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4463155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97430"/>
            <a:ext cx="1409965" cy="4729626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97429"/>
            <a:ext cx="6247546" cy="47296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AC7AC-9112-437E-B612-AF60052681B3}" type="datetimeFigureOut">
              <a:rPr lang="en-IN" smtClean="0"/>
              <a:pPr/>
              <a:t>20-08-2020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8" name="Rectangle 17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8B21C-DBFF-44EF-8FD2-4AB8E4023C7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169575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AC7AC-9112-437E-B612-AF60052681B3}" type="datetimeFigureOut">
              <a:rPr lang="en-IN" smtClean="0"/>
              <a:pPr/>
              <a:t>20-08-2020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8B21C-DBFF-44EF-8FD2-4AB8E4023C7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192581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4"/>
            <a:ext cx="4351023" cy="2283823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AC7AC-9112-437E-B612-AF60052681B3}" type="datetimeFigureOut">
              <a:rPr lang="en-IN" smtClean="0"/>
              <a:pPr/>
              <a:t>20-08-2020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8B21C-DBFF-44EF-8FD2-4AB8E4023C7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550415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1368" y="2603500"/>
            <a:ext cx="4828744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1" y="2603500"/>
            <a:ext cx="4825159" cy="3377705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AC7AC-9112-437E-B612-AF60052681B3}" type="datetimeFigureOut">
              <a:rPr lang="en-IN" smtClean="0"/>
              <a:pPr/>
              <a:t>20-08-2020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8B21C-DBFF-44EF-8FD2-4AB8E4023C7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62447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36063"/>
            <a:ext cx="48251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212326"/>
            <a:ext cx="4825158" cy="280747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1" y="2603499"/>
            <a:ext cx="4825160" cy="60882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212327"/>
            <a:ext cx="4825159" cy="280747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AC7AC-9112-437E-B612-AF60052681B3}" type="datetimeFigureOut">
              <a:rPr lang="en-IN" smtClean="0"/>
              <a:pPr/>
              <a:t>20-08-2020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8B21C-DBFF-44EF-8FD2-4AB8E4023C7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753310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AC7AC-9112-437E-B612-AF60052681B3}" type="datetimeFigureOut">
              <a:rPr lang="en-IN" smtClean="0"/>
              <a:pPr/>
              <a:t>20-08-2020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8B21C-DBFF-44EF-8FD2-4AB8E4023C7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318031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AC7AC-9112-437E-B612-AF60052681B3}" type="datetimeFigureOut">
              <a:rPr lang="en-IN" smtClean="0"/>
              <a:pPr/>
              <a:t>20-08-2020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Rectangle 5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8B21C-DBFF-44EF-8FD2-4AB8E4023C7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159709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AC7AC-9112-437E-B612-AF60052681B3}" type="datetimeFigureOut">
              <a:rPr lang="en-IN" smtClean="0"/>
              <a:pPr/>
              <a:t>20-08-2020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8B21C-DBFF-44EF-8FD2-4AB8E4023C7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946208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2" y="1143000"/>
            <a:ext cx="3227192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AC7AC-9112-437E-B612-AF60052681B3}" type="datetimeFigureOut">
              <a:rPr lang="en-IN" smtClean="0"/>
              <a:pPr/>
              <a:t>20-08-2020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8B21C-DBFF-44EF-8FD2-4AB8E4023C7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960471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 cstate="print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Oval 4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9" name="Oval 3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Oval 3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Oval 48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407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BE6AC7AC-9112-437E-B612-AF60052681B3}" type="datetimeFigureOut">
              <a:rPr lang="en-IN" smtClean="0"/>
              <a:pPr/>
              <a:t>20-08-2020</a:t>
            </a:fld>
            <a:endParaRPr lang="en-IN"/>
          </a:p>
        </p:txBody>
      </p:sp>
      <p:sp>
        <p:nvSpPr>
          <p:cNvPr id="20" name="Rectangle 19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3AB8B21C-DBFF-44EF-8FD2-4AB8E4023C7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37829926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1426" y="1004553"/>
            <a:ext cx="9144000" cy="4842456"/>
          </a:xfrm>
        </p:spPr>
        <p:txBody>
          <a:bodyPr>
            <a:normAutofit fontScale="85000" lnSpcReduction="20000"/>
          </a:bodyPr>
          <a:lstStyle/>
          <a:p>
            <a:r>
              <a:rPr lang="en-IN" sz="8500" dirty="0" smtClean="0"/>
              <a:t>Oral conventional  and newer hypoglycaemic agents</a:t>
            </a:r>
          </a:p>
          <a:p>
            <a:endParaRPr lang="en-IN" dirty="0"/>
          </a:p>
          <a:p>
            <a:endParaRPr lang="en-IN" dirty="0" smtClean="0"/>
          </a:p>
          <a:p>
            <a:endParaRPr lang="en-IN" dirty="0" smtClean="0"/>
          </a:p>
          <a:p>
            <a:endParaRPr lang="en-IN" dirty="0"/>
          </a:p>
          <a:p>
            <a:endParaRPr lang="en-IN" dirty="0" smtClean="0"/>
          </a:p>
          <a:p>
            <a:endParaRPr lang="en-IN" dirty="0"/>
          </a:p>
          <a:p>
            <a:endParaRPr lang="en-IN" sz="2900" dirty="0" smtClean="0"/>
          </a:p>
          <a:p>
            <a:endParaRPr lang="en-IN" sz="2900" dirty="0"/>
          </a:p>
        </p:txBody>
      </p:sp>
    </p:spTree>
    <p:extLst>
      <p:ext uri="{BB962C8B-B14F-4D97-AF65-F5344CB8AC3E}">
        <p14:creationId xmlns="" xmlns:p14="http://schemas.microsoft.com/office/powerpoint/2010/main" val="1551461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solidFill>
                  <a:schemeClr val="accent1"/>
                </a:solidFill>
              </a:rPr>
              <a:t>Oral hypoglycaemic agents</a:t>
            </a:r>
            <a:endParaRPr lang="en-IN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400" dirty="0" smtClean="0">
                <a:solidFill>
                  <a:schemeClr val="accent1"/>
                </a:solidFill>
              </a:rPr>
              <a:t>Conventional hypoglycaemic agents</a:t>
            </a:r>
          </a:p>
          <a:p>
            <a:r>
              <a:rPr lang="en-IN" sz="2400" dirty="0" smtClean="0">
                <a:solidFill>
                  <a:schemeClr val="accent1"/>
                </a:solidFill>
              </a:rPr>
              <a:t>Newer hypoglycaemic agents </a:t>
            </a:r>
            <a:endParaRPr lang="en-IN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03104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solidFill>
                  <a:schemeClr val="accent1"/>
                </a:solidFill>
              </a:rPr>
              <a:t>CLASSIFICATION</a:t>
            </a:r>
            <a:endParaRPr lang="en-IN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IN" sz="5100" b="1" u="sng" dirty="0" smtClean="0">
                <a:solidFill>
                  <a:schemeClr val="accent1"/>
                </a:solidFill>
              </a:rPr>
              <a:t>ENHANCE INSULIN SECRETION</a:t>
            </a:r>
          </a:p>
          <a:p>
            <a:r>
              <a:rPr lang="en-IN" sz="5100" b="1" u="sng" dirty="0" smtClean="0">
                <a:solidFill>
                  <a:schemeClr val="accent1"/>
                </a:solidFill>
              </a:rPr>
              <a:t>Sulfonylurea</a:t>
            </a:r>
            <a:endParaRPr lang="en-IN" sz="5100" dirty="0">
              <a:solidFill>
                <a:schemeClr val="accent1"/>
              </a:solidFill>
            </a:endParaRPr>
          </a:p>
          <a:p>
            <a:r>
              <a:rPr lang="en-IN" sz="5100" b="1" u="sng" dirty="0" err="1" smtClean="0">
                <a:solidFill>
                  <a:schemeClr val="accent1"/>
                </a:solidFill>
              </a:rPr>
              <a:t>Meglitinides</a:t>
            </a:r>
            <a:endParaRPr lang="en-IN" sz="5100" b="1" u="sng" dirty="0" smtClean="0">
              <a:solidFill>
                <a:schemeClr val="accent1"/>
              </a:solidFill>
            </a:endParaRPr>
          </a:p>
          <a:p>
            <a:r>
              <a:rPr lang="en-IN" sz="5100" b="1" u="sng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Glucagon like peptide -1 receptor agonists</a:t>
            </a:r>
          </a:p>
          <a:p>
            <a:r>
              <a:rPr lang="en-IN" sz="5100" b="1" u="sng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Dipeptidyl</a:t>
            </a:r>
            <a:r>
              <a:rPr lang="en-IN" sz="5100" b="1" u="sng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peptides-4 inhibitor </a:t>
            </a:r>
          </a:p>
          <a:p>
            <a:endParaRPr lang="en-IN" b="1" u="sng" dirty="0" smtClean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31277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5310" y="842433"/>
            <a:ext cx="8761413" cy="34163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2400" b="1" u="sng" dirty="0">
                <a:solidFill>
                  <a:schemeClr val="accent1"/>
                </a:solidFill>
              </a:rPr>
              <a:t>OVERCOME INSULIN RESISTANCE</a:t>
            </a:r>
          </a:p>
          <a:p>
            <a:r>
              <a:rPr lang="en-IN" sz="2400" b="1" u="sng" dirty="0" err="1">
                <a:solidFill>
                  <a:schemeClr val="accent1"/>
                </a:solidFill>
              </a:rPr>
              <a:t>Biguanides</a:t>
            </a:r>
            <a:r>
              <a:rPr lang="en-IN" sz="2400" b="1" u="sng" dirty="0">
                <a:solidFill>
                  <a:schemeClr val="accent1"/>
                </a:solidFill>
              </a:rPr>
              <a:t> </a:t>
            </a:r>
          </a:p>
          <a:p>
            <a:r>
              <a:rPr lang="en-IN" sz="2400" b="1" u="sng" dirty="0">
                <a:solidFill>
                  <a:schemeClr val="accent1"/>
                </a:solidFill>
              </a:rPr>
              <a:t>Alpha </a:t>
            </a:r>
            <a:r>
              <a:rPr lang="en-IN" sz="2400" b="1" u="sng" dirty="0" err="1">
                <a:solidFill>
                  <a:schemeClr val="accent1"/>
                </a:solidFill>
              </a:rPr>
              <a:t>glucosidase</a:t>
            </a:r>
            <a:r>
              <a:rPr lang="en-IN" sz="2400" b="1" u="sng" dirty="0">
                <a:solidFill>
                  <a:schemeClr val="accent1"/>
                </a:solidFill>
              </a:rPr>
              <a:t> inhibitors</a:t>
            </a:r>
          </a:p>
          <a:p>
            <a:r>
              <a:rPr lang="en-IN" sz="2400" b="1" u="sng" dirty="0">
                <a:solidFill>
                  <a:schemeClr val="accent1"/>
                </a:solidFill>
              </a:rPr>
              <a:t>Amylin analogue</a:t>
            </a:r>
          </a:p>
          <a:p>
            <a:r>
              <a:rPr lang="en-IN" sz="2400" b="1" u="sng" dirty="0">
                <a:solidFill>
                  <a:schemeClr val="accent1"/>
                </a:solidFill>
              </a:rPr>
              <a:t>Dopamine d2receptor agonists </a:t>
            </a:r>
          </a:p>
          <a:p>
            <a:r>
              <a:rPr lang="en-IN" sz="2400" b="1" u="sng" dirty="0">
                <a:solidFill>
                  <a:schemeClr val="accent1"/>
                </a:solidFill>
              </a:rPr>
              <a:t>Sodium glucose cotransport-2 inhibitor</a:t>
            </a:r>
            <a:endParaRPr lang="en-IN" sz="2400" dirty="0"/>
          </a:p>
        </p:txBody>
      </p:sp>
    </p:spTree>
    <p:extLst>
      <p:ext uri="{BB962C8B-B14F-4D97-AF65-F5344CB8AC3E}">
        <p14:creationId xmlns="" xmlns:p14="http://schemas.microsoft.com/office/powerpoint/2010/main" val="7810534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solidFill>
                  <a:schemeClr val="accent1"/>
                </a:solidFill>
              </a:rPr>
              <a:t>SULFONYLUREA</a:t>
            </a:r>
            <a:endParaRPr lang="en-IN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08169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7376" y="955004"/>
            <a:ext cx="8761413" cy="4209424"/>
          </a:xfrm>
        </p:spPr>
        <p:txBody>
          <a:bodyPr>
            <a:normAutofit lnSpcReduction="10000"/>
          </a:bodyPr>
          <a:lstStyle/>
          <a:p>
            <a:r>
              <a:rPr lang="en-IN" b="1" dirty="0" smtClean="0"/>
              <a:t> </a:t>
            </a:r>
            <a:r>
              <a:rPr lang="en-IN" sz="2400" dirty="0" smtClean="0">
                <a:solidFill>
                  <a:schemeClr val="accent1"/>
                </a:solidFill>
              </a:rPr>
              <a:t>In </a:t>
            </a:r>
            <a:r>
              <a:rPr lang="en-IN" sz="2400" dirty="0">
                <a:solidFill>
                  <a:schemeClr val="accent1"/>
                </a:solidFill>
              </a:rPr>
              <a:t>the basal state, the plasma membrane of the β cell is hyperpolarized, and the rate of insulin secretion from the cell is low</a:t>
            </a:r>
            <a:r>
              <a:rPr lang="en-IN" sz="2400" dirty="0" smtClean="0">
                <a:solidFill>
                  <a:schemeClr val="accent1"/>
                </a:solidFill>
              </a:rPr>
              <a:t>.</a:t>
            </a:r>
          </a:p>
          <a:p>
            <a:pPr marL="0" indent="0">
              <a:buNone/>
            </a:pPr>
            <a:endParaRPr lang="en-IN" sz="2400" dirty="0" smtClean="0">
              <a:solidFill>
                <a:schemeClr val="accent1"/>
              </a:solidFill>
            </a:endParaRPr>
          </a:p>
          <a:p>
            <a:r>
              <a:rPr lang="en-IN" sz="2400" dirty="0" smtClean="0">
                <a:solidFill>
                  <a:schemeClr val="accent1"/>
                </a:solidFill>
              </a:rPr>
              <a:t> </a:t>
            </a:r>
            <a:r>
              <a:rPr lang="en-IN" sz="2400" dirty="0">
                <a:solidFill>
                  <a:schemeClr val="accent1"/>
                </a:solidFill>
              </a:rPr>
              <a:t>When glucose is available, it enters the cell via GLUT2 transporters in the plasma membrane and is metabolized to generate intracellular ATP</a:t>
            </a:r>
            <a:r>
              <a:rPr lang="en-IN" sz="2400" dirty="0" smtClean="0">
                <a:solidFill>
                  <a:schemeClr val="accent1"/>
                </a:solidFill>
              </a:rPr>
              <a:t>.</a:t>
            </a:r>
          </a:p>
          <a:p>
            <a:pPr marL="0" indent="0">
              <a:buNone/>
            </a:pPr>
            <a:endParaRPr lang="en-IN" sz="2400" dirty="0" smtClean="0">
              <a:solidFill>
                <a:schemeClr val="accent1"/>
              </a:solidFill>
            </a:endParaRPr>
          </a:p>
          <a:p>
            <a:r>
              <a:rPr lang="en-IN" sz="2400" dirty="0" smtClean="0">
                <a:solidFill>
                  <a:schemeClr val="accent1"/>
                </a:solidFill>
              </a:rPr>
              <a:t> </a:t>
            </a:r>
            <a:r>
              <a:rPr lang="en-IN" sz="2400" dirty="0">
                <a:solidFill>
                  <a:schemeClr val="accent1"/>
                </a:solidFill>
              </a:rPr>
              <a:t>ATP binds to and inhibits the plasma membrane K+/ATP channel</a:t>
            </a:r>
            <a:r>
              <a:rPr lang="en-IN" sz="2400" dirty="0" smtClean="0">
                <a:solidFill>
                  <a:schemeClr val="accent1"/>
                </a:solidFill>
              </a:rPr>
              <a:t>.</a:t>
            </a:r>
          </a:p>
          <a:p>
            <a:pPr marL="0" indent="0">
              <a:buNone/>
            </a:pPr>
            <a:endParaRPr lang="en-IN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50577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9487" y="831145"/>
            <a:ext cx="8761413" cy="3416300"/>
          </a:xfrm>
        </p:spPr>
        <p:txBody>
          <a:bodyPr/>
          <a:lstStyle/>
          <a:p>
            <a:r>
              <a:rPr lang="en-IN" dirty="0">
                <a:solidFill>
                  <a:schemeClr val="accent1"/>
                </a:solidFill>
              </a:rPr>
              <a:t> </a:t>
            </a:r>
            <a:r>
              <a:rPr lang="en-IN" sz="2400" dirty="0">
                <a:solidFill>
                  <a:schemeClr val="accent1"/>
                </a:solidFill>
              </a:rPr>
              <a:t>Inhibition of the K+/ATP channel decreases plasma membrane K+ conductance; the resulting depolarization of the membrane activates voltage-gated Ca2+ channels and thereby stimulates an influx of Ca2+. </a:t>
            </a:r>
            <a:endParaRPr lang="en-IN" sz="2400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IN" sz="2400" dirty="0">
              <a:solidFill>
                <a:schemeClr val="accent1"/>
              </a:solidFill>
            </a:endParaRPr>
          </a:p>
          <a:p>
            <a:r>
              <a:rPr lang="en-IN" sz="2400" dirty="0">
                <a:solidFill>
                  <a:schemeClr val="accent1"/>
                </a:solidFill>
              </a:rPr>
              <a:t>Ca2+ mediates fusion of insulin-containing secretory vesicles with the plasma membrane, leading to insulin secretion.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19202795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371" y="1806497"/>
            <a:ext cx="3534935" cy="310003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67601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solidFill>
                  <a:schemeClr val="accent1"/>
                </a:solidFill>
              </a:rPr>
              <a:t>TYPES</a:t>
            </a:r>
            <a:endParaRPr lang="en-IN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6287" y="2163234"/>
            <a:ext cx="8761413" cy="3416300"/>
          </a:xfrm>
        </p:spPr>
        <p:txBody>
          <a:bodyPr/>
          <a:lstStyle/>
          <a:p>
            <a:r>
              <a:rPr lang="en-IN" sz="2400" u="sng" dirty="0">
                <a:solidFill>
                  <a:schemeClr val="accent1"/>
                </a:solidFill>
              </a:rPr>
              <a:t>Generation I</a:t>
            </a:r>
            <a:r>
              <a:rPr lang="en-IN" sz="2400" dirty="0">
                <a:solidFill>
                  <a:schemeClr val="accent1"/>
                </a:solidFill>
              </a:rPr>
              <a:t>: </a:t>
            </a:r>
            <a:r>
              <a:rPr lang="en-IN" sz="2400" dirty="0" err="1">
                <a:solidFill>
                  <a:schemeClr val="accent1"/>
                </a:solidFill>
              </a:rPr>
              <a:t>Tolbutamide</a:t>
            </a:r>
            <a:r>
              <a:rPr lang="en-IN" sz="2400" dirty="0" smtClean="0">
                <a:solidFill>
                  <a:schemeClr val="accent1"/>
                </a:solidFill>
              </a:rPr>
              <a:t>, </a:t>
            </a:r>
            <a:r>
              <a:rPr lang="en-IN" sz="2400" dirty="0" err="1">
                <a:solidFill>
                  <a:schemeClr val="accent1"/>
                </a:solidFill>
              </a:rPr>
              <a:t>Tolazamide</a:t>
            </a:r>
            <a:r>
              <a:rPr lang="en-IN" sz="2400" dirty="0">
                <a:solidFill>
                  <a:schemeClr val="accent1"/>
                </a:solidFill>
              </a:rPr>
              <a:t>.</a:t>
            </a:r>
          </a:p>
          <a:p>
            <a:r>
              <a:rPr lang="en-IN" sz="2400" u="sng" dirty="0">
                <a:solidFill>
                  <a:schemeClr val="accent1"/>
                </a:solidFill>
              </a:rPr>
              <a:t>Generation II</a:t>
            </a:r>
            <a:r>
              <a:rPr lang="en-IN" sz="2400" dirty="0">
                <a:solidFill>
                  <a:schemeClr val="accent1"/>
                </a:solidFill>
              </a:rPr>
              <a:t>: </a:t>
            </a:r>
            <a:r>
              <a:rPr lang="en-IN" sz="2400" dirty="0" err="1">
                <a:solidFill>
                  <a:schemeClr val="accent1"/>
                </a:solidFill>
              </a:rPr>
              <a:t>Glibenclamide</a:t>
            </a:r>
            <a:r>
              <a:rPr lang="en-IN" sz="2400" dirty="0">
                <a:solidFill>
                  <a:schemeClr val="accent1"/>
                </a:solidFill>
              </a:rPr>
              <a:t>, </a:t>
            </a:r>
            <a:r>
              <a:rPr lang="en-IN" sz="2400" dirty="0" err="1">
                <a:solidFill>
                  <a:schemeClr val="accent1"/>
                </a:solidFill>
              </a:rPr>
              <a:t>Glipizide</a:t>
            </a:r>
            <a:r>
              <a:rPr lang="en-IN" sz="2400" dirty="0">
                <a:solidFill>
                  <a:schemeClr val="accent1"/>
                </a:solidFill>
              </a:rPr>
              <a:t>, </a:t>
            </a:r>
            <a:r>
              <a:rPr lang="en-IN" sz="2400" dirty="0" err="1" smtClean="0">
                <a:solidFill>
                  <a:schemeClr val="accent1"/>
                </a:solidFill>
              </a:rPr>
              <a:t>Gliclazide,Glimepiride</a:t>
            </a:r>
            <a:r>
              <a:rPr lang="en-IN" sz="2400" dirty="0">
                <a:solidFill>
                  <a:schemeClr val="accent1"/>
                </a:solidFill>
              </a:rPr>
              <a:t>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828374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8490" y="1751526"/>
            <a:ext cx="9117877" cy="4268273"/>
          </a:xfrm>
        </p:spPr>
        <p:txBody>
          <a:bodyPr>
            <a:normAutofit/>
          </a:bodyPr>
          <a:lstStyle/>
          <a:p>
            <a:r>
              <a:rPr lang="en-IN" sz="2400" dirty="0">
                <a:solidFill>
                  <a:schemeClr val="accent1"/>
                </a:solidFill>
              </a:rPr>
              <a:t>Initial: 1-2 mg PO </a:t>
            </a:r>
            <a:r>
              <a:rPr lang="en-IN" sz="2400" dirty="0" smtClean="0">
                <a:solidFill>
                  <a:schemeClr val="accent1"/>
                </a:solidFill>
              </a:rPr>
              <a:t> </a:t>
            </a:r>
            <a:r>
              <a:rPr lang="en-IN" sz="2400" dirty="0">
                <a:solidFill>
                  <a:schemeClr val="accent1"/>
                </a:solidFill>
              </a:rPr>
              <a:t>after breakfast or with first meal</a:t>
            </a:r>
            <a:r>
              <a:rPr lang="en-IN" sz="2400" dirty="0" smtClean="0">
                <a:solidFill>
                  <a:schemeClr val="accent1"/>
                </a:solidFill>
              </a:rPr>
              <a:t>;</a:t>
            </a:r>
          </a:p>
          <a:p>
            <a:r>
              <a:rPr lang="en-IN" sz="2400" dirty="0" smtClean="0">
                <a:solidFill>
                  <a:schemeClr val="accent1"/>
                </a:solidFill>
              </a:rPr>
              <a:t> </a:t>
            </a:r>
            <a:r>
              <a:rPr lang="en-IN" sz="2400" dirty="0">
                <a:solidFill>
                  <a:schemeClr val="accent1"/>
                </a:solidFill>
              </a:rPr>
              <a:t>may increase dose by 1-2 mg every 1-2 weeks; not to exceed 8 mg/day </a:t>
            </a:r>
          </a:p>
          <a:p>
            <a:pPr marL="0" indent="0">
              <a:buNone/>
            </a:pPr>
            <a:r>
              <a:rPr lang="en-IN" sz="2400" dirty="0" smtClean="0">
                <a:solidFill>
                  <a:schemeClr val="accent1"/>
                </a:solidFill>
              </a:rPr>
              <a:t>Dosing </a:t>
            </a:r>
            <a:r>
              <a:rPr lang="en-IN" sz="2400" dirty="0">
                <a:solidFill>
                  <a:schemeClr val="accent1"/>
                </a:solidFill>
              </a:rPr>
              <a:t>considerations</a:t>
            </a:r>
          </a:p>
          <a:p>
            <a:r>
              <a:rPr lang="en-IN" sz="2400" dirty="0">
                <a:solidFill>
                  <a:schemeClr val="accent1"/>
                </a:solidFill>
              </a:rPr>
              <a:t>Use in </a:t>
            </a:r>
            <a:r>
              <a:rPr lang="en-IN" sz="2400" dirty="0" err="1">
                <a:solidFill>
                  <a:schemeClr val="accent1"/>
                </a:solidFill>
              </a:rPr>
              <a:t>monotherapy</a:t>
            </a:r>
            <a:r>
              <a:rPr lang="en-IN" sz="2400" dirty="0">
                <a:solidFill>
                  <a:schemeClr val="accent1"/>
                </a:solidFill>
              </a:rPr>
              <a:t> or, if </a:t>
            </a:r>
            <a:r>
              <a:rPr lang="en-IN" sz="2400" dirty="0" err="1">
                <a:solidFill>
                  <a:schemeClr val="accent1"/>
                </a:solidFill>
              </a:rPr>
              <a:t>glycemic</a:t>
            </a:r>
            <a:r>
              <a:rPr lang="en-IN" sz="2400" dirty="0">
                <a:solidFill>
                  <a:schemeClr val="accent1"/>
                </a:solidFill>
              </a:rPr>
              <a:t> response to glimepiride is inadequate at maximum dose, with insulin or metformin</a:t>
            </a:r>
          </a:p>
          <a:p>
            <a:pPr marL="0" indent="0">
              <a:buNone/>
            </a:pPr>
            <a:endParaRPr lang="en-IN" dirty="0">
              <a:solidFill>
                <a:schemeClr val="accent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25553" y="758421"/>
            <a:ext cx="3479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200" dirty="0" err="1" smtClean="0">
                <a:solidFill>
                  <a:schemeClr val="accent1"/>
                </a:solidFill>
              </a:rPr>
              <a:t>Glimipride</a:t>
            </a:r>
            <a:endParaRPr lang="en-IN" sz="32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57317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914400"/>
            <a:ext cx="8761413" cy="5105400"/>
          </a:xfrm>
        </p:spPr>
        <p:txBody>
          <a:bodyPr/>
          <a:lstStyle/>
          <a:p>
            <a:pPr marL="0" indent="0">
              <a:buNone/>
            </a:pPr>
            <a:r>
              <a:rPr lang="en-IN" sz="3200" b="1" dirty="0">
                <a:solidFill>
                  <a:schemeClr val="accent1"/>
                </a:solidFill>
              </a:rPr>
              <a:t>Dosing </a:t>
            </a:r>
            <a:r>
              <a:rPr lang="en-IN" sz="3200" b="1" dirty="0" smtClean="0">
                <a:solidFill>
                  <a:schemeClr val="accent1"/>
                </a:solidFill>
              </a:rPr>
              <a:t>Modifications</a:t>
            </a:r>
          </a:p>
          <a:p>
            <a:pPr marL="0" indent="0">
              <a:buNone/>
            </a:pPr>
            <a:endParaRPr lang="en-IN" sz="3200" b="1" dirty="0">
              <a:solidFill>
                <a:schemeClr val="accent1"/>
              </a:solidFill>
            </a:endParaRPr>
          </a:p>
          <a:p>
            <a:r>
              <a:rPr lang="en-IN" sz="2400" dirty="0">
                <a:solidFill>
                  <a:schemeClr val="accent1"/>
                </a:solidFill>
              </a:rPr>
              <a:t>Renal impairment: 1 mg PO </a:t>
            </a:r>
            <a:r>
              <a:rPr lang="en-IN" sz="2400" dirty="0" err="1">
                <a:solidFill>
                  <a:schemeClr val="accent1"/>
                </a:solidFill>
              </a:rPr>
              <a:t>qDay</a:t>
            </a:r>
            <a:r>
              <a:rPr lang="en-IN" sz="2400" dirty="0">
                <a:solidFill>
                  <a:schemeClr val="accent1"/>
                </a:solidFill>
              </a:rPr>
              <a:t>; titrate dose based on fasting blood glucose levels</a:t>
            </a:r>
          </a:p>
          <a:p>
            <a:r>
              <a:rPr lang="en-IN" sz="2400" dirty="0">
                <a:solidFill>
                  <a:schemeClr val="accent1"/>
                </a:solidFill>
              </a:rPr>
              <a:t>Hepatic impairment: Not studied; not recommended in severe impairment; initiate therapy with 1 mg PO </a:t>
            </a:r>
            <a:r>
              <a:rPr lang="en-IN" sz="2400" dirty="0" err="1">
                <a:solidFill>
                  <a:schemeClr val="accent1"/>
                </a:solidFill>
              </a:rPr>
              <a:t>qDay</a:t>
            </a:r>
            <a:r>
              <a:rPr lang="en-IN" sz="2400" dirty="0">
                <a:solidFill>
                  <a:schemeClr val="accent1"/>
                </a:solidFill>
              </a:rPr>
              <a:t> and titrate carefully </a:t>
            </a:r>
          </a:p>
          <a:p>
            <a:endParaRPr lang="en-IN" sz="2400" dirty="0"/>
          </a:p>
        </p:txBody>
      </p:sp>
    </p:spTree>
    <p:extLst>
      <p:ext uri="{BB962C8B-B14F-4D97-AF65-F5344CB8AC3E}">
        <p14:creationId xmlns="" xmlns:p14="http://schemas.microsoft.com/office/powerpoint/2010/main" val="2886814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solidFill>
                  <a:schemeClr val="accent1"/>
                </a:solidFill>
              </a:rPr>
              <a:t>Overview of diabetes mellitus</a:t>
            </a:r>
            <a:br>
              <a:rPr lang="en-IN" dirty="0" smtClean="0">
                <a:solidFill>
                  <a:schemeClr val="accent1"/>
                </a:solidFill>
              </a:rPr>
            </a:br>
            <a:endParaRPr lang="en-IN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>
                <a:solidFill>
                  <a:schemeClr val="accent1"/>
                </a:solidFill>
              </a:rPr>
              <a:t> </a:t>
            </a:r>
            <a:r>
              <a:rPr lang="en-IN" sz="2400" dirty="0" smtClean="0">
                <a:solidFill>
                  <a:schemeClr val="accent1"/>
                </a:solidFill>
              </a:rPr>
              <a:t>Group </a:t>
            </a:r>
            <a:r>
              <a:rPr lang="en-IN" sz="2400" dirty="0">
                <a:solidFill>
                  <a:schemeClr val="accent1"/>
                </a:solidFill>
              </a:rPr>
              <a:t>of physiological dysfunctions characterized by </a:t>
            </a:r>
            <a:r>
              <a:rPr lang="en-IN" sz="2400" dirty="0" smtClean="0">
                <a:solidFill>
                  <a:schemeClr val="accent1"/>
                </a:solidFill>
              </a:rPr>
              <a:t>hyperglycaemia </a:t>
            </a:r>
            <a:r>
              <a:rPr lang="en-IN" sz="2400" dirty="0">
                <a:solidFill>
                  <a:schemeClr val="accent1"/>
                </a:solidFill>
              </a:rPr>
              <a:t>resulting directly </a:t>
            </a:r>
            <a:r>
              <a:rPr lang="en-IN" sz="2400" dirty="0" smtClean="0">
                <a:solidFill>
                  <a:schemeClr val="accent1"/>
                </a:solidFill>
              </a:rPr>
              <a:t>from</a:t>
            </a:r>
          </a:p>
          <a:p>
            <a:r>
              <a:rPr lang="en-IN" sz="2400" dirty="0" smtClean="0">
                <a:solidFill>
                  <a:schemeClr val="accent1"/>
                </a:solidFill>
              </a:rPr>
              <a:t> Insulin </a:t>
            </a:r>
            <a:r>
              <a:rPr lang="en-IN" sz="2400" dirty="0">
                <a:solidFill>
                  <a:schemeClr val="accent1"/>
                </a:solidFill>
              </a:rPr>
              <a:t>resistance</a:t>
            </a:r>
            <a:r>
              <a:rPr lang="en-IN" sz="2400" dirty="0" smtClean="0">
                <a:solidFill>
                  <a:schemeClr val="accent1"/>
                </a:solidFill>
              </a:rPr>
              <a:t>,</a:t>
            </a:r>
          </a:p>
          <a:p>
            <a:r>
              <a:rPr lang="en-IN" sz="2400" dirty="0" smtClean="0">
                <a:solidFill>
                  <a:schemeClr val="accent1"/>
                </a:solidFill>
              </a:rPr>
              <a:t> Inadequate </a:t>
            </a:r>
            <a:r>
              <a:rPr lang="en-IN" sz="2400" dirty="0">
                <a:solidFill>
                  <a:schemeClr val="accent1"/>
                </a:solidFill>
              </a:rPr>
              <a:t>insulin secretion, </a:t>
            </a:r>
            <a:r>
              <a:rPr lang="en-IN" sz="2400" dirty="0" smtClean="0">
                <a:solidFill>
                  <a:schemeClr val="accent1"/>
                </a:solidFill>
              </a:rPr>
              <a:t>or</a:t>
            </a:r>
          </a:p>
          <a:p>
            <a:r>
              <a:rPr lang="en-IN" sz="2400" dirty="0" smtClean="0">
                <a:solidFill>
                  <a:schemeClr val="accent1"/>
                </a:solidFill>
              </a:rPr>
              <a:t> Excessive </a:t>
            </a:r>
            <a:r>
              <a:rPr lang="en-IN" sz="2400" dirty="0">
                <a:solidFill>
                  <a:schemeClr val="accent1"/>
                </a:solidFill>
              </a:rPr>
              <a:t>glucagon </a:t>
            </a:r>
            <a:r>
              <a:rPr lang="en-IN" sz="2400" dirty="0" smtClean="0">
                <a:solidFill>
                  <a:schemeClr val="accent1"/>
                </a:solidFill>
              </a:rPr>
              <a:t>secretion.</a:t>
            </a:r>
            <a:endParaRPr lang="en-IN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70004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8836" y="936769"/>
            <a:ext cx="8761413" cy="728480"/>
          </a:xfrm>
        </p:spPr>
        <p:txBody>
          <a:bodyPr/>
          <a:lstStyle/>
          <a:p>
            <a:r>
              <a:rPr lang="en-IN" dirty="0" smtClean="0">
                <a:solidFill>
                  <a:schemeClr val="accent1"/>
                </a:solidFill>
              </a:rPr>
              <a:t>ADVERSE EFFECTS</a:t>
            </a:r>
            <a:endParaRPr lang="en-IN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8837" y="1979032"/>
            <a:ext cx="8761413" cy="3416300"/>
          </a:xfrm>
        </p:spPr>
        <p:txBody>
          <a:bodyPr>
            <a:noAutofit/>
          </a:bodyPr>
          <a:lstStyle/>
          <a:p>
            <a:r>
              <a:rPr lang="en-IN" sz="2400" dirty="0" smtClean="0">
                <a:solidFill>
                  <a:schemeClr val="accent1"/>
                </a:solidFill>
              </a:rPr>
              <a:t>Hypoglycaemia</a:t>
            </a:r>
          </a:p>
          <a:p>
            <a:pPr marL="0" indent="0">
              <a:buNone/>
            </a:pPr>
            <a:r>
              <a:rPr lang="en-IN" sz="2400" dirty="0" smtClean="0">
                <a:solidFill>
                  <a:schemeClr val="accent1"/>
                </a:solidFill>
              </a:rPr>
              <a:t>More common in </a:t>
            </a:r>
            <a:r>
              <a:rPr lang="en-IN" sz="2400" dirty="0" err="1" smtClean="0">
                <a:solidFill>
                  <a:schemeClr val="accent1"/>
                </a:solidFill>
              </a:rPr>
              <a:t>elderly,liver</a:t>
            </a:r>
            <a:r>
              <a:rPr lang="en-IN" sz="2400" dirty="0" smtClean="0">
                <a:solidFill>
                  <a:schemeClr val="accent1"/>
                </a:solidFill>
              </a:rPr>
              <a:t> and kidney disease patients </a:t>
            </a:r>
          </a:p>
          <a:p>
            <a:r>
              <a:rPr lang="en-IN" sz="2400" dirty="0" smtClean="0">
                <a:solidFill>
                  <a:schemeClr val="accent1"/>
                </a:solidFill>
              </a:rPr>
              <a:t>Weight gain</a:t>
            </a:r>
          </a:p>
          <a:p>
            <a:pPr marL="0" indent="0">
              <a:buNone/>
            </a:pPr>
            <a:r>
              <a:rPr lang="en-IN" sz="2400" dirty="0" smtClean="0">
                <a:solidFill>
                  <a:schemeClr val="accent1"/>
                </a:solidFill>
              </a:rPr>
              <a:t>Due to </a:t>
            </a:r>
            <a:r>
              <a:rPr lang="en-IN" sz="2400" dirty="0" err="1" smtClean="0">
                <a:solidFill>
                  <a:schemeClr val="accent1"/>
                </a:solidFill>
              </a:rPr>
              <a:t>insulinaemic</a:t>
            </a:r>
            <a:r>
              <a:rPr lang="en-IN" sz="2400" dirty="0" smtClean="0">
                <a:solidFill>
                  <a:schemeClr val="accent1"/>
                </a:solidFill>
              </a:rPr>
              <a:t> action.</a:t>
            </a:r>
          </a:p>
          <a:p>
            <a:r>
              <a:rPr lang="en-IN" sz="2400" dirty="0" smtClean="0">
                <a:solidFill>
                  <a:schemeClr val="accent1"/>
                </a:solidFill>
              </a:rPr>
              <a:t>Nausea vomiting flatulence diarrhoea or constipation </a:t>
            </a:r>
          </a:p>
          <a:p>
            <a:r>
              <a:rPr lang="en-IN" sz="2400" dirty="0" smtClean="0">
                <a:solidFill>
                  <a:schemeClr val="accent1"/>
                </a:solidFill>
              </a:rPr>
              <a:t>Hypersensitivity </a:t>
            </a:r>
          </a:p>
          <a:p>
            <a:pPr marL="0" indent="0">
              <a:buNone/>
            </a:pPr>
            <a:r>
              <a:rPr lang="en-IN" sz="2400" dirty="0" smtClean="0">
                <a:solidFill>
                  <a:schemeClr val="accent1"/>
                </a:solidFill>
              </a:rPr>
              <a:t>In form of rashes </a:t>
            </a:r>
            <a:r>
              <a:rPr lang="en-IN" sz="2400" dirty="0" err="1" smtClean="0">
                <a:solidFill>
                  <a:schemeClr val="accent1"/>
                </a:solidFill>
              </a:rPr>
              <a:t>purpura</a:t>
            </a:r>
            <a:r>
              <a:rPr lang="en-IN" sz="2400" dirty="0" smtClean="0">
                <a:solidFill>
                  <a:schemeClr val="accent1"/>
                </a:solidFill>
              </a:rPr>
              <a:t> transient leukopenia</a:t>
            </a:r>
          </a:p>
          <a:p>
            <a:r>
              <a:rPr lang="en-IN" sz="2400" dirty="0" smtClean="0">
                <a:solidFill>
                  <a:schemeClr val="accent1"/>
                </a:solidFill>
              </a:rPr>
              <a:t>Safety in pregnancy is not </a:t>
            </a:r>
            <a:r>
              <a:rPr lang="en-IN" sz="2400" dirty="0" err="1" smtClean="0">
                <a:solidFill>
                  <a:schemeClr val="accent1"/>
                </a:solidFill>
              </a:rPr>
              <a:t>established.secreted</a:t>
            </a:r>
            <a:r>
              <a:rPr lang="en-IN" sz="2400" dirty="0" smtClean="0">
                <a:solidFill>
                  <a:schemeClr val="accent1"/>
                </a:solidFill>
              </a:rPr>
              <a:t> in breast milk .nursing mothers should avoid.</a:t>
            </a:r>
            <a:endParaRPr lang="en-IN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4008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916325" cy="1112700"/>
          </a:xfrm>
        </p:spPr>
        <p:txBody>
          <a:bodyPr/>
          <a:lstStyle/>
          <a:p>
            <a:r>
              <a:rPr lang="en-IN" dirty="0" smtClean="0">
                <a:solidFill>
                  <a:schemeClr val="accent1"/>
                </a:solidFill>
              </a:rPr>
              <a:t>MEGLITINIDE/D-PHENYLALANINE ANALOGUE S</a:t>
            </a:r>
            <a:endParaRPr lang="en-IN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 </a:t>
            </a:r>
            <a:r>
              <a:rPr lang="en-IN" sz="2400" dirty="0" smtClean="0">
                <a:solidFill>
                  <a:schemeClr val="accent1"/>
                </a:solidFill>
              </a:rPr>
              <a:t>These are K-ATP channel blockers with a quick and short lasting </a:t>
            </a:r>
            <a:r>
              <a:rPr lang="en-IN" sz="2400" dirty="0" err="1" smtClean="0">
                <a:solidFill>
                  <a:schemeClr val="accent1"/>
                </a:solidFill>
              </a:rPr>
              <a:t>insulinemic</a:t>
            </a:r>
            <a:r>
              <a:rPr lang="en-IN" sz="2400" dirty="0" smtClean="0">
                <a:solidFill>
                  <a:schemeClr val="accent1"/>
                </a:solidFill>
              </a:rPr>
              <a:t> action.</a:t>
            </a:r>
          </a:p>
          <a:p>
            <a:r>
              <a:rPr lang="en-IN" sz="2400" dirty="0" smtClean="0">
                <a:solidFill>
                  <a:schemeClr val="accent1"/>
                </a:solidFill>
              </a:rPr>
              <a:t>TYPES</a:t>
            </a:r>
          </a:p>
          <a:p>
            <a:pPr marL="0" indent="0">
              <a:buNone/>
            </a:pPr>
            <a:r>
              <a:rPr lang="en-IN" sz="2400" dirty="0" err="1" smtClean="0">
                <a:solidFill>
                  <a:schemeClr val="accent1"/>
                </a:solidFill>
              </a:rPr>
              <a:t>Repaglinide</a:t>
            </a:r>
            <a:endParaRPr lang="en-IN" sz="2400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IN" sz="2400" dirty="0" err="1" smtClean="0">
                <a:solidFill>
                  <a:schemeClr val="accent1"/>
                </a:solidFill>
              </a:rPr>
              <a:t>Nateglinide</a:t>
            </a:r>
            <a:r>
              <a:rPr lang="en-IN" sz="2400" dirty="0" smtClean="0">
                <a:solidFill>
                  <a:schemeClr val="accent1"/>
                </a:solidFill>
              </a:rPr>
              <a:t> </a:t>
            </a:r>
            <a:endParaRPr lang="en-IN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65465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6317" y="813336"/>
            <a:ext cx="8761413" cy="3416300"/>
          </a:xfrm>
        </p:spPr>
        <p:txBody>
          <a:bodyPr>
            <a:normAutofit/>
          </a:bodyPr>
          <a:lstStyle/>
          <a:p>
            <a:r>
              <a:rPr lang="en-IN" sz="2400" dirty="0" smtClean="0">
                <a:solidFill>
                  <a:schemeClr val="accent1"/>
                </a:solidFill>
              </a:rPr>
              <a:t>They are quickly absorbed and rapidly metabolized.</a:t>
            </a:r>
          </a:p>
          <a:p>
            <a:r>
              <a:rPr lang="en-IN" sz="2400" dirty="0" smtClean="0">
                <a:solidFill>
                  <a:schemeClr val="accent1"/>
                </a:solidFill>
              </a:rPr>
              <a:t>Induces fast onset short lasting insulin release</a:t>
            </a:r>
          </a:p>
          <a:p>
            <a:r>
              <a:rPr lang="en-IN" sz="2400" dirty="0" smtClean="0">
                <a:solidFill>
                  <a:schemeClr val="accent1"/>
                </a:solidFill>
              </a:rPr>
              <a:t>Hence the pattern of use is different from SU’s</a:t>
            </a:r>
          </a:p>
          <a:p>
            <a:r>
              <a:rPr lang="en-IN" sz="2400" dirty="0" smtClean="0">
                <a:solidFill>
                  <a:schemeClr val="accent1"/>
                </a:solidFill>
              </a:rPr>
              <a:t>Administered before each major meal to control post prandial hyperglycaemia </a:t>
            </a:r>
          </a:p>
          <a:p>
            <a:r>
              <a:rPr lang="en-IN" sz="2400" dirty="0" smtClean="0">
                <a:solidFill>
                  <a:schemeClr val="accent1"/>
                </a:solidFill>
              </a:rPr>
              <a:t>Dose to be omitted if a meal is missed.</a:t>
            </a:r>
            <a:endParaRPr lang="en-IN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9467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solidFill>
                  <a:schemeClr val="accent1"/>
                </a:solidFill>
              </a:rPr>
              <a:t>NATEGLINIDE</a:t>
            </a:r>
            <a:endParaRPr lang="en-IN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112846"/>
            <a:ext cx="8761413" cy="34163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2400" b="1" dirty="0" err="1">
                <a:solidFill>
                  <a:schemeClr val="accent1"/>
                </a:solidFill>
              </a:rPr>
              <a:t>Monotherapy</a:t>
            </a:r>
            <a:r>
              <a:rPr lang="en-IN" sz="2400" b="1" dirty="0">
                <a:solidFill>
                  <a:schemeClr val="accent1"/>
                </a:solidFill>
              </a:rPr>
              <a:t>, or With Metformin</a:t>
            </a:r>
          </a:p>
          <a:p>
            <a:r>
              <a:rPr lang="en-IN" sz="2400" dirty="0">
                <a:solidFill>
                  <a:schemeClr val="accent1"/>
                </a:solidFill>
              </a:rPr>
              <a:t>120 mg PO q8hr; 60 mg PO q8hr if patient near goal HbA1C</a:t>
            </a:r>
          </a:p>
          <a:p>
            <a:r>
              <a:rPr lang="en-IN" sz="2400" dirty="0">
                <a:solidFill>
                  <a:schemeClr val="accent1"/>
                </a:solidFill>
              </a:rPr>
              <a:t>Take dose 1-30 minutes before meal</a:t>
            </a:r>
          </a:p>
          <a:p>
            <a:pPr marL="0" indent="0">
              <a:buNone/>
            </a:pPr>
            <a:r>
              <a:rPr lang="en-IN" sz="2400" dirty="0" smtClean="0">
                <a:solidFill>
                  <a:schemeClr val="accent1"/>
                </a:solidFill>
              </a:rPr>
              <a:t>EXCRETION</a:t>
            </a:r>
          </a:p>
          <a:p>
            <a:r>
              <a:rPr lang="en-IN" sz="2400" dirty="0" smtClean="0">
                <a:solidFill>
                  <a:schemeClr val="accent1"/>
                </a:solidFill>
              </a:rPr>
              <a:t>Urine:83</a:t>
            </a:r>
            <a:r>
              <a:rPr lang="en-IN" sz="2400" dirty="0">
                <a:solidFill>
                  <a:schemeClr val="accent1"/>
                </a:solidFill>
              </a:rPr>
              <a:t>%</a:t>
            </a:r>
          </a:p>
          <a:p>
            <a:r>
              <a:rPr lang="en-IN" sz="2400" dirty="0" err="1">
                <a:solidFill>
                  <a:schemeClr val="accent1"/>
                </a:solidFill>
              </a:rPr>
              <a:t>Feces</a:t>
            </a:r>
            <a:r>
              <a:rPr lang="en-IN" sz="2400" dirty="0">
                <a:solidFill>
                  <a:schemeClr val="accent1"/>
                </a:solidFill>
              </a:rPr>
              <a:t>: 10%</a:t>
            </a:r>
          </a:p>
          <a:p>
            <a:endParaRPr lang="en-IN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99797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solidFill>
                  <a:schemeClr val="accent1"/>
                </a:solidFill>
              </a:rPr>
              <a:t>ADVERSE EFFECTS</a:t>
            </a:r>
            <a:endParaRPr lang="en-IN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400" dirty="0" smtClean="0">
                <a:solidFill>
                  <a:schemeClr val="accent1"/>
                </a:solidFill>
              </a:rPr>
              <a:t>Lower risk of hypoglycaemia</a:t>
            </a:r>
          </a:p>
          <a:p>
            <a:r>
              <a:rPr lang="en-IN" sz="2400" dirty="0" smtClean="0">
                <a:solidFill>
                  <a:schemeClr val="accent1"/>
                </a:solidFill>
              </a:rPr>
              <a:t>Mild headache </a:t>
            </a:r>
          </a:p>
          <a:p>
            <a:r>
              <a:rPr lang="en-IN" sz="2400" dirty="0" smtClean="0">
                <a:solidFill>
                  <a:schemeClr val="accent1"/>
                </a:solidFill>
              </a:rPr>
              <a:t>Dyspepsia </a:t>
            </a:r>
          </a:p>
          <a:p>
            <a:r>
              <a:rPr lang="en-IN" sz="2400" dirty="0" smtClean="0">
                <a:solidFill>
                  <a:schemeClr val="accent1"/>
                </a:solidFill>
              </a:rPr>
              <a:t>Arthralgia</a:t>
            </a:r>
          </a:p>
          <a:p>
            <a:r>
              <a:rPr lang="en-IN" sz="2400" dirty="0" smtClean="0">
                <a:solidFill>
                  <a:schemeClr val="accent1"/>
                </a:solidFill>
              </a:rPr>
              <a:t>Weight gain</a:t>
            </a:r>
          </a:p>
          <a:p>
            <a:r>
              <a:rPr lang="en-IN" sz="2400" dirty="0" smtClean="0">
                <a:solidFill>
                  <a:schemeClr val="accent1"/>
                </a:solidFill>
              </a:rPr>
              <a:t>Avoided in liver disease</a:t>
            </a:r>
          </a:p>
          <a:p>
            <a:pPr marL="0" indent="0">
              <a:buNone/>
            </a:pPr>
            <a:endParaRPr lang="en-IN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8017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solidFill>
                  <a:schemeClr val="accent1"/>
                </a:solidFill>
              </a:rPr>
              <a:t>BIGUANIDE</a:t>
            </a:r>
            <a:endParaRPr lang="en-IN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400" dirty="0" smtClean="0">
                <a:solidFill>
                  <a:schemeClr val="accent1"/>
                </a:solidFill>
              </a:rPr>
              <a:t>Now considered as first line drugs except when not tolerated and not contraindicated, they</a:t>
            </a:r>
          </a:p>
          <a:p>
            <a:pPr marL="0" indent="0">
              <a:buNone/>
            </a:pPr>
            <a:r>
              <a:rPr lang="en-IN" sz="2400" dirty="0" smtClean="0">
                <a:solidFill>
                  <a:schemeClr val="accent1"/>
                </a:solidFill>
              </a:rPr>
              <a:t>Do not cause insulin release, but presence of insulin is essential for action.</a:t>
            </a:r>
          </a:p>
          <a:p>
            <a:r>
              <a:rPr lang="en-IN" sz="2400" dirty="0" smtClean="0">
                <a:solidFill>
                  <a:schemeClr val="accent1"/>
                </a:solidFill>
              </a:rPr>
              <a:t>PHENFORMIN</a:t>
            </a:r>
          </a:p>
          <a:p>
            <a:r>
              <a:rPr lang="en-IN" sz="2400" dirty="0" smtClean="0">
                <a:solidFill>
                  <a:schemeClr val="accent1"/>
                </a:solidFill>
              </a:rPr>
              <a:t>METFORMIN</a:t>
            </a:r>
          </a:p>
        </p:txBody>
      </p:sp>
    </p:spTree>
    <p:extLst>
      <p:ext uri="{BB962C8B-B14F-4D97-AF65-F5344CB8AC3E}">
        <p14:creationId xmlns="" xmlns:p14="http://schemas.microsoft.com/office/powerpoint/2010/main" val="2119108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solidFill>
                  <a:schemeClr val="accent1"/>
                </a:solidFill>
              </a:rPr>
              <a:t>ACTIONS OF METFORMIN</a:t>
            </a:r>
            <a:endParaRPr lang="en-IN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0465" y="2039055"/>
            <a:ext cx="8761413" cy="3416300"/>
          </a:xfrm>
        </p:spPr>
        <p:txBody>
          <a:bodyPr>
            <a:noAutofit/>
          </a:bodyPr>
          <a:lstStyle/>
          <a:p>
            <a:r>
              <a:rPr lang="en-IN" sz="2400" dirty="0" smtClean="0">
                <a:solidFill>
                  <a:schemeClr val="accent1"/>
                </a:solidFill>
              </a:rPr>
              <a:t>Supresses hepatic gluconeogenesis and glucose output from liver.</a:t>
            </a:r>
          </a:p>
          <a:p>
            <a:r>
              <a:rPr lang="en-IN" sz="2400" dirty="0" smtClean="0">
                <a:solidFill>
                  <a:schemeClr val="accent1"/>
                </a:solidFill>
              </a:rPr>
              <a:t>Enhances insulin mediated glucose uptake and disposal in skeletal muscle fat.</a:t>
            </a:r>
          </a:p>
          <a:p>
            <a:r>
              <a:rPr lang="en-IN" sz="2400" dirty="0" smtClean="0">
                <a:solidFill>
                  <a:schemeClr val="accent1"/>
                </a:solidFill>
              </a:rPr>
              <a:t>Insulin resistance exhibited by type2 diabetes is thus overcome.</a:t>
            </a:r>
          </a:p>
        </p:txBody>
      </p:sp>
    </p:spTree>
    <p:extLst>
      <p:ext uri="{BB962C8B-B14F-4D97-AF65-F5344CB8AC3E}">
        <p14:creationId xmlns="" xmlns:p14="http://schemas.microsoft.com/office/powerpoint/2010/main" val="3776113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4643" y="898878"/>
            <a:ext cx="8761413" cy="3416300"/>
          </a:xfrm>
        </p:spPr>
        <p:txBody>
          <a:bodyPr/>
          <a:lstStyle/>
          <a:p>
            <a:pPr marL="0" indent="0">
              <a:buNone/>
            </a:pPr>
            <a:r>
              <a:rPr lang="en-IN" sz="2400" dirty="0" smtClean="0">
                <a:solidFill>
                  <a:schemeClr val="accent1"/>
                </a:solidFill>
              </a:rPr>
              <a:t>This </a:t>
            </a:r>
            <a:r>
              <a:rPr lang="en-IN" sz="2400" dirty="0">
                <a:solidFill>
                  <a:schemeClr val="accent1"/>
                </a:solidFill>
              </a:rPr>
              <a:t>translates into</a:t>
            </a:r>
          </a:p>
          <a:p>
            <a:r>
              <a:rPr lang="en-IN" sz="2400" dirty="0">
                <a:solidFill>
                  <a:schemeClr val="accent1"/>
                </a:solidFill>
              </a:rPr>
              <a:t>Glycogen storage in skeletal muscle </a:t>
            </a:r>
          </a:p>
          <a:p>
            <a:r>
              <a:rPr lang="en-IN" sz="2400" dirty="0">
                <a:solidFill>
                  <a:schemeClr val="accent1"/>
                </a:solidFill>
              </a:rPr>
              <a:t>Reduced </a:t>
            </a:r>
            <a:r>
              <a:rPr lang="en-IN" sz="2400" dirty="0" err="1">
                <a:solidFill>
                  <a:schemeClr val="accent1"/>
                </a:solidFill>
              </a:rPr>
              <a:t>lipogenesis</a:t>
            </a:r>
            <a:r>
              <a:rPr lang="en-IN" sz="2400" dirty="0">
                <a:solidFill>
                  <a:schemeClr val="accent1"/>
                </a:solidFill>
              </a:rPr>
              <a:t> in adipose tissue and enhance fatty acid oxidation.</a:t>
            </a:r>
          </a:p>
          <a:p>
            <a:r>
              <a:rPr lang="en-IN" sz="2400" dirty="0">
                <a:solidFill>
                  <a:schemeClr val="accent1"/>
                </a:solidFill>
              </a:rPr>
              <a:t>Interfere with mitochondrial respiratory chain and promotes peripheral glucose utilizations.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35227617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solidFill>
                  <a:schemeClr val="accent1"/>
                </a:solidFill>
              </a:rPr>
              <a:t>METFORMIN</a:t>
            </a:r>
            <a:endParaRPr lang="en-IN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1930" y="2168602"/>
            <a:ext cx="8761413" cy="34163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2400" dirty="0" err="1">
                <a:solidFill>
                  <a:schemeClr val="accent1"/>
                </a:solidFill>
              </a:rPr>
              <a:t>Monotherapy</a:t>
            </a:r>
            <a:r>
              <a:rPr lang="en-IN" sz="2400" dirty="0">
                <a:solidFill>
                  <a:schemeClr val="accent1"/>
                </a:solidFill>
              </a:rPr>
              <a:t> or with sulfonylurea</a:t>
            </a:r>
          </a:p>
          <a:p>
            <a:r>
              <a:rPr lang="en-IN" sz="2400" dirty="0">
                <a:solidFill>
                  <a:schemeClr val="accent1"/>
                </a:solidFill>
              </a:rPr>
              <a:t>Immediate-release tablet or solution</a:t>
            </a:r>
          </a:p>
          <a:p>
            <a:r>
              <a:rPr lang="en-IN" sz="2400" dirty="0">
                <a:solidFill>
                  <a:schemeClr val="accent1"/>
                </a:solidFill>
              </a:rPr>
              <a:t>Initial: 500 mg PO q12hr or 850 mg PO qDay with meals; </a:t>
            </a:r>
          </a:p>
          <a:p>
            <a:r>
              <a:rPr lang="en-IN" sz="2400" dirty="0">
                <a:solidFill>
                  <a:schemeClr val="accent1"/>
                </a:solidFill>
              </a:rPr>
              <a:t>Maintenance: 1500-2550 mg/day PO divided q8-12hr with meal</a:t>
            </a:r>
          </a:p>
          <a:p>
            <a:r>
              <a:rPr lang="en-IN" sz="2400" dirty="0">
                <a:solidFill>
                  <a:schemeClr val="accent1"/>
                </a:solidFill>
              </a:rPr>
              <a:t>Not to exceed 2550 </a:t>
            </a:r>
            <a:r>
              <a:rPr lang="en-IN" sz="2400" dirty="0" smtClean="0">
                <a:solidFill>
                  <a:schemeClr val="accent1"/>
                </a:solidFill>
              </a:rPr>
              <a:t>mg/day</a:t>
            </a:r>
            <a:endParaRPr lang="en-IN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86782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0776" y="785989"/>
            <a:ext cx="8761413" cy="34163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2400" dirty="0">
                <a:solidFill>
                  <a:schemeClr val="accent1"/>
                </a:solidFill>
              </a:rPr>
              <a:t>Extended-release </a:t>
            </a:r>
          </a:p>
          <a:p>
            <a:r>
              <a:rPr lang="en-IN" sz="2400" dirty="0">
                <a:solidFill>
                  <a:schemeClr val="accent1"/>
                </a:solidFill>
              </a:rPr>
              <a:t>Glucophage XR: 500 mg PO </a:t>
            </a:r>
            <a:r>
              <a:rPr lang="en-IN" sz="2400" dirty="0" err="1">
                <a:solidFill>
                  <a:schemeClr val="accent1"/>
                </a:solidFill>
              </a:rPr>
              <a:t>qDay</a:t>
            </a:r>
            <a:r>
              <a:rPr lang="en-IN" sz="2400" dirty="0">
                <a:solidFill>
                  <a:schemeClr val="accent1"/>
                </a:solidFill>
              </a:rPr>
              <a:t> with dinner; titrate by 500 mg/day </a:t>
            </a:r>
            <a:r>
              <a:rPr lang="en-IN" sz="2400" dirty="0" err="1">
                <a:solidFill>
                  <a:schemeClr val="accent1"/>
                </a:solidFill>
              </a:rPr>
              <a:t>qWeek</a:t>
            </a:r>
            <a:r>
              <a:rPr lang="en-IN" sz="2400" dirty="0">
                <a:solidFill>
                  <a:schemeClr val="accent1"/>
                </a:solidFill>
              </a:rPr>
              <a:t>; not to exceed 2000 mg/day</a:t>
            </a:r>
          </a:p>
          <a:p>
            <a:r>
              <a:rPr lang="en-IN" sz="2400" dirty="0" err="1">
                <a:solidFill>
                  <a:schemeClr val="accent1"/>
                </a:solidFill>
              </a:rPr>
              <a:t>Fortamet</a:t>
            </a:r>
            <a:r>
              <a:rPr lang="en-IN" sz="2400" dirty="0">
                <a:solidFill>
                  <a:schemeClr val="accent1"/>
                </a:solidFill>
              </a:rPr>
              <a:t>: 500-1000 mg PO </a:t>
            </a:r>
            <a:r>
              <a:rPr lang="en-IN" sz="2400" dirty="0" err="1">
                <a:solidFill>
                  <a:schemeClr val="accent1"/>
                </a:solidFill>
              </a:rPr>
              <a:t>qDay</a:t>
            </a:r>
            <a:r>
              <a:rPr lang="en-IN" sz="2400" dirty="0">
                <a:solidFill>
                  <a:schemeClr val="accent1"/>
                </a:solidFill>
              </a:rPr>
              <a:t>; titrate by 500 mg/day </a:t>
            </a:r>
            <a:r>
              <a:rPr lang="en-IN" sz="2400" dirty="0" err="1">
                <a:solidFill>
                  <a:schemeClr val="accent1"/>
                </a:solidFill>
              </a:rPr>
              <a:t>qWeek</a:t>
            </a:r>
            <a:r>
              <a:rPr lang="en-IN" sz="2400" dirty="0">
                <a:solidFill>
                  <a:schemeClr val="accent1"/>
                </a:solidFill>
              </a:rPr>
              <a:t>; not to exceed 2500 mg/day</a:t>
            </a:r>
          </a:p>
          <a:p>
            <a:r>
              <a:rPr lang="en-IN" sz="2400" dirty="0" err="1">
                <a:solidFill>
                  <a:schemeClr val="accent1"/>
                </a:solidFill>
              </a:rPr>
              <a:t>Glumetza</a:t>
            </a:r>
            <a:r>
              <a:rPr lang="en-IN" sz="2400" dirty="0">
                <a:solidFill>
                  <a:schemeClr val="accent1"/>
                </a:solidFill>
              </a:rPr>
              <a:t>: 1000 mg PO </a:t>
            </a:r>
            <a:r>
              <a:rPr lang="en-IN" sz="2400" dirty="0" err="1">
                <a:solidFill>
                  <a:schemeClr val="accent1"/>
                </a:solidFill>
              </a:rPr>
              <a:t>qDay</a:t>
            </a:r>
            <a:r>
              <a:rPr lang="en-IN" sz="2400" dirty="0">
                <a:solidFill>
                  <a:schemeClr val="accent1"/>
                </a:solidFill>
              </a:rPr>
              <a:t>; titrate by 500 mg/day </a:t>
            </a:r>
            <a:r>
              <a:rPr lang="en-IN" sz="2400" dirty="0" err="1">
                <a:solidFill>
                  <a:schemeClr val="accent1"/>
                </a:solidFill>
              </a:rPr>
              <a:t>qWeek</a:t>
            </a:r>
            <a:r>
              <a:rPr lang="en-IN" sz="2400" dirty="0">
                <a:solidFill>
                  <a:schemeClr val="accent1"/>
                </a:solidFill>
              </a:rPr>
              <a:t>; not to exceed 2000 mg/day</a:t>
            </a:r>
          </a:p>
          <a:p>
            <a:endParaRPr lang="en-IN" sz="2400" dirty="0"/>
          </a:p>
        </p:txBody>
      </p:sp>
    </p:spTree>
    <p:extLst>
      <p:ext uri="{BB962C8B-B14F-4D97-AF65-F5344CB8AC3E}">
        <p14:creationId xmlns="" xmlns:p14="http://schemas.microsoft.com/office/powerpoint/2010/main" val="3235001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solidFill>
                  <a:schemeClr val="accent1"/>
                </a:solidFill>
              </a:rPr>
              <a:t>CLASSIFICATION</a:t>
            </a:r>
            <a:endParaRPr lang="en-IN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>
                <a:solidFill>
                  <a:schemeClr val="accent1"/>
                </a:solidFill>
              </a:rPr>
              <a:t>TYPE 1</a:t>
            </a:r>
          </a:p>
          <a:p>
            <a:pPr marL="0" indent="0">
              <a:buNone/>
            </a:pPr>
            <a:endParaRPr lang="en-IN" dirty="0" smtClean="0">
              <a:solidFill>
                <a:schemeClr val="accent1"/>
              </a:solidFill>
            </a:endParaRPr>
          </a:p>
          <a:p>
            <a:r>
              <a:rPr lang="en-IN" dirty="0" smtClean="0">
                <a:solidFill>
                  <a:schemeClr val="accent1"/>
                </a:solidFill>
              </a:rPr>
              <a:t>Type 2 </a:t>
            </a:r>
          </a:p>
          <a:p>
            <a:pPr marL="0" indent="0">
              <a:buNone/>
            </a:pPr>
            <a:r>
              <a:rPr lang="en-IN" dirty="0" smtClean="0"/>
              <a:t>.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1994732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7685" y="908515"/>
            <a:ext cx="8761413" cy="341630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IN" sz="9600" b="1" dirty="0" smtClean="0">
                <a:solidFill>
                  <a:schemeClr val="accent1"/>
                </a:solidFill>
              </a:rPr>
              <a:t>Dosage </a:t>
            </a:r>
            <a:r>
              <a:rPr lang="en-IN" sz="9600" b="1" dirty="0">
                <a:solidFill>
                  <a:schemeClr val="accent1"/>
                </a:solidFill>
              </a:rPr>
              <a:t>Modifications</a:t>
            </a:r>
          </a:p>
          <a:p>
            <a:r>
              <a:rPr lang="en-IN" sz="9600" dirty="0">
                <a:solidFill>
                  <a:schemeClr val="accent1"/>
                </a:solidFill>
              </a:rPr>
              <a:t>Hepatic impairment: Avoid use; risk of lactic </a:t>
            </a:r>
            <a:r>
              <a:rPr lang="en-IN" sz="9600" dirty="0" smtClean="0">
                <a:solidFill>
                  <a:schemeClr val="accent1"/>
                </a:solidFill>
              </a:rPr>
              <a:t>acidosis</a:t>
            </a:r>
            <a:endParaRPr lang="en-IN" sz="96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IN" sz="9600" dirty="0">
                <a:solidFill>
                  <a:schemeClr val="accent1"/>
                </a:solidFill>
              </a:rPr>
              <a:t>Renal impairment</a:t>
            </a:r>
          </a:p>
          <a:p>
            <a:r>
              <a:rPr lang="en-IN" sz="9600" dirty="0">
                <a:solidFill>
                  <a:schemeClr val="accent1"/>
                </a:solidFill>
              </a:rPr>
              <a:t>Obtain </a:t>
            </a:r>
            <a:r>
              <a:rPr lang="en-IN" sz="9600" dirty="0" err="1">
                <a:solidFill>
                  <a:schemeClr val="accent1"/>
                </a:solidFill>
              </a:rPr>
              <a:t>eGFR</a:t>
            </a:r>
            <a:r>
              <a:rPr lang="en-IN" sz="9600" dirty="0">
                <a:solidFill>
                  <a:schemeClr val="accent1"/>
                </a:solidFill>
              </a:rPr>
              <a:t> before starting metformin</a:t>
            </a:r>
          </a:p>
          <a:p>
            <a:r>
              <a:rPr lang="en-IN" sz="9600" dirty="0" err="1">
                <a:solidFill>
                  <a:schemeClr val="accent1"/>
                </a:solidFill>
              </a:rPr>
              <a:t>eGFR</a:t>
            </a:r>
            <a:r>
              <a:rPr lang="en-IN" sz="9600" dirty="0">
                <a:solidFill>
                  <a:schemeClr val="accent1"/>
                </a:solidFill>
              </a:rPr>
              <a:t> &lt;30 mL/min/1.73 m²: Contraindicated</a:t>
            </a:r>
          </a:p>
          <a:p>
            <a:r>
              <a:rPr lang="en-IN" sz="9600" dirty="0" err="1">
                <a:solidFill>
                  <a:schemeClr val="accent1"/>
                </a:solidFill>
              </a:rPr>
              <a:t>eGFR</a:t>
            </a:r>
            <a:r>
              <a:rPr lang="en-IN" sz="9600" dirty="0">
                <a:solidFill>
                  <a:schemeClr val="accent1"/>
                </a:solidFill>
              </a:rPr>
              <a:t> 30-45 mL/min/1.73 m²: Not recommended to initiate treatment</a:t>
            </a:r>
          </a:p>
          <a:p>
            <a:r>
              <a:rPr lang="en-IN" sz="9600" dirty="0">
                <a:solidFill>
                  <a:srgbClr val="FF0000"/>
                </a:solidFill>
              </a:rPr>
              <a:t>Monitor </a:t>
            </a:r>
            <a:r>
              <a:rPr lang="en-IN" sz="9600" dirty="0" err="1">
                <a:solidFill>
                  <a:srgbClr val="FF0000"/>
                </a:solidFill>
              </a:rPr>
              <a:t>eGFR</a:t>
            </a:r>
            <a:r>
              <a:rPr lang="en-IN" sz="9600" dirty="0">
                <a:solidFill>
                  <a:srgbClr val="FF0000"/>
                </a:solidFill>
              </a:rPr>
              <a:t> at least annually</a:t>
            </a:r>
            <a:r>
              <a:rPr lang="en-IN" sz="9600" dirty="0">
                <a:solidFill>
                  <a:schemeClr val="accent1"/>
                </a:solidFill>
              </a:rPr>
              <a:t> or more often for those at risk for renal impairment (</a:t>
            </a:r>
            <a:r>
              <a:rPr lang="en-IN" sz="9600" dirty="0" err="1">
                <a:solidFill>
                  <a:schemeClr val="accent1"/>
                </a:solidFill>
              </a:rPr>
              <a:t>eg</a:t>
            </a:r>
            <a:r>
              <a:rPr lang="en-IN" sz="9600" dirty="0">
                <a:solidFill>
                  <a:schemeClr val="accent1"/>
                </a:solidFill>
              </a:rPr>
              <a:t>, elderly)</a:t>
            </a:r>
          </a:p>
          <a:p>
            <a:r>
              <a:rPr lang="en-IN" sz="9600" dirty="0">
                <a:solidFill>
                  <a:schemeClr val="accent1"/>
                </a:solidFill>
              </a:rPr>
              <a:t>If </a:t>
            </a:r>
            <a:r>
              <a:rPr lang="en-IN" sz="9600" dirty="0" err="1">
                <a:solidFill>
                  <a:schemeClr val="accent1"/>
                </a:solidFill>
              </a:rPr>
              <a:t>eGFR</a:t>
            </a:r>
            <a:r>
              <a:rPr lang="en-IN" sz="9600" dirty="0">
                <a:solidFill>
                  <a:schemeClr val="accent1"/>
                </a:solidFill>
              </a:rPr>
              <a:t> falls below 45mL/min/1.73 m² while taking metformin, risks and benefits of continuing therapy should be evaluated</a:t>
            </a:r>
          </a:p>
          <a:p>
            <a:r>
              <a:rPr lang="en-IN" sz="9600" dirty="0">
                <a:solidFill>
                  <a:schemeClr val="accent1"/>
                </a:solidFill>
              </a:rPr>
              <a:t>If </a:t>
            </a:r>
            <a:r>
              <a:rPr lang="en-IN" sz="9600" dirty="0" err="1">
                <a:solidFill>
                  <a:schemeClr val="accent1"/>
                </a:solidFill>
              </a:rPr>
              <a:t>eGFR</a:t>
            </a:r>
            <a:r>
              <a:rPr lang="en-IN" sz="9600" dirty="0">
                <a:solidFill>
                  <a:schemeClr val="accent1"/>
                </a:solidFill>
              </a:rPr>
              <a:t> falls below 30 mL/min/1.73 m²: while taking metformin, discontinue the drug</a:t>
            </a:r>
          </a:p>
          <a:p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1153902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020" y="676987"/>
            <a:ext cx="8761413" cy="728480"/>
          </a:xfrm>
        </p:spPr>
        <p:txBody>
          <a:bodyPr/>
          <a:lstStyle/>
          <a:p>
            <a:r>
              <a:rPr lang="en-IN" dirty="0" smtClean="0">
                <a:solidFill>
                  <a:schemeClr val="accent1"/>
                </a:solidFill>
              </a:rPr>
              <a:t>ADVERSE EFFECTS</a:t>
            </a:r>
            <a:endParaRPr lang="en-IN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8131" y="1854617"/>
            <a:ext cx="8761413" cy="4557153"/>
          </a:xfrm>
        </p:spPr>
        <p:txBody>
          <a:bodyPr>
            <a:normAutofit/>
          </a:bodyPr>
          <a:lstStyle/>
          <a:p>
            <a:r>
              <a:rPr lang="en-IN" sz="2000" dirty="0" smtClean="0">
                <a:solidFill>
                  <a:schemeClr val="accent1"/>
                </a:solidFill>
              </a:rPr>
              <a:t>Abdominal pain</a:t>
            </a:r>
          </a:p>
          <a:p>
            <a:r>
              <a:rPr lang="en-IN" sz="2000" dirty="0" smtClean="0">
                <a:solidFill>
                  <a:schemeClr val="accent1"/>
                </a:solidFill>
              </a:rPr>
              <a:t>Anorexia</a:t>
            </a:r>
          </a:p>
          <a:p>
            <a:r>
              <a:rPr lang="en-IN" sz="2000" dirty="0" smtClean="0">
                <a:solidFill>
                  <a:schemeClr val="accent1"/>
                </a:solidFill>
              </a:rPr>
              <a:t>Bloating</a:t>
            </a:r>
          </a:p>
          <a:p>
            <a:r>
              <a:rPr lang="en-IN" sz="2000" dirty="0" smtClean="0">
                <a:solidFill>
                  <a:schemeClr val="accent1"/>
                </a:solidFill>
              </a:rPr>
              <a:t>Nausea</a:t>
            </a:r>
          </a:p>
          <a:p>
            <a:r>
              <a:rPr lang="en-IN" sz="2000" dirty="0" smtClean="0">
                <a:solidFill>
                  <a:schemeClr val="accent1"/>
                </a:solidFill>
              </a:rPr>
              <a:t>Metallic taste</a:t>
            </a:r>
          </a:p>
          <a:p>
            <a:r>
              <a:rPr lang="en-IN" sz="2000" dirty="0" smtClean="0">
                <a:solidFill>
                  <a:schemeClr val="accent1"/>
                </a:solidFill>
              </a:rPr>
              <a:t>Mild diarrhoea </a:t>
            </a:r>
          </a:p>
          <a:p>
            <a:r>
              <a:rPr lang="en-IN" sz="2000" dirty="0" smtClean="0">
                <a:solidFill>
                  <a:schemeClr val="accent1"/>
                </a:solidFill>
              </a:rPr>
              <a:t>Tiredness</a:t>
            </a:r>
          </a:p>
          <a:p>
            <a:r>
              <a:rPr lang="en-IN" sz="2000" dirty="0" err="1" smtClean="0">
                <a:solidFill>
                  <a:schemeClr val="accent1"/>
                </a:solidFill>
              </a:rPr>
              <a:t>Vit</a:t>
            </a:r>
            <a:r>
              <a:rPr lang="en-IN" sz="2000" dirty="0" smtClean="0">
                <a:solidFill>
                  <a:schemeClr val="accent1"/>
                </a:solidFill>
              </a:rPr>
              <a:t> b12deficiency.</a:t>
            </a:r>
          </a:p>
          <a:p>
            <a:pPr marL="0" indent="0">
              <a:buNone/>
            </a:pPr>
            <a:r>
              <a:rPr lang="en-IN" sz="2000" dirty="0" smtClean="0">
                <a:solidFill>
                  <a:schemeClr val="accent1"/>
                </a:solidFill>
              </a:rPr>
              <a:t>In addition ,metformin is contraindicated in hypotensive states, heart failure, severe respiratory, hepatic and renal disease as well as in alcoholics because of increased risk of lactic Acidosis.</a:t>
            </a:r>
            <a:endParaRPr lang="en-IN" sz="20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18711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solidFill>
                  <a:schemeClr val="accent1"/>
                </a:solidFill>
              </a:rPr>
              <a:t>THIAZOLIDINEDIONE</a:t>
            </a:r>
            <a:endParaRPr lang="en-IN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400" dirty="0" smtClean="0">
                <a:solidFill>
                  <a:schemeClr val="accent1"/>
                </a:solidFill>
              </a:rPr>
              <a:t>PIOGLITAZONE</a:t>
            </a:r>
          </a:p>
          <a:p>
            <a:pPr marL="0" indent="0">
              <a:buNone/>
            </a:pPr>
            <a:endParaRPr lang="en-IN" sz="2400" dirty="0" smtClean="0">
              <a:solidFill>
                <a:schemeClr val="accent1"/>
              </a:solidFill>
            </a:endParaRPr>
          </a:p>
          <a:p>
            <a:r>
              <a:rPr lang="en-IN" sz="2400" dirty="0" smtClean="0">
                <a:solidFill>
                  <a:schemeClr val="accent1"/>
                </a:solidFill>
              </a:rPr>
              <a:t>ROSIGLITAZONE</a:t>
            </a:r>
            <a:endParaRPr lang="en-IN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89816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4332" y="586676"/>
            <a:ext cx="8761413" cy="728480"/>
          </a:xfrm>
        </p:spPr>
        <p:txBody>
          <a:bodyPr/>
          <a:lstStyle/>
          <a:p>
            <a:r>
              <a:rPr lang="en-IN" dirty="0" smtClean="0">
                <a:solidFill>
                  <a:schemeClr val="accent1"/>
                </a:solidFill>
              </a:rPr>
              <a:t>MECHANISM  OF ACTION</a:t>
            </a:r>
            <a:endParaRPr lang="en-IN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4332" y="1892300"/>
            <a:ext cx="8761413" cy="3416300"/>
          </a:xfrm>
        </p:spPr>
        <p:txBody>
          <a:bodyPr>
            <a:noAutofit/>
          </a:bodyPr>
          <a:lstStyle/>
          <a:p>
            <a:r>
              <a:rPr lang="en-IN" sz="2400" dirty="0" smtClean="0">
                <a:solidFill>
                  <a:schemeClr val="accent1"/>
                </a:solidFill>
              </a:rPr>
              <a:t>Selective agonist for nuclear peroxisome proliferator activated receptor gamma</a:t>
            </a:r>
          </a:p>
          <a:p>
            <a:r>
              <a:rPr lang="en-IN" sz="2400" dirty="0" smtClean="0">
                <a:solidFill>
                  <a:schemeClr val="accent1"/>
                </a:solidFill>
              </a:rPr>
              <a:t>These receptors are mainly expressed in fat </a:t>
            </a:r>
            <a:r>
              <a:rPr lang="en-IN" sz="2400" dirty="0" err="1" smtClean="0">
                <a:solidFill>
                  <a:schemeClr val="accent1"/>
                </a:solidFill>
              </a:rPr>
              <a:t>cells,muscle</a:t>
            </a:r>
            <a:r>
              <a:rPr lang="en-IN" sz="2400" dirty="0" smtClean="0">
                <a:solidFill>
                  <a:schemeClr val="accent1"/>
                </a:solidFill>
              </a:rPr>
              <a:t> and some other cells.</a:t>
            </a:r>
          </a:p>
          <a:p>
            <a:r>
              <a:rPr lang="en-IN" sz="2400" dirty="0" smtClean="0">
                <a:solidFill>
                  <a:schemeClr val="accent1"/>
                </a:solidFill>
              </a:rPr>
              <a:t>Enhances transcription of several insulin responsive genes.</a:t>
            </a:r>
          </a:p>
        </p:txBody>
      </p:sp>
    </p:spTree>
    <p:extLst>
      <p:ext uri="{BB962C8B-B14F-4D97-AF65-F5344CB8AC3E}">
        <p14:creationId xmlns="" xmlns:p14="http://schemas.microsoft.com/office/powerpoint/2010/main" val="3012018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1140178"/>
            <a:ext cx="8761413" cy="4879622"/>
          </a:xfrm>
        </p:spPr>
        <p:txBody>
          <a:bodyPr/>
          <a:lstStyle/>
          <a:p>
            <a:r>
              <a:rPr lang="en-IN" sz="2400" dirty="0">
                <a:solidFill>
                  <a:schemeClr val="accent1"/>
                </a:solidFill>
              </a:rPr>
              <a:t>Reverse insulin resistance by enhancing GLUT4 expression and translocation.</a:t>
            </a:r>
          </a:p>
          <a:p>
            <a:r>
              <a:rPr lang="en-IN" sz="2400" dirty="0">
                <a:solidFill>
                  <a:schemeClr val="accent1"/>
                </a:solidFill>
              </a:rPr>
              <a:t>Hepatic gluconeogenesis is suppressed.</a:t>
            </a:r>
          </a:p>
          <a:p>
            <a:r>
              <a:rPr lang="en-IN" sz="2400" dirty="0">
                <a:solidFill>
                  <a:schemeClr val="accent1"/>
                </a:solidFill>
              </a:rPr>
              <a:t>Pioglitazone in addition lowers TGL level and raises HDL without lowering LDL,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94177695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4802" y="1006519"/>
            <a:ext cx="8761413" cy="3416300"/>
          </a:xfrm>
        </p:spPr>
        <p:txBody>
          <a:bodyPr/>
          <a:lstStyle/>
          <a:p>
            <a:r>
              <a:rPr lang="en-IN" sz="2400" dirty="0" smtClean="0">
                <a:solidFill>
                  <a:schemeClr val="accent1"/>
                </a:solidFill>
              </a:rPr>
              <a:t>Primarily used to supplement SU/metformin.</a:t>
            </a:r>
          </a:p>
          <a:p>
            <a:r>
              <a:rPr lang="en-IN" sz="2400" dirty="0" smtClean="0">
                <a:solidFill>
                  <a:schemeClr val="accent1"/>
                </a:solidFill>
              </a:rPr>
              <a:t>Not likely to be effective when b cell failure sets in, which may be the cause of loss of efficacy of SU/metformin. </a:t>
            </a:r>
          </a:p>
          <a:p>
            <a:pPr marL="0" indent="0">
              <a:buNone/>
            </a:pPr>
            <a:endParaRPr lang="en-IN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82788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solidFill>
                  <a:schemeClr val="accent1"/>
                </a:solidFill>
              </a:rPr>
              <a:t>PIOGLITAZONE </a:t>
            </a:r>
            <a:endParaRPr lang="en-IN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2065" y="2118078"/>
            <a:ext cx="8761413" cy="34163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2400" dirty="0">
                <a:solidFill>
                  <a:schemeClr val="accent1"/>
                </a:solidFill>
              </a:rPr>
              <a:t>Indicated as </a:t>
            </a:r>
            <a:r>
              <a:rPr lang="en-IN" sz="2400" dirty="0" err="1">
                <a:solidFill>
                  <a:schemeClr val="accent1"/>
                </a:solidFill>
              </a:rPr>
              <a:t>monotherapy</a:t>
            </a:r>
            <a:r>
              <a:rPr lang="en-IN" sz="2400" dirty="0">
                <a:solidFill>
                  <a:schemeClr val="accent1"/>
                </a:solidFill>
              </a:rPr>
              <a:t> or with insulin or insulin </a:t>
            </a:r>
            <a:r>
              <a:rPr lang="en-IN" sz="2400" dirty="0" err="1">
                <a:solidFill>
                  <a:schemeClr val="accent1"/>
                </a:solidFill>
              </a:rPr>
              <a:t>secretagogues</a:t>
            </a:r>
            <a:endParaRPr lang="en-IN" sz="2400" dirty="0">
              <a:solidFill>
                <a:schemeClr val="accent1"/>
              </a:solidFill>
            </a:endParaRPr>
          </a:p>
          <a:p>
            <a:r>
              <a:rPr lang="en-IN" sz="2400" dirty="0">
                <a:solidFill>
                  <a:schemeClr val="accent1"/>
                </a:solidFill>
              </a:rPr>
              <a:t>15-30 mg PO with meal </a:t>
            </a:r>
            <a:r>
              <a:rPr lang="en-IN" sz="2400" dirty="0" err="1">
                <a:solidFill>
                  <a:schemeClr val="accent1"/>
                </a:solidFill>
              </a:rPr>
              <a:t>qDay</a:t>
            </a:r>
            <a:r>
              <a:rPr lang="en-IN" sz="2400" dirty="0">
                <a:solidFill>
                  <a:schemeClr val="accent1"/>
                </a:solidFill>
              </a:rPr>
              <a:t> initial; may increase dose by 15 mg with careful monitoring to 45 mg </a:t>
            </a:r>
            <a:r>
              <a:rPr lang="en-IN" sz="2400" dirty="0" err="1">
                <a:solidFill>
                  <a:schemeClr val="accent1"/>
                </a:solidFill>
              </a:rPr>
              <a:t>qDay</a:t>
            </a:r>
            <a:r>
              <a:rPr lang="en-IN" sz="2400" dirty="0">
                <a:solidFill>
                  <a:schemeClr val="accent1"/>
                </a:solidFill>
              </a:rPr>
              <a:t> maximum</a:t>
            </a:r>
          </a:p>
          <a:p>
            <a:r>
              <a:rPr lang="en-IN" sz="2400" dirty="0">
                <a:solidFill>
                  <a:schemeClr val="accent1"/>
                </a:solidFill>
              </a:rPr>
              <a:t>Monitor ALT at start of treatment, </a:t>
            </a:r>
            <a:r>
              <a:rPr lang="en-IN" sz="2400" dirty="0" err="1">
                <a:solidFill>
                  <a:schemeClr val="accent1"/>
                </a:solidFill>
              </a:rPr>
              <a:t>qMonth</a:t>
            </a:r>
            <a:r>
              <a:rPr lang="en-IN" sz="2400" dirty="0">
                <a:solidFill>
                  <a:schemeClr val="accent1"/>
                </a:solidFill>
              </a:rPr>
              <a:t> for 12 months, q3Months thereafter</a:t>
            </a:r>
          </a:p>
          <a:p>
            <a:endParaRPr lang="en-IN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09035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177" y="1169811"/>
            <a:ext cx="8761413" cy="34163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2400" b="1" dirty="0">
                <a:solidFill>
                  <a:schemeClr val="accent1"/>
                </a:solidFill>
              </a:rPr>
              <a:t>Dosing Considerations</a:t>
            </a:r>
          </a:p>
          <a:p>
            <a:r>
              <a:rPr lang="en-IN" sz="2400" dirty="0" err="1">
                <a:solidFill>
                  <a:schemeClr val="accent1"/>
                </a:solidFill>
              </a:rPr>
              <a:t>Coadministration</a:t>
            </a:r>
            <a:r>
              <a:rPr lang="en-IN" sz="2400" dirty="0">
                <a:solidFill>
                  <a:schemeClr val="accent1"/>
                </a:solidFill>
              </a:rPr>
              <a:t> with insulin </a:t>
            </a:r>
            <a:r>
              <a:rPr lang="en-IN" sz="2400" dirty="0" err="1">
                <a:solidFill>
                  <a:schemeClr val="accent1"/>
                </a:solidFill>
              </a:rPr>
              <a:t>secretagogue</a:t>
            </a:r>
            <a:r>
              <a:rPr lang="en-IN" sz="2400" dirty="0">
                <a:solidFill>
                  <a:schemeClr val="accent1"/>
                </a:solidFill>
              </a:rPr>
              <a:t> (</a:t>
            </a:r>
            <a:r>
              <a:rPr lang="en-IN" sz="2400" dirty="0" err="1">
                <a:solidFill>
                  <a:schemeClr val="accent1"/>
                </a:solidFill>
              </a:rPr>
              <a:t>eg</a:t>
            </a:r>
            <a:r>
              <a:rPr lang="en-IN" sz="2400" dirty="0">
                <a:solidFill>
                  <a:schemeClr val="accent1"/>
                </a:solidFill>
              </a:rPr>
              <a:t>, sulfonylurea): Decrease insulin </a:t>
            </a:r>
            <a:r>
              <a:rPr lang="en-IN" sz="2400" dirty="0" err="1">
                <a:solidFill>
                  <a:schemeClr val="accent1"/>
                </a:solidFill>
              </a:rPr>
              <a:t>secretagogue</a:t>
            </a:r>
            <a:r>
              <a:rPr lang="en-IN" sz="2400" dirty="0">
                <a:solidFill>
                  <a:schemeClr val="accent1"/>
                </a:solidFill>
              </a:rPr>
              <a:t> dose</a:t>
            </a:r>
          </a:p>
          <a:p>
            <a:r>
              <a:rPr lang="en-IN" sz="2400" dirty="0" err="1">
                <a:solidFill>
                  <a:schemeClr val="accent1"/>
                </a:solidFill>
              </a:rPr>
              <a:t>Coadministration</a:t>
            </a:r>
            <a:r>
              <a:rPr lang="en-IN" sz="2400" dirty="0">
                <a:solidFill>
                  <a:schemeClr val="accent1"/>
                </a:solidFill>
              </a:rPr>
              <a:t> with insulin: Decrease insulin dose by 10-25%</a:t>
            </a:r>
          </a:p>
          <a:p>
            <a:r>
              <a:rPr lang="en-IN" sz="2400" dirty="0" err="1">
                <a:solidFill>
                  <a:schemeClr val="accent1"/>
                </a:solidFill>
              </a:rPr>
              <a:t>Coadministration</a:t>
            </a:r>
            <a:r>
              <a:rPr lang="en-IN" sz="2400" dirty="0">
                <a:solidFill>
                  <a:schemeClr val="accent1"/>
                </a:solidFill>
              </a:rPr>
              <a:t> with strong CYP2C8 inhibitors (</a:t>
            </a:r>
            <a:r>
              <a:rPr lang="en-IN" sz="2400" dirty="0" err="1">
                <a:solidFill>
                  <a:schemeClr val="accent1"/>
                </a:solidFill>
              </a:rPr>
              <a:t>eg</a:t>
            </a:r>
            <a:r>
              <a:rPr lang="en-IN" sz="2400" dirty="0">
                <a:solidFill>
                  <a:schemeClr val="accent1"/>
                </a:solidFill>
              </a:rPr>
              <a:t>, </a:t>
            </a:r>
            <a:r>
              <a:rPr lang="en-IN" sz="2400" dirty="0" err="1">
                <a:solidFill>
                  <a:schemeClr val="accent1"/>
                </a:solidFill>
              </a:rPr>
              <a:t>gemfibrozil</a:t>
            </a:r>
            <a:r>
              <a:rPr lang="en-IN" sz="2400" dirty="0">
                <a:solidFill>
                  <a:schemeClr val="accent1"/>
                </a:solidFill>
              </a:rPr>
              <a:t>): Limit maximum pioglitazone dose to 15 mg </a:t>
            </a:r>
            <a:r>
              <a:rPr lang="en-IN" sz="2400" dirty="0" err="1">
                <a:solidFill>
                  <a:schemeClr val="accent1"/>
                </a:solidFill>
              </a:rPr>
              <a:t>qDay</a:t>
            </a:r>
            <a:r>
              <a:rPr lang="en-IN" sz="2400" dirty="0">
                <a:solidFill>
                  <a:schemeClr val="accent1"/>
                </a:solidFill>
              </a:rPr>
              <a:t> </a:t>
            </a:r>
          </a:p>
          <a:p>
            <a:endParaRPr lang="en-IN" sz="2400" dirty="0"/>
          </a:p>
        </p:txBody>
      </p:sp>
    </p:spTree>
    <p:extLst>
      <p:ext uri="{BB962C8B-B14F-4D97-AF65-F5344CB8AC3E}">
        <p14:creationId xmlns="" xmlns:p14="http://schemas.microsoft.com/office/powerpoint/2010/main" val="65572497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solidFill>
                  <a:schemeClr val="accent1"/>
                </a:solidFill>
              </a:rPr>
              <a:t>ADVERSE EFFECTS</a:t>
            </a:r>
            <a:endParaRPr lang="en-IN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0465" y="2072922"/>
            <a:ext cx="8761413" cy="3416300"/>
          </a:xfrm>
        </p:spPr>
        <p:txBody>
          <a:bodyPr>
            <a:noAutofit/>
          </a:bodyPr>
          <a:lstStyle/>
          <a:p>
            <a:r>
              <a:rPr lang="en-IN" sz="2400" dirty="0" smtClean="0">
                <a:solidFill>
                  <a:schemeClr val="accent1"/>
                </a:solidFill>
              </a:rPr>
              <a:t>Plasma volume expansion</a:t>
            </a:r>
          </a:p>
          <a:p>
            <a:r>
              <a:rPr lang="en-IN" sz="2400" dirty="0" smtClean="0">
                <a:solidFill>
                  <a:schemeClr val="accent1"/>
                </a:solidFill>
              </a:rPr>
              <a:t>Odema</a:t>
            </a:r>
          </a:p>
          <a:p>
            <a:r>
              <a:rPr lang="en-IN" sz="2400" dirty="0" smtClean="0">
                <a:solidFill>
                  <a:schemeClr val="accent1"/>
                </a:solidFill>
              </a:rPr>
              <a:t>Weight gain</a:t>
            </a:r>
          </a:p>
          <a:p>
            <a:r>
              <a:rPr lang="en-IN" sz="2400" dirty="0" smtClean="0">
                <a:solidFill>
                  <a:schemeClr val="accent1"/>
                </a:solidFill>
              </a:rPr>
              <a:t>Headache</a:t>
            </a:r>
          </a:p>
          <a:p>
            <a:r>
              <a:rPr lang="en-IN" sz="2400" dirty="0" smtClean="0">
                <a:solidFill>
                  <a:schemeClr val="accent1"/>
                </a:solidFill>
              </a:rPr>
              <a:t>Myalgia</a:t>
            </a:r>
          </a:p>
          <a:p>
            <a:r>
              <a:rPr lang="en-IN" sz="2400" dirty="0" smtClean="0">
                <a:solidFill>
                  <a:schemeClr val="accent1"/>
                </a:solidFill>
              </a:rPr>
              <a:t>Mild anaemia</a:t>
            </a:r>
          </a:p>
          <a:p>
            <a:r>
              <a:rPr lang="en-IN" sz="2400" dirty="0" smtClean="0">
                <a:solidFill>
                  <a:schemeClr val="accent1"/>
                </a:solidFill>
              </a:rPr>
              <a:t>CHF may be precipitated or worsened</a:t>
            </a:r>
          </a:p>
          <a:p>
            <a:r>
              <a:rPr lang="en-IN" sz="2400" dirty="0" smtClean="0">
                <a:solidFill>
                  <a:schemeClr val="accent1"/>
                </a:solidFill>
              </a:rPr>
              <a:t>Contraindicated in liver disease and CHF.</a:t>
            </a:r>
            <a:endParaRPr lang="en-IN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6955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solidFill>
                  <a:schemeClr val="accent1"/>
                </a:solidFill>
              </a:rPr>
              <a:t>A-GLUCOSIDASE INHIBITORS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400" dirty="0" smtClean="0">
                <a:solidFill>
                  <a:schemeClr val="accent1"/>
                </a:solidFill>
              </a:rPr>
              <a:t>ACARBOSE</a:t>
            </a:r>
          </a:p>
          <a:p>
            <a:r>
              <a:rPr lang="en-IN" sz="2400" dirty="0" smtClean="0">
                <a:solidFill>
                  <a:schemeClr val="accent1"/>
                </a:solidFill>
              </a:rPr>
              <a:t>VOGLIBOSE</a:t>
            </a:r>
          </a:p>
          <a:p>
            <a:r>
              <a:rPr lang="en-IN" sz="2400" dirty="0" smtClean="0">
                <a:solidFill>
                  <a:schemeClr val="accent1"/>
                </a:solidFill>
              </a:rPr>
              <a:t>MIGLITOL</a:t>
            </a:r>
            <a:endParaRPr lang="en-IN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35382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0778" y="1064632"/>
            <a:ext cx="8761413" cy="3416300"/>
          </a:xfrm>
        </p:spPr>
        <p:txBody>
          <a:bodyPr>
            <a:normAutofit fontScale="92500" lnSpcReduction="20000"/>
          </a:bodyPr>
          <a:lstStyle/>
          <a:p>
            <a:r>
              <a:rPr lang="en-IN" sz="2400" dirty="0">
                <a:solidFill>
                  <a:schemeClr val="accent1"/>
                </a:solidFill>
              </a:rPr>
              <a:t>Type 1 diabetes mellitus (DM) </a:t>
            </a:r>
            <a:r>
              <a:rPr lang="en-IN" sz="2400" dirty="0" smtClean="0">
                <a:solidFill>
                  <a:schemeClr val="accent1"/>
                </a:solidFill>
              </a:rPr>
              <a:t>,multisystem </a:t>
            </a:r>
            <a:r>
              <a:rPr lang="en-IN" sz="2400" dirty="0">
                <a:solidFill>
                  <a:schemeClr val="accent1"/>
                </a:solidFill>
              </a:rPr>
              <a:t>disease with both biochemical and anatomic/structural consequences. </a:t>
            </a:r>
            <a:endParaRPr lang="en-IN" sz="2400" dirty="0" smtClean="0">
              <a:solidFill>
                <a:schemeClr val="accent1"/>
              </a:solidFill>
            </a:endParaRPr>
          </a:p>
          <a:p>
            <a:r>
              <a:rPr lang="en-IN" sz="2400" dirty="0">
                <a:solidFill>
                  <a:schemeClr val="accent1"/>
                </a:solidFill>
              </a:rPr>
              <a:t>C</a:t>
            </a:r>
            <a:r>
              <a:rPr lang="en-IN" sz="2400" dirty="0" smtClean="0">
                <a:solidFill>
                  <a:schemeClr val="accent1"/>
                </a:solidFill>
              </a:rPr>
              <a:t>hronic </a:t>
            </a:r>
            <a:r>
              <a:rPr lang="en-IN" sz="2400" dirty="0">
                <a:solidFill>
                  <a:schemeClr val="accent1"/>
                </a:solidFill>
              </a:rPr>
              <a:t>disease of carbohydrate, fat, and protein metabolism caused by the lack of insulin, which results from the marked and progressive inability of the pancreas to secrete insulin because of autoimmune </a:t>
            </a:r>
            <a:r>
              <a:rPr lang="en-IN" sz="2400" dirty="0" smtClean="0">
                <a:solidFill>
                  <a:schemeClr val="accent1"/>
                </a:solidFill>
              </a:rPr>
              <a:t>destruction </a:t>
            </a:r>
            <a:r>
              <a:rPr lang="en-IN" sz="2400" dirty="0">
                <a:solidFill>
                  <a:schemeClr val="accent1"/>
                </a:solidFill>
              </a:rPr>
              <a:t>of the beta cells</a:t>
            </a:r>
            <a:r>
              <a:rPr lang="en-IN" sz="2400" dirty="0" smtClean="0">
                <a:solidFill>
                  <a:schemeClr val="accent1"/>
                </a:solidFill>
              </a:rPr>
              <a:t>.</a:t>
            </a:r>
          </a:p>
          <a:p>
            <a:r>
              <a:rPr lang="en-IN" sz="2400" dirty="0" smtClean="0">
                <a:solidFill>
                  <a:schemeClr val="accent1"/>
                </a:solidFill>
              </a:rPr>
              <a:t>Type 2 Defined </a:t>
            </a:r>
            <a:r>
              <a:rPr lang="en-IN" sz="2400" dirty="0">
                <a:solidFill>
                  <a:schemeClr val="accent1"/>
                </a:solidFill>
              </a:rPr>
              <a:t>by the American Diabetes Association (ADA)  as "a condition characterized by </a:t>
            </a:r>
            <a:r>
              <a:rPr lang="en-IN" sz="2400" dirty="0" smtClean="0">
                <a:solidFill>
                  <a:schemeClr val="accent1"/>
                </a:solidFill>
              </a:rPr>
              <a:t>hyperglycaemia </a:t>
            </a:r>
            <a:r>
              <a:rPr lang="en-IN" sz="2400" dirty="0">
                <a:solidFill>
                  <a:schemeClr val="accent1"/>
                </a:solidFill>
              </a:rPr>
              <a:t>resulting from the body's inability to use blood glucose for energy…either the pancreas does not make enough insulin or the body is unable to use insulin </a:t>
            </a:r>
            <a:r>
              <a:rPr lang="en-IN" sz="2400" dirty="0" smtClean="0">
                <a:solidFill>
                  <a:schemeClr val="accent1"/>
                </a:solidFill>
              </a:rPr>
              <a:t>correctly.</a:t>
            </a:r>
            <a:endParaRPr lang="en-IN" sz="2400" dirty="0"/>
          </a:p>
          <a:p>
            <a:endParaRPr lang="en-IN" dirty="0" smtClean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19687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solidFill>
                  <a:schemeClr val="accent1"/>
                </a:solidFill>
              </a:rPr>
              <a:t>MECHANISM OF ACTION</a:t>
            </a:r>
            <a:endParaRPr lang="en-IN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sz="2400" dirty="0" smtClean="0">
                <a:solidFill>
                  <a:schemeClr val="accent1"/>
                </a:solidFill>
              </a:rPr>
              <a:t>Complex oligosaccharides which reversibly inhibits A-</a:t>
            </a:r>
            <a:r>
              <a:rPr lang="en-IN" sz="2400" dirty="0" err="1" smtClean="0">
                <a:solidFill>
                  <a:schemeClr val="accent1"/>
                </a:solidFill>
              </a:rPr>
              <a:t>glucosidases</a:t>
            </a:r>
            <a:r>
              <a:rPr lang="en-IN" sz="2400" dirty="0" smtClean="0">
                <a:solidFill>
                  <a:schemeClr val="accent1"/>
                </a:solidFill>
              </a:rPr>
              <a:t>,</a:t>
            </a:r>
          </a:p>
          <a:p>
            <a:r>
              <a:rPr lang="en-IN" sz="2400" dirty="0">
                <a:solidFill>
                  <a:schemeClr val="accent1"/>
                </a:solidFill>
              </a:rPr>
              <a:t>F</a:t>
            </a:r>
            <a:r>
              <a:rPr lang="en-IN" sz="2400" dirty="0" smtClean="0">
                <a:solidFill>
                  <a:schemeClr val="accent1"/>
                </a:solidFill>
              </a:rPr>
              <a:t>inal enzymes for digestion of carbohydrate in the brush border of small intestine mucosa.</a:t>
            </a:r>
          </a:p>
          <a:p>
            <a:r>
              <a:rPr lang="en-IN" sz="2400" dirty="0" smtClean="0">
                <a:solidFill>
                  <a:schemeClr val="accent1"/>
                </a:solidFill>
              </a:rPr>
              <a:t>Slows down and decreases digestion and absorption of polysaccharide and sucrose.</a:t>
            </a:r>
          </a:p>
          <a:p>
            <a:r>
              <a:rPr lang="en-IN" sz="2400" dirty="0" smtClean="0">
                <a:solidFill>
                  <a:schemeClr val="accent1"/>
                </a:solidFill>
              </a:rPr>
              <a:t>In addition GLP-1 release is promoted which may contribute to effect.</a:t>
            </a:r>
          </a:p>
          <a:p>
            <a:endParaRPr lang="en-IN" dirty="0" smtClean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48534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2731" y="902765"/>
            <a:ext cx="8761413" cy="728480"/>
          </a:xfrm>
        </p:spPr>
        <p:txBody>
          <a:bodyPr/>
          <a:lstStyle/>
          <a:p>
            <a:r>
              <a:rPr lang="en-IN" dirty="0" smtClean="0">
                <a:solidFill>
                  <a:schemeClr val="accent1"/>
                </a:solidFill>
              </a:rPr>
              <a:t>ACARBOSE</a:t>
            </a:r>
            <a:endParaRPr lang="en-IN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731" y="1869722"/>
            <a:ext cx="8761413" cy="34163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N" sz="2400" dirty="0">
                <a:solidFill>
                  <a:schemeClr val="accent1"/>
                </a:solidFill>
              </a:rPr>
              <a:t>Initially 25 mg PO q8hr, at meals (with first bite)</a:t>
            </a:r>
          </a:p>
          <a:p>
            <a:r>
              <a:rPr lang="en-IN" sz="2400" dirty="0">
                <a:solidFill>
                  <a:schemeClr val="accent1"/>
                </a:solidFill>
              </a:rPr>
              <a:t>Can increase to 50 or 100 mg PO q8hr at 4- to 8-wk intervals based on 1 hour postprandial glucose or glycosylated </a:t>
            </a:r>
            <a:r>
              <a:rPr lang="en-IN" sz="2400" dirty="0" err="1">
                <a:solidFill>
                  <a:schemeClr val="accent1"/>
                </a:solidFill>
              </a:rPr>
              <a:t>hemoglobin</a:t>
            </a:r>
            <a:r>
              <a:rPr lang="en-IN" sz="2400" dirty="0">
                <a:solidFill>
                  <a:schemeClr val="accent1"/>
                </a:solidFill>
              </a:rPr>
              <a:t> levels, and on tolerance</a:t>
            </a:r>
          </a:p>
          <a:p>
            <a:pPr marL="0" indent="0">
              <a:buNone/>
            </a:pPr>
            <a:r>
              <a:rPr lang="en-IN" sz="2400" b="1" dirty="0">
                <a:solidFill>
                  <a:schemeClr val="accent1"/>
                </a:solidFill>
              </a:rPr>
              <a:t>Maximum Dose</a:t>
            </a:r>
          </a:p>
          <a:p>
            <a:r>
              <a:rPr lang="en-IN" sz="2400" dirty="0">
                <a:solidFill>
                  <a:schemeClr val="accent1"/>
                </a:solidFill>
              </a:rPr>
              <a:t>&lt;60 kg: 50 mg q8hr</a:t>
            </a:r>
          </a:p>
          <a:p>
            <a:r>
              <a:rPr lang="en-IN" sz="2400" dirty="0">
                <a:solidFill>
                  <a:schemeClr val="accent1"/>
                </a:solidFill>
              </a:rPr>
              <a:t>&gt;60 kg: 100 mg q8hr</a:t>
            </a:r>
          </a:p>
          <a:p>
            <a:r>
              <a:rPr lang="en-IN" sz="2400" dirty="0" smtClean="0">
                <a:solidFill>
                  <a:schemeClr val="accent1"/>
                </a:solidFill>
              </a:rPr>
              <a:t>mono </a:t>
            </a:r>
            <a:r>
              <a:rPr lang="en-IN" sz="2400" dirty="0">
                <a:solidFill>
                  <a:schemeClr val="accent1"/>
                </a:solidFill>
              </a:rPr>
              <a:t>treatment or with sulfonylurea</a:t>
            </a:r>
          </a:p>
          <a:p>
            <a:endParaRPr lang="en-IN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09489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solidFill>
                  <a:schemeClr val="accent1"/>
                </a:solidFill>
              </a:rPr>
              <a:t>ADVERSE EFFECTS</a:t>
            </a:r>
            <a:endParaRPr lang="en-IN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400" dirty="0">
                <a:solidFill>
                  <a:schemeClr val="accent1"/>
                </a:solidFill>
              </a:rPr>
              <a:t>F</a:t>
            </a:r>
            <a:r>
              <a:rPr lang="en-IN" sz="2400" dirty="0" smtClean="0">
                <a:solidFill>
                  <a:schemeClr val="accent1"/>
                </a:solidFill>
              </a:rPr>
              <a:t>latulence</a:t>
            </a:r>
          </a:p>
          <a:p>
            <a:r>
              <a:rPr lang="en-IN" sz="2400" dirty="0" smtClean="0">
                <a:solidFill>
                  <a:schemeClr val="accent1"/>
                </a:solidFill>
              </a:rPr>
              <a:t>Abdominal discomfort</a:t>
            </a:r>
          </a:p>
          <a:p>
            <a:r>
              <a:rPr lang="en-IN" sz="2400" dirty="0" smtClean="0">
                <a:solidFill>
                  <a:schemeClr val="accent1"/>
                </a:solidFill>
              </a:rPr>
              <a:t>Loose stool </a:t>
            </a:r>
          </a:p>
          <a:p>
            <a:r>
              <a:rPr lang="en-IN" sz="2400" dirty="0" smtClean="0">
                <a:solidFill>
                  <a:schemeClr val="accent1"/>
                </a:solidFill>
              </a:rPr>
              <a:t>Hepatic transaminase may raise but liver damage is rare.</a:t>
            </a:r>
            <a:endParaRPr lang="en-IN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81128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1151336"/>
          </a:xfrm>
        </p:spPr>
        <p:txBody>
          <a:bodyPr/>
          <a:lstStyle/>
          <a:p>
            <a:r>
              <a:rPr lang="en-IN" dirty="0" smtClean="0">
                <a:solidFill>
                  <a:schemeClr val="accent1"/>
                </a:solidFill>
              </a:rPr>
              <a:t>NEWER ORAL HYPOGLYCAEMIC AGENTS</a:t>
            </a:r>
            <a:endParaRPr lang="en-IN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400" dirty="0" smtClean="0">
                <a:solidFill>
                  <a:schemeClr val="accent1"/>
                </a:solidFill>
              </a:rPr>
              <a:t>GLP-1 MIMETICS</a:t>
            </a:r>
          </a:p>
          <a:p>
            <a:r>
              <a:rPr lang="en-IN" sz="2400" dirty="0" smtClean="0">
                <a:solidFill>
                  <a:schemeClr val="accent1"/>
                </a:solidFill>
              </a:rPr>
              <a:t>DPP4 INHIBITORS </a:t>
            </a:r>
          </a:p>
        </p:txBody>
      </p:sp>
    </p:spTree>
    <p:extLst>
      <p:ext uri="{BB962C8B-B14F-4D97-AF65-F5344CB8AC3E}">
        <p14:creationId xmlns="" xmlns:p14="http://schemas.microsoft.com/office/powerpoint/2010/main" val="2306153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47729"/>
            <a:ext cx="8761413" cy="1815921"/>
          </a:xfrm>
        </p:spPr>
        <p:txBody>
          <a:bodyPr/>
          <a:lstStyle/>
          <a:p>
            <a:r>
              <a:rPr lang="en-IN" dirty="0" smtClean="0">
                <a:solidFill>
                  <a:schemeClr val="accent1"/>
                </a:solidFill>
              </a:rPr>
              <a:t>UDERSTANDING THE MECHANISM BEHIND THE USE OF NEWER ORAL HYPOGLYCAEMIC AGENTS </a:t>
            </a:r>
            <a:endParaRPr lang="en-IN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82946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862885"/>
            <a:ext cx="8761413" cy="5156915"/>
          </a:xfrm>
        </p:spPr>
        <p:txBody>
          <a:bodyPr>
            <a:noAutofit/>
          </a:bodyPr>
          <a:lstStyle/>
          <a:p>
            <a:r>
              <a:rPr lang="en-IN" sz="2400" dirty="0">
                <a:solidFill>
                  <a:schemeClr val="accent1"/>
                </a:solidFill>
              </a:rPr>
              <a:t>In 1906, extracts of mucosa from the porcine upper small intestine were used by </a:t>
            </a:r>
            <a:r>
              <a:rPr lang="en-IN" sz="2400" dirty="0" smtClean="0">
                <a:solidFill>
                  <a:schemeClr val="accent1"/>
                </a:solidFill>
              </a:rPr>
              <a:t>hoping </a:t>
            </a:r>
            <a:r>
              <a:rPr lang="en-IN" sz="2400" dirty="0">
                <a:solidFill>
                  <a:schemeClr val="accent1"/>
                </a:solidFill>
              </a:rPr>
              <a:t>that "the pancreas secretion might be stimulated by the substance of the nature of a hormone yielded by the duodenal mucosa membrane" </a:t>
            </a:r>
          </a:p>
          <a:p>
            <a:r>
              <a:rPr lang="en-IN" sz="2400" dirty="0" smtClean="0">
                <a:solidFill>
                  <a:schemeClr val="accent1"/>
                </a:solidFill>
              </a:rPr>
              <a:t> </a:t>
            </a:r>
            <a:r>
              <a:rPr lang="en-IN" sz="2400" dirty="0">
                <a:solidFill>
                  <a:schemeClr val="accent1"/>
                </a:solidFill>
              </a:rPr>
              <a:t>In 1932, </a:t>
            </a:r>
            <a:r>
              <a:rPr lang="en-IN" sz="2400" dirty="0" smtClean="0">
                <a:solidFill>
                  <a:schemeClr val="accent1"/>
                </a:solidFill>
              </a:rPr>
              <a:t>the </a:t>
            </a:r>
            <a:r>
              <a:rPr lang="en-IN" sz="2400" dirty="0">
                <a:solidFill>
                  <a:schemeClr val="accent1"/>
                </a:solidFill>
              </a:rPr>
              <a:t>unidentified substance thought to exert this effect "incretin" </a:t>
            </a:r>
            <a:r>
              <a:rPr lang="en-IN" sz="2400" dirty="0" smtClean="0">
                <a:solidFill>
                  <a:schemeClr val="accent1"/>
                </a:solidFill>
              </a:rPr>
              <a:t>.</a:t>
            </a:r>
          </a:p>
          <a:p>
            <a:r>
              <a:rPr lang="en-IN" sz="2400" dirty="0" smtClean="0">
                <a:solidFill>
                  <a:schemeClr val="accent1"/>
                </a:solidFill>
              </a:rPr>
              <a:t> </a:t>
            </a:r>
            <a:r>
              <a:rPr lang="en-IN" sz="2400" dirty="0">
                <a:solidFill>
                  <a:schemeClr val="accent1"/>
                </a:solidFill>
              </a:rPr>
              <a:t>Thirty years </a:t>
            </a:r>
            <a:r>
              <a:rPr lang="en-IN" sz="2400" dirty="0" smtClean="0">
                <a:solidFill>
                  <a:schemeClr val="accent1"/>
                </a:solidFill>
              </a:rPr>
              <a:t>later it was </a:t>
            </a:r>
            <a:r>
              <a:rPr lang="en-IN" sz="2400" dirty="0">
                <a:solidFill>
                  <a:schemeClr val="accent1"/>
                </a:solidFill>
              </a:rPr>
              <a:t>demonstrated that gut derived factors have a potentiating effect on insulin secretion after ingestion of glucose </a:t>
            </a:r>
            <a:r>
              <a:rPr lang="en-IN" sz="2400" dirty="0" smtClean="0">
                <a:solidFill>
                  <a:schemeClr val="accent1"/>
                </a:solidFill>
              </a:rPr>
              <a:t>.</a:t>
            </a:r>
          </a:p>
          <a:p>
            <a:pPr marL="0" indent="0">
              <a:buNone/>
            </a:pPr>
            <a:endParaRPr lang="en-IN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28682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1923" y="1251217"/>
            <a:ext cx="9418601" cy="5098067"/>
          </a:xfrm>
        </p:spPr>
        <p:txBody>
          <a:bodyPr>
            <a:normAutofit/>
          </a:bodyPr>
          <a:lstStyle/>
          <a:p>
            <a:r>
              <a:rPr lang="en-IN" sz="2400" dirty="0">
                <a:solidFill>
                  <a:schemeClr val="accent1"/>
                </a:solidFill>
              </a:rPr>
              <a:t>Some years later, a polypeptide was discovered and named gastric inhibitory polypeptide (GIP) because of its inhibitory effect on gastric acid secretion in dogs </a:t>
            </a:r>
          </a:p>
          <a:p>
            <a:r>
              <a:rPr lang="en-IN" sz="2400" dirty="0">
                <a:solidFill>
                  <a:schemeClr val="accent1"/>
                </a:solidFill>
              </a:rPr>
              <a:t> Eventually, it was shown to be </a:t>
            </a:r>
            <a:r>
              <a:rPr lang="en-IN" sz="2400" dirty="0" err="1">
                <a:solidFill>
                  <a:schemeClr val="accent1"/>
                </a:solidFill>
              </a:rPr>
              <a:t>insulinotropic</a:t>
            </a:r>
            <a:r>
              <a:rPr lang="en-IN" sz="2400" dirty="0">
                <a:solidFill>
                  <a:schemeClr val="accent1"/>
                </a:solidFill>
              </a:rPr>
              <a:t> at elevated glucose concentrations. Its gastric inhibitory effects were weak  and it was, therefore, suggested that GIP should be renamed "glucose-dependent </a:t>
            </a:r>
            <a:r>
              <a:rPr lang="en-IN" sz="2400" dirty="0" err="1">
                <a:solidFill>
                  <a:schemeClr val="accent1"/>
                </a:solidFill>
              </a:rPr>
              <a:t>insulinotropic</a:t>
            </a:r>
            <a:r>
              <a:rPr lang="en-IN" sz="2400" dirty="0">
                <a:solidFill>
                  <a:schemeClr val="accent1"/>
                </a:solidFill>
              </a:rPr>
              <a:t> polypeptide</a:t>
            </a:r>
            <a:r>
              <a:rPr lang="en-IN" sz="2400" dirty="0" smtClean="0">
                <a:solidFill>
                  <a:schemeClr val="accent1"/>
                </a:solidFill>
              </a:rPr>
              <a:t>“.</a:t>
            </a:r>
            <a:endParaRPr lang="en-IN" sz="24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IN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82992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3354" y="932744"/>
            <a:ext cx="8761413" cy="4147256"/>
          </a:xfrm>
        </p:spPr>
        <p:txBody>
          <a:bodyPr>
            <a:normAutofit/>
          </a:bodyPr>
          <a:lstStyle/>
          <a:p>
            <a:r>
              <a:rPr lang="en-IN" sz="2400" dirty="0">
                <a:solidFill>
                  <a:schemeClr val="accent1"/>
                </a:solidFill>
              </a:rPr>
              <a:t>In 1983, the gene encoding the human pancreatic hormone, glucagon, was cloned.</a:t>
            </a:r>
          </a:p>
          <a:p>
            <a:r>
              <a:rPr lang="en-IN" sz="2400" dirty="0">
                <a:solidFill>
                  <a:schemeClr val="accent1"/>
                </a:solidFill>
              </a:rPr>
              <a:t>The gene was found to be expressed in both the pancreatic α -cells and the intestinal L-cells. </a:t>
            </a:r>
          </a:p>
          <a:p>
            <a:endParaRPr lang="en-IN" sz="2400" dirty="0"/>
          </a:p>
        </p:txBody>
      </p:sp>
    </p:spTree>
    <p:extLst>
      <p:ext uri="{BB962C8B-B14F-4D97-AF65-F5344CB8AC3E}">
        <p14:creationId xmlns="" xmlns:p14="http://schemas.microsoft.com/office/powerpoint/2010/main" val="49873804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4802" y="697426"/>
            <a:ext cx="8761413" cy="5759130"/>
          </a:xfrm>
        </p:spPr>
        <p:txBody>
          <a:bodyPr>
            <a:normAutofit/>
          </a:bodyPr>
          <a:lstStyle/>
          <a:p>
            <a:endParaRPr lang="en-IN" dirty="0" smtClean="0">
              <a:solidFill>
                <a:schemeClr val="accent1"/>
              </a:solidFill>
            </a:endParaRPr>
          </a:p>
          <a:p>
            <a:r>
              <a:rPr lang="en-IN" sz="2400" dirty="0">
                <a:solidFill>
                  <a:schemeClr val="accent1"/>
                </a:solidFill>
              </a:rPr>
              <a:t>In the pancreas </a:t>
            </a:r>
            <a:r>
              <a:rPr lang="en-IN" sz="2400" dirty="0" err="1">
                <a:solidFill>
                  <a:schemeClr val="accent1"/>
                </a:solidFill>
              </a:rPr>
              <a:t>proglucagon</a:t>
            </a:r>
            <a:r>
              <a:rPr lang="en-IN" sz="2400" dirty="0">
                <a:solidFill>
                  <a:schemeClr val="accent1"/>
                </a:solidFill>
              </a:rPr>
              <a:t> is cleaved to glucagon, </a:t>
            </a:r>
            <a:r>
              <a:rPr lang="en-IN" sz="2400" dirty="0" err="1">
                <a:solidFill>
                  <a:schemeClr val="accent1"/>
                </a:solidFill>
              </a:rPr>
              <a:t>glicentin</a:t>
            </a:r>
            <a:r>
              <a:rPr lang="en-IN" sz="2400" dirty="0">
                <a:solidFill>
                  <a:schemeClr val="accent1"/>
                </a:solidFill>
              </a:rPr>
              <a:t>-related pancreatic peptide (GRPP) and a major </a:t>
            </a:r>
            <a:r>
              <a:rPr lang="en-IN" sz="2400" dirty="0" err="1">
                <a:solidFill>
                  <a:schemeClr val="accent1"/>
                </a:solidFill>
              </a:rPr>
              <a:t>proglucagon</a:t>
            </a:r>
            <a:r>
              <a:rPr lang="en-IN" sz="2400" dirty="0">
                <a:solidFill>
                  <a:schemeClr val="accent1"/>
                </a:solidFill>
              </a:rPr>
              <a:t> fragment . Apart from glucagon, all of these fragments seem to be biologically inactive . </a:t>
            </a:r>
          </a:p>
          <a:p>
            <a:r>
              <a:rPr lang="en-IN" sz="2400" dirty="0">
                <a:solidFill>
                  <a:schemeClr val="accent1"/>
                </a:solidFill>
              </a:rPr>
              <a:t>In contrast, in the intestinal L-cells, the molecule is processed to GLP-1 (glucagon-like peptide-1), GLP-2 (glucagon-like peptide-2)  and </a:t>
            </a:r>
            <a:r>
              <a:rPr lang="en-IN" sz="2400" dirty="0" err="1">
                <a:solidFill>
                  <a:schemeClr val="accent1"/>
                </a:solidFill>
              </a:rPr>
              <a:t>glicentin</a:t>
            </a:r>
            <a:r>
              <a:rPr lang="en-IN" sz="2400" dirty="0">
                <a:solidFill>
                  <a:schemeClr val="accent1"/>
                </a:solidFill>
              </a:rPr>
              <a:t> </a:t>
            </a:r>
          </a:p>
          <a:p>
            <a:r>
              <a:rPr lang="en-IN" sz="2400" dirty="0">
                <a:solidFill>
                  <a:schemeClr val="accent1"/>
                </a:solidFill>
              </a:rPr>
              <a:t> GLP-1 was found to be strongly </a:t>
            </a:r>
            <a:r>
              <a:rPr lang="en-IN" sz="2400" dirty="0" err="1">
                <a:solidFill>
                  <a:schemeClr val="accent1"/>
                </a:solidFill>
              </a:rPr>
              <a:t>insulinotropic</a:t>
            </a:r>
            <a:r>
              <a:rPr lang="en-IN" sz="2400" dirty="0">
                <a:solidFill>
                  <a:schemeClr val="accent1"/>
                </a:solidFill>
              </a:rPr>
              <a:t>  and GLP-2 to be a key regulator of small bowel growth . </a:t>
            </a:r>
          </a:p>
          <a:p>
            <a:endParaRPr lang="en-IN" sz="2400" dirty="0">
              <a:solidFill>
                <a:schemeClr val="accent1"/>
              </a:solidFill>
            </a:endParaRPr>
          </a:p>
          <a:p>
            <a:endParaRPr lang="en-IN" sz="2400" dirty="0" smtClean="0">
              <a:solidFill>
                <a:schemeClr val="accent1"/>
              </a:solidFill>
            </a:endParaRPr>
          </a:p>
          <a:p>
            <a:endParaRPr lang="en-IN" dirty="0">
              <a:solidFill>
                <a:schemeClr val="accent1"/>
              </a:solidFill>
            </a:endParaRPr>
          </a:p>
          <a:p>
            <a:endParaRPr lang="en-IN" dirty="0" smtClean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61903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8509" y="1011767"/>
            <a:ext cx="8761413" cy="3416300"/>
          </a:xfrm>
        </p:spPr>
        <p:txBody>
          <a:bodyPr>
            <a:noAutofit/>
          </a:bodyPr>
          <a:lstStyle/>
          <a:p>
            <a:r>
              <a:rPr lang="en-IN" sz="2400" dirty="0">
                <a:solidFill>
                  <a:schemeClr val="accent1"/>
                </a:solidFill>
              </a:rPr>
              <a:t>Today, therefore, we have two major </a:t>
            </a:r>
            <a:r>
              <a:rPr lang="en-IN" sz="2400" dirty="0" err="1">
                <a:solidFill>
                  <a:schemeClr val="accent1"/>
                </a:solidFill>
              </a:rPr>
              <a:t>incretin</a:t>
            </a:r>
            <a:r>
              <a:rPr lang="en-IN" sz="2400" dirty="0">
                <a:solidFill>
                  <a:schemeClr val="accent1"/>
                </a:solidFill>
              </a:rPr>
              <a:t> hormones:</a:t>
            </a:r>
          </a:p>
          <a:p>
            <a:r>
              <a:rPr lang="en-IN" sz="2400" dirty="0">
                <a:solidFill>
                  <a:schemeClr val="accent1"/>
                </a:solidFill>
              </a:rPr>
              <a:t> Glucose-dependent </a:t>
            </a:r>
            <a:r>
              <a:rPr lang="en-IN" sz="2400" dirty="0" err="1">
                <a:solidFill>
                  <a:schemeClr val="accent1"/>
                </a:solidFill>
              </a:rPr>
              <a:t>insulinotropic</a:t>
            </a:r>
            <a:r>
              <a:rPr lang="en-IN" sz="2400" dirty="0">
                <a:solidFill>
                  <a:schemeClr val="accent1"/>
                </a:solidFill>
              </a:rPr>
              <a:t> polypeptide (GIP) and</a:t>
            </a:r>
          </a:p>
          <a:p>
            <a:r>
              <a:rPr lang="en-IN" sz="2400" dirty="0">
                <a:solidFill>
                  <a:schemeClr val="accent1"/>
                </a:solidFill>
              </a:rPr>
              <a:t> Glucagon-like peptide-1 (GLP-1)</a:t>
            </a:r>
          </a:p>
          <a:p>
            <a:r>
              <a:rPr lang="en-IN" sz="2400" dirty="0">
                <a:solidFill>
                  <a:schemeClr val="accent1"/>
                </a:solidFill>
              </a:rPr>
              <a:t>Together are thought to be responsible for the </a:t>
            </a:r>
            <a:r>
              <a:rPr lang="en-IN" sz="2400" dirty="0" err="1">
                <a:solidFill>
                  <a:schemeClr val="accent1"/>
                </a:solidFill>
              </a:rPr>
              <a:t>incretin</a:t>
            </a:r>
            <a:r>
              <a:rPr lang="en-IN" sz="2400" dirty="0">
                <a:solidFill>
                  <a:schemeClr val="accent1"/>
                </a:solidFill>
              </a:rPr>
              <a:t> effect.</a:t>
            </a:r>
          </a:p>
          <a:p>
            <a:r>
              <a:rPr lang="en-IN" sz="2400" dirty="0">
                <a:solidFill>
                  <a:schemeClr val="accent1"/>
                </a:solidFill>
              </a:rPr>
              <a:t> The </a:t>
            </a:r>
            <a:r>
              <a:rPr lang="en-IN" sz="2400" dirty="0" err="1">
                <a:solidFill>
                  <a:schemeClr val="accent1"/>
                </a:solidFill>
              </a:rPr>
              <a:t>incretin</a:t>
            </a:r>
            <a:r>
              <a:rPr lang="en-IN" sz="2400" dirty="0">
                <a:solidFill>
                  <a:schemeClr val="accent1"/>
                </a:solidFill>
              </a:rPr>
              <a:t> effect is quantitated by comparison of the insulin response after oral and intravenous glucose, administered in such a way that identical blood glucose concentrations are obtained . </a:t>
            </a:r>
          </a:p>
          <a:p>
            <a:endParaRPr lang="en-IN" sz="2400" dirty="0"/>
          </a:p>
        </p:txBody>
      </p:sp>
    </p:spTree>
    <p:extLst>
      <p:ext uri="{BB962C8B-B14F-4D97-AF65-F5344CB8AC3E}">
        <p14:creationId xmlns="" xmlns:p14="http://schemas.microsoft.com/office/powerpoint/2010/main" val="4000704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574432"/>
            <a:ext cx="8761413" cy="728480"/>
          </a:xfrm>
        </p:spPr>
        <p:txBody>
          <a:bodyPr/>
          <a:lstStyle/>
          <a:p>
            <a:r>
              <a:rPr lang="en-IN" dirty="0" smtClean="0">
                <a:solidFill>
                  <a:schemeClr val="accent1"/>
                </a:solidFill>
              </a:rPr>
              <a:t>Pancreas in blood sugar control.</a:t>
            </a:r>
            <a:endParaRPr lang="en-IN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4096" y="1674254"/>
            <a:ext cx="9182271" cy="4345546"/>
          </a:xfrm>
        </p:spPr>
        <p:txBody>
          <a:bodyPr>
            <a:normAutofit/>
          </a:bodyPr>
          <a:lstStyle/>
          <a:p>
            <a:r>
              <a:rPr lang="en-IN" sz="2400" dirty="0" smtClean="0">
                <a:solidFill>
                  <a:schemeClr val="accent1"/>
                </a:solidFill>
              </a:rPr>
              <a:t>The </a:t>
            </a:r>
            <a:r>
              <a:rPr lang="en-IN" sz="2400" dirty="0">
                <a:solidFill>
                  <a:schemeClr val="accent1"/>
                </a:solidFill>
              </a:rPr>
              <a:t>endocrine function consists primarily of the secretion of the two major hormones, insulin and </a:t>
            </a:r>
            <a:r>
              <a:rPr lang="en-IN" sz="2400" dirty="0" smtClean="0">
                <a:solidFill>
                  <a:schemeClr val="accent1"/>
                </a:solidFill>
              </a:rPr>
              <a:t>glucagon</a:t>
            </a:r>
            <a:endParaRPr lang="en-IN" sz="2400" dirty="0">
              <a:solidFill>
                <a:schemeClr val="accent1"/>
              </a:solidFill>
            </a:endParaRPr>
          </a:p>
          <a:p>
            <a:r>
              <a:rPr lang="en-IN" sz="2400" dirty="0" smtClean="0">
                <a:solidFill>
                  <a:schemeClr val="accent1"/>
                </a:solidFill>
              </a:rPr>
              <a:t> </a:t>
            </a:r>
            <a:r>
              <a:rPr lang="en-IN" sz="2400" dirty="0">
                <a:solidFill>
                  <a:schemeClr val="accent1"/>
                </a:solidFill>
              </a:rPr>
              <a:t>A cells produce glucagon; </a:t>
            </a:r>
            <a:br>
              <a:rPr lang="en-IN" sz="2400" dirty="0">
                <a:solidFill>
                  <a:schemeClr val="accent1"/>
                </a:solidFill>
              </a:rPr>
            </a:br>
            <a:r>
              <a:rPr lang="en-IN" sz="2400" dirty="0" smtClean="0">
                <a:solidFill>
                  <a:schemeClr val="accent1"/>
                </a:solidFill>
              </a:rPr>
              <a:t> </a:t>
            </a:r>
            <a:r>
              <a:rPr lang="en-IN" sz="2400" dirty="0">
                <a:solidFill>
                  <a:schemeClr val="accent1"/>
                </a:solidFill>
              </a:rPr>
              <a:t>B cells produce insulin; </a:t>
            </a:r>
            <a:br>
              <a:rPr lang="en-IN" sz="2400" dirty="0">
                <a:solidFill>
                  <a:schemeClr val="accent1"/>
                </a:solidFill>
              </a:rPr>
            </a:br>
            <a:endParaRPr lang="en-IN" sz="2400" dirty="0" smtClean="0">
              <a:solidFill>
                <a:schemeClr val="accent1"/>
              </a:solidFill>
            </a:endParaRPr>
          </a:p>
          <a:p>
            <a:r>
              <a:rPr lang="en-IN" sz="2400" dirty="0" smtClean="0">
                <a:solidFill>
                  <a:schemeClr val="accent1"/>
                </a:solidFill>
              </a:rPr>
              <a:t> </a:t>
            </a:r>
            <a:r>
              <a:rPr lang="en-IN" sz="2400" dirty="0">
                <a:solidFill>
                  <a:schemeClr val="accent1"/>
                </a:solidFill>
              </a:rPr>
              <a:t>Insulin is secreted only by the B </a:t>
            </a:r>
            <a:r>
              <a:rPr lang="en-IN" sz="2400" dirty="0" smtClean="0">
                <a:solidFill>
                  <a:schemeClr val="accent1"/>
                </a:solidFill>
              </a:rPr>
              <a:t>cells</a:t>
            </a:r>
          </a:p>
        </p:txBody>
      </p:sp>
    </p:spTree>
    <p:extLst>
      <p:ext uri="{BB962C8B-B14F-4D97-AF65-F5344CB8AC3E}">
        <p14:creationId xmlns="" xmlns:p14="http://schemas.microsoft.com/office/powerpoint/2010/main" val="119308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0560" y="1058034"/>
            <a:ext cx="8761413" cy="47889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2800" dirty="0" smtClean="0">
                <a:solidFill>
                  <a:schemeClr val="accent1"/>
                </a:solidFill>
              </a:rPr>
              <a:t>Glucagon like peptide 1</a:t>
            </a:r>
          </a:p>
          <a:p>
            <a:pPr marL="0" indent="0">
              <a:buNone/>
            </a:pPr>
            <a:endParaRPr lang="en-IN" sz="2800" dirty="0" smtClean="0">
              <a:solidFill>
                <a:schemeClr val="accent1"/>
              </a:solidFill>
            </a:endParaRPr>
          </a:p>
          <a:p>
            <a:r>
              <a:rPr lang="en-IN" dirty="0" smtClean="0">
                <a:solidFill>
                  <a:schemeClr val="accent1"/>
                </a:solidFill>
              </a:rPr>
              <a:t>30 </a:t>
            </a:r>
            <a:r>
              <a:rPr lang="en-IN" dirty="0">
                <a:solidFill>
                  <a:schemeClr val="accent1"/>
                </a:solidFill>
              </a:rPr>
              <a:t>amino acid peptide with approximately 50% homology to glucagon. </a:t>
            </a:r>
            <a:r>
              <a:rPr lang="en-IN" dirty="0" smtClean="0">
                <a:solidFill>
                  <a:schemeClr val="accent1"/>
                </a:solidFill>
              </a:rPr>
              <a:t>GLP-1 </a:t>
            </a:r>
            <a:r>
              <a:rPr lang="en-IN" dirty="0">
                <a:solidFill>
                  <a:schemeClr val="accent1"/>
                </a:solidFill>
              </a:rPr>
              <a:t>is released in response to meal ingestion </a:t>
            </a:r>
            <a:r>
              <a:rPr lang="en-IN" dirty="0" smtClean="0">
                <a:solidFill>
                  <a:schemeClr val="accent1"/>
                </a:solidFill>
              </a:rPr>
              <a:t> </a:t>
            </a:r>
            <a:r>
              <a:rPr lang="en-IN" dirty="0">
                <a:solidFill>
                  <a:schemeClr val="accent1"/>
                </a:solidFill>
              </a:rPr>
              <a:t>with lipids and carbohydrates being most potent in stimulating secretion </a:t>
            </a:r>
            <a:endParaRPr lang="en-IN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IN" dirty="0" smtClean="0">
                <a:solidFill>
                  <a:schemeClr val="accent1"/>
                </a:solidFill>
              </a:rPr>
              <a:t> </a:t>
            </a:r>
            <a:r>
              <a:rPr lang="en-IN" sz="3200" dirty="0" smtClean="0">
                <a:solidFill>
                  <a:schemeClr val="accent1"/>
                </a:solidFill>
              </a:rPr>
              <a:t>mechanism of the </a:t>
            </a:r>
            <a:r>
              <a:rPr lang="en-IN" sz="3200" dirty="0" err="1" smtClean="0">
                <a:solidFill>
                  <a:schemeClr val="accent1"/>
                </a:solidFill>
              </a:rPr>
              <a:t>insulinotropic</a:t>
            </a:r>
            <a:r>
              <a:rPr lang="en-IN" sz="3200" dirty="0" smtClean="0">
                <a:solidFill>
                  <a:schemeClr val="accent1"/>
                </a:solidFill>
              </a:rPr>
              <a:t> action </a:t>
            </a:r>
          </a:p>
          <a:p>
            <a:r>
              <a:rPr lang="en-IN" dirty="0" smtClean="0">
                <a:solidFill>
                  <a:schemeClr val="accent1"/>
                </a:solidFill>
              </a:rPr>
              <a:t>involves interaction with a specific receptor, located on the pancreatic β -cells, with subsequent activation of </a:t>
            </a:r>
            <a:r>
              <a:rPr lang="en-IN" dirty="0" err="1" smtClean="0">
                <a:solidFill>
                  <a:schemeClr val="accent1"/>
                </a:solidFill>
              </a:rPr>
              <a:t>adenylate</a:t>
            </a:r>
            <a:r>
              <a:rPr lang="en-IN" dirty="0" smtClean="0">
                <a:solidFill>
                  <a:schemeClr val="accent1"/>
                </a:solidFill>
              </a:rPr>
              <a:t> </a:t>
            </a:r>
            <a:r>
              <a:rPr lang="en-IN" dirty="0" err="1" smtClean="0">
                <a:solidFill>
                  <a:schemeClr val="accent1"/>
                </a:solidFill>
              </a:rPr>
              <a:t>cyclase</a:t>
            </a:r>
            <a:r>
              <a:rPr lang="en-IN" dirty="0" smtClean="0">
                <a:solidFill>
                  <a:schemeClr val="accent1"/>
                </a:solidFill>
              </a:rPr>
              <a:t>. </a:t>
            </a:r>
          </a:p>
          <a:p>
            <a:r>
              <a:rPr lang="en-IN" dirty="0" smtClean="0">
                <a:solidFill>
                  <a:schemeClr val="accent1"/>
                </a:solidFill>
              </a:rPr>
              <a:t>The </a:t>
            </a:r>
            <a:r>
              <a:rPr lang="en-IN" dirty="0">
                <a:solidFill>
                  <a:schemeClr val="accent1"/>
                </a:solidFill>
              </a:rPr>
              <a:t>actions on the β -cell seem to be related to accumulation of </a:t>
            </a:r>
            <a:r>
              <a:rPr lang="en-IN" dirty="0" err="1">
                <a:solidFill>
                  <a:schemeClr val="accent1"/>
                </a:solidFill>
              </a:rPr>
              <a:t>cAMP</a:t>
            </a:r>
            <a:r>
              <a:rPr lang="en-IN" dirty="0">
                <a:solidFill>
                  <a:schemeClr val="accent1"/>
                </a:solidFill>
              </a:rPr>
              <a:t> within the cell and include closure of K + channels, elevation of cytosolic </a:t>
            </a:r>
            <a:r>
              <a:rPr lang="en-IN" dirty="0" err="1">
                <a:solidFill>
                  <a:schemeClr val="accent1"/>
                </a:solidFill>
              </a:rPr>
              <a:t>Ca</a:t>
            </a:r>
            <a:r>
              <a:rPr lang="en-IN" dirty="0">
                <a:solidFill>
                  <a:schemeClr val="accent1"/>
                </a:solidFill>
              </a:rPr>
              <a:t> ++ concentrations and mobilization of a pool of insulin containing granules </a:t>
            </a:r>
            <a:r>
              <a:rPr lang="en-IN" dirty="0" smtClean="0">
                <a:solidFill>
                  <a:schemeClr val="accent1"/>
                </a:solidFill>
              </a:rPr>
              <a:t>.</a:t>
            </a:r>
          </a:p>
          <a:p>
            <a:pPr marL="0" indent="0">
              <a:buNone/>
            </a:pPr>
            <a:r>
              <a:rPr lang="en-IN" dirty="0" smtClean="0">
                <a:solidFill>
                  <a:schemeClr val="accent1"/>
                </a:solidFill>
              </a:rPr>
              <a:t> </a:t>
            </a:r>
            <a:endParaRPr lang="en-IN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04257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6622" y="851972"/>
            <a:ext cx="8761413" cy="5749549"/>
          </a:xfrm>
        </p:spPr>
        <p:txBody>
          <a:bodyPr>
            <a:normAutofit/>
          </a:bodyPr>
          <a:lstStyle/>
          <a:p>
            <a:r>
              <a:rPr lang="en-IN" sz="2400" dirty="0" smtClean="0">
                <a:solidFill>
                  <a:schemeClr val="accent1"/>
                </a:solidFill>
              </a:rPr>
              <a:t>In </a:t>
            </a:r>
            <a:r>
              <a:rPr lang="en-IN" sz="2400" dirty="0">
                <a:solidFill>
                  <a:schemeClr val="accent1"/>
                </a:solidFill>
              </a:rPr>
              <a:t>healthy subjects, approximately 50-70% of the insulin response to oral glucose is due to the incretin hormones </a:t>
            </a:r>
            <a:r>
              <a:rPr lang="en-IN" sz="2400" dirty="0" smtClean="0">
                <a:solidFill>
                  <a:schemeClr val="accent1"/>
                </a:solidFill>
              </a:rPr>
              <a:t>.</a:t>
            </a:r>
          </a:p>
          <a:p>
            <a:r>
              <a:rPr lang="en-IN" sz="2400" dirty="0" smtClean="0">
                <a:solidFill>
                  <a:schemeClr val="accent1"/>
                </a:solidFill>
              </a:rPr>
              <a:t> </a:t>
            </a:r>
            <a:r>
              <a:rPr lang="en-IN" sz="2400" dirty="0">
                <a:solidFill>
                  <a:schemeClr val="accent1"/>
                </a:solidFill>
              </a:rPr>
              <a:t>Loss of their effect </a:t>
            </a:r>
            <a:r>
              <a:rPr lang="en-IN" sz="2400" dirty="0" smtClean="0">
                <a:solidFill>
                  <a:schemeClr val="accent1"/>
                </a:solidFill>
              </a:rPr>
              <a:t>contribute </a:t>
            </a:r>
            <a:r>
              <a:rPr lang="en-IN" sz="2400" dirty="0">
                <a:solidFill>
                  <a:schemeClr val="accent1"/>
                </a:solidFill>
              </a:rPr>
              <a:t>to the impaired postprandial insulin response in type 2 diabetic patients. </a:t>
            </a:r>
            <a:r>
              <a:rPr lang="en-IN" sz="2400" dirty="0" smtClean="0">
                <a:solidFill>
                  <a:schemeClr val="accent1"/>
                </a:solidFill>
              </a:rPr>
              <a:t>An </a:t>
            </a:r>
            <a:r>
              <a:rPr lang="en-IN" sz="2400" dirty="0">
                <a:solidFill>
                  <a:schemeClr val="accent1"/>
                </a:solidFill>
              </a:rPr>
              <a:t>impaired incretin effect in type 2 diabetic patients could theoretically be caused by either a decreased secretion, an increased elimination or an impaired effect of the incretin hormones. </a:t>
            </a:r>
            <a:endParaRPr lang="en-IN" sz="2400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IN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04882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solidFill>
                  <a:schemeClr val="accent1"/>
                </a:solidFill>
              </a:rPr>
              <a:t>GLP-1 AND GIP</a:t>
            </a:r>
            <a:endParaRPr lang="en-IN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91684"/>
            <a:ext cx="8761413" cy="3328115"/>
          </a:xfrm>
        </p:spPr>
        <p:txBody>
          <a:bodyPr>
            <a:normAutofit/>
          </a:bodyPr>
          <a:lstStyle/>
          <a:p>
            <a:r>
              <a:rPr lang="en-IN" sz="3200" dirty="0" err="1">
                <a:solidFill>
                  <a:schemeClr val="accent1"/>
                </a:solidFill>
              </a:rPr>
              <a:t>Exenatide</a:t>
            </a:r>
            <a:r>
              <a:rPr lang="en-IN" sz="3200" dirty="0">
                <a:solidFill>
                  <a:schemeClr val="accent1"/>
                </a:solidFill>
              </a:rPr>
              <a:t> </a:t>
            </a:r>
            <a:r>
              <a:rPr lang="en-IN" dirty="0" smtClean="0">
                <a:solidFill>
                  <a:schemeClr val="accent1"/>
                </a:solidFill>
              </a:rPr>
              <a:t> </a:t>
            </a:r>
            <a:r>
              <a:rPr lang="en-IN" dirty="0">
                <a:solidFill>
                  <a:schemeClr val="accent1"/>
                </a:solidFill>
              </a:rPr>
              <a:t>synthetic version of exendin-4, a peptide discovered in the salivary secretions of the reptile </a:t>
            </a:r>
            <a:r>
              <a:rPr lang="en-IN" i="1" dirty="0">
                <a:solidFill>
                  <a:schemeClr val="accent1"/>
                </a:solidFill>
              </a:rPr>
              <a:t>Heloderma </a:t>
            </a:r>
            <a:r>
              <a:rPr lang="en-IN" i="1" dirty="0" err="1" smtClean="0">
                <a:solidFill>
                  <a:schemeClr val="accent1"/>
                </a:solidFill>
              </a:rPr>
              <a:t>suspecttum</a:t>
            </a:r>
            <a:endParaRPr lang="en-IN" i="1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IN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32359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6013" y="888643"/>
            <a:ext cx="8761413" cy="406221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N" b="1" dirty="0"/>
          </a:p>
          <a:p>
            <a:r>
              <a:rPr lang="en-IN" sz="2400" dirty="0">
                <a:solidFill>
                  <a:schemeClr val="accent1"/>
                </a:solidFill>
              </a:rPr>
              <a:t>A </a:t>
            </a:r>
            <a:r>
              <a:rPr lang="en-IN" sz="2400" dirty="0" smtClean="0">
                <a:solidFill>
                  <a:schemeClr val="accent1"/>
                </a:solidFill>
              </a:rPr>
              <a:t>glucagon like </a:t>
            </a:r>
            <a:r>
              <a:rPr lang="en-IN" sz="2400" dirty="0">
                <a:solidFill>
                  <a:schemeClr val="accent1"/>
                </a:solidFill>
              </a:rPr>
              <a:t>peptide-1 (GLP-1) that mimics incretin and promotes insulin secretion, suppresses glucagon, and slows gastric emptying</a:t>
            </a:r>
          </a:p>
          <a:p>
            <a:r>
              <a:rPr lang="en-IN" sz="2400" dirty="0" smtClean="0">
                <a:solidFill>
                  <a:schemeClr val="accent1"/>
                </a:solidFill>
              </a:rPr>
              <a:t>Excretion</a:t>
            </a:r>
            <a:r>
              <a:rPr lang="en-IN" sz="2400" dirty="0">
                <a:solidFill>
                  <a:schemeClr val="accent1"/>
                </a:solidFill>
              </a:rPr>
              <a:t>: Urine (primarily)</a:t>
            </a:r>
          </a:p>
          <a:p>
            <a:endParaRPr lang="en-IN" sz="2400" dirty="0"/>
          </a:p>
        </p:txBody>
      </p:sp>
    </p:spTree>
    <p:extLst>
      <p:ext uri="{BB962C8B-B14F-4D97-AF65-F5344CB8AC3E}">
        <p14:creationId xmlns="" xmlns:p14="http://schemas.microsoft.com/office/powerpoint/2010/main" val="2221370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solidFill>
                  <a:schemeClr val="accent1"/>
                </a:solidFill>
              </a:rPr>
              <a:t>DOSING AND USAGES</a:t>
            </a:r>
            <a:endParaRPr lang="en-IN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9854" y="1893194"/>
            <a:ext cx="9053483" cy="4572000"/>
          </a:xfrm>
        </p:spPr>
        <p:txBody>
          <a:bodyPr>
            <a:normAutofit/>
          </a:bodyPr>
          <a:lstStyle/>
          <a:p>
            <a:r>
              <a:rPr lang="en-IN" sz="2400" dirty="0">
                <a:solidFill>
                  <a:schemeClr val="accent1"/>
                </a:solidFill>
              </a:rPr>
              <a:t>Adjunct to diet and exercise to improve </a:t>
            </a:r>
            <a:r>
              <a:rPr lang="en-IN" sz="2400" dirty="0" smtClean="0">
                <a:solidFill>
                  <a:schemeClr val="accent1"/>
                </a:solidFill>
              </a:rPr>
              <a:t>glycaemic </a:t>
            </a:r>
            <a:r>
              <a:rPr lang="en-IN" sz="2400" dirty="0">
                <a:solidFill>
                  <a:schemeClr val="accent1"/>
                </a:solidFill>
              </a:rPr>
              <a:t>control with DM type 2</a:t>
            </a:r>
            <a:r>
              <a:rPr lang="en-IN" sz="2400" dirty="0" smtClean="0">
                <a:solidFill>
                  <a:schemeClr val="accent1"/>
                </a:solidFill>
              </a:rPr>
              <a:t>;</a:t>
            </a:r>
          </a:p>
          <a:p>
            <a:r>
              <a:rPr lang="en-IN" sz="2400" dirty="0" smtClean="0">
                <a:solidFill>
                  <a:schemeClr val="accent1"/>
                </a:solidFill>
              </a:rPr>
              <a:t> </a:t>
            </a:r>
            <a:r>
              <a:rPr lang="en-IN" sz="2400" dirty="0" err="1">
                <a:solidFill>
                  <a:schemeClr val="accent1"/>
                </a:solidFill>
              </a:rPr>
              <a:t>monotherapy</a:t>
            </a:r>
            <a:r>
              <a:rPr lang="en-IN" sz="2400" dirty="0">
                <a:solidFill>
                  <a:schemeClr val="accent1"/>
                </a:solidFill>
              </a:rPr>
              <a:t> or as an adjunct therapy with </a:t>
            </a:r>
            <a:r>
              <a:rPr lang="en-IN" sz="2400" dirty="0" err="1">
                <a:solidFill>
                  <a:schemeClr val="accent1"/>
                </a:solidFill>
              </a:rPr>
              <a:t>thiazolidinediones</a:t>
            </a:r>
            <a:r>
              <a:rPr lang="en-IN" sz="2400" dirty="0">
                <a:solidFill>
                  <a:schemeClr val="accent1"/>
                </a:solidFill>
              </a:rPr>
              <a:t>, metformin, or a sulfonylurea; </a:t>
            </a:r>
            <a:r>
              <a:rPr lang="en-IN" sz="2400" dirty="0" smtClean="0">
                <a:solidFill>
                  <a:schemeClr val="accent1"/>
                </a:solidFill>
              </a:rPr>
              <a:t>or</a:t>
            </a:r>
          </a:p>
          <a:p>
            <a:r>
              <a:rPr lang="en-IN" sz="2400" dirty="0" smtClean="0">
                <a:solidFill>
                  <a:schemeClr val="accent1"/>
                </a:solidFill>
              </a:rPr>
              <a:t> </a:t>
            </a:r>
            <a:r>
              <a:rPr lang="en-IN" sz="2400" dirty="0">
                <a:solidFill>
                  <a:schemeClr val="accent1"/>
                </a:solidFill>
              </a:rPr>
              <a:t>add-on therapy to insulin </a:t>
            </a:r>
            <a:r>
              <a:rPr lang="en-IN" sz="2400" dirty="0" err="1">
                <a:solidFill>
                  <a:schemeClr val="accent1"/>
                </a:solidFill>
              </a:rPr>
              <a:t>glargine</a:t>
            </a:r>
            <a:r>
              <a:rPr lang="en-IN" sz="2400" dirty="0">
                <a:solidFill>
                  <a:schemeClr val="accent1"/>
                </a:solidFill>
              </a:rPr>
              <a:t> (a long-acting insulin), with or without metformin and/or a thiazolidinedione, in patients who are not achieving adequate </a:t>
            </a:r>
            <a:r>
              <a:rPr lang="en-IN" sz="2400" dirty="0" err="1">
                <a:solidFill>
                  <a:schemeClr val="accent1"/>
                </a:solidFill>
              </a:rPr>
              <a:t>glycemic</a:t>
            </a:r>
            <a:r>
              <a:rPr lang="en-IN" sz="2400" dirty="0">
                <a:solidFill>
                  <a:schemeClr val="accent1"/>
                </a:solidFill>
              </a:rPr>
              <a:t> control on insulin </a:t>
            </a:r>
            <a:r>
              <a:rPr lang="en-IN" sz="2400" dirty="0" err="1">
                <a:solidFill>
                  <a:schemeClr val="accent1"/>
                </a:solidFill>
              </a:rPr>
              <a:t>glargine</a:t>
            </a:r>
            <a:r>
              <a:rPr lang="en-IN" sz="2400" dirty="0">
                <a:solidFill>
                  <a:schemeClr val="accent1"/>
                </a:solidFill>
              </a:rPr>
              <a:t> alone </a:t>
            </a:r>
          </a:p>
          <a:p>
            <a:r>
              <a:rPr lang="en-IN" sz="2400" dirty="0">
                <a:solidFill>
                  <a:schemeClr val="accent1"/>
                </a:solidFill>
              </a:rPr>
              <a:t>Immediate-release: 5 mcg SC q12hr within 60 minutes prior to meal </a:t>
            </a:r>
            <a:r>
              <a:rPr lang="en-IN" sz="2400" dirty="0" err="1">
                <a:solidFill>
                  <a:schemeClr val="accent1"/>
                </a:solidFill>
              </a:rPr>
              <a:t>intially</a:t>
            </a:r>
            <a:r>
              <a:rPr lang="en-IN" sz="2400" dirty="0">
                <a:solidFill>
                  <a:schemeClr val="accent1"/>
                </a:solidFill>
              </a:rPr>
              <a:t>; after 1 month, may increased to 10 mcg </a:t>
            </a:r>
            <a:r>
              <a:rPr lang="en-IN" sz="2400" dirty="0" smtClean="0">
                <a:solidFill>
                  <a:schemeClr val="accent1"/>
                </a:solidFill>
              </a:rPr>
              <a:t>q12hr</a:t>
            </a:r>
          </a:p>
          <a:p>
            <a:pPr marL="0" indent="0">
              <a:buNone/>
            </a:pPr>
            <a:endParaRPr lang="en-IN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80384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8509" y="865011"/>
            <a:ext cx="8761413" cy="34163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IN" sz="3500" dirty="0">
                <a:solidFill>
                  <a:schemeClr val="accent1"/>
                </a:solidFill>
              </a:rPr>
              <a:t>Switching from immediate-release to extended-release</a:t>
            </a:r>
          </a:p>
          <a:p>
            <a:pPr marL="0" indent="0">
              <a:buNone/>
            </a:pPr>
            <a:endParaRPr lang="en-IN" sz="2600" dirty="0">
              <a:solidFill>
                <a:schemeClr val="accent1"/>
              </a:solidFill>
            </a:endParaRPr>
          </a:p>
          <a:p>
            <a:r>
              <a:rPr lang="en-IN" sz="3100" dirty="0">
                <a:solidFill>
                  <a:schemeClr val="accent1"/>
                </a:solidFill>
              </a:rPr>
              <a:t>Initiate weekly extended-release SC injections 1 day after discontinuing immediate-release </a:t>
            </a:r>
            <a:r>
              <a:rPr lang="en-IN" sz="3100" dirty="0" err="1">
                <a:solidFill>
                  <a:schemeClr val="accent1"/>
                </a:solidFill>
              </a:rPr>
              <a:t>exenatide</a:t>
            </a:r>
            <a:endParaRPr lang="en-IN" sz="3100" dirty="0">
              <a:solidFill>
                <a:schemeClr val="accent1"/>
              </a:solidFill>
            </a:endParaRPr>
          </a:p>
          <a:p>
            <a:r>
              <a:rPr lang="en-IN" sz="3100" dirty="0">
                <a:solidFill>
                  <a:schemeClr val="accent1"/>
                </a:solidFill>
              </a:rPr>
              <a:t>May experience increased blood glucose levels for approximately 2 weeks after initiating extended-release therapy</a:t>
            </a:r>
          </a:p>
          <a:p>
            <a:r>
              <a:rPr lang="en-IN" sz="3100" dirty="0">
                <a:solidFill>
                  <a:schemeClr val="accent1"/>
                </a:solidFill>
              </a:rPr>
              <a:t>May initiate extended-release </a:t>
            </a:r>
            <a:r>
              <a:rPr lang="en-IN" sz="3100" dirty="0" err="1">
                <a:solidFill>
                  <a:schemeClr val="accent1"/>
                </a:solidFill>
              </a:rPr>
              <a:t>exenatide</a:t>
            </a:r>
            <a:r>
              <a:rPr lang="en-IN" sz="3100" dirty="0">
                <a:solidFill>
                  <a:schemeClr val="accent1"/>
                </a:solidFill>
              </a:rPr>
              <a:t> without </a:t>
            </a:r>
            <a:r>
              <a:rPr lang="en-IN" sz="3100" dirty="0" err="1">
                <a:solidFill>
                  <a:schemeClr val="accent1"/>
                </a:solidFill>
              </a:rPr>
              <a:t>pretreating</a:t>
            </a:r>
            <a:r>
              <a:rPr lang="en-IN" sz="3100" dirty="0">
                <a:solidFill>
                  <a:schemeClr val="accent1"/>
                </a:solidFill>
              </a:rPr>
              <a:t> with the immediate-release dosage form </a:t>
            </a:r>
          </a:p>
          <a:p>
            <a:endParaRPr lang="en-IN" sz="3100" dirty="0">
              <a:solidFill>
                <a:schemeClr val="accent1"/>
              </a:solidFill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234593265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solidFill>
                  <a:schemeClr val="accent1"/>
                </a:solidFill>
              </a:rPr>
              <a:t>ADMINISTRATION</a:t>
            </a:r>
            <a:endParaRPr lang="en-IN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7376" y="2345922"/>
            <a:ext cx="8761413" cy="3416300"/>
          </a:xfrm>
        </p:spPr>
        <p:txBody>
          <a:bodyPr/>
          <a:lstStyle/>
          <a:p>
            <a:r>
              <a:rPr lang="en-IN" sz="2400" dirty="0" smtClean="0">
                <a:solidFill>
                  <a:schemeClr val="accent1"/>
                </a:solidFill>
              </a:rPr>
              <a:t>Within </a:t>
            </a:r>
            <a:r>
              <a:rPr lang="en-IN" sz="2400" dirty="0">
                <a:solidFill>
                  <a:schemeClr val="accent1"/>
                </a:solidFill>
              </a:rPr>
              <a:t>60 minutes before morning and evening meals, approximately 6 </a:t>
            </a:r>
            <a:r>
              <a:rPr lang="en-IN" sz="2400" dirty="0" err="1">
                <a:solidFill>
                  <a:schemeClr val="accent1"/>
                </a:solidFill>
              </a:rPr>
              <a:t>hr</a:t>
            </a:r>
            <a:r>
              <a:rPr lang="en-IN" sz="2400" dirty="0">
                <a:solidFill>
                  <a:schemeClr val="accent1"/>
                </a:solidFill>
              </a:rPr>
              <a:t> or more apart</a:t>
            </a:r>
          </a:p>
          <a:p>
            <a:r>
              <a:rPr lang="en-IN" sz="2400" dirty="0">
                <a:solidFill>
                  <a:schemeClr val="accent1"/>
                </a:solidFill>
              </a:rPr>
              <a:t>Administer SC only; do not administer IM or IV</a:t>
            </a:r>
          </a:p>
          <a:p>
            <a:r>
              <a:rPr lang="en-IN" sz="2400" dirty="0">
                <a:solidFill>
                  <a:schemeClr val="accent1"/>
                </a:solidFill>
              </a:rPr>
              <a:t>Injection sites are thigh, abdomen, or upper arm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3124294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12314"/>
            <a:ext cx="8761413" cy="728480"/>
          </a:xfrm>
        </p:spPr>
        <p:txBody>
          <a:bodyPr/>
          <a:lstStyle/>
          <a:p>
            <a:r>
              <a:rPr lang="en-IN" dirty="0" smtClean="0">
                <a:solidFill>
                  <a:schemeClr val="accent1"/>
                </a:solidFill>
              </a:rPr>
              <a:t>DOSAGE MODIFICATIONS </a:t>
            </a:r>
            <a:endParaRPr lang="en-IN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176" y="2287412"/>
            <a:ext cx="8761413" cy="34163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IN" b="1" dirty="0"/>
          </a:p>
          <a:p>
            <a:r>
              <a:rPr lang="en-IN" sz="2600" dirty="0">
                <a:solidFill>
                  <a:schemeClr val="accent1"/>
                </a:solidFill>
              </a:rPr>
              <a:t>Renal impairment</a:t>
            </a:r>
          </a:p>
          <a:p>
            <a:r>
              <a:rPr lang="en-IN" sz="2600" dirty="0">
                <a:solidFill>
                  <a:schemeClr val="accent1"/>
                </a:solidFill>
              </a:rPr>
              <a:t>Mild renal impairment (</a:t>
            </a:r>
            <a:r>
              <a:rPr lang="en-IN" sz="2600" dirty="0" err="1">
                <a:solidFill>
                  <a:schemeClr val="accent1"/>
                </a:solidFill>
              </a:rPr>
              <a:t>CrCl</a:t>
            </a:r>
            <a:r>
              <a:rPr lang="en-IN" sz="2600" dirty="0">
                <a:solidFill>
                  <a:schemeClr val="accent1"/>
                </a:solidFill>
              </a:rPr>
              <a:t> 50-80 mL/min): No dosage adjustment required </a:t>
            </a:r>
          </a:p>
          <a:p>
            <a:r>
              <a:rPr lang="en-IN" sz="2600" dirty="0">
                <a:solidFill>
                  <a:schemeClr val="accent1"/>
                </a:solidFill>
              </a:rPr>
              <a:t>Moderate renal impairment (</a:t>
            </a:r>
            <a:r>
              <a:rPr lang="en-IN" sz="2600" dirty="0" err="1">
                <a:solidFill>
                  <a:schemeClr val="accent1"/>
                </a:solidFill>
              </a:rPr>
              <a:t>CrCl</a:t>
            </a:r>
            <a:r>
              <a:rPr lang="en-IN" sz="2600" dirty="0">
                <a:solidFill>
                  <a:schemeClr val="accent1"/>
                </a:solidFill>
              </a:rPr>
              <a:t> 30-50 mL/min): Caution when initiating or escalating dose </a:t>
            </a:r>
          </a:p>
          <a:p>
            <a:r>
              <a:rPr lang="en-IN" sz="2600" dirty="0">
                <a:solidFill>
                  <a:schemeClr val="accent1"/>
                </a:solidFill>
              </a:rPr>
              <a:t>Severe renal impairment (</a:t>
            </a:r>
            <a:r>
              <a:rPr lang="en-IN" sz="2600" dirty="0" err="1">
                <a:solidFill>
                  <a:schemeClr val="accent1"/>
                </a:solidFill>
              </a:rPr>
              <a:t>CrCl</a:t>
            </a:r>
            <a:r>
              <a:rPr lang="en-IN" sz="2600" dirty="0">
                <a:solidFill>
                  <a:schemeClr val="accent1"/>
                </a:solidFill>
              </a:rPr>
              <a:t> &lt;30 mL/min) or ESRD: Not recommended </a:t>
            </a:r>
          </a:p>
          <a:p>
            <a:r>
              <a:rPr lang="en-IN" sz="2600" dirty="0">
                <a:solidFill>
                  <a:schemeClr val="accent1"/>
                </a:solidFill>
              </a:rPr>
              <a:t>Renal transplantation: Use with caution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3782471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solidFill>
                  <a:schemeClr val="accent1"/>
                </a:solidFill>
              </a:rPr>
              <a:t>SIDE EFFECTS</a:t>
            </a:r>
            <a:endParaRPr lang="en-IN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1676400"/>
            <a:ext cx="8761413" cy="4343400"/>
          </a:xfrm>
        </p:spPr>
        <p:txBody>
          <a:bodyPr>
            <a:normAutofit fontScale="92500" lnSpcReduction="10000"/>
          </a:bodyPr>
          <a:lstStyle/>
          <a:p>
            <a:r>
              <a:rPr lang="en-IN" b="1" dirty="0">
                <a:solidFill>
                  <a:schemeClr val="accent1"/>
                </a:solidFill>
              </a:rPr>
              <a:t>&gt;10%</a:t>
            </a:r>
          </a:p>
          <a:p>
            <a:r>
              <a:rPr lang="en-IN" dirty="0">
                <a:solidFill>
                  <a:schemeClr val="accent1"/>
                </a:solidFill>
              </a:rPr>
              <a:t>Injection-site nodule (6-77%)</a:t>
            </a:r>
          </a:p>
          <a:p>
            <a:r>
              <a:rPr lang="en-IN" dirty="0">
                <a:solidFill>
                  <a:schemeClr val="accent1"/>
                </a:solidFill>
              </a:rPr>
              <a:t>Injection-site reactions (2-18%)</a:t>
            </a:r>
          </a:p>
          <a:p>
            <a:r>
              <a:rPr lang="en-IN" dirty="0">
                <a:solidFill>
                  <a:schemeClr val="accent1"/>
                </a:solidFill>
              </a:rPr>
              <a:t>Nausea (8-11%)</a:t>
            </a:r>
          </a:p>
          <a:p>
            <a:r>
              <a:rPr lang="en-IN" dirty="0">
                <a:solidFill>
                  <a:schemeClr val="accent1"/>
                </a:solidFill>
              </a:rPr>
              <a:t>Vomiting (4-11%)</a:t>
            </a:r>
          </a:p>
          <a:p>
            <a:r>
              <a:rPr lang="en-IN" dirty="0" smtClean="0">
                <a:solidFill>
                  <a:schemeClr val="accent1"/>
                </a:solidFill>
              </a:rPr>
              <a:t>Diarrhoea </a:t>
            </a:r>
            <a:r>
              <a:rPr lang="en-IN" dirty="0">
                <a:solidFill>
                  <a:schemeClr val="accent1"/>
                </a:solidFill>
              </a:rPr>
              <a:t>(2-11%)</a:t>
            </a:r>
          </a:p>
          <a:p>
            <a:r>
              <a:rPr lang="en-IN" b="1" dirty="0">
                <a:solidFill>
                  <a:schemeClr val="accent1"/>
                </a:solidFill>
              </a:rPr>
              <a:t>1-10%</a:t>
            </a:r>
          </a:p>
          <a:p>
            <a:r>
              <a:rPr lang="en-IN" dirty="0">
                <a:solidFill>
                  <a:schemeClr val="accent1"/>
                </a:solidFill>
              </a:rPr>
              <a:t>Constipation (6-10%)</a:t>
            </a:r>
          </a:p>
          <a:p>
            <a:r>
              <a:rPr lang="en-IN" dirty="0">
                <a:solidFill>
                  <a:schemeClr val="accent1"/>
                </a:solidFill>
              </a:rPr>
              <a:t>Headache (5-9%)</a:t>
            </a:r>
          </a:p>
          <a:p>
            <a:r>
              <a:rPr lang="en-IN" dirty="0">
                <a:solidFill>
                  <a:schemeClr val="accent1"/>
                </a:solidFill>
              </a:rPr>
              <a:t>Dyspepsia (3-7</a:t>
            </a:r>
            <a:r>
              <a:rPr lang="en-IN" dirty="0" smtClean="0">
                <a:solidFill>
                  <a:schemeClr val="accent1"/>
                </a:solidFill>
              </a:rPr>
              <a:t>%)</a:t>
            </a:r>
          </a:p>
          <a:p>
            <a:r>
              <a:rPr lang="en-IN" dirty="0">
                <a:solidFill>
                  <a:schemeClr val="accent1"/>
                </a:solidFill>
              </a:rPr>
              <a:t>Dizziness (&lt;2%)</a:t>
            </a:r>
          </a:p>
          <a:p>
            <a:r>
              <a:rPr lang="en-IN" dirty="0">
                <a:solidFill>
                  <a:schemeClr val="accent1"/>
                </a:solidFill>
              </a:rPr>
              <a:t>Asthenia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1733426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solidFill>
                  <a:schemeClr val="accent1"/>
                </a:solidFill>
              </a:rPr>
              <a:t>DI PEPTIDYL PEPTIDASE 4 INHIBITOR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3" y="1549916"/>
            <a:ext cx="8761413" cy="4310256"/>
          </a:xfrm>
        </p:spPr>
        <p:txBody>
          <a:bodyPr>
            <a:normAutofit/>
          </a:bodyPr>
          <a:lstStyle/>
          <a:p>
            <a:endParaRPr lang="en-IN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IN" sz="2400" dirty="0" smtClean="0">
                <a:solidFill>
                  <a:schemeClr val="accent1"/>
                </a:solidFill>
              </a:rPr>
              <a:t>under </a:t>
            </a:r>
            <a:r>
              <a:rPr lang="en-IN" sz="2400" dirty="0">
                <a:solidFill>
                  <a:schemeClr val="accent1"/>
                </a:solidFill>
              </a:rPr>
              <a:t>normal physiological conditions, </a:t>
            </a:r>
            <a:endParaRPr lang="en-IN" sz="2400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IN" sz="2400" dirty="0" smtClean="0">
                <a:solidFill>
                  <a:schemeClr val="accent1"/>
                </a:solidFill>
              </a:rPr>
              <a:t>GLP-1 </a:t>
            </a:r>
            <a:r>
              <a:rPr lang="en-IN" sz="2400" dirty="0">
                <a:solidFill>
                  <a:schemeClr val="accent1"/>
                </a:solidFill>
              </a:rPr>
              <a:t>and GIP are rapidly degraded by the enzyme system DPP-IV and therefore are not themselves viable as pharmacological agents. </a:t>
            </a:r>
          </a:p>
          <a:p>
            <a:r>
              <a:rPr lang="en-IN" sz="2400" dirty="0">
                <a:solidFill>
                  <a:schemeClr val="accent1"/>
                </a:solidFill>
              </a:rPr>
              <a:t>Therefore molecules that inhibit the activity of DPP-IV and thereby prolong the activity of endogenous GLP-1 are the second </a:t>
            </a:r>
            <a:r>
              <a:rPr lang="en-IN" sz="2400" dirty="0" smtClean="0">
                <a:solidFill>
                  <a:schemeClr val="accent1"/>
                </a:solidFill>
              </a:rPr>
              <a:t>class of </a:t>
            </a:r>
            <a:r>
              <a:rPr lang="en-IN" sz="2400" dirty="0">
                <a:solidFill>
                  <a:schemeClr val="accent1"/>
                </a:solidFill>
              </a:rPr>
              <a:t>newer </a:t>
            </a:r>
            <a:r>
              <a:rPr lang="en-IN" sz="2400" dirty="0" smtClean="0">
                <a:solidFill>
                  <a:schemeClr val="accent1"/>
                </a:solidFill>
              </a:rPr>
              <a:t>anti diabetic </a:t>
            </a:r>
            <a:r>
              <a:rPr lang="en-IN" sz="2400" dirty="0">
                <a:solidFill>
                  <a:schemeClr val="accent1"/>
                </a:solidFill>
              </a:rPr>
              <a:t>drugs. </a:t>
            </a:r>
          </a:p>
          <a:p>
            <a:pPr marL="0" indent="0">
              <a:buNone/>
            </a:pPr>
            <a:endParaRPr lang="en-IN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11947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4332" y="1045633"/>
            <a:ext cx="8761413" cy="3416300"/>
          </a:xfrm>
        </p:spPr>
        <p:txBody>
          <a:bodyPr/>
          <a:lstStyle/>
          <a:p>
            <a:r>
              <a:rPr lang="en-IN" sz="2400" dirty="0">
                <a:solidFill>
                  <a:schemeClr val="accent1"/>
                </a:solidFill>
              </a:rPr>
              <a:t>Both insulin and glucagon are important in the regulation of carbohydrate, protein and lipid metabolism: </a:t>
            </a:r>
            <a:br>
              <a:rPr lang="en-IN" sz="2400" dirty="0">
                <a:solidFill>
                  <a:schemeClr val="accent1"/>
                </a:solidFill>
              </a:rPr>
            </a:br>
            <a:endParaRPr lang="en-IN" sz="2400" dirty="0">
              <a:solidFill>
                <a:schemeClr val="accent1"/>
              </a:solidFill>
            </a:endParaRPr>
          </a:p>
          <a:p>
            <a:r>
              <a:rPr lang="en-IN" sz="2400" dirty="0">
                <a:solidFill>
                  <a:schemeClr val="accent1"/>
                </a:solidFill>
              </a:rPr>
              <a:t>Insulin is an anabolic </a:t>
            </a:r>
            <a:r>
              <a:rPr lang="en-IN" sz="2400" dirty="0" err="1">
                <a:solidFill>
                  <a:schemeClr val="accent1"/>
                </a:solidFill>
              </a:rPr>
              <a:t>hormone,it</a:t>
            </a:r>
            <a:r>
              <a:rPr lang="en-IN" sz="2400" dirty="0">
                <a:solidFill>
                  <a:schemeClr val="accent1"/>
                </a:solidFill>
              </a:rPr>
              <a:t> increases the storage of glucose, fatty acids and amino acids in cells and tissues.</a:t>
            </a:r>
            <a:br>
              <a:rPr lang="en-IN" sz="2400" dirty="0">
                <a:solidFill>
                  <a:schemeClr val="accent1"/>
                </a:solidFill>
              </a:rPr>
            </a:br>
            <a:endParaRPr lang="en-IN" sz="2400" dirty="0">
              <a:solidFill>
                <a:schemeClr val="accent1"/>
              </a:solidFill>
            </a:endParaRPr>
          </a:p>
          <a:p>
            <a:r>
              <a:rPr lang="en-IN" sz="2400" dirty="0">
                <a:solidFill>
                  <a:schemeClr val="accent1"/>
                </a:solidFill>
              </a:rPr>
              <a:t>Glucagon is a catabolic hormone, it mobilizes glucose, fatty acids and amino acids from stores into the blood.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210714414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0776" y="876300"/>
            <a:ext cx="8761413" cy="3416300"/>
          </a:xfrm>
        </p:spPr>
        <p:txBody>
          <a:bodyPr/>
          <a:lstStyle/>
          <a:p>
            <a:r>
              <a:rPr lang="en-IN" sz="2400" dirty="0">
                <a:solidFill>
                  <a:schemeClr val="accent1"/>
                </a:solidFill>
              </a:rPr>
              <a:t>DPP-4 inhibitor; therefore, increases and prolongs </a:t>
            </a:r>
            <a:r>
              <a:rPr lang="en-IN" sz="2400" dirty="0" err="1">
                <a:solidFill>
                  <a:schemeClr val="accent1"/>
                </a:solidFill>
              </a:rPr>
              <a:t>incretin</a:t>
            </a:r>
            <a:r>
              <a:rPr lang="en-IN" sz="2400" dirty="0">
                <a:solidFill>
                  <a:schemeClr val="accent1"/>
                </a:solidFill>
              </a:rPr>
              <a:t> hormone activity, which is inactivated by DPP-4 enzyme</a:t>
            </a:r>
          </a:p>
          <a:p>
            <a:r>
              <a:rPr lang="en-IN" sz="2400" dirty="0" err="1">
                <a:solidFill>
                  <a:schemeClr val="accent1"/>
                </a:solidFill>
              </a:rPr>
              <a:t>Incretins</a:t>
            </a:r>
            <a:r>
              <a:rPr lang="en-IN" sz="2400" dirty="0">
                <a:solidFill>
                  <a:schemeClr val="accent1"/>
                </a:solidFill>
              </a:rPr>
              <a:t> increase insulin release and synthesis from pancreatic beta cells and reduce glucagon secretion from pancreatic alpha cells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137656970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2066" y="989188"/>
            <a:ext cx="8761413" cy="3416300"/>
          </a:xfrm>
        </p:spPr>
        <p:txBody>
          <a:bodyPr/>
          <a:lstStyle/>
          <a:p>
            <a:r>
              <a:rPr lang="en-IN" sz="2400" dirty="0" smtClean="0">
                <a:solidFill>
                  <a:schemeClr val="accent1"/>
                </a:solidFill>
              </a:rPr>
              <a:t>SITAGLIPTIN</a:t>
            </a:r>
          </a:p>
          <a:p>
            <a:pPr marL="0" indent="0">
              <a:buNone/>
            </a:pPr>
            <a:endParaRPr lang="en-IN" sz="2400" dirty="0">
              <a:solidFill>
                <a:schemeClr val="accent1"/>
              </a:solidFill>
            </a:endParaRPr>
          </a:p>
          <a:p>
            <a:r>
              <a:rPr lang="en-IN" sz="2400" dirty="0">
                <a:solidFill>
                  <a:schemeClr val="accent1"/>
                </a:solidFill>
              </a:rPr>
              <a:t>VILDAGLIPTIN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365598102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solidFill>
                  <a:schemeClr val="accent1"/>
                </a:solidFill>
              </a:rPr>
              <a:t>SITAGLIPTIN</a:t>
            </a:r>
            <a:endParaRPr lang="en-IN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42" y="2112846"/>
            <a:ext cx="8761413" cy="3416300"/>
          </a:xfrm>
        </p:spPr>
        <p:txBody>
          <a:bodyPr>
            <a:normAutofit fontScale="62500" lnSpcReduction="20000"/>
          </a:bodyPr>
          <a:lstStyle/>
          <a:p>
            <a:r>
              <a:rPr lang="en-IN" sz="2600" dirty="0" smtClean="0">
                <a:solidFill>
                  <a:schemeClr val="accent1"/>
                </a:solidFill>
              </a:rPr>
              <a:t>100 </a:t>
            </a:r>
            <a:r>
              <a:rPr lang="en-IN" sz="2600" dirty="0">
                <a:solidFill>
                  <a:schemeClr val="accent1"/>
                </a:solidFill>
              </a:rPr>
              <a:t>mg PO </a:t>
            </a:r>
            <a:r>
              <a:rPr lang="en-IN" sz="2600" dirty="0" err="1">
                <a:solidFill>
                  <a:schemeClr val="accent1"/>
                </a:solidFill>
              </a:rPr>
              <a:t>qDay</a:t>
            </a:r>
            <a:endParaRPr lang="en-IN" sz="26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IN" sz="2600" b="1" dirty="0">
                <a:solidFill>
                  <a:schemeClr val="accent1"/>
                </a:solidFill>
              </a:rPr>
              <a:t>Dosing Modifications</a:t>
            </a:r>
          </a:p>
          <a:p>
            <a:r>
              <a:rPr lang="en-IN" sz="2600" dirty="0">
                <a:solidFill>
                  <a:schemeClr val="accent1"/>
                </a:solidFill>
              </a:rPr>
              <a:t>Renal impairment</a:t>
            </a:r>
          </a:p>
          <a:p>
            <a:r>
              <a:rPr lang="en-IN" sz="2600" dirty="0" err="1">
                <a:solidFill>
                  <a:schemeClr val="accent1"/>
                </a:solidFill>
              </a:rPr>
              <a:t>CrCl</a:t>
            </a:r>
            <a:r>
              <a:rPr lang="en-IN" sz="2600" dirty="0">
                <a:solidFill>
                  <a:schemeClr val="accent1"/>
                </a:solidFill>
              </a:rPr>
              <a:t> &gt;50 mL/min: Dose adjustment not necessary</a:t>
            </a:r>
          </a:p>
          <a:p>
            <a:r>
              <a:rPr lang="en-IN" sz="2600" dirty="0" err="1">
                <a:solidFill>
                  <a:schemeClr val="accent1"/>
                </a:solidFill>
              </a:rPr>
              <a:t>CrCl</a:t>
            </a:r>
            <a:r>
              <a:rPr lang="en-IN" sz="2600" dirty="0">
                <a:solidFill>
                  <a:schemeClr val="accent1"/>
                </a:solidFill>
              </a:rPr>
              <a:t> 30-50 mL/min: 50 mg PO </a:t>
            </a:r>
            <a:r>
              <a:rPr lang="en-IN" sz="2600" dirty="0" err="1">
                <a:solidFill>
                  <a:schemeClr val="accent1"/>
                </a:solidFill>
              </a:rPr>
              <a:t>qDay</a:t>
            </a:r>
            <a:endParaRPr lang="en-IN" sz="2600" dirty="0">
              <a:solidFill>
                <a:schemeClr val="accent1"/>
              </a:solidFill>
            </a:endParaRPr>
          </a:p>
          <a:p>
            <a:r>
              <a:rPr lang="en-IN" sz="2600" dirty="0" err="1">
                <a:solidFill>
                  <a:schemeClr val="accent1"/>
                </a:solidFill>
              </a:rPr>
              <a:t>CrCl</a:t>
            </a:r>
            <a:r>
              <a:rPr lang="en-IN" sz="2600" dirty="0">
                <a:solidFill>
                  <a:schemeClr val="accent1"/>
                </a:solidFill>
              </a:rPr>
              <a:t> &lt;30 mL/min: 25 mg PO </a:t>
            </a:r>
            <a:r>
              <a:rPr lang="en-IN" sz="2600" dirty="0" err="1">
                <a:solidFill>
                  <a:schemeClr val="accent1"/>
                </a:solidFill>
              </a:rPr>
              <a:t>qDay</a:t>
            </a:r>
            <a:endParaRPr lang="en-IN" sz="2600" dirty="0">
              <a:solidFill>
                <a:schemeClr val="accent1"/>
              </a:solidFill>
            </a:endParaRPr>
          </a:p>
          <a:p>
            <a:r>
              <a:rPr lang="en-IN" sz="2600" dirty="0">
                <a:solidFill>
                  <a:schemeClr val="accent1"/>
                </a:solidFill>
              </a:rPr>
              <a:t>ESRD: 25 mg PO </a:t>
            </a:r>
            <a:r>
              <a:rPr lang="en-IN" sz="2600" dirty="0" err="1">
                <a:solidFill>
                  <a:schemeClr val="accent1"/>
                </a:solidFill>
              </a:rPr>
              <a:t>qDay</a:t>
            </a:r>
            <a:r>
              <a:rPr lang="en-IN" sz="2600" dirty="0">
                <a:solidFill>
                  <a:schemeClr val="accent1"/>
                </a:solidFill>
              </a:rPr>
              <a:t> regardless of </a:t>
            </a:r>
            <a:r>
              <a:rPr lang="en-IN" sz="2600" dirty="0" err="1">
                <a:solidFill>
                  <a:schemeClr val="accent1"/>
                </a:solidFill>
              </a:rPr>
              <a:t>hemodialysis</a:t>
            </a:r>
            <a:endParaRPr lang="en-IN" sz="26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IN" sz="2600" dirty="0">
                <a:solidFill>
                  <a:schemeClr val="accent1"/>
                </a:solidFill>
              </a:rPr>
              <a:t>Hepatic impairment</a:t>
            </a:r>
          </a:p>
          <a:p>
            <a:r>
              <a:rPr lang="en-IN" sz="2600" dirty="0">
                <a:solidFill>
                  <a:schemeClr val="accent1"/>
                </a:solidFill>
              </a:rPr>
              <a:t>Mild to moderate impairment: Dose adjustment not necessary</a:t>
            </a:r>
          </a:p>
          <a:p>
            <a:r>
              <a:rPr lang="en-IN" sz="2600" dirty="0">
                <a:solidFill>
                  <a:schemeClr val="accent1"/>
                </a:solidFill>
              </a:rPr>
              <a:t>Severe impairment: Not studied</a:t>
            </a:r>
          </a:p>
          <a:p>
            <a:endParaRPr lang="en-IN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52567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734096"/>
            <a:ext cx="8761413" cy="5285704"/>
          </a:xfrm>
        </p:spPr>
        <p:txBody>
          <a:bodyPr>
            <a:normAutofit/>
          </a:bodyPr>
          <a:lstStyle/>
          <a:p>
            <a:r>
              <a:rPr lang="en-IN" b="1" dirty="0">
                <a:solidFill>
                  <a:schemeClr val="accent1"/>
                </a:solidFill>
              </a:rPr>
              <a:t>1-10%</a:t>
            </a:r>
          </a:p>
          <a:p>
            <a:r>
              <a:rPr lang="en-IN" dirty="0" err="1">
                <a:solidFill>
                  <a:schemeClr val="accent1"/>
                </a:solidFill>
              </a:rPr>
              <a:t>Nasopharyngitis</a:t>
            </a:r>
            <a:r>
              <a:rPr lang="en-IN" dirty="0">
                <a:solidFill>
                  <a:schemeClr val="accent1"/>
                </a:solidFill>
              </a:rPr>
              <a:t> (5%)</a:t>
            </a:r>
          </a:p>
          <a:p>
            <a:r>
              <a:rPr lang="en-IN" dirty="0" err="1">
                <a:solidFill>
                  <a:schemeClr val="accent1"/>
                </a:solidFill>
              </a:rPr>
              <a:t>Diarrhea</a:t>
            </a:r>
            <a:r>
              <a:rPr lang="en-IN" dirty="0">
                <a:solidFill>
                  <a:schemeClr val="accent1"/>
                </a:solidFill>
              </a:rPr>
              <a:t> (4%)</a:t>
            </a:r>
          </a:p>
          <a:p>
            <a:r>
              <a:rPr lang="en-IN" dirty="0">
                <a:solidFill>
                  <a:schemeClr val="accent1"/>
                </a:solidFill>
              </a:rPr>
              <a:t>Headache (3.6%)</a:t>
            </a:r>
          </a:p>
          <a:p>
            <a:r>
              <a:rPr lang="en-IN" dirty="0">
                <a:solidFill>
                  <a:schemeClr val="accent1"/>
                </a:solidFill>
              </a:rPr>
              <a:t>Constipation (3%)</a:t>
            </a:r>
          </a:p>
          <a:p>
            <a:r>
              <a:rPr lang="en-IN" dirty="0">
                <a:solidFill>
                  <a:schemeClr val="accent1"/>
                </a:solidFill>
              </a:rPr>
              <a:t>Peripheral </a:t>
            </a:r>
            <a:r>
              <a:rPr lang="en-IN" dirty="0" err="1">
                <a:solidFill>
                  <a:schemeClr val="accent1"/>
                </a:solidFill>
              </a:rPr>
              <a:t>edema</a:t>
            </a:r>
            <a:r>
              <a:rPr lang="en-IN" dirty="0">
                <a:solidFill>
                  <a:schemeClr val="accent1"/>
                </a:solidFill>
              </a:rPr>
              <a:t> (2%)</a:t>
            </a:r>
          </a:p>
          <a:p>
            <a:r>
              <a:rPr lang="en-IN" dirty="0">
                <a:solidFill>
                  <a:schemeClr val="accent1"/>
                </a:solidFill>
              </a:rPr>
              <a:t>Nausea (2%)</a:t>
            </a:r>
          </a:p>
          <a:p>
            <a:r>
              <a:rPr lang="en-IN" dirty="0">
                <a:solidFill>
                  <a:schemeClr val="accent1"/>
                </a:solidFill>
              </a:rPr>
              <a:t>Pharyngitis (1%)</a:t>
            </a:r>
          </a:p>
          <a:p>
            <a:r>
              <a:rPr lang="en-IN" dirty="0">
                <a:solidFill>
                  <a:schemeClr val="accent1"/>
                </a:solidFill>
              </a:rPr>
              <a:t>Osteoarthritis (1%)</a:t>
            </a:r>
          </a:p>
          <a:p>
            <a:r>
              <a:rPr lang="en-IN" dirty="0">
                <a:solidFill>
                  <a:schemeClr val="accent1"/>
                </a:solidFill>
              </a:rPr>
              <a:t>URI (1</a:t>
            </a:r>
            <a:r>
              <a:rPr lang="en-IN" dirty="0" smtClean="0">
                <a:solidFill>
                  <a:schemeClr val="accent1"/>
                </a:solidFill>
              </a:rPr>
              <a:t>%)</a:t>
            </a:r>
            <a:endParaRPr lang="en-IN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92223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1004552"/>
            <a:ext cx="8761413" cy="5015248"/>
          </a:xfrm>
        </p:spPr>
        <p:txBody>
          <a:bodyPr>
            <a:normAutofit fontScale="92500"/>
          </a:bodyPr>
          <a:lstStyle/>
          <a:p>
            <a:r>
              <a:rPr lang="en-IN" b="1" dirty="0">
                <a:solidFill>
                  <a:schemeClr val="accent1"/>
                </a:solidFill>
              </a:rPr>
              <a:t>&lt;1%</a:t>
            </a:r>
          </a:p>
          <a:p>
            <a:r>
              <a:rPr lang="en-IN" dirty="0">
                <a:solidFill>
                  <a:schemeClr val="accent1"/>
                </a:solidFill>
              </a:rPr>
              <a:t>Hypersensitivity reactions such as anaphylaxis, angioedema, rash, </a:t>
            </a:r>
            <a:r>
              <a:rPr lang="en-IN" dirty="0" err="1">
                <a:solidFill>
                  <a:schemeClr val="accent1"/>
                </a:solidFill>
              </a:rPr>
              <a:t>urticaria</a:t>
            </a:r>
            <a:r>
              <a:rPr lang="en-IN" dirty="0">
                <a:solidFill>
                  <a:schemeClr val="accent1"/>
                </a:solidFill>
              </a:rPr>
              <a:t>, cutaneous </a:t>
            </a:r>
            <a:r>
              <a:rPr lang="en-IN" dirty="0" err="1">
                <a:solidFill>
                  <a:schemeClr val="accent1"/>
                </a:solidFill>
              </a:rPr>
              <a:t>vasculitis</a:t>
            </a:r>
            <a:r>
              <a:rPr lang="en-IN" dirty="0">
                <a:solidFill>
                  <a:schemeClr val="accent1"/>
                </a:solidFill>
              </a:rPr>
              <a:t>, and </a:t>
            </a:r>
            <a:r>
              <a:rPr lang="en-IN" dirty="0" err="1">
                <a:solidFill>
                  <a:schemeClr val="accent1"/>
                </a:solidFill>
              </a:rPr>
              <a:t>exfoliative</a:t>
            </a:r>
            <a:r>
              <a:rPr lang="en-IN" dirty="0">
                <a:solidFill>
                  <a:schemeClr val="accent1"/>
                </a:solidFill>
              </a:rPr>
              <a:t> skin conditions (including Stevens-Johnson syndrome)</a:t>
            </a:r>
          </a:p>
          <a:p>
            <a:r>
              <a:rPr lang="en-IN" dirty="0">
                <a:solidFill>
                  <a:schemeClr val="accent1"/>
                </a:solidFill>
              </a:rPr>
              <a:t>Hepatic enzyme elevations</a:t>
            </a:r>
          </a:p>
          <a:p>
            <a:r>
              <a:rPr lang="en-IN" dirty="0">
                <a:solidFill>
                  <a:schemeClr val="accent1"/>
                </a:solidFill>
              </a:rPr>
              <a:t>Acute pancreatitis, including fatal and nonfatal </a:t>
            </a:r>
            <a:r>
              <a:rPr lang="en-IN" dirty="0" err="1">
                <a:solidFill>
                  <a:schemeClr val="accent1"/>
                </a:solidFill>
              </a:rPr>
              <a:t>hemorrhagic</a:t>
            </a:r>
            <a:r>
              <a:rPr lang="en-IN" dirty="0">
                <a:solidFill>
                  <a:schemeClr val="accent1"/>
                </a:solidFill>
              </a:rPr>
              <a:t> and necrotizing pancreatitis</a:t>
            </a:r>
          </a:p>
          <a:p>
            <a:r>
              <a:rPr lang="en-IN" dirty="0">
                <a:solidFill>
                  <a:schemeClr val="accent1"/>
                </a:solidFill>
              </a:rPr>
              <a:t>Constipation</a:t>
            </a:r>
          </a:p>
          <a:p>
            <a:r>
              <a:rPr lang="en-IN" dirty="0">
                <a:solidFill>
                  <a:schemeClr val="accent1"/>
                </a:solidFill>
              </a:rPr>
              <a:t>Vomiting</a:t>
            </a:r>
          </a:p>
          <a:p>
            <a:r>
              <a:rPr lang="en-IN" dirty="0">
                <a:solidFill>
                  <a:schemeClr val="accent1"/>
                </a:solidFill>
              </a:rPr>
              <a:t>Worsening renal function, including acute renal failure (sometimes requiring dialysis)</a:t>
            </a:r>
          </a:p>
          <a:p>
            <a:r>
              <a:rPr lang="en-IN" dirty="0">
                <a:solidFill>
                  <a:schemeClr val="accent1"/>
                </a:solidFill>
              </a:rPr>
              <a:t>Severe and disabling arthralgia</a:t>
            </a:r>
          </a:p>
          <a:p>
            <a:r>
              <a:rPr lang="en-IN" dirty="0">
                <a:solidFill>
                  <a:schemeClr val="accent1"/>
                </a:solidFill>
              </a:rPr>
              <a:t>Myalgia</a:t>
            </a:r>
          </a:p>
          <a:p>
            <a:r>
              <a:rPr lang="en-IN" dirty="0">
                <a:solidFill>
                  <a:schemeClr val="accent1"/>
                </a:solidFill>
              </a:rPr>
              <a:t>Pain in extremity</a:t>
            </a:r>
          </a:p>
          <a:p>
            <a:r>
              <a:rPr lang="en-IN" dirty="0">
                <a:solidFill>
                  <a:schemeClr val="accent1"/>
                </a:solidFill>
              </a:rPr>
              <a:t>Back pain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1971474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8487" y="342900"/>
            <a:ext cx="5915025" cy="61722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294469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6825" y="0"/>
            <a:ext cx="8623092" cy="6858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028640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47919"/>
            <a:ext cx="8761413" cy="4270851"/>
          </a:xfrm>
        </p:spPr>
        <p:txBody>
          <a:bodyPr/>
          <a:lstStyle/>
          <a:p>
            <a:r>
              <a:rPr lang="en-IN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							THANK YOU</a:t>
            </a:r>
            <a:endParaRPr lang="en-IN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158038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3081" y="947920"/>
            <a:ext cx="8761413" cy="728480"/>
          </a:xfrm>
        </p:spPr>
        <p:txBody>
          <a:bodyPr/>
          <a:lstStyle/>
          <a:p>
            <a:r>
              <a:rPr lang="en-IN" dirty="0" smtClean="0">
                <a:solidFill>
                  <a:schemeClr val="accent1"/>
                </a:solidFill>
              </a:rPr>
              <a:t>Major actions of insulin</a:t>
            </a:r>
            <a:endParaRPr lang="en-IN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3081" y="2123998"/>
            <a:ext cx="8761413" cy="3416300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AutoNum type="arabicParenR"/>
            </a:pPr>
            <a:r>
              <a:rPr lang="en-IN" sz="2400" dirty="0" smtClean="0">
                <a:solidFill>
                  <a:schemeClr val="accent1"/>
                </a:solidFill>
              </a:rPr>
              <a:t>Facilitation </a:t>
            </a:r>
            <a:r>
              <a:rPr lang="en-IN" sz="2400" dirty="0">
                <a:solidFill>
                  <a:schemeClr val="accent1"/>
                </a:solidFill>
              </a:rPr>
              <a:t>of glucose transport through certain membranes (e.g. adipose </a:t>
            </a:r>
            <a:r>
              <a:rPr lang="en-IN" sz="2400" dirty="0" smtClean="0">
                <a:solidFill>
                  <a:schemeClr val="accent1"/>
                </a:solidFill>
              </a:rPr>
              <a:t>and muscle </a:t>
            </a:r>
            <a:r>
              <a:rPr lang="en-IN" sz="2400" dirty="0">
                <a:solidFill>
                  <a:schemeClr val="accent1"/>
                </a:solidFill>
              </a:rPr>
              <a:t>cells</a:t>
            </a:r>
            <a:r>
              <a:rPr lang="en-IN" sz="2400" dirty="0" smtClean="0">
                <a:solidFill>
                  <a:schemeClr val="accent1"/>
                </a:solidFill>
              </a:rPr>
              <a:t>)</a:t>
            </a:r>
          </a:p>
          <a:p>
            <a:pPr marL="457200" indent="-457200">
              <a:buAutoNum type="arabicParenR"/>
            </a:pPr>
            <a:r>
              <a:rPr lang="en-IN" sz="2400" dirty="0">
                <a:solidFill>
                  <a:schemeClr val="accent1"/>
                </a:solidFill>
              </a:rPr>
              <a:t/>
            </a:r>
            <a:br>
              <a:rPr lang="en-IN" sz="2400" dirty="0">
                <a:solidFill>
                  <a:schemeClr val="accent1"/>
                </a:solidFill>
              </a:rPr>
            </a:br>
            <a:r>
              <a:rPr lang="en-IN" sz="2400" dirty="0" smtClean="0">
                <a:solidFill>
                  <a:schemeClr val="accent1"/>
                </a:solidFill>
              </a:rPr>
              <a:t>Stimulation </a:t>
            </a:r>
            <a:r>
              <a:rPr lang="en-IN" sz="2400" dirty="0">
                <a:solidFill>
                  <a:schemeClr val="accent1"/>
                </a:solidFill>
              </a:rPr>
              <a:t>of the enzyme system for conversion of glucose to glycogen (liver and muscle cells</a:t>
            </a:r>
            <a:r>
              <a:rPr lang="en-IN" sz="2400" dirty="0" smtClean="0">
                <a:solidFill>
                  <a:schemeClr val="accent1"/>
                </a:solidFill>
              </a:rPr>
              <a:t>)</a:t>
            </a:r>
          </a:p>
          <a:p>
            <a:pPr marL="457200" indent="-457200">
              <a:buAutoNum type="arabicParenR"/>
            </a:pPr>
            <a:r>
              <a:rPr lang="en-IN" sz="2400" dirty="0">
                <a:solidFill>
                  <a:schemeClr val="accent1"/>
                </a:solidFill>
              </a:rPr>
              <a:t/>
            </a:r>
            <a:br>
              <a:rPr lang="en-IN" sz="2400" dirty="0">
                <a:solidFill>
                  <a:schemeClr val="accent1"/>
                </a:solidFill>
              </a:rPr>
            </a:br>
            <a:r>
              <a:rPr lang="en-IN" sz="2400" dirty="0" smtClean="0">
                <a:solidFill>
                  <a:schemeClr val="accent1"/>
                </a:solidFill>
              </a:rPr>
              <a:t>Slow-down </a:t>
            </a:r>
            <a:r>
              <a:rPr lang="en-IN" sz="2400" dirty="0">
                <a:solidFill>
                  <a:schemeClr val="accent1"/>
                </a:solidFill>
              </a:rPr>
              <a:t>of gluconeogenesis (liver and muscle cells</a:t>
            </a:r>
            <a:r>
              <a:rPr lang="en-IN" sz="2400" dirty="0" smtClean="0">
                <a:solidFill>
                  <a:schemeClr val="accent1"/>
                </a:solidFill>
              </a:rPr>
              <a:t>)</a:t>
            </a:r>
          </a:p>
          <a:p>
            <a:pPr marL="457200" indent="-457200">
              <a:buAutoNum type="arabicParenR"/>
            </a:pPr>
            <a:r>
              <a:rPr lang="en-IN" sz="2400" dirty="0">
                <a:solidFill>
                  <a:schemeClr val="accent1"/>
                </a:solidFill>
              </a:rPr>
              <a:t/>
            </a:r>
            <a:br>
              <a:rPr lang="en-IN" sz="2400" dirty="0">
                <a:solidFill>
                  <a:schemeClr val="accent1"/>
                </a:solidFill>
              </a:rPr>
            </a:br>
            <a:r>
              <a:rPr lang="en-IN" sz="2400" dirty="0" smtClean="0">
                <a:solidFill>
                  <a:schemeClr val="accent1"/>
                </a:solidFill>
              </a:rPr>
              <a:t>Regulation </a:t>
            </a:r>
            <a:r>
              <a:rPr lang="en-IN" sz="2400" dirty="0">
                <a:solidFill>
                  <a:schemeClr val="accent1"/>
                </a:solidFill>
              </a:rPr>
              <a:t>of lipogenesis (liver and adipose cells</a:t>
            </a:r>
            <a:r>
              <a:rPr lang="en-IN" sz="2400" dirty="0" smtClean="0">
                <a:solidFill>
                  <a:schemeClr val="accent1"/>
                </a:solidFill>
              </a:rPr>
              <a:t>) </a:t>
            </a:r>
            <a:r>
              <a:rPr lang="en-IN" sz="2400" dirty="0">
                <a:solidFill>
                  <a:schemeClr val="accent1"/>
                </a:solidFill>
              </a:rPr>
              <a:t>and </a:t>
            </a:r>
            <a:br>
              <a:rPr lang="en-IN" sz="2400" dirty="0">
                <a:solidFill>
                  <a:schemeClr val="accent1"/>
                </a:solidFill>
              </a:rPr>
            </a:br>
            <a:r>
              <a:rPr lang="en-IN" sz="2400" dirty="0" smtClean="0">
                <a:solidFill>
                  <a:schemeClr val="accent1"/>
                </a:solidFill>
              </a:rPr>
              <a:t>promotion </a:t>
            </a:r>
            <a:r>
              <a:rPr lang="en-IN" sz="2400" dirty="0">
                <a:solidFill>
                  <a:schemeClr val="accent1"/>
                </a:solidFill>
              </a:rPr>
              <a:t>of protein synthesis and growth (general effect</a:t>
            </a:r>
            <a:r>
              <a:rPr lang="en-IN" sz="2400" dirty="0" smtClean="0">
                <a:solidFill>
                  <a:schemeClr val="accent1"/>
                </a:solidFill>
              </a:rPr>
              <a:t>)</a:t>
            </a:r>
            <a:endParaRPr lang="en-IN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90177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955" y="798489"/>
            <a:ext cx="8954960" cy="531897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049033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solidFill>
                  <a:schemeClr val="accent1"/>
                </a:solidFill>
              </a:rPr>
              <a:t>TREATMENT</a:t>
            </a:r>
            <a:endParaRPr lang="en-IN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400" dirty="0" smtClean="0">
                <a:solidFill>
                  <a:schemeClr val="accent1"/>
                </a:solidFill>
              </a:rPr>
              <a:t>Insulin therapy</a:t>
            </a:r>
          </a:p>
          <a:p>
            <a:r>
              <a:rPr lang="en-IN" sz="2400" dirty="0" smtClean="0">
                <a:solidFill>
                  <a:schemeClr val="accent1"/>
                </a:solidFill>
              </a:rPr>
              <a:t>Oral hypoglycaemic agents.</a:t>
            </a:r>
            <a:endParaRPr lang="en-IN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33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Yellow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Times New Roman-Arial">
      <a:maj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on Boardroom" id="{FC33163D-4339-46B1-8EED-24C834239D99}" vid="{BF1C4790-FE3C-4020-8CA7-00621DA7BBB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4636</TotalTime>
  <Words>2410</Words>
  <Application>Microsoft Office PowerPoint</Application>
  <PresentationFormat>Custom</PresentationFormat>
  <Paragraphs>310</Paragraphs>
  <Slides>67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67</vt:i4>
      </vt:variant>
    </vt:vector>
  </HeadingPairs>
  <TitlesOfParts>
    <vt:vector size="68" baseType="lpstr">
      <vt:lpstr>Ion Boardroom</vt:lpstr>
      <vt:lpstr>Slide 1</vt:lpstr>
      <vt:lpstr>Overview of diabetes mellitus </vt:lpstr>
      <vt:lpstr>CLASSIFICATION</vt:lpstr>
      <vt:lpstr>Slide 4</vt:lpstr>
      <vt:lpstr>Pancreas in blood sugar control.</vt:lpstr>
      <vt:lpstr>Slide 6</vt:lpstr>
      <vt:lpstr>Major actions of insulin</vt:lpstr>
      <vt:lpstr>Slide 8</vt:lpstr>
      <vt:lpstr>TREATMENT</vt:lpstr>
      <vt:lpstr>Oral hypoglycaemic agents</vt:lpstr>
      <vt:lpstr>CLASSIFICATION</vt:lpstr>
      <vt:lpstr>Slide 12</vt:lpstr>
      <vt:lpstr>SULFONYLUREA</vt:lpstr>
      <vt:lpstr>Slide 14</vt:lpstr>
      <vt:lpstr>Slide 15</vt:lpstr>
      <vt:lpstr>Slide 16</vt:lpstr>
      <vt:lpstr>TYPES</vt:lpstr>
      <vt:lpstr>Slide 18</vt:lpstr>
      <vt:lpstr>Slide 19</vt:lpstr>
      <vt:lpstr>ADVERSE EFFECTS</vt:lpstr>
      <vt:lpstr>MEGLITINIDE/D-PHENYLALANINE ANALOGUE S</vt:lpstr>
      <vt:lpstr>Slide 22</vt:lpstr>
      <vt:lpstr>NATEGLINIDE</vt:lpstr>
      <vt:lpstr>ADVERSE EFFECTS</vt:lpstr>
      <vt:lpstr>BIGUANIDE</vt:lpstr>
      <vt:lpstr>ACTIONS OF METFORMIN</vt:lpstr>
      <vt:lpstr>Slide 27</vt:lpstr>
      <vt:lpstr>METFORMIN</vt:lpstr>
      <vt:lpstr>Slide 29</vt:lpstr>
      <vt:lpstr>Slide 30</vt:lpstr>
      <vt:lpstr>ADVERSE EFFECTS</vt:lpstr>
      <vt:lpstr>THIAZOLIDINEDIONE</vt:lpstr>
      <vt:lpstr>MECHANISM  OF ACTION</vt:lpstr>
      <vt:lpstr>Slide 34</vt:lpstr>
      <vt:lpstr>Slide 35</vt:lpstr>
      <vt:lpstr>PIOGLITAZONE </vt:lpstr>
      <vt:lpstr>Slide 37</vt:lpstr>
      <vt:lpstr>ADVERSE EFFECTS</vt:lpstr>
      <vt:lpstr>A-GLUCOSIDASE INHIBITORS</vt:lpstr>
      <vt:lpstr>MECHANISM OF ACTION</vt:lpstr>
      <vt:lpstr>ACARBOSE</vt:lpstr>
      <vt:lpstr>ADVERSE EFFECTS</vt:lpstr>
      <vt:lpstr>NEWER ORAL HYPOGLYCAEMIC AGENTS</vt:lpstr>
      <vt:lpstr>UDERSTANDING THE MECHANISM BEHIND THE USE OF NEWER ORAL HYPOGLYCAEMIC AGENTS </vt:lpstr>
      <vt:lpstr>Slide 45</vt:lpstr>
      <vt:lpstr>Slide 46</vt:lpstr>
      <vt:lpstr>Slide 47</vt:lpstr>
      <vt:lpstr>Slide 48</vt:lpstr>
      <vt:lpstr>Slide 49</vt:lpstr>
      <vt:lpstr>Slide 50</vt:lpstr>
      <vt:lpstr>Slide 51</vt:lpstr>
      <vt:lpstr>GLP-1 AND GIP</vt:lpstr>
      <vt:lpstr>Slide 53</vt:lpstr>
      <vt:lpstr>DOSING AND USAGES</vt:lpstr>
      <vt:lpstr>Slide 55</vt:lpstr>
      <vt:lpstr>ADMINISTRATION</vt:lpstr>
      <vt:lpstr>DOSAGE MODIFICATIONS </vt:lpstr>
      <vt:lpstr>SIDE EFFECTS</vt:lpstr>
      <vt:lpstr>DI PEPTIDYL PEPTIDASE 4 INHIBITOR </vt:lpstr>
      <vt:lpstr>Slide 60</vt:lpstr>
      <vt:lpstr>Slide 61</vt:lpstr>
      <vt:lpstr>SITAGLIPTIN</vt:lpstr>
      <vt:lpstr>Slide 63</vt:lpstr>
      <vt:lpstr>Slide 64</vt:lpstr>
      <vt:lpstr>Slide 65</vt:lpstr>
      <vt:lpstr>Slide 66</vt:lpstr>
      <vt:lpstr>       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BANSI</dc:creator>
  <cp:lastModifiedBy>Jeevana</cp:lastModifiedBy>
  <cp:revision>83</cp:revision>
  <dcterms:created xsi:type="dcterms:W3CDTF">2016-05-29T12:19:11Z</dcterms:created>
  <dcterms:modified xsi:type="dcterms:W3CDTF">2020-08-20T05:30:25Z</dcterms:modified>
</cp:coreProperties>
</file>