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6" r:id="rId4"/>
    <p:sldId id="261" r:id="rId5"/>
    <p:sldId id="262" r:id="rId6"/>
    <p:sldId id="263" r:id="rId7"/>
    <p:sldId id="265" r:id="rId8"/>
    <p:sldId id="267" r:id="rId9"/>
    <p:sldId id="269" r:id="rId10"/>
    <p:sldId id="288" r:id="rId11"/>
    <p:sldId id="284" r:id="rId12"/>
    <p:sldId id="258" r:id="rId13"/>
    <p:sldId id="273" r:id="rId14"/>
    <p:sldId id="274" r:id="rId15"/>
    <p:sldId id="285" r:id="rId16"/>
    <p:sldId id="275" r:id="rId17"/>
    <p:sldId id="287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39" autoAdjust="0"/>
    <p:restoredTop sz="94660"/>
  </p:normalViewPr>
  <p:slideViewPr>
    <p:cSldViewPr>
      <p:cViewPr varScale="1">
        <p:scale>
          <a:sx n="73" d="100"/>
          <a:sy n="7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4054-BAD6-45B4-A7B5-DEEB6EEEB17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2A2FD-EBA6-47E6-98FD-19002746B19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2A2FD-EBA6-47E6-98FD-19002746B19B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2A2FD-EBA6-47E6-98FD-19002746B19B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2A2FD-EBA6-47E6-98FD-19002746B19B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2A2FD-EBA6-47E6-98FD-19002746B19B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2A2FD-EBA6-47E6-98FD-19002746B19B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2A2FD-EBA6-47E6-98FD-19002746B19B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0" y="6248400"/>
            <a:ext cx="3352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Tortora &amp; Grabowski 9/e </a:t>
            </a:r>
            <a:r>
              <a:rPr lang="en-US">
                <a:sym typeface="Symbol" pitchFamily="18" charset="2"/>
              </a:rPr>
              <a:t>2000 JWS</a:t>
            </a:r>
            <a:r>
              <a:rPr lang="en-US" i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i="0"/>
            </a:lvl1pPr>
          </a:lstStyle>
          <a:p>
            <a:endParaRPr lang="en-US"/>
          </a:p>
          <a:p>
            <a:r>
              <a:rPr lang="en-US"/>
              <a:t>10-</a:t>
            </a:r>
            <a:fld id="{121A9888-3871-4889-8DE8-F1F787C7C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Yue%20F%5bAuthor%5d&amp;cauthor=true&amp;cauthor_uid=28752107" TargetMode="External"/><Relationship Id="rId2" Type="http://schemas.openxmlformats.org/officeDocument/2006/relationships/hyperlink" Target="https://www.ncbi.nlm.nih.gov/pubmed/?term=Wang%20C%5bAuthor%5d&amp;cauthor=true&amp;cauthor_uid=28752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x.doi.org/10.21769/BioProtoc.2279" TargetMode="External"/><Relationship Id="rId5" Type="http://schemas.openxmlformats.org/officeDocument/2006/relationships/hyperlink" Target="http://www.bio-protocol.org/e2279" TargetMode="External"/><Relationship Id="rId4" Type="http://schemas.openxmlformats.org/officeDocument/2006/relationships/hyperlink" Target="https://www.ncbi.nlm.nih.gov/pubmed/?term=Kuang%20S%5bAuthor%5d&amp;cauthor=true&amp;cauthor_uid=2875210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8382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Muscular tissue </a:t>
            </a:r>
            <a:endParaRPr lang="en-IN" sz="5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5181600"/>
            <a:ext cx="4191000" cy="1676400"/>
          </a:xfrm>
        </p:spPr>
        <p:txBody>
          <a:bodyPr>
            <a:normAutofit fontScale="85000" lnSpcReduction="10000"/>
          </a:bodyPr>
          <a:lstStyle/>
          <a:p>
            <a:r>
              <a:rPr lang="en-US" sz="2800" err="1" smtClean="0"/>
              <a:t>Dr</a:t>
            </a:r>
            <a:r>
              <a:rPr lang="en-US" sz="2800" smtClean="0"/>
              <a:t>. Kinjal</a:t>
            </a:r>
            <a:r>
              <a:rPr lang="en-US" sz="2800" dirty="0" smtClean="0"/>
              <a:t> </a:t>
            </a:r>
            <a:r>
              <a:rPr lang="en-US" sz="2800" dirty="0" err="1" smtClean="0"/>
              <a:t>Jethva</a:t>
            </a:r>
            <a:endParaRPr lang="en-US" sz="2800" dirty="0" smtClean="0"/>
          </a:p>
          <a:p>
            <a:r>
              <a:rPr lang="en-US" sz="2800" dirty="0" smtClean="0"/>
              <a:t>Assistant Professor</a:t>
            </a:r>
          </a:p>
          <a:p>
            <a:r>
              <a:rPr lang="en-US" sz="2800" dirty="0" smtClean="0"/>
              <a:t>Department of Anatomy</a:t>
            </a:r>
          </a:p>
          <a:p>
            <a:r>
              <a:rPr lang="en-US" sz="2800" dirty="0" smtClean="0"/>
              <a:t>S.B.K.S.M.I. &amp; R.C.</a:t>
            </a:r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Clinical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Hypertrophy- increase in the diameter of muscle fibers </a:t>
            </a:r>
          </a:p>
          <a:p>
            <a:r>
              <a:rPr lang="en-US" sz="3600" dirty="0" smtClean="0"/>
              <a:t>Atrophy- diameter of muscle fibers is decreased </a:t>
            </a:r>
          </a:p>
          <a:p>
            <a:r>
              <a:rPr lang="en-US" sz="3600" dirty="0" err="1" smtClean="0"/>
              <a:t>Duchenne</a:t>
            </a:r>
            <a:r>
              <a:rPr lang="en-US" sz="3600" dirty="0" smtClean="0"/>
              <a:t> muscular dystrophy</a:t>
            </a:r>
          </a:p>
          <a:p>
            <a:r>
              <a:rPr lang="en-US" sz="3600" dirty="0" smtClean="0"/>
              <a:t>Myasthenia gravis </a:t>
            </a:r>
            <a:endParaRPr lang="en-IN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Skeletal muscle 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Facts to remember</a:t>
            </a:r>
          </a:p>
          <a:p>
            <a:r>
              <a:rPr lang="en-US" sz="3200" dirty="0" smtClean="0"/>
              <a:t>CT sheath around the whole muscle, fasciculus and muscle fibers</a:t>
            </a:r>
          </a:p>
          <a:p>
            <a:r>
              <a:rPr lang="en-US" sz="3200" dirty="0" smtClean="0"/>
              <a:t>Transverse and longitudinal striations</a:t>
            </a:r>
          </a:p>
          <a:p>
            <a:r>
              <a:rPr lang="en-US" sz="3200" dirty="0" smtClean="0"/>
              <a:t>Dark and light bands</a:t>
            </a:r>
          </a:p>
          <a:p>
            <a:r>
              <a:rPr lang="en-US" sz="3200" dirty="0" smtClean="0"/>
              <a:t>Multiple peripheral , flattened nuclei</a:t>
            </a:r>
            <a:endParaRPr lang="en-IN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38333" t="22212" r="5833" b="18900"/>
          <a:stretch>
            <a:fillRect/>
          </a:stretch>
        </p:blipFill>
        <p:spPr bwMode="auto">
          <a:xfrm>
            <a:off x="4419600" y="1669655"/>
            <a:ext cx="4724400" cy="51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Skeletal Muscle Tissue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11338"/>
            <a:ext cx="8229600" cy="4354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Long, cylindrical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Multinucleate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Obvious striations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Function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Voluntary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Manipulation of </a:t>
            </a:r>
            <a:br>
              <a:rPr lang="en-US" sz="2000" dirty="0" smtClean="0"/>
            </a:br>
            <a:r>
              <a:rPr lang="en-US" sz="2000" dirty="0" smtClean="0"/>
              <a:t>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Facial expression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Skeletal muscles attached to bones (occasionally to skin)</a:t>
            </a:r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2" cstate="print"/>
          <a:srcRect l="38333" t="22212" r="5833" b="18900"/>
          <a:stretch>
            <a:fillRect/>
          </a:stretch>
        </p:blipFill>
        <p:spPr bwMode="auto">
          <a:xfrm>
            <a:off x="4121150" y="1601788"/>
            <a:ext cx="44958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 i="1"/>
              <a:t>10-</a:t>
            </a:r>
            <a:fld id="{E697108F-3529-457A-B28F-CDCFF8549160}" type="slidenum">
              <a:rPr lang="en-US" i="1"/>
              <a:pPr/>
              <a:t>13</a:t>
            </a:fld>
            <a:endParaRPr lang="en-US" i="1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b="1" dirty="0"/>
              <a:t>Cardiac Muscle</a:t>
            </a:r>
            <a:endParaRPr lang="en-US" b="1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90600"/>
            <a:ext cx="8382000" cy="1981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Striated , short, quadrangular-shaped, branching fibers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Single centrally located nucleus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Cells connected by intercalated discs with gap junctions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Same arrangement of thick &amp; thin filaments as skeletal</a:t>
            </a:r>
          </a:p>
        </p:txBody>
      </p:sp>
      <p:pic>
        <p:nvPicPr>
          <p:cNvPr id="112644" name="Picture 4" descr="Fig 10_1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657600"/>
            <a:ext cx="6934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 i="1"/>
              <a:t>10-</a:t>
            </a:r>
            <a:fld id="{44E73233-C8A8-4F2D-82C4-DFFDACD5A619}" type="slidenum">
              <a:rPr lang="en-US" i="1"/>
              <a:pPr/>
              <a:t>14</a:t>
            </a:fld>
            <a:endParaRPr lang="en-US" i="1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Cardiac </a:t>
            </a:r>
            <a:r>
              <a:rPr lang="en-US" sz="4000" b="1" dirty="0"/>
              <a:t>Muscle</a:t>
            </a:r>
          </a:p>
        </p:txBody>
      </p:sp>
      <p:sp>
        <p:nvSpPr>
          <p:cNvPr id="13005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562600"/>
            <a:ext cx="8534400" cy="11430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Striated muscle containing thick &amp; thin filaments</a:t>
            </a:r>
          </a:p>
          <a:p>
            <a:r>
              <a:rPr lang="en-US" sz="2800" dirty="0"/>
              <a:t>T tubules located at Z discs &amp; less SR</a:t>
            </a:r>
          </a:p>
        </p:txBody>
      </p:sp>
      <p:pic>
        <p:nvPicPr>
          <p:cNvPr id="130060" name="Picture 12" descr="fig10_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935788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Cardiac muscle 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95800" cy="464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Fact to remember</a:t>
            </a:r>
          </a:p>
          <a:p>
            <a:r>
              <a:rPr lang="en-US" sz="3200" dirty="0" smtClean="0"/>
              <a:t>Faint longitudinal and transverse striations</a:t>
            </a:r>
          </a:p>
          <a:p>
            <a:r>
              <a:rPr lang="en-US" sz="3200" dirty="0" smtClean="0"/>
              <a:t>Branching muscle fibers</a:t>
            </a:r>
          </a:p>
          <a:p>
            <a:r>
              <a:rPr lang="en-US" sz="3200" dirty="0" smtClean="0"/>
              <a:t>Presence of intercalated disc</a:t>
            </a:r>
            <a:endParaRPr lang="en-IN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39131" t="21440" r="4349" b="19150"/>
          <a:stretch>
            <a:fillRect/>
          </a:stretch>
        </p:blipFill>
        <p:spPr bwMode="auto">
          <a:xfrm>
            <a:off x="4572000" y="1295400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 i="1"/>
              <a:t>10-</a:t>
            </a:r>
            <a:fld id="{A8D8D61C-457A-4C64-90F5-E110ECAB5421}" type="slidenum">
              <a:rPr lang="en-US" i="1"/>
              <a:pPr/>
              <a:t>16</a:t>
            </a:fld>
            <a:endParaRPr lang="en-US" i="1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000" b="1" dirty="0"/>
              <a:t>Smooth Muscle</a:t>
            </a:r>
            <a:endParaRPr lang="en-US" b="1" dirty="0"/>
          </a:p>
        </p:txBody>
      </p:sp>
      <p:pic>
        <p:nvPicPr>
          <p:cNvPr id="142340" name="Picture 4" descr="Fig 10_18d"/>
          <p:cNvPicPr>
            <a:picLocks noChangeAspect="1" noChangeArrowheads="1"/>
          </p:cNvPicPr>
          <p:nvPr/>
        </p:nvPicPr>
        <p:blipFill>
          <a:blip r:embed="rId3" cstate="print"/>
          <a:srcRect l="1176" t="2802" b="14561"/>
          <a:stretch>
            <a:fillRect/>
          </a:stretch>
        </p:blipFill>
        <p:spPr bwMode="auto">
          <a:xfrm>
            <a:off x="4572000" y="1295400"/>
            <a:ext cx="4572000" cy="4267200"/>
          </a:xfrm>
          <a:prstGeom prst="rect">
            <a:avLst/>
          </a:prstGeom>
          <a:noFill/>
        </p:spPr>
      </p:pic>
      <p:sp>
        <p:nvSpPr>
          <p:cNvPr id="142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219200"/>
            <a:ext cx="441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Small, involuntary muscle cell </a:t>
            </a:r>
            <a:r>
              <a:rPr lang="en-US" sz="2800" dirty="0" smtClean="0"/>
              <a:t>– spindle shaped tapering </a:t>
            </a:r>
            <a:r>
              <a:rPr lang="en-US" sz="2800" dirty="0"/>
              <a:t>at ends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Single, oval, centrally located nucleus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Lack T tubules &amp; have little SR for Ca+2 </a:t>
            </a:r>
            <a:r>
              <a:rPr lang="en-US" sz="2800" dirty="0" smtClean="0"/>
              <a:t>storage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Location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Mostly walls of hollow organs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Smooth muscle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267200" cy="4873752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Facts to remember</a:t>
            </a:r>
          </a:p>
          <a:p>
            <a:r>
              <a:rPr lang="en-US" sz="3200" dirty="0" smtClean="0"/>
              <a:t>Longitudinal striations</a:t>
            </a:r>
          </a:p>
          <a:p>
            <a:r>
              <a:rPr lang="en-US" sz="3200" dirty="0" smtClean="0"/>
              <a:t>Single central nucleus</a:t>
            </a:r>
          </a:p>
          <a:p>
            <a:r>
              <a:rPr lang="en-US" sz="3200" dirty="0" smtClean="0"/>
              <a:t>T.S- shows round /oval fibers</a:t>
            </a:r>
          </a:p>
          <a:p>
            <a:r>
              <a:rPr lang="en-US" sz="3200" dirty="0" smtClean="0"/>
              <a:t>L.S.- shows spindle shaped cells </a:t>
            </a:r>
            <a:endParaRPr lang="en-IN" sz="3200" dirty="0"/>
          </a:p>
        </p:txBody>
      </p:sp>
      <p:pic>
        <p:nvPicPr>
          <p:cNvPr id="4" name="Picture 4" descr="Fig 10_18d"/>
          <p:cNvPicPr>
            <a:picLocks noChangeAspect="1" noChangeArrowheads="1"/>
          </p:cNvPicPr>
          <p:nvPr/>
        </p:nvPicPr>
        <p:blipFill>
          <a:blip r:embed="rId3" cstate="print"/>
          <a:srcRect l="1176" t="2802" b="14561"/>
          <a:stretch>
            <a:fillRect/>
          </a:stretch>
        </p:blipFill>
        <p:spPr bwMode="auto">
          <a:xfrm>
            <a:off x="4267200" y="1752600"/>
            <a:ext cx="4876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IN" sz="2000" dirty="0" smtClean="0"/>
              <a:t/>
            </a:r>
            <a:br>
              <a:rPr lang="en-IN" sz="2000" dirty="0" smtClean="0"/>
            </a:br>
            <a:endParaRPr lang="en-IN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371600"/>
          <a:ext cx="9144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133600"/>
                <a:gridCol w="1828800"/>
                <a:gridCol w="1828800"/>
                <a:gridCol w="1828800"/>
              </a:tblGrid>
              <a:tr h="5486400"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hlinkClick r:id="rId2"/>
                        </a:rPr>
                        <a:t>Chao Wang</a:t>
                      </a:r>
                      <a:r>
                        <a:rPr lang="en-IN" sz="1800" dirty="0" smtClean="0"/>
                        <a:t>,</a:t>
                      </a:r>
                      <a:r>
                        <a:rPr lang="en-IN" sz="1800" baseline="30000" dirty="0" smtClean="0"/>
                        <a:t>1,*</a:t>
                      </a:r>
                      <a:r>
                        <a:rPr lang="en-IN" sz="1800" dirty="0" smtClean="0"/>
                        <a:t> </a:t>
                      </a:r>
                      <a:r>
                        <a:rPr lang="en-IN" sz="1800" dirty="0" err="1" smtClean="0">
                          <a:hlinkClick r:id="rId3"/>
                        </a:rPr>
                        <a:t>Feng</a:t>
                      </a:r>
                      <a:r>
                        <a:rPr lang="en-IN" sz="1800" dirty="0" smtClean="0">
                          <a:hlinkClick r:id="rId3"/>
                        </a:rPr>
                        <a:t> Yue</a:t>
                      </a:r>
                      <a:r>
                        <a:rPr lang="en-IN" sz="1800" dirty="0" smtClean="0"/>
                        <a:t>,</a:t>
                      </a:r>
                      <a:r>
                        <a:rPr lang="en-IN" sz="1800" baseline="30000" dirty="0" smtClean="0"/>
                        <a:t>1</a:t>
                      </a:r>
                      <a:r>
                        <a:rPr lang="en-IN" sz="1800" dirty="0" smtClean="0"/>
                        <a:t> and </a:t>
                      </a:r>
                      <a:r>
                        <a:rPr lang="en-IN" sz="1800" dirty="0" err="1" smtClean="0">
                          <a:hlinkClick r:id="rId4"/>
                        </a:rPr>
                        <a:t>Shihuan</a:t>
                      </a:r>
                      <a:r>
                        <a:rPr lang="en-IN" sz="1800" dirty="0" smtClean="0">
                          <a:hlinkClick r:id="rId4"/>
                        </a:rPr>
                        <a:t> </a:t>
                      </a:r>
                      <a:r>
                        <a:rPr lang="en-IN" sz="1800" dirty="0" err="1" smtClean="0">
                          <a:hlinkClick r:id="rId4"/>
                        </a:rPr>
                        <a:t>Kuang</a:t>
                      </a:r>
                      <a:endParaRPr lang="en-IN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Muscle Histology Characterization Using H&amp;E Staining and Muscle </a:t>
                      </a:r>
                      <a:r>
                        <a:rPr kumimoji="0" lang="en-IN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Fiber</a:t>
                      </a:r>
                      <a:r>
                        <a:rPr kumimoji="0" lang="en-IN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Type Classification Using </a:t>
                      </a:r>
                      <a:r>
                        <a:rPr kumimoji="0" lang="en-IN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Immunofluorescence</a:t>
                      </a:r>
                      <a:r>
                        <a:rPr kumimoji="0" lang="en-IN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Staining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 describe a protocol to examine muscle histology and </a:t>
                      </a:r>
                      <a:r>
                        <a:rPr kumimoji="0" lang="en-IN" sz="14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myofiber</a:t>
                      </a:r>
                      <a:r>
                        <a:rPr kumimoji="0" lang="en-IN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types using </a:t>
                      </a:r>
                      <a:r>
                        <a:rPr kumimoji="0" lang="en-IN" sz="14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hematoxylin</a:t>
                      </a:r>
                      <a:r>
                        <a:rPr kumimoji="0" lang="en-IN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eosin (H&amp;E) and </a:t>
                      </a:r>
                      <a:r>
                        <a:rPr kumimoji="0" lang="en-IN" sz="14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immunofluorescence</a:t>
                      </a:r>
                      <a:r>
                        <a:rPr kumimoji="0" lang="en-IN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staining, respectively. H&amp;E stain nucleus in blue and cytoplasm in red, therefore allowing for morphological analyses, such as </a:t>
                      </a:r>
                      <a:r>
                        <a:rPr kumimoji="0" lang="en-IN" sz="14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myofiber</a:t>
                      </a:r>
                      <a:r>
                        <a:rPr kumimoji="0" lang="en-IN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diameter, the presence of degenerated and regenerated </a:t>
                      </a:r>
                      <a:r>
                        <a:rPr kumimoji="0" lang="en-IN" sz="14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myofibers</a:t>
                      </a:r>
                      <a:r>
                        <a:rPr kumimoji="0" lang="en-IN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kumimoji="0" lang="en-IN" sz="14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adipocytes</a:t>
                      </a:r>
                      <a:r>
                        <a:rPr kumimoji="0" lang="en-IN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fibrotic cells.</a:t>
                      </a:r>
                      <a:endParaRPr lang="en-IN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Muscle </a:t>
                      </a:r>
                      <a:r>
                        <a:rPr kumimoji="0" lang="en-IN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fibers</a:t>
                      </a:r>
                      <a:r>
                        <a:rPr kumimoji="0" lang="en-IN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 adult skeletal muscles of rodents are classified into 4 subtypes based on the expression of myosin heavy chain proteins: Myh7 (type I </a:t>
                      </a:r>
                      <a:r>
                        <a:rPr kumimoji="0" lang="en-IN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fiber</a:t>
                      </a:r>
                      <a:r>
                        <a:rPr kumimoji="0" lang="en-IN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), Myh2 (type IIA </a:t>
                      </a:r>
                      <a:r>
                        <a:rPr kumimoji="0" lang="en-IN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fiber</a:t>
                      </a:r>
                      <a:r>
                        <a:rPr kumimoji="0" lang="en-IN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), Myh1 (type IIX </a:t>
                      </a:r>
                      <a:r>
                        <a:rPr kumimoji="0" lang="en-IN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fiber</a:t>
                      </a:r>
                      <a:r>
                        <a:rPr kumimoji="0" lang="en-IN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), Myh4 (type IIB </a:t>
                      </a:r>
                      <a:r>
                        <a:rPr kumimoji="0" lang="en-IN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fiber</a:t>
                      </a:r>
                      <a:r>
                        <a:rPr kumimoji="0" lang="en-IN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IN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panel of monoclonal antibodies can be used to specifically label these muscle </a:t>
                      </a:r>
                      <a:r>
                        <a:rPr kumimoji="0" lang="en-IN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fiber</a:t>
                      </a:r>
                      <a:r>
                        <a:rPr kumimoji="0" lang="en-IN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subtypes. These protocols are commonly used in the study of muscle development, growth and regeneration</a:t>
                      </a:r>
                      <a:endParaRPr lang="en-IN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lang="en-IN" sz="2000" dirty="0" smtClean="0">
                <a:hlinkClick r:id="rId2"/>
              </a:rPr>
              <a:t>Chao Wang</a:t>
            </a:r>
            <a:r>
              <a:rPr lang="en-IN" sz="2000" dirty="0" smtClean="0"/>
              <a:t>,</a:t>
            </a:r>
            <a:r>
              <a:rPr lang="en-IN" sz="2000" baseline="30000" dirty="0" smtClean="0"/>
              <a:t>1,*</a:t>
            </a:r>
            <a:r>
              <a:rPr lang="en-IN" sz="2000" dirty="0" smtClean="0"/>
              <a:t> </a:t>
            </a:r>
            <a:r>
              <a:rPr lang="en-IN" sz="2000" dirty="0" err="1" smtClean="0">
                <a:hlinkClick r:id="rId3"/>
              </a:rPr>
              <a:t>Feng</a:t>
            </a:r>
            <a:r>
              <a:rPr lang="en-IN" sz="2000" dirty="0" smtClean="0">
                <a:hlinkClick r:id="rId3"/>
              </a:rPr>
              <a:t> Yue</a:t>
            </a:r>
            <a:r>
              <a:rPr lang="en-IN" sz="2000" dirty="0" smtClean="0"/>
              <a:t>,</a:t>
            </a:r>
            <a:r>
              <a:rPr lang="en-IN" sz="2000" baseline="30000" dirty="0" smtClean="0"/>
              <a:t>1</a:t>
            </a:r>
            <a:r>
              <a:rPr lang="en-IN" sz="2000" dirty="0" smtClean="0"/>
              <a:t> and </a:t>
            </a:r>
            <a:r>
              <a:rPr lang="en-IN" sz="2000" dirty="0" err="1" smtClean="0">
                <a:hlinkClick r:id="rId4"/>
              </a:rPr>
              <a:t>Shihuan</a:t>
            </a:r>
            <a:r>
              <a:rPr lang="en-IN" sz="2000" dirty="0" smtClean="0">
                <a:hlinkClick r:id="rId4"/>
              </a:rPr>
              <a:t> </a:t>
            </a:r>
            <a:r>
              <a:rPr lang="en-IN" sz="2000" dirty="0" err="1" smtClean="0">
                <a:hlinkClick r:id="rId4"/>
              </a:rPr>
              <a:t>Kuang</a:t>
            </a:r>
            <a:r>
              <a:rPr lang="en-IN" sz="2000" baseline="30000" dirty="0" smtClean="0"/>
              <a:t>,</a:t>
            </a:r>
            <a:r>
              <a:rPr lang="en-IN" sz="2000" dirty="0" smtClean="0"/>
              <a:t> </a:t>
            </a:r>
            <a:r>
              <a:rPr lang="en-IN" sz="2000" dirty="0" smtClean="0">
                <a:hlinkClick r:id="rId5"/>
              </a:rPr>
              <a:t>Bio </a:t>
            </a:r>
            <a:r>
              <a:rPr lang="en-IN" sz="2000" dirty="0" err="1" smtClean="0">
                <a:hlinkClick r:id="rId5"/>
              </a:rPr>
              <a:t>Protoc</a:t>
            </a:r>
            <a:r>
              <a:rPr lang="en-IN" sz="2000" dirty="0" smtClean="0">
                <a:hlinkClick r:id="rId5"/>
              </a:rPr>
              <a:t>. 2017 May 20; 7(10): e2279.</a:t>
            </a:r>
            <a:endParaRPr lang="en-IN" sz="2000" dirty="0" smtClean="0"/>
          </a:p>
          <a:p>
            <a:r>
              <a:rPr lang="en-IN" sz="2000" dirty="0" err="1" smtClean="0"/>
              <a:t>doi</a:t>
            </a:r>
            <a:r>
              <a:rPr lang="en-IN" sz="2000" dirty="0" smtClean="0"/>
              <a:t>:  </a:t>
            </a:r>
            <a:r>
              <a:rPr lang="en-IN" sz="2000" dirty="0" smtClean="0">
                <a:hlinkClick r:id="rId6"/>
              </a:rPr>
              <a:t>10.21769/BioProtoc.2279</a:t>
            </a:r>
            <a:endParaRPr kumimoji="0" lang="en-IN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Introduction</a:t>
            </a:r>
            <a:r>
              <a:rPr lang="en-US" sz="3600" b="1" dirty="0" smtClean="0"/>
              <a:t>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Mesodermal</a:t>
            </a:r>
            <a:r>
              <a:rPr lang="en-US" sz="3600" dirty="0" smtClean="0"/>
              <a:t> in origin</a:t>
            </a:r>
          </a:p>
          <a:p>
            <a:r>
              <a:rPr lang="en-US" sz="3600" dirty="0" smtClean="0"/>
              <a:t>Interaction amongst contractile protein causes contraction</a:t>
            </a:r>
          </a:p>
          <a:p>
            <a:r>
              <a:rPr lang="en-US" sz="3600" dirty="0" smtClean="0"/>
              <a:t>Each muscle fibers contains contractile protein, </a:t>
            </a:r>
            <a:r>
              <a:rPr lang="en-US" sz="3600" dirty="0" err="1" smtClean="0"/>
              <a:t>actin</a:t>
            </a:r>
            <a:r>
              <a:rPr lang="en-US" sz="3600" dirty="0" smtClean="0"/>
              <a:t> and myosin</a:t>
            </a:r>
          </a:p>
          <a:p>
            <a:r>
              <a:rPr lang="en-US" sz="3600" dirty="0" smtClean="0"/>
              <a:t>Collection of muscle fibers supported by CT</a:t>
            </a:r>
          </a:p>
          <a:p>
            <a:endParaRPr lang="en-US" sz="36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 i="1"/>
              <a:t>10-</a:t>
            </a:r>
            <a:fld id="{138821F6-711F-4926-8C47-2EC0448D8D70}" type="slidenum">
              <a:rPr lang="en-US" i="1"/>
              <a:pPr/>
              <a:t>3</a:t>
            </a:fld>
            <a:endParaRPr lang="en-US" i="1"/>
          </a:p>
        </p:txBody>
      </p:sp>
      <p:sp>
        <p:nvSpPr>
          <p:cNvPr id="31749" name="Rectangle 1029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Connective Tissue Components</a:t>
            </a:r>
            <a:endParaRPr lang="en-US" sz="4400" b="1" dirty="0"/>
          </a:p>
        </p:txBody>
      </p:sp>
      <p:pic>
        <p:nvPicPr>
          <p:cNvPr id="31753" name="Picture 1033" descr="fig10_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7010400" cy="5715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705600" y="5410200"/>
            <a:ext cx="1371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6629400" y="4495800"/>
            <a:ext cx="1371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6553200" y="4038600"/>
            <a:ext cx="1371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Special terms for muscular tissue: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Plasma membrane- </a:t>
            </a:r>
            <a:r>
              <a:rPr lang="en-US" sz="3600" dirty="0" err="1" smtClean="0"/>
              <a:t>sarcolemma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Cytoplasm- </a:t>
            </a:r>
            <a:r>
              <a:rPr lang="en-US" sz="3600" dirty="0" err="1" smtClean="0"/>
              <a:t>sarcoplasm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Smooth endoplasmic reticulum- </a:t>
            </a:r>
            <a:r>
              <a:rPr lang="en-US" sz="3600" dirty="0" err="1" smtClean="0"/>
              <a:t>sarcoplasmic</a:t>
            </a:r>
            <a:r>
              <a:rPr lang="en-US" sz="3600" dirty="0" smtClean="0"/>
              <a:t> reticulum</a:t>
            </a:r>
          </a:p>
          <a:p>
            <a:endParaRPr lang="en-US" sz="3600" dirty="0" smtClean="0"/>
          </a:p>
          <a:p>
            <a:r>
              <a:rPr lang="en-US" sz="3600" dirty="0" smtClean="0"/>
              <a:t>Mitochondria- </a:t>
            </a:r>
            <a:r>
              <a:rPr lang="en-US" sz="3600" dirty="0" err="1" smtClean="0"/>
              <a:t>sarcosomes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Types of the muscles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Skeletal or striated muscle</a:t>
            </a:r>
          </a:p>
          <a:p>
            <a:endParaRPr lang="en-US" sz="4000" dirty="0" smtClean="0"/>
          </a:p>
          <a:p>
            <a:r>
              <a:rPr lang="en-US" sz="4000" dirty="0" smtClean="0"/>
              <a:t>Cardiac muscle</a:t>
            </a:r>
          </a:p>
          <a:p>
            <a:endParaRPr lang="en-US" sz="4000" dirty="0" smtClean="0"/>
          </a:p>
          <a:p>
            <a:r>
              <a:rPr lang="en-US" sz="4000" dirty="0" smtClean="0"/>
              <a:t>Smooth muscle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Apart from the above 3 types there are contractile cells functioning as a single units, namely:</a:t>
            </a:r>
          </a:p>
          <a:p>
            <a:r>
              <a:rPr lang="en-US" sz="3600" dirty="0" err="1" smtClean="0"/>
              <a:t>Myoepithelial</a:t>
            </a:r>
            <a:r>
              <a:rPr lang="en-US" sz="3600" dirty="0" smtClean="0"/>
              <a:t> cells</a:t>
            </a:r>
          </a:p>
          <a:p>
            <a:r>
              <a:rPr lang="en-US" sz="3600" dirty="0" err="1" smtClean="0"/>
              <a:t>Myofibroblast</a:t>
            </a:r>
            <a:endParaRPr lang="en-US" sz="3600" dirty="0" smtClean="0"/>
          </a:p>
          <a:p>
            <a:r>
              <a:rPr lang="en-US" sz="3600" dirty="0" err="1" smtClean="0"/>
              <a:t>Myoid</a:t>
            </a:r>
            <a:r>
              <a:rPr lang="en-US" sz="3600" dirty="0" smtClean="0"/>
              <a:t> cells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9906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Functions of Muscle Tissue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86800" cy="4724400"/>
          </a:xfrm>
        </p:spPr>
        <p:txBody>
          <a:bodyPr>
            <a:noAutofit/>
          </a:bodyPr>
          <a:lstStyle/>
          <a:p>
            <a:r>
              <a:rPr lang="en-US" sz="3000" dirty="0"/>
              <a:t>Producing body movements</a:t>
            </a:r>
          </a:p>
          <a:p>
            <a:r>
              <a:rPr lang="en-US" sz="3000" dirty="0"/>
              <a:t>Stabilizing body positions</a:t>
            </a:r>
          </a:p>
          <a:p>
            <a:r>
              <a:rPr lang="en-US" sz="3000" dirty="0"/>
              <a:t>Regulating organ volumes</a:t>
            </a:r>
          </a:p>
          <a:p>
            <a:pPr lvl="1"/>
            <a:r>
              <a:rPr lang="en-US" sz="3000" dirty="0"/>
              <a:t>bands of smooth muscle called sphincters</a:t>
            </a:r>
          </a:p>
          <a:p>
            <a:r>
              <a:rPr lang="en-US" sz="3000" dirty="0"/>
              <a:t>Movement of substances within the body</a:t>
            </a:r>
          </a:p>
          <a:p>
            <a:pPr lvl="1"/>
            <a:r>
              <a:rPr lang="en-US" sz="3000" dirty="0" smtClean="0"/>
              <a:t>Blood, lymph</a:t>
            </a:r>
            <a:r>
              <a:rPr lang="en-US" sz="3000" dirty="0"/>
              <a:t>, urine, air, food and fluids, sperm</a:t>
            </a:r>
          </a:p>
          <a:p>
            <a:r>
              <a:rPr lang="en-US" sz="3000" dirty="0"/>
              <a:t>Producing heat</a:t>
            </a:r>
          </a:p>
          <a:p>
            <a:pPr lvl="1"/>
            <a:r>
              <a:rPr lang="en-US" sz="3000" dirty="0" smtClean="0"/>
              <a:t>Involuntary contractions </a:t>
            </a:r>
            <a:r>
              <a:rPr lang="en-US" sz="3000" dirty="0"/>
              <a:t>of skeletal muscle (shivering)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 i="1"/>
              <a:t>10-</a:t>
            </a:r>
            <a:fld id="{3E6EC096-EAD5-4195-A29A-3DF966DB9236}" type="slidenum">
              <a:rPr lang="en-US" i="1"/>
              <a:pPr/>
              <a:t>8</a:t>
            </a:fld>
            <a:endParaRPr lang="en-US" i="1"/>
          </a:p>
        </p:txBody>
      </p:sp>
      <p:sp>
        <p:nvSpPr>
          <p:cNvPr id="66566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Structure of muscle fiber</a:t>
            </a:r>
            <a:endParaRPr lang="en-US" sz="4000" b="1" dirty="0"/>
          </a:p>
        </p:txBody>
      </p:sp>
      <p:sp>
        <p:nvSpPr>
          <p:cNvPr id="66568" name="Rectangle 1032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990600"/>
            <a:ext cx="8458200" cy="2895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Muscle cells are long, cylindrical &amp; multinucleated </a:t>
            </a:r>
          </a:p>
          <a:p>
            <a:r>
              <a:rPr lang="en-US" sz="2800" dirty="0" smtClean="0"/>
              <a:t>It has many flat nuclei located beneath </a:t>
            </a:r>
            <a:r>
              <a:rPr lang="en-US" sz="2800" dirty="0" err="1" smtClean="0"/>
              <a:t>sarcolemma</a:t>
            </a:r>
            <a:endParaRPr lang="en-US" sz="2800" dirty="0" smtClean="0"/>
          </a:p>
          <a:p>
            <a:r>
              <a:rPr lang="en-US" sz="2800" dirty="0" err="1" smtClean="0"/>
              <a:t>Sarcoplasm</a:t>
            </a:r>
            <a:r>
              <a:rPr lang="en-US" sz="2800" dirty="0" smtClean="0"/>
              <a:t> </a:t>
            </a:r>
            <a:r>
              <a:rPr lang="en-US" sz="2800" dirty="0"/>
              <a:t>filled with tiny threads called </a:t>
            </a:r>
            <a:r>
              <a:rPr lang="en-US" sz="2800" dirty="0" smtClean="0"/>
              <a:t>myofibrils compactly arranged parallel to the long axis</a:t>
            </a:r>
          </a:p>
          <a:p>
            <a:r>
              <a:rPr lang="en-US" sz="2800" dirty="0" smtClean="0"/>
              <a:t>It shows cross striations</a:t>
            </a:r>
            <a:endParaRPr lang="en-US" sz="2800" dirty="0"/>
          </a:p>
        </p:txBody>
      </p:sp>
      <p:pic>
        <p:nvPicPr>
          <p:cNvPr id="66570" name="Picture 1034" descr="fig10_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60800"/>
            <a:ext cx="5360988" cy="2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 i="1"/>
              <a:t>10-</a:t>
            </a:r>
            <a:fld id="{D6801A97-772F-4B73-87A2-5DF0FD6F3DF9}" type="slidenum">
              <a:rPr lang="en-US" i="1"/>
              <a:pPr/>
              <a:t>9</a:t>
            </a:fld>
            <a:endParaRPr lang="en-US" i="1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Myofibrils &amp; </a:t>
            </a:r>
            <a:r>
              <a:rPr lang="en-US" sz="3600" b="1" dirty="0" err="1"/>
              <a:t>Myofilaments</a:t>
            </a:r>
            <a:endParaRPr lang="en-US" sz="3600" b="1" dirty="0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990600"/>
            <a:ext cx="8382000" cy="2743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/>
              <a:t>Cross striations seen in the myofibrils, each myofibrils shows dark(A), light(I) and Z bands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/>
              <a:t>The distance between 2 Z lines is a contractile unit called </a:t>
            </a:r>
            <a:r>
              <a:rPr lang="en-US" sz="2800" dirty="0" err="1" smtClean="0"/>
              <a:t>sarcomere</a:t>
            </a:r>
            <a:endParaRPr lang="en-US" sz="28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 err="1" smtClean="0"/>
              <a:t>Myofilaments</a:t>
            </a:r>
            <a:r>
              <a:rPr lang="en-US" sz="2800" dirty="0" smtClean="0"/>
              <a:t> (thick &amp; thin filaments) are the contractile proteins of muscle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dirty="0"/>
          </a:p>
        </p:txBody>
      </p:sp>
      <p:pic>
        <p:nvPicPr>
          <p:cNvPr id="6" name="Picture 1028" descr="170485"/>
          <p:cNvPicPr>
            <a:picLocks noChangeAspect="1" noChangeArrowheads="1"/>
          </p:cNvPicPr>
          <p:nvPr/>
        </p:nvPicPr>
        <p:blipFill>
          <a:blip r:embed="rId3" cstate="print"/>
          <a:srcRect t="2621" b="68913"/>
          <a:stretch>
            <a:fillRect/>
          </a:stretch>
        </p:blipFill>
        <p:spPr bwMode="auto">
          <a:xfrm>
            <a:off x="914400" y="3657600"/>
            <a:ext cx="7162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722</TotalTime>
  <Words>591</Words>
  <Application>Microsoft Office PowerPoint</Application>
  <PresentationFormat>On-screen Show (4:3)</PresentationFormat>
  <Paragraphs>120</Paragraphs>
  <Slides>18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Muscular tissue </vt:lpstr>
      <vt:lpstr>Introduction </vt:lpstr>
      <vt:lpstr>Connective Tissue Components</vt:lpstr>
      <vt:lpstr>Special terms for muscular tissue: </vt:lpstr>
      <vt:lpstr>Types of the muscles</vt:lpstr>
      <vt:lpstr>Slide 6</vt:lpstr>
      <vt:lpstr>Functions of Muscle Tissue</vt:lpstr>
      <vt:lpstr>Structure of muscle fiber</vt:lpstr>
      <vt:lpstr>Myofibrils &amp; Myofilaments</vt:lpstr>
      <vt:lpstr>Clinical</vt:lpstr>
      <vt:lpstr>Skeletal muscle </vt:lpstr>
      <vt:lpstr>Skeletal Muscle Tissue</vt:lpstr>
      <vt:lpstr> Cardiac Muscle</vt:lpstr>
      <vt:lpstr>Cardiac Muscle</vt:lpstr>
      <vt:lpstr>Cardiac muscle </vt:lpstr>
      <vt:lpstr> Smooth Muscle</vt:lpstr>
      <vt:lpstr>Smooth muscle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tissue </dc:title>
  <dc:creator>DR. HETAL</dc:creator>
  <cp:lastModifiedBy>Admin</cp:lastModifiedBy>
  <cp:revision>27</cp:revision>
  <dcterms:created xsi:type="dcterms:W3CDTF">2006-08-16T00:00:00Z</dcterms:created>
  <dcterms:modified xsi:type="dcterms:W3CDTF">2020-08-13T10:05:28Z</dcterms:modified>
</cp:coreProperties>
</file>