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4"/>
  </p:notesMasterIdLst>
  <p:sldIdLst>
    <p:sldId id="256" r:id="rId2"/>
    <p:sldId id="257" r:id="rId3"/>
    <p:sldId id="258" r:id="rId4"/>
    <p:sldId id="262" r:id="rId5"/>
    <p:sldId id="264" r:id="rId6"/>
    <p:sldId id="268" r:id="rId7"/>
    <p:sldId id="269" r:id="rId8"/>
    <p:sldId id="270" r:id="rId9"/>
    <p:sldId id="271" r:id="rId10"/>
    <p:sldId id="272" r:id="rId11"/>
    <p:sldId id="273" r:id="rId12"/>
    <p:sldId id="259" r:id="rId13"/>
    <p:sldId id="260" r:id="rId14"/>
    <p:sldId id="265" r:id="rId15"/>
    <p:sldId id="279" r:id="rId16"/>
    <p:sldId id="275" r:id="rId17"/>
    <p:sldId id="276" r:id="rId18"/>
    <p:sldId id="277" r:id="rId19"/>
    <p:sldId id="278" r:id="rId20"/>
    <p:sldId id="281" r:id="rId21"/>
    <p:sldId id="283" r:id="rId22"/>
    <p:sldId id="284" r:id="rId23"/>
    <p:sldId id="285" r:id="rId24"/>
    <p:sldId id="286" r:id="rId25"/>
    <p:sldId id="288" r:id="rId26"/>
    <p:sldId id="347" r:id="rId27"/>
    <p:sldId id="290" r:id="rId28"/>
    <p:sldId id="291" r:id="rId29"/>
    <p:sldId id="292" r:id="rId30"/>
    <p:sldId id="295" r:id="rId31"/>
    <p:sldId id="296" r:id="rId32"/>
    <p:sldId id="297" r:id="rId33"/>
    <p:sldId id="298" r:id="rId34"/>
    <p:sldId id="299" r:id="rId35"/>
    <p:sldId id="300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2" r:id="rId55"/>
    <p:sldId id="323" r:id="rId56"/>
    <p:sldId id="331" r:id="rId57"/>
    <p:sldId id="332" r:id="rId58"/>
    <p:sldId id="333" r:id="rId59"/>
    <p:sldId id="334" r:id="rId60"/>
    <p:sldId id="335" r:id="rId61"/>
    <p:sldId id="336" r:id="rId62"/>
    <p:sldId id="337" r:id="rId63"/>
    <p:sldId id="338" r:id="rId64"/>
    <p:sldId id="340" r:id="rId65"/>
    <p:sldId id="342" r:id="rId66"/>
    <p:sldId id="343" r:id="rId67"/>
    <p:sldId id="348" r:id="rId68"/>
    <p:sldId id="349" r:id="rId69"/>
    <p:sldId id="350" r:id="rId70"/>
    <p:sldId id="344" r:id="rId71"/>
    <p:sldId id="345" r:id="rId72"/>
    <p:sldId id="341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65FE0-3D6B-134A-8191-A308D033898C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81E93-F173-C84F-99F3-5EEEDABC2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2602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Fibroblast growth</a:t>
            </a:r>
            <a:r>
              <a:rPr lang="en-US" baseline="0" dirty="0" smtClean="0"/>
              <a:t> factor23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1E93-F173-C84F-99F3-5EEEDABC2C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561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Stauffer syndrome: </a:t>
            </a:r>
            <a:r>
              <a:rPr lang="en-AU" dirty="0" err="1" smtClean="0"/>
              <a:t>paraneoplastic</a:t>
            </a:r>
            <a:r>
              <a:rPr lang="en-AU" dirty="0" smtClean="0"/>
              <a:t> syndrome in RCC: liver dysfunction without hepatic metastasis or jaundice. Resolves after RCC treated.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1E93-F173-C84F-99F3-5EEEDABC2C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461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Eutopic</a:t>
            </a:r>
            <a:r>
              <a:rPr lang="en-US" dirty="0" smtClean="0"/>
              <a:t>- from normal tissue</a:t>
            </a:r>
          </a:p>
          <a:p>
            <a:r>
              <a:rPr lang="en-US" dirty="0" smtClean="0"/>
              <a:t>Ectopic: from the atypical tissue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1E93-F173-C84F-99F3-5EEEDABC2C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6216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200" dirty="0" smtClean="0"/>
              <a:t>Renal/adrenal insufficiency</a:t>
            </a:r>
            <a:r>
              <a:rPr lang="mr-IN" sz="1200" dirty="0" smtClean="0"/>
              <a:t>…</a:t>
            </a:r>
            <a:r>
              <a:rPr lang="en-US" sz="1200" dirty="0" smtClean="0"/>
              <a:t>.Thyroid insufficiency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Physiologic cause- CNS lesions, Pulmonary disease, Nausea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Adaptive circulatory mechanisms- hypotension, heart failure, hepatic cirrhosis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Medications: Amlodipine, Diuretics, NSAIDS, Antidepressants-SSRI,TCA, antipsychotic drugs, antiepileptic drugs- </a:t>
            </a:r>
            <a:r>
              <a:rPr lang="en-US" sz="1200" dirty="0" err="1" smtClean="0"/>
              <a:t>oxcarbamazepine</a:t>
            </a:r>
            <a:r>
              <a:rPr lang="en-US" sz="1200" dirty="0" smtClean="0"/>
              <a:t>, carbamazepine, antibiotic-</a:t>
            </a:r>
            <a:r>
              <a:rPr lang="en-US" sz="1200" dirty="0" err="1" smtClean="0"/>
              <a:t>Clotrimazole</a:t>
            </a:r>
            <a:r>
              <a:rPr lang="en-US" sz="1200" dirty="0" smtClean="0"/>
              <a:t>, </a:t>
            </a:r>
            <a:r>
              <a:rPr lang="en-US" sz="1200" dirty="0" err="1" smtClean="0"/>
              <a:t>Cefoperazone+sulbactum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1E93-F173-C84F-99F3-5EEEDABC2C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207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NOTE</a:t>
            </a:r>
            <a:r>
              <a:rPr lang="en-US" sz="1200" dirty="0" smtClean="0"/>
              <a:t>: rate of sodium correction should be slow 0.5- </a:t>
            </a:r>
            <a:r>
              <a:rPr lang="en-US" sz="1200" dirty="0" err="1" smtClean="0"/>
              <a:t>mEq</a:t>
            </a:r>
            <a:r>
              <a:rPr lang="en-US" sz="1200" dirty="0" smtClean="0"/>
              <a:t>/L per hour to prevent rapid fluid shift 7 possible development of Central Pontine </a:t>
            </a:r>
            <a:r>
              <a:rPr lang="en-US" sz="1200" dirty="0" err="1" smtClean="0"/>
              <a:t>Myelinosis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1E93-F173-C84F-99F3-5EEEDABC2C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476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Glucocorticoid </a:t>
            </a:r>
            <a:r>
              <a:rPr lang="en-US" dirty="0" err="1" smtClean="0"/>
              <a:t>supression</a:t>
            </a:r>
            <a:r>
              <a:rPr lang="en-US" dirty="0" smtClean="0"/>
              <a:t> test: 8mg dexamethasone PO </a:t>
            </a:r>
            <a:r>
              <a:rPr lang="en-US" dirty="0" err="1" smtClean="0"/>
              <a:t>supresses</a:t>
            </a:r>
            <a:r>
              <a:rPr lang="en-US" dirty="0" smtClean="0"/>
              <a:t> 8:am cortisol-50%</a:t>
            </a:r>
            <a:r>
              <a:rPr lang="en-US" baseline="0" dirty="0" smtClean="0"/>
              <a:t> decrease from baseline in -80% of </a:t>
            </a:r>
            <a:r>
              <a:rPr lang="en-US" baseline="0" dirty="0" err="1" smtClean="0"/>
              <a:t>Pitutary</a:t>
            </a:r>
            <a:r>
              <a:rPr lang="en-US" baseline="0" dirty="0" smtClean="0"/>
              <a:t> ACTH producing adenomas but fails to </a:t>
            </a:r>
            <a:r>
              <a:rPr lang="en-US" baseline="0" dirty="0" err="1" smtClean="0"/>
              <a:t>spress</a:t>
            </a:r>
            <a:r>
              <a:rPr lang="en-US" baseline="0" dirty="0" smtClean="0"/>
              <a:t> ectopic source of ACTH.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1E93-F173-C84F-99F3-5EEEDABC2C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2697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01602D5-4468-904F-B69E-735F40F8CF52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E82A1535-D894-CC46-B82B-B544A01D6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PARANEOPLASTIC SYNDROMES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135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Erythematous Lesions:</a:t>
            </a:r>
          </a:p>
          <a:p>
            <a:pPr marL="0" indent="0">
              <a:buNone/>
            </a:pPr>
            <a:r>
              <a:rPr lang="en-US" dirty="0" err="1"/>
              <a:t>Dermatomyositis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Hypertrophic </a:t>
            </a:r>
            <a:r>
              <a:rPr lang="en-US" dirty="0" err="1"/>
              <a:t>osteoarthropathy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Mulcentric</a:t>
            </a:r>
            <a:r>
              <a:rPr lang="en-US" dirty="0"/>
              <a:t> </a:t>
            </a:r>
            <a:r>
              <a:rPr lang="en-US" dirty="0" err="1" smtClean="0"/>
              <a:t>reticulohistocytosis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Sweet Syndrome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Bullous lesions</a:t>
            </a:r>
          </a:p>
          <a:p>
            <a:pPr marL="0" indent="0">
              <a:buNone/>
            </a:pPr>
            <a:r>
              <a:rPr lang="en-US" dirty="0" err="1" smtClean="0"/>
              <a:t>Paraneoplastic</a:t>
            </a:r>
            <a:r>
              <a:rPr lang="en-US" dirty="0" smtClean="0"/>
              <a:t> pemphigus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Miscellaneous lesions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arcinoid syndrome</a:t>
            </a:r>
          </a:p>
          <a:p>
            <a:pPr marL="0" indent="0">
              <a:buNone/>
            </a:pPr>
            <a:r>
              <a:rPr lang="en-US" dirty="0" err="1" smtClean="0"/>
              <a:t>Hypertrichosis</a:t>
            </a:r>
            <a:r>
              <a:rPr lang="en-US" dirty="0" smtClean="0"/>
              <a:t> </a:t>
            </a:r>
            <a:r>
              <a:rPr lang="en-US" dirty="0" err="1" smtClean="0"/>
              <a:t>lanuginosa</a:t>
            </a:r>
            <a:r>
              <a:rPr lang="en-US" dirty="0" smtClean="0"/>
              <a:t> </a:t>
            </a:r>
            <a:r>
              <a:rPr lang="en-US" dirty="0" err="1" smtClean="0"/>
              <a:t>acquisita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792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Membranous </a:t>
            </a:r>
            <a:r>
              <a:rPr lang="en-AU" dirty="0" err="1"/>
              <a:t>glomerulonephrits</a:t>
            </a:r>
            <a:endParaRPr lang="en-AU" dirty="0"/>
          </a:p>
          <a:p>
            <a:r>
              <a:rPr lang="en-AU" dirty="0" smtClean="0"/>
              <a:t>Stauffer </a:t>
            </a:r>
            <a:r>
              <a:rPr lang="en-AU" dirty="0"/>
              <a:t>Syndrome</a:t>
            </a:r>
          </a:p>
          <a:p>
            <a:r>
              <a:rPr lang="en-AU" dirty="0"/>
              <a:t>Neoplastic fever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214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"/>
            <a:ext cx="8001000" cy="1685764"/>
          </a:xfrm>
        </p:spPr>
        <p:txBody>
          <a:bodyPr/>
          <a:lstStyle/>
          <a:p>
            <a:r>
              <a:rPr lang="en-US" dirty="0" smtClean="0"/>
              <a:t>Endocrine </a:t>
            </a:r>
            <a:r>
              <a:rPr lang="en-US" dirty="0" err="1" smtClean="0"/>
              <a:t>Paraneoplastic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29" y="1685765"/>
            <a:ext cx="8648619" cy="5626516"/>
          </a:xfrm>
        </p:spPr>
        <p:txBody>
          <a:bodyPr>
            <a:normAutofit/>
          </a:bodyPr>
          <a:lstStyle/>
          <a:p>
            <a:r>
              <a:rPr lang="en-US" b="1" dirty="0" smtClean="0"/>
              <a:t>ETIOLOGY:</a:t>
            </a:r>
          </a:p>
          <a:p>
            <a:pPr marL="0" indent="0">
              <a:buNone/>
            </a:pPr>
            <a:r>
              <a:rPr lang="en-US" sz="2200" dirty="0" smtClean="0"/>
              <a:t>Hormones can be produced by </a:t>
            </a:r>
            <a:r>
              <a:rPr lang="en-US" sz="2200" dirty="0" err="1" smtClean="0"/>
              <a:t>Eutopic</a:t>
            </a:r>
            <a:r>
              <a:rPr lang="en-US" sz="2200" dirty="0" smtClean="0"/>
              <a:t>/Ectopic sources</a:t>
            </a:r>
          </a:p>
          <a:p>
            <a:pPr marL="0" indent="0">
              <a:buNone/>
            </a:pPr>
            <a:r>
              <a:rPr lang="en-US" sz="2200" dirty="0" smtClean="0"/>
              <a:t>Ectopic production is mainly a quantitative change 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Ectopic expression: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-- Abnormal physiology</a:t>
            </a:r>
          </a:p>
          <a:p>
            <a:pPr marL="0" indent="0">
              <a:buNone/>
            </a:pPr>
            <a:r>
              <a:rPr lang="en-US" sz="2200" dirty="0" smtClean="0"/>
              <a:t>   -- Abnormal regulation of hormone production (defective feedback control)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-- Peptide processing (resulting in large unprocessed precursors)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68602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638" y="459754"/>
            <a:ext cx="8473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cs typeface="Calibri"/>
              </a:rPr>
              <a:t>Molecular mechanism to explain Ectopic Expression are: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638" y="1773338"/>
            <a:ext cx="8692411" cy="4216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cs typeface="Calibri"/>
              </a:rPr>
              <a:t>Genetic re-arrangements</a:t>
            </a:r>
            <a:r>
              <a:rPr lang="en-US" sz="2200" dirty="0" smtClean="0">
                <a:cs typeface="Calibri"/>
              </a:rPr>
              <a:t>: (Rare)</a:t>
            </a:r>
          </a:p>
          <a:p>
            <a:r>
              <a:rPr lang="en-US" sz="2200" dirty="0" smtClean="0">
                <a:cs typeface="Calibri"/>
              </a:rPr>
              <a:t>Ex: Translocation of PTH gene</a:t>
            </a:r>
            <a:r>
              <a:rPr lang="en-US" sz="2200" dirty="0" smtClean="0">
                <a:cs typeface="Calibri"/>
                <a:sym typeface="Wingdings"/>
              </a:rPr>
              <a:t> high levels of PTH expression in tissue other than parathyroid gland</a:t>
            </a:r>
          </a:p>
          <a:p>
            <a:endParaRPr lang="en-US" sz="2200" dirty="0" smtClean="0">
              <a:cs typeface="Calibri"/>
              <a:sym typeface="Wingdings"/>
            </a:endParaRPr>
          </a:p>
          <a:p>
            <a:r>
              <a:rPr lang="en-US" sz="2200" dirty="0" smtClean="0">
                <a:cs typeface="Calibri"/>
                <a:sym typeface="Wingdings"/>
              </a:rPr>
              <a:t>Ex: Somatic genetic rearrangements in leukemia’s &amp; lymphomas</a:t>
            </a:r>
          </a:p>
          <a:p>
            <a:endParaRPr lang="en-US" sz="2200" dirty="0">
              <a:cs typeface="Calibri"/>
              <a:sym typeface="Wingdings"/>
            </a:endParaRPr>
          </a:p>
          <a:p>
            <a:pPr marL="457200" indent="-457200">
              <a:buAutoNum type="arabicPeriod" startAt="2"/>
            </a:pPr>
            <a:r>
              <a:rPr lang="en-US" sz="2200" b="1" dirty="0" smtClean="0">
                <a:cs typeface="Calibri"/>
                <a:sym typeface="Wingdings"/>
              </a:rPr>
              <a:t>Cellular Differentiation</a:t>
            </a:r>
            <a:r>
              <a:rPr lang="en-US" sz="2200" dirty="0" smtClean="0">
                <a:cs typeface="Calibri"/>
                <a:sym typeface="Wingdings"/>
              </a:rPr>
              <a:t>: (most common)</a:t>
            </a:r>
          </a:p>
          <a:p>
            <a:r>
              <a:rPr lang="en-US" sz="2200" dirty="0" smtClean="0">
                <a:cs typeface="Calibri"/>
                <a:sym typeface="Wingdings"/>
              </a:rPr>
              <a:t>Ex: properties of certain cancer to produce particular hormones (</a:t>
            </a:r>
            <a:r>
              <a:rPr lang="en-US" sz="2200" dirty="0" err="1" smtClean="0">
                <a:cs typeface="Calibri"/>
                <a:sym typeface="Wingdings"/>
              </a:rPr>
              <a:t>eg</a:t>
            </a:r>
            <a:r>
              <a:rPr lang="en-US" sz="2200" dirty="0" smtClean="0">
                <a:cs typeface="Calibri"/>
                <a:sym typeface="Wingdings"/>
              </a:rPr>
              <a:t>-SCLC- </a:t>
            </a:r>
            <a:r>
              <a:rPr lang="en-US" sz="2200" dirty="0" err="1" smtClean="0">
                <a:cs typeface="Calibri"/>
                <a:sym typeface="Wingdings"/>
              </a:rPr>
              <a:t>PTHrp</a:t>
            </a:r>
            <a:r>
              <a:rPr lang="en-US" sz="2200" dirty="0" smtClean="0">
                <a:cs typeface="Calibri"/>
                <a:sym typeface="Wingdings"/>
              </a:rPr>
              <a:t>) suggests that dedifferentiation is partial or that selection pathways are depressed.</a:t>
            </a:r>
          </a:p>
          <a:p>
            <a:endParaRPr lang="en-US" sz="2400" dirty="0">
              <a:cs typeface="Calibri"/>
              <a:sym typeface="Wingdings"/>
            </a:endParaRPr>
          </a:p>
          <a:p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62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57" y="1620087"/>
            <a:ext cx="8375443" cy="5079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ETIOLOGY:</a:t>
            </a:r>
          </a:p>
          <a:p>
            <a:r>
              <a:rPr lang="en-US" sz="2200" dirty="0"/>
              <a:t>Caused by Ectopic production of </a:t>
            </a:r>
            <a:r>
              <a:rPr lang="en-US" sz="2200" dirty="0" err="1" smtClean="0"/>
              <a:t>PTHrp</a:t>
            </a:r>
            <a:endParaRPr lang="en-US" sz="2200" dirty="0" smtClean="0"/>
          </a:p>
          <a:p>
            <a:r>
              <a:rPr lang="en-US" sz="2200" dirty="0" err="1" smtClean="0"/>
              <a:t>Humoral</a:t>
            </a:r>
            <a:r>
              <a:rPr lang="en-US" sz="2200" dirty="0" smtClean="0"/>
              <a:t> </a:t>
            </a:r>
            <a:r>
              <a:rPr lang="en-US" sz="2200" dirty="0" err="1" smtClean="0"/>
              <a:t>hypercalcemia</a:t>
            </a:r>
            <a:r>
              <a:rPr lang="en-US" sz="2200" dirty="0" smtClean="0"/>
              <a:t> of malignancy(HHM) occurs in </a:t>
            </a:r>
            <a:r>
              <a:rPr lang="en-US" sz="2200" dirty="0" err="1" smtClean="0"/>
              <a:t>upto</a:t>
            </a:r>
            <a:r>
              <a:rPr lang="en-US" sz="2200" dirty="0" smtClean="0"/>
              <a:t> 20% of </a:t>
            </a:r>
            <a:r>
              <a:rPr lang="en-US" sz="2200" dirty="0" err="1" smtClean="0"/>
              <a:t>pts</a:t>
            </a:r>
            <a:r>
              <a:rPr lang="en-US" sz="2200" dirty="0" smtClean="0"/>
              <a:t> with cancer.</a:t>
            </a:r>
          </a:p>
          <a:p>
            <a:r>
              <a:rPr lang="en-US" sz="2200" b="1" dirty="0" smtClean="0"/>
              <a:t>Several </a:t>
            </a:r>
            <a:r>
              <a:rPr lang="en-US" sz="2200" b="1" dirty="0" err="1" smtClean="0"/>
              <a:t>humoral</a:t>
            </a:r>
            <a:r>
              <a:rPr lang="en-US" sz="2200" b="1" dirty="0" smtClean="0"/>
              <a:t> causes are-</a:t>
            </a:r>
          </a:p>
          <a:p>
            <a:pPr>
              <a:buFont typeface="+mj-lt"/>
              <a:buAutoNum type="arabicPeriod"/>
            </a:pPr>
            <a:r>
              <a:rPr lang="en-US" sz="2200" dirty="0" smtClean="0"/>
              <a:t>Overproduction of </a:t>
            </a:r>
            <a:r>
              <a:rPr lang="en-US" sz="2200" dirty="0" err="1" smtClean="0"/>
              <a:t>PTHrp</a:t>
            </a:r>
            <a:endParaRPr lang="en-US" sz="2200" dirty="0" smtClean="0"/>
          </a:p>
          <a:p>
            <a:pPr>
              <a:buFont typeface="+mj-lt"/>
              <a:buAutoNum type="arabicPeriod"/>
            </a:pPr>
            <a:r>
              <a:rPr lang="en-US" sz="2200" dirty="0" smtClean="0"/>
              <a:t>Excess production of 1,25 </a:t>
            </a:r>
            <a:r>
              <a:rPr lang="en-US" sz="2200" dirty="0" err="1" smtClean="0"/>
              <a:t>dihydroxyvitamin</a:t>
            </a:r>
            <a:r>
              <a:rPr lang="en-US" sz="2200" dirty="0" smtClean="0"/>
              <a:t> D</a:t>
            </a:r>
          </a:p>
          <a:p>
            <a:pPr>
              <a:buFont typeface="+mj-lt"/>
              <a:buAutoNum type="arabicPeriod"/>
            </a:pPr>
            <a:r>
              <a:rPr lang="en-US" sz="2200" dirty="0" smtClean="0"/>
              <a:t>Tumor mediated production of </a:t>
            </a:r>
            <a:r>
              <a:rPr lang="en-US" sz="2200" dirty="0" err="1" smtClean="0"/>
              <a:t>osteolytic</a:t>
            </a:r>
            <a:r>
              <a:rPr lang="en-US" sz="2200" dirty="0" smtClean="0"/>
              <a:t> cytokines &amp; inflammatory mediators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8326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058" y="525433"/>
            <a:ext cx="832019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Cancers associated with </a:t>
            </a:r>
            <a:r>
              <a:rPr lang="en-US" sz="2400" b="1" dirty="0" err="1" smtClean="0"/>
              <a:t>Humoral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Hypercalcemia</a:t>
            </a:r>
            <a:r>
              <a:rPr lang="en-US" sz="2400" b="1" dirty="0" smtClean="0"/>
              <a:t> of malignancy are: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Lung ca.(most common) 46-76%. Sq. cell Ca.-32%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Head &amp; Neck ca.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Skin Ca.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Oesophagus</a:t>
            </a:r>
            <a:r>
              <a:rPr lang="en-US" sz="2400" dirty="0" smtClean="0"/>
              <a:t> Ca.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Breast ca.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Genito</a:t>
            </a:r>
            <a:r>
              <a:rPr lang="en-US" sz="2400" dirty="0" smtClean="0"/>
              <a:t> Urinary tract ca.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Multiple myeloma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Lymphomas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43956" y="5894232"/>
            <a:ext cx="8173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Reference: </a:t>
            </a:r>
            <a:r>
              <a:rPr lang="en-US" dirty="0" smtClean="0"/>
              <a:t>Clines GA. Mechanisms &amp; treatment of </a:t>
            </a:r>
            <a:r>
              <a:rPr lang="en-US" dirty="0" err="1" smtClean="0"/>
              <a:t>hypercalcemia</a:t>
            </a:r>
            <a:r>
              <a:rPr lang="en-US" dirty="0" smtClean="0"/>
              <a:t> of malignancy. </a:t>
            </a:r>
          </a:p>
          <a:p>
            <a:r>
              <a:rPr lang="en-US" dirty="0" err="1" smtClean="0"/>
              <a:t>Curr</a:t>
            </a:r>
            <a:r>
              <a:rPr lang="en-US" dirty="0" smtClean="0"/>
              <a:t> </a:t>
            </a:r>
            <a:r>
              <a:rPr lang="en-US" dirty="0" err="1" smtClean="0"/>
              <a:t>Opin</a:t>
            </a:r>
            <a:r>
              <a:rPr lang="en-US" dirty="0" smtClean="0"/>
              <a:t> </a:t>
            </a:r>
            <a:r>
              <a:rPr lang="en-US" dirty="0" err="1" smtClean="0"/>
              <a:t>Endocrinol</a:t>
            </a:r>
            <a:r>
              <a:rPr lang="en-US" dirty="0" smtClean="0"/>
              <a:t> Diabetes </a:t>
            </a:r>
            <a:r>
              <a:rPr lang="en-US" dirty="0" err="1" smtClean="0"/>
              <a:t>Obes</a:t>
            </a:r>
            <a:r>
              <a:rPr lang="en-US" dirty="0" smtClean="0"/>
              <a:t>. 2011; 18:339-346 [PubMed]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735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28" y="67628"/>
            <a:ext cx="5648973" cy="1143000"/>
          </a:xfrm>
        </p:spPr>
        <p:txBody>
          <a:bodyPr/>
          <a:lstStyle/>
          <a:p>
            <a:pPr algn="l"/>
            <a:r>
              <a:rPr lang="en-US" sz="3200" dirty="0" smtClean="0"/>
              <a:t>Clinical Manifestations: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5162" y="860339"/>
            <a:ext cx="7334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Seen when S. Calcium &gt;3.5 </a:t>
            </a:r>
            <a:r>
              <a:rPr lang="en-US" sz="2200" dirty="0" err="1" smtClean="0"/>
              <a:t>mmol</a:t>
            </a:r>
            <a:r>
              <a:rPr lang="en-US" sz="2200" dirty="0" smtClean="0"/>
              <a:t>/L or &gt;14mg/dl</a:t>
            </a:r>
          </a:p>
          <a:p>
            <a:endParaRPr lang="en-US" sz="2200" dirty="0"/>
          </a:p>
          <a:p>
            <a:r>
              <a:rPr lang="en-US" sz="2200" dirty="0" smtClean="0"/>
              <a:t>Fatigue, Mental status changes, dehydration, symptoms of </a:t>
            </a:r>
            <a:r>
              <a:rPr lang="en-US" sz="2200" dirty="0" err="1" smtClean="0"/>
              <a:t>nephroloithiasis</a:t>
            </a:r>
            <a:endParaRPr lang="en-US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2894" y="2425420"/>
            <a:ext cx="56489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Diagnosis: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162" y="3477327"/>
            <a:ext cx="86471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/>
              <a:t>Known malignancy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Recent onset </a:t>
            </a:r>
            <a:r>
              <a:rPr lang="en-US" sz="2200" dirty="0" err="1" smtClean="0"/>
              <a:t>hypercalcemia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200" dirty="0" smtClean="0"/>
              <a:t> Calcium in serum + Urine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200" dirty="0" smtClean="0"/>
              <a:t>phosphorus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Metabolic Alkalosis (In hyperparathyroidism- </a:t>
            </a:r>
            <a:r>
              <a:rPr lang="en-US" sz="2200" dirty="0" err="1" smtClean="0"/>
              <a:t>hypercholremic</a:t>
            </a:r>
            <a:r>
              <a:rPr lang="en-US" sz="2200" dirty="0" smtClean="0"/>
              <a:t> acidosis)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PTH levels-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 smtClean="0"/>
              <a:t>in HHM, done to exclude primary hyperparathyroidism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PTHrp</a:t>
            </a:r>
            <a:r>
              <a:rPr lang="en-US" sz="2200" dirty="0" smtClean="0"/>
              <a:t> levels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1,25 </a:t>
            </a:r>
            <a:r>
              <a:rPr lang="en-US" sz="2200" dirty="0" err="1" smtClean="0"/>
              <a:t>dihydroxy</a:t>
            </a:r>
            <a:r>
              <a:rPr lang="en-US" sz="2200" dirty="0" smtClean="0"/>
              <a:t> vitamin D: 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406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143000"/>
          </a:xfrm>
        </p:spPr>
        <p:txBody>
          <a:bodyPr/>
          <a:lstStyle/>
          <a:p>
            <a:pPr algn="l"/>
            <a:r>
              <a:rPr lang="en-US" sz="3200" dirty="0" smtClean="0"/>
              <a:t>Treatment of </a:t>
            </a:r>
            <a:r>
              <a:rPr lang="en-US" sz="3200" dirty="0" err="1" smtClean="0"/>
              <a:t>Hypercalcemia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35134"/>
            <a:ext cx="8582934" cy="550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 </a:t>
            </a:r>
            <a:r>
              <a:rPr lang="en-US" sz="2200" b="1" dirty="0" smtClean="0"/>
              <a:t>Low calcium diet:</a:t>
            </a:r>
          </a:p>
          <a:p>
            <a:r>
              <a:rPr lang="en-US" sz="2200" dirty="0" smtClean="0"/>
              <a:t>Remove calcium from diet, medicine, iv fluids</a:t>
            </a:r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Saline Rehydration</a:t>
            </a:r>
          </a:p>
          <a:p>
            <a:r>
              <a:rPr lang="en-US" sz="2200" dirty="0" smtClean="0"/>
              <a:t>(200-250ml/hour</a:t>
            </a:r>
            <a:r>
              <a:rPr lang="mr-IN" sz="2200" dirty="0" smtClean="0"/>
              <a:t>–</a:t>
            </a:r>
            <a:r>
              <a:rPr lang="en-US" sz="2200" dirty="0" smtClean="0"/>
              <a:t> to dilute calcium &amp; promote </a:t>
            </a:r>
            <a:r>
              <a:rPr lang="en-US" sz="2200" dirty="0" err="1" smtClean="0"/>
              <a:t>calciuresis</a:t>
            </a:r>
            <a:r>
              <a:rPr lang="en-US" sz="2200" dirty="0" smtClean="0"/>
              <a:t>)</a:t>
            </a:r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Forced Diuretics: </a:t>
            </a:r>
            <a:r>
              <a:rPr lang="en-US" sz="2200" dirty="0" smtClean="0"/>
              <a:t>Furosemide 20-80mg IV in escalating doses, provides little value except in life threatening condition. </a:t>
            </a:r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Oral Phosphorus</a:t>
            </a:r>
            <a:r>
              <a:rPr lang="en-US" sz="2200" dirty="0" smtClean="0"/>
              <a:t>: 250mg </a:t>
            </a:r>
            <a:r>
              <a:rPr lang="en-US" sz="2200" dirty="0" err="1" smtClean="0"/>
              <a:t>Neutra-phos</a:t>
            </a:r>
            <a:r>
              <a:rPr lang="en-US" sz="2200" dirty="0" smtClean="0"/>
              <a:t> TID/QDS until S.Po4 is &gt;1mmol/L or &gt; 3mg/</a:t>
            </a:r>
            <a:r>
              <a:rPr lang="en-US" sz="2200" dirty="0" err="1" smtClean="0"/>
              <a:t>dL</a:t>
            </a:r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endParaRPr lang="en-US" sz="2200" dirty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Calcitonin/</a:t>
            </a:r>
            <a:r>
              <a:rPr lang="en-US" sz="2200" b="1" dirty="0" err="1" smtClean="0"/>
              <a:t>Mitramycin</a:t>
            </a:r>
            <a:r>
              <a:rPr lang="en-US" sz="2200" dirty="0" smtClean="0"/>
              <a:t>- little utility now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68022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889468" cy="6340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Continued Treatment:</a:t>
            </a:r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Bisphosphonates: </a:t>
            </a:r>
          </a:p>
          <a:p>
            <a:r>
              <a:rPr lang="en-US" sz="2200" dirty="0" err="1" smtClean="0"/>
              <a:t>Pramidronate</a:t>
            </a:r>
            <a:r>
              <a:rPr lang="en-US" sz="2200" dirty="0" smtClean="0"/>
              <a:t>:  60-90mg iv</a:t>
            </a:r>
          </a:p>
          <a:p>
            <a:r>
              <a:rPr lang="en-US" sz="2200" dirty="0" err="1" smtClean="0"/>
              <a:t>Zoledronate</a:t>
            </a:r>
            <a:r>
              <a:rPr lang="en-US" sz="2200" dirty="0" smtClean="0"/>
              <a:t>:  4-8mg iv</a:t>
            </a:r>
          </a:p>
          <a:p>
            <a:r>
              <a:rPr lang="en-US" sz="2200" dirty="0" err="1" smtClean="0"/>
              <a:t>Etidronate</a:t>
            </a:r>
            <a:r>
              <a:rPr lang="en-US" sz="2200" dirty="0" smtClean="0"/>
              <a:t>: 7.5mg/kg/day PO for 3-7 consecutive days</a:t>
            </a:r>
          </a:p>
          <a:p>
            <a:endParaRPr lang="en-US" sz="2200" dirty="0"/>
          </a:p>
          <a:p>
            <a:r>
              <a:rPr lang="en-US" sz="2200" dirty="0" smtClean="0"/>
              <a:t>They prevent loss of bone mass</a:t>
            </a:r>
          </a:p>
          <a:p>
            <a:r>
              <a:rPr lang="en-US" sz="2200" dirty="0" smtClean="0"/>
              <a:t>Inhibit digestion of bone by encouraging osteoclasts to undergo apoptosis</a:t>
            </a:r>
          </a:p>
          <a:p>
            <a:endParaRPr lang="en-US" sz="2200" dirty="0"/>
          </a:p>
          <a:p>
            <a:r>
              <a:rPr lang="en-US" sz="2200" dirty="0" smtClean="0"/>
              <a:t>It decreases S. Calcium within 1-2 days &amp; suppresses calcium release for several weeks.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Dialysis</a:t>
            </a:r>
          </a:p>
          <a:p>
            <a:endParaRPr lang="en-US" sz="2200" dirty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Glucocorticoid treatment: </a:t>
            </a:r>
            <a:r>
              <a:rPr lang="en-US" sz="2200" dirty="0" smtClean="0"/>
              <a:t>if it is related to Lymphoma/multiple myeloma/leukemia</a:t>
            </a:r>
          </a:p>
        </p:txBody>
      </p:sp>
    </p:spTree>
    <p:extLst>
      <p:ext uri="{BB962C8B-B14F-4D97-AF65-F5344CB8AC3E}">
        <p14:creationId xmlns="" xmlns:p14="http://schemas.microsoft.com/office/powerpoint/2010/main" val="328494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associated SIADH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2473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ETIOLOGY:</a:t>
            </a:r>
          </a:p>
          <a:p>
            <a:r>
              <a:rPr lang="en-US" dirty="0" smtClean="0"/>
              <a:t>Vasopressin is antidiuretic hormone, normally produced by posterior pituitary gland.</a:t>
            </a:r>
          </a:p>
          <a:p>
            <a:r>
              <a:rPr lang="en-US" dirty="0" smtClean="0"/>
              <a:t>Ectopic production of Vasopressin can occur in certain malignancies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4762" y="4378611"/>
            <a:ext cx="571465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/>
              <a:t>SCLC &amp; carcinoids(most common)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CNS trauma/infections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Medications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Head &amp; Neck Ca.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GUT Ca.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GIT Ca.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Ovarian 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used to refer to the disorders that accompany benign &amp; malignant tumors but are not directly related to mass effects or invasion.</a:t>
            </a:r>
          </a:p>
          <a:p>
            <a:endParaRPr lang="en-US" dirty="0"/>
          </a:p>
          <a:p>
            <a:r>
              <a:rPr lang="en-US" dirty="0" smtClean="0"/>
              <a:t>Almost every type of tumor has potential to produce hormones, induce cytokines &amp; immunologic responses.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637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" y="67628"/>
            <a:ext cx="5648973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Clinical Manifestations: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58256"/>
            <a:ext cx="937116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Most people are asymptomatic &amp; found as </a:t>
            </a:r>
            <a:r>
              <a:rPr lang="en-US" sz="2200" dirty="0" err="1" smtClean="0"/>
              <a:t>hyponatremia</a:t>
            </a:r>
            <a:r>
              <a:rPr lang="en-US" sz="2200" dirty="0" smtClean="0"/>
              <a:t> in routine investigation.</a:t>
            </a:r>
          </a:p>
          <a:p>
            <a:endParaRPr lang="en-US" sz="2200" dirty="0"/>
          </a:p>
          <a:p>
            <a:r>
              <a:rPr lang="en-US" sz="2200" b="1" dirty="0" smtClean="0"/>
              <a:t>Weakness, lethargy, Nausea, Confusion, Depressed mental status, seizure</a:t>
            </a:r>
            <a:r>
              <a:rPr lang="en-US" sz="2200" dirty="0" smtClean="0"/>
              <a:t>s can develop.</a:t>
            </a:r>
          </a:p>
          <a:p>
            <a:endParaRPr lang="en-US" sz="2200" dirty="0"/>
          </a:p>
          <a:p>
            <a:r>
              <a:rPr lang="en-US" sz="2200" dirty="0" err="1" smtClean="0"/>
              <a:t>Hyponatremia</a:t>
            </a:r>
            <a:r>
              <a:rPr lang="en-US" sz="2200" dirty="0" smtClean="0"/>
              <a:t> usually develops slowly but may exacerbate due to IV fluids/ medicines.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926051"/>
            <a:ext cx="88155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err="1" smtClean="0"/>
              <a:t>Hyponatremia</a:t>
            </a:r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Decrease S. Osmolality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Increase Urine Osmolality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Urinary Sodium- Normal/Increased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Excluding other causes of </a:t>
            </a:r>
            <a:r>
              <a:rPr lang="en-US" sz="2200" dirty="0" err="1" smtClean="0"/>
              <a:t>Hyponatremia</a:t>
            </a:r>
            <a:endParaRPr lang="en-US" sz="2200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1" y="4029619"/>
            <a:ext cx="5648973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Diagnosis: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4882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8428" y="571500"/>
            <a:ext cx="80010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Treatment of SIADH: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28428" y="1269797"/>
            <a:ext cx="845156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err="1" smtClean="0"/>
              <a:t>Hyponatremia</a:t>
            </a:r>
            <a:r>
              <a:rPr lang="en-US" sz="2200" dirty="0" smtClean="0"/>
              <a:t> should be gradually corrected unless mental status is altered or risk of seizures.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Treating the underlying malignancy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Fluid restriction (&lt;urine </a:t>
            </a:r>
            <a:r>
              <a:rPr lang="en-US" sz="2200" dirty="0" err="1" smtClean="0"/>
              <a:t>output+insensible</a:t>
            </a:r>
            <a:r>
              <a:rPr lang="en-US" sz="2200" dirty="0" smtClean="0"/>
              <a:t> loss)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Salt tablets/ IV saline: not helpful unless volume depletion is present.</a:t>
            </a:r>
          </a:p>
          <a:p>
            <a:r>
              <a:rPr lang="en-US" sz="2200" b="1" dirty="0" err="1" smtClean="0"/>
              <a:t>Demeclocycline</a:t>
            </a:r>
            <a:r>
              <a:rPr lang="en-US" sz="2200" b="1" dirty="0" smtClean="0"/>
              <a:t>: </a:t>
            </a:r>
            <a:r>
              <a:rPr lang="en-US" sz="2200" dirty="0" smtClean="0"/>
              <a:t>150-300mg PO TID/QDS</a:t>
            </a:r>
          </a:p>
          <a:p>
            <a:r>
              <a:rPr lang="en-US" sz="2200" dirty="0" smtClean="0"/>
              <a:t>inhibits vasopressin action on distal renal tubule</a:t>
            </a:r>
          </a:p>
          <a:p>
            <a:r>
              <a:rPr lang="en-US" sz="2200" dirty="0" smtClean="0"/>
              <a:t>Onset of action- slow 1-2 weeks</a:t>
            </a:r>
          </a:p>
          <a:p>
            <a:endParaRPr lang="en-US" sz="2200" dirty="0"/>
          </a:p>
          <a:p>
            <a:r>
              <a:rPr lang="en-US" sz="2200" b="1" dirty="0" err="1" smtClean="0"/>
              <a:t>Conivaptan</a:t>
            </a:r>
            <a:r>
              <a:rPr lang="en-US" sz="2200" b="1" dirty="0" smtClean="0"/>
              <a:t>: </a:t>
            </a:r>
            <a:r>
              <a:rPr lang="en-US" sz="2200" dirty="0" smtClean="0"/>
              <a:t>non peptide V2 receptor antagonist</a:t>
            </a:r>
          </a:p>
          <a:p>
            <a:r>
              <a:rPr lang="en-US" sz="2200" dirty="0" smtClean="0"/>
              <a:t>PO 20-120 mg BD, IV 10-40mg</a:t>
            </a:r>
          </a:p>
          <a:p>
            <a:r>
              <a:rPr lang="en-US" sz="2200" dirty="0" smtClean="0"/>
              <a:t>Effective when used in combination with fluid restriction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7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905" y="2079840"/>
            <a:ext cx="7904182" cy="307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/>
              <a:t>Tolvaptan</a:t>
            </a:r>
            <a:r>
              <a:rPr lang="en-US" sz="2200" b="1" dirty="0" smtClean="0"/>
              <a:t>: </a:t>
            </a:r>
            <a:r>
              <a:rPr lang="en-US" sz="2200" dirty="0" smtClean="0"/>
              <a:t>PO 15mg daily (max 30-60mg/day based on response)</a:t>
            </a:r>
          </a:p>
          <a:p>
            <a:r>
              <a:rPr lang="en-US" sz="2200" dirty="0" smtClean="0"/>
              <a:t>Vasopressin antagonist</a:t>
            </a:r>
          </a:p>
          <a:p>
            <a:endParaRPr lang="en-US" sz="2200" dirty="0" smtClean="0"/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3% </a:t>
            </a:r>
            <a:r>
              <a:rPr lang="en-US" sz="2200" dirty="0" err="1" smtClean="0"/>
              <a:t>Nacl</a:t>
            </a:r>
            <a:r>
              <a:rPr lang="en-US" sz="2200" dirty="0" smtClean="0"/>
              <a:t> infusion with furosemide to enhance free water clearance: if Na&lt;115 </a:t>
            </a:r>
            <a:r>
              <a:rPr lang="en-US" sz="2200" dirty="0" err="1" smtClean="0"/>
              <a:t>mEq</a:t>
            </a:r>
            <a:r>
              <a:rPr lang="en-US" sz="2200" dirty="0" smtClean="0"/>
              <a:t>/L or mental changes seen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7905" y="503540"/>
            <a:ext cx="57803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Treatment Continued..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2775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Cushing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2473611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ETIOLOGY:</a:t>
            </a:r>
          </a:p>
          <a:p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ctopic ACTH production: 10-20% causes </a:t>
            </a:r>
            <a:r>
              <a:rPr lang="en-US" dirty="0" err="1" smtClean="0"/>
              <a:t>cushing’s</a:t>
            </a:r>
            <a:r>
              <a:rPr lang="en-US" dirty="0" smtClean="0"/>
              <a:t> syndrome.</a:t>
            </a:r>
          </a:p>
          <a:p>
            <a:r>
              <a:rPr lang="en-US" dirty="0" smtClean="0"/>
              <a:t>Common in Neuroendocrine tumors: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1819" y="4118745"/>
            <a:ext cx="63715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SCLC(most common)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Bronchial &amp; </a:t>
            </a:r>
            <a:r>
              <a:rPr lang="en-US" sz="2400" dirty="0" err="1" smtClean="0"/>
              <a:t>thymic</a:t>
            </a:r>
            <a:r>
              <a:rPr lang="en-US" sz="2400" dirty="0" smtClean="0"/>
              <a:t> carcinoids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Islet cell tumors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Other carcinoids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Pheochromocytomas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9242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33138"/>
            <a:ext cx="9144000" cy="550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200" b="1" dirty="0" smtClean="0"/>
              <a:t>Ectopic production of ACTH: 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  Increased expression of pro-</a:t>
            </a:r>
            <a:r>
              <a:rPr lang="en-US" sz="2200" dirty="0" err="1" smtClean="0"/>
              <a:t>opiomelanocortin</a:t>
            </a:r>
            <a:r>
              <a:rPr lang="en-US" sz="2200" dirty="0" smtClean="0"/>
              <a:t>(POMC) gene which encodes ACTH along with melanocyte stimulating hormone, Beta-lipoprotein &amp; several other peptides.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2</a:t>
            </a:r>
            <a:r>
              <a:rPr lang="en-US" sz="2200" b="1" dirty="0" smtClean="0"/>
              <a:t>. Ectopic production of CRH: (Rare)</a:t>
            </a:r>
          </a:p>
          <a:p>
            <a:r>
              <a:rPr lang="en-US" sz="2200" dirty="0" smtClean="0"/>
              <a:t>Produced by pancreatic islet cell tumors, SCLC, medullary thyroid </a:t>
            </a:r>
            <a:r>
              <a:rPr lang="en-US" sz="2200" dirty="0" err="1" smtClean="0"/>
              <a:t>Ca</a:t>
            </a:r>
            <a:r>
              <a:rPr lang="en-US" sz="2200" dirty="0" smtClean="0"/>
              <a:t>, Prostate Ca.</a:t>
            </a:r>
          </a:p>
          <a:p>
            <a:endParaRPr lang="en-US" sz="2200" dirty="0"/>
          </a:p>
          <a:p>
            <a:r>
              <a:rPr lang="en-US" sz="2200" b="1" dirty="0"/>
              <a:t>3) ACTH-independent Cushing’s syndrome:</a:t>
            </a:r>
          </a:p>
          <a:p>
            <a:endParaRPr lang="en-US" sz="2200" b="1" dirty="0"/>
          </a:p>
          <a:p>
            <a:r>
              <a:rPr lang="en-US" sz="2200" dirty="0"/>
              <a:t>Ectopic expression of G-protein coupled receptors in adrenal nodules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62785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1" y="67628"/>
            <a:ext cx="5648973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Clinical Manifestations: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97057" y="1210628"/>
            <a:ext cx="9196001" cy="550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Less marked weight Gain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Centripetal fat redistribution</a:t>
            </a:r>
            <a:endParaRPr lang="en-US" sz="2200" dirty="0"/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Metabolic manifestations: </a:t>
            </a:r>
          </a:p>
          <a:p>
            <a:r>
              <a:rPr lang="en-US" sz="2200" dirty="0" smtClean="0"/>
              <a:t>Fluid retention</a:t>
            </a:r>
          </a:p>
          <a:p>
            <a:r>
              <a:rPr lang="en-US" sz="2200" dirty="0" smtClean="0"/>
              <a:t> Hypertension</a:t>
            </a:r>
            <a:endParaRPr lang="en-US" sz="2200" dirty="0"/>
          </a:p>
          <a:p>
            <a:r>
              <a:rPr lang="en-US" sz="2200" dirty="0" smtClean="0"/>
              <a:t>Hypokalemia</a:t>
            </a:r>
          </a:p>
          <a:p>
            <a:r>
              <a:rPr lang="en-US" sz="2200" dirty="0" smtClean="0"/>
              <a:t>Metabolic alkalosis</a:t>
            </a:r>
            <a:endParaRPr lang="en-US" sz="2200" dirty="0"/>
          </a:p>
          <a:p>
            <a:r>
              <a:rPr lang="en-US" sz="2200" dirty="0" smtClean="0"/>
              <a:t>Glucose intolerance</a:t>
            </a:r>
            <a:endParaRPr lang="en-US" sz="2200" dirty="0"/>
          </a:p>
          <a:p>
            <a:r>
              <a:rPr lang="en-US" sz="2200" dirty="0" smtClean="0"/>
              <a:t>occasional steroid psychosis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If very high ACTH: increased pigmentation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Excessive high Glucocorticoid level: skin fragility, easy bruising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724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8391"/>
            <a:ext cx="3956000" cy="577518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6" y="67029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/>
              <a:t>Depression, Personality changes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Poor wound healing &amp; predisposition to </a:t>
            </a:r>
            <a:r>
              <a:rPr lang="en-US" sz="2200" dirty="0" smtClean="0"/>
              <a:t>infections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Osteoporosis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Increase facial hair</a:t>
            </a: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191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162" y="50549"/>
            <a:ext cx="56489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Diagnosis: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188" y="1047970"/>
            <a:ext cx="8487040" cy="517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Urine free cortisol levels &gt;2-4 times of normal</a:t>
            </a:r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S. ACTH levels:  &gt;22 </a:t>
            </a:r>
            <a:r>
              <a:rPr lang="en-US" sz="2200" dirty="0" err="1" smtClean="0"/>
              <a:t>pmol</a:t>
            </a:r>
            <a:r>
              <a:rPr lang="en-US" sz="2200" dirty="0" smtClean="0"/>
              <a:t>/L </a:t>
            </a:r>
            <a:r>
              <a:rPr lang="en-US" sz="2200" b="1" dirty="0" smtClean="0"/>
              <a:t>or </a:t>
            </a:r>
            <a:r>
              <a:rPr lang="en-US" sz="2200" dirty="0" smtClean="0"/>
              <a:t>&gt;100pg/mL</a:t>
            </a:r>
          </a:p>
          <a:p>
            <a:r>
              <a:rPr lang="en-US" sz="2200" dirty="0" smtClean="0"/>
              <a:t>(Suppressed ACTH excludes the diagnosis)</a:t>
            </a:r>
          </a:p>
          <a:p>
            <a:endParaRPr lang="en-US" sz="2200" dirty="0" smtClean="0"/>
          </a:p>
          <a:p>
            <a:pPr marL="285750" indent="-285750">
              <a:buFont typeface="Wingdings" charset="2"/>
              <a:buChar char=""/>
            </a:pPr>
            <a:r>
              <a:rPr lang="en-US" sz="2200" b="1" dirty="0" smtClean="0"/>
              <a:t>Glucocorticoid suppression test</a:t>
            </a:r>
            <a:r>
              <a:rPr lang="en-US" sz="2200" dirty="0" smtClean="0"/>
              <a:t>: do not respond to ectopic ACTH levels</a:t>
            </a:r>
          </a:p>
          <a:p>
            <a:r>
              <a:rPr lang="en-US" sz="2200" dirty="0" smtClean="0"/>
              <a:t>Except bronchial &amp; other carcinoids as they exhibit Feedback Regulation indistinguishable from pituitary adenomas.</a:t>
            </a:r>
          </a:p>
          <a:p>
            <a:endParaRPr lang="en-US" sz="2200" dirty="0"/>
          </a:p>
          <a:p>
            <a:pPr marL="285750" indent="-285750">
              <a:buFont typeface="Wingdings" charset="2"/>
              <a:buChar char=""/>
            </a:pPr>
            <a:r>
              <a:rPr lang="en-US" sz="2200" dirty="0" err="1" smtClean="0"/>
              <a:t>Petrosal</a:t>
            </a:r>
            <a:r>
              <a:rPr lang="en-US" sz="2200" dirty="0" smtClean="0"/>
              <a:t> sinus catheterization: </a:t>
            </a:r>
          </a:p>
          <a:p>
            <a:r>
              <a:rPr lang="en-US" sz="2200" dirty="0" smtClean="0"/>
              <a:t>After CRH stimulation, 3:1 </a:t>
            </a:r>
            <a:r>
              <a:rPr lang="en-US" sz="2200" dirty="0" err="1" smtClean="0"/>
              <a:t>petrosal</a:t>
            </a:r>
            <a:r>
              <a:rPr lang="en-US" sz="2200" dirty="0" smtClean="0"/>
              <a:t> sinus : peripheral ACTH ratio strongly suggests a </a:t>
            </a:r>
            <a:r>
              <a:rPr lang="en-US" sz="2200" dirty="0" err="1" smtClean="0"/>
              <a:t>pitutiary</a:t>
            </a:r>
            <a:r>
              <a:rPr lang="en-US" sz="2200" dirty="0" smtClean="0"/>
              <a:t> ACTH source.</a:t>
            </a:r>
          </a:p>
          <a:p>
            <a:endParaRPr lang="en-US" sz="2200" dirty="0"/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Imaging studies: CT scan, MRI, PET scan, </a:t>
            </a:r>
            <a:r>
              <a:rPr lang="en-US" sz="2200" dirty="0" err="1" smtClean="0"/>
              <a:t>octreotide</a:t>
            </a:r>
            <a:r>
              <a:rPr lang="en-US" sz="2200" dirty="0" smtClean="0"/>
              <a:t> scanning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1863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7254" y="231980"/>
            <a:ext cx="80010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Treatment of Cushing’s Syndrome: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4040" y="1374980"/>
            <a:ext cx="86253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Treat the underlying malignancy</a:t>
            </a:r>
          </a:p>
          <a:p>
            <a:endParaRPr lang="en-US" sz="2200" dirty="0" smtClean="0"/>
          </a:p>
          <a:p>
            <a:r>
              <a:rPr lang="en-US" sz="2200" dirty="0" smtClean="0"/>
              <a:t>Adrenelectomy</a:t>
            </a:r>
          </a:p>
          <a:p>
            <a:endParaRPr lang="en-US" sz="2200" dirty="0" smtClean="0"/>
          </a:p>
          <a:p>
            <a:r>
              <a:rPr lang="en-US" sz="2200" dirty="0" smtClean="0"/>
              <a:t>Medical therapy: </a:t>
            </a:r>
          </a:p>
          <a:p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Ketoconazole (300-600mg PO BID)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Metryapene</a:t>
            </a:r>
            <a:r>
              <a:rPr lang="en-US" sz="2200" dirty="0" smtClean="0"/>
              <a:t> (250-500 mg PO every 6 hourly)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Mitotane</a:t>
            </a:r>
            <a:r>
              <a:rPr lang="en-US" sz="2200" dirty="0" smtClean="0"/>
              <a:t> (3-6 gram PO in four divided doses), tapered to maintain low cortisol production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1128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8001000" cy="1417638"/>
          </a:xfrm>
        </p:spPr>
        <p:txBody>
          <a:bodyPr/>
          <a:lstStyle/>
          <a:p>
            <a:r>
              <a:rPr lang="en-US" dirty="0" smtClean="0"/>
              <a:t>Tumor induced Hypoglycemia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22069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ETIOLOGY: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Excess production of IGF II(insulin like growth factor 2)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Insulin</a:t>
            </a:r>
          </a:p>
          <a:p>
            <a:r>
              <a:rPr lang="en-US" dirty="0" smtClean="0"/>
              <a:t>Tumors causing hypoglycemia are: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20206" y="4111970"/>
            <a:ext cx="5607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Mesenchymal</a:t>
            </a:r>
            <a:r>
              <a:rPr lang="en-US" sz="2200" dirty="0" smtClean="0"/>
              <a:t> Tumors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Hemangiopericytomas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Hepatocellular tumors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Adrenal Carcinomas</a:t>
            </a: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6405" y="5558519"/>
            <a:ext cx="8001000" cy="1698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" y="5708975"/>
            <a:ext cx="84687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They produce excessive amounts of IGF II precursor which binds weakly to insulin receptors &amp; more strongly to IGF I receptor leading to insulin like action.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0361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Endocrine</a:t>
            </a:r>
          </a:p>
          <a:p>
            <a:r>
              <a:rPr lang="en-US" dirty="0" smtClean="0"/>
              <a:t>Hematologic </a:t>
            </a:r>
          </a:p>
          <a:p>
            <a:r>
              <a:rPr lang="en-US" dirty="0" smtClean="0"/>
              <a:t>Neurologic </a:t>
            </a:r>
          </a:p>
          <a:p>
            <a:r>
              <a:rPr lang="en-US" dirty="0"/>
              <a:t>Dermatologic </a:t>
            </a:r>
            <a:endParaRPr lang="en-US" dirty="0" smtClean="0"/>
          </a:p>
          <a:p>
            <a:r>
              <a:rPr lang="en-US" dirty="0" smtClean="0"/>
              <a:t>others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62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162" y="50549"/>
            <a:ext cx="56489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Diagnosis: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4335" y="1094011"/>
            <a:ext cx="694313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Low serum glucose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Suppressed Insulin levels+ symptoms of hypoglycemia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IGF II levels (may not be increased)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Increase IGF II mRNA expression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5162" y="2856239"/>
            <a:ext cx="56489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Treatment: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7789" y="3999239"/>
            <a:ext cx="74057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Avoid drugs causing hypoglycemia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Treat underlying malignancy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Frequent meals with IV glucose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Glucagon &amp; Glucocorticoids- also used to enhance glucose production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3123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</a:t>
            </a:r>
            <a:r>
              <a:rPr lang="en-US" dirty="0" err="1" smtClean="0"/>
              <a:t>feminisation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59" y="1779252"/>
            <a:ext cx="8001000" cy="2923736"/>
          </a:xfrm>
        </p:spPr>
        <p:txBody>
          <a:bodyPr>
            <a:normAutofit lnSpcReduction="10000"/>
          </a:bodyPr>
          <a:lstStyle/>
          <a:p>
            <a:r>
              <a:rPr lang="en-US" sz="2200" dirty="0" err="1" smtClean="0"/>
              <a:t>hCG</a:t>
            </a:r>
            <a:r>
              <a:rPr lang="en-US" sz="2200" dirty="0" smtClean="0"/>
              <a:t>- α+ βsubunit</a:t>
            </a:r>
          </a:p>
          <a:p>
            <a:r>
              <a:rPr lang="en-US" sz="2200" dirty="0" smtClean="0"/>
              <a:t>It is produced as </a:t>
            </a:r>
          </a:p>
          <a:p>
            <a:pPr marL="0" indent="0">
              <a:buNone/>
            </a:pPr>
            <a:r>
              <a:rPr lang="en-US" sz="2200" dirty="0" smtClean="0"/>
              <a:t>Intact- biologically active</a:t>
            </a:r>
          </a:p>
          <a:p>
            <a:pPr marL="0" indent="0">
              <a:buNone/>
            </a:pPr>
            <a:r>
              <a:rPr lang="en-US" sz="2200" dirty="0" smtClean="0"/>
              <a:t>Uncombined- biologically inert subunit</a:t>
            </a:r>
          </a:p>
          <a:p>
            <a:r>
              <a:rPr lang="en-US" sz="2200" dirty="0" smtClean="0"/>
              <a:t>Ectopic production of Intact </a:t>
            </a:r>
            <a:r>
              <a:rPr lang="en-US" sz="2200" dirty="0" err="1" smtClean="0"/>
              <a:t>hCG</a:t>
            </a:r>
            <a:r>
              <a:rPr lang="en-US" sz="2200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1019" y="4539515"/>
            <a:ext cx="46270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/>
              <a:t>Testicular </a:t>
            </a:r>
            <a:r>
              <a:rPr lang="en-US" sz="2200" dirty="0" err="1" smtClean="0"/>
              <a:t>embryonal</a:t>
            </a:r>
            <a:r>
              <a:rPr lang="en-US" sz="2200" dirty="0" smtClean="0"/>
              <a:t> tumors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Germ cell tumors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Extragonal</a:t>
            </a:r>
            <a:r>
              <a:rPr lang="en-US" sz="2200" dirty="0" smtClean="0"/>
              <a:t> </a:t>
            </a:r>
            <a:r>
              <a:rPr lang="en-US" sz="2200" dirty="0" err="1" smtClean="0"/>
              <a:t>germinomas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Lung Ca.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Hepatoma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Pancreatic islet tumor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97677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8376" y="565868"/>
            <a:ext cx="42755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 MEN:                        High </a:t>
            </a:r>
            <a:r>
              <a:rPr lang="en-US" sz="2200" dirty="0" err="1" smtClean="0"/>
              <a:t>hCG</a:t>
            </a:r>
            <a:endParaRPr lang="en-US" sz="22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36059" y="935200"/>
            <a:ext cx="0" cy="410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41573" y="1383231"/>
            <a:ext cx="84246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Increase </a:t>
            </a:r>
            <a:r>
              <a:rPr lang="en-US" sz="2200" dirty="0" err="1" smtClean="0"/>
              <a:t>steroidogenesis</a:t>
            </a:r>
            <a:r>
              <a:rPr lang="en-US" sz="2200" dirty="0" smtClean="0"/>
              <a:t> &amp; aromatase activity in testicular </a:t>
            </a:r>
            <a:r>
              <a:rPr lang="en-US" sz="2200" dirty="0" err="1" smtClean="0"/>
              <a:t>leydig</a:t>
            </a:r>
            <a:r>
              <a:rPr lang="en-US" sz="2200" dirty="0" smtClean="0"/>
              <a:t> cells</a:t>
            </a:r>
            <a:endParaRPr lang="en-US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036059" y="1873403"/>
            <a:ext cx="0" cy="410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51812" y="2360479"/>
            <a:ext cx="36242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Increase estrogen production</a:t>
            </a:r>
            <a:endParaRPr lang="en-US" sz="2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36059" y="2764715"/>
            <a:ext cx="0" cy="410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93642" y="3175022"/>
            <a:ext cx="19159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Gynecomastia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716683" y="3935923"/>
            <a:ext cx="809708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Precocius</a:t>
            </a:r>
            <a:r>
              <a:rPr lang="en-US" sz="2200" dirty="0" smtClean="0"/>
              <a:t> puberty in boys/ </a:t>
            </a:r>
            <a:r>
              <a:rPr lang="en-US" sz="2200" dirty="0" err="1" smtClean="0"/>
              <a:t>gynecomastia</a:t>
            </a:r>
            <a:r>
              <a:rPr lang="en-US" sz="2200" dirty="0" smtClean="0"/>
              <a:t> in men should prompt </a:t>
            </a:r>
          </a:p>
          <a:p>
            <a:r>
              <a:rPr lang="en-US" sz="2200" dirty="0" smtClean="0"/>
              <a:t>measurement of </a:t>
            </a:r>
            <a:r>
              <a:rPr lang="en-US" sz="2200" dirty="0" err="1" smtClean="0"/>
              <a:t>hCG</a:t>
            </a:r>
            <a:r>
              <a:rPr lang="en-US" sz="2200" dirty="0" smtClean="0"/>
              <a:t> &amp; consideration of testicular tumor or other</a:t>
            </a:r>
          </a:p>
          <a:p>
            <a:r>
              <a:rPr lang="en-US" sz="2200" dirty="0" smtClean="0"/>
              <a:t> source of ectopic </a:t>
            </a:r>
            <a:r>
              <a:rPr lang="en-US" sz="2200" dirty="0" err="1" smtClean="0"/>
              <a:t>hCG</a:t>
            </a:r>
            <a:r>
              <a:rPr lang="en-US" sz="2200" dirty="0" smtClean="0"/>
              <a:t>. 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716683" y="5043919"/>
            <a:ext cx="36258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 WOMEN: Asymptomatic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821068" y="5977700"/>
            <a:ext cx="544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TREATMENT: </a:t>
            </a:r>
            <a:r>
              <a:rPr lang="en-US" dirty="0" smtClean="0"/>
              <a:t>treat the underlying malignancy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49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Oncogenic </a:t>
            </a:r>
            <a:r>
              <a:rPr lang="en-US" dirty="0" err="1" smtClean="0"/>
              <a:t>Osteomalacia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2648827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Hypophostaemic</a:t>
            </a:r>
            <a:r>
              <a:rPr lang="en-US" sz="2200" dirty="0" smtClean="0"/>
              <a:t> oncogenic </a:t>
            </a:r>
            <a:r>
              <a:rPr lang="en-US" sz="2200" dirty="0" err="1" smtClean="0"/>
              <a:t>osteomalacia</a:t>
            </a:r>
            <a:r>
              <a:rPr lang="en-US" sz="2200" dirty="0" smtClean="0"/>
              <a:t>/ Tumor induced </a:t>
            </a:r>
            <a:r>
              <a:rPr lang="en-US" sz="2200" dirty="0" err="1" smtClean="0"/>
              <a:t>osteomalacia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 err="1" smtClean="0"/>
              <a:t>Characterised</a:t>
            </a:r>
            <a:r>
              <a:rPr lang="en-US" sz="2200" dirty="0" smtClean="0"/>
              <a:t> by: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200" dirty="0" smtClean="0">
                <a:sym typeface="Wingdings"/>
              </a:rPr>
              <a:t>S. Phosphorus, renal phosphate wasting     muscle weakness, bone pain &amp; </a:t>
            </a:r>
            <a:r>
              <a:rPr lang="en-US" sz="2200" dirty="0" err="1" smtClean="0">
                <a:sym typeface="Wingdings"/>
              </a:rPr>
              <a:t>osteomalacia</a:t>
            </a:r>
            <a:endParaRPr lang="en-US" sz="2200" dirty="0" smtClean="0">
              <a:sym typeface="Wingdings"/>
            </a:endParaRPr>
          </a:p>
          <a:p>
            <a:r>
              <a:rPr lang="en-US" sz="2200" dirty="0" smtClean="0">
                <a:sym typeface="Wingdings"/>
              </a:rPr>
              <a:t>Tumors causing it are: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06281" y="4141066"/>
            <a:ext cx="3916457" cy="24622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Benign </a:t>
            </a:r>
            <a:r>
              <a:rPr lang="en-US" sz="2200" dirty="0" err="1" smtClean="0"/>
              <a:t>mesenchymal</a:t>
            </a:r>
            <a:r>
              <a:rPr lang="en-US" sz="2200" dirty="0" smtClean="0"/>
              <a:t> tumors</a:t>
            </a:r>
          </a:p>
          <a:p>
            <a:pPr marL="285750" indent="-285750">
              <a:buFontTx/>
              <a:buChar char="-"/>
            </a:pPr>
            <a:r>
              <a:rPr lang="en-US" sz="2200" dirty="0" err="1" smtClean="0"/>
              <a:t>Hemangio-pericytomas</a:t>
            </a:r>
            <a:endParaRPr lang="en-US" sz="2200" dirty="0" smtClean="0"/>
          </a:p>
          <a:p>
            <a:pPr marL="285750" indent="-285750">
              <a:buFontTx/>
              <a:buChar char="-"/>
            </a:pPr>
            <a:r>
              <a:rPr lang="en-US" sz="2200" dirty="0" smtClean="0"/>
              <a:t>Fibromas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Giant cell tumors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Sarcomas’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Prostate ca.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Lung ca.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79661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560" y="423314"/>
            <a:ext cx="90634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MECHANISM: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Phosphatoin</a:t>
            </a:r>
            <a:r>
              <a:rPr lang="en-US" sz="2200" dirty="0" smtClean="0"/>
              <a:t> (circulating </a:t>
            </a:r>
            <a:r>
              <a:rPr lang="en-US" sz="2200" dirty="0" err="1" smtClean="0"/>
              <a:t>phosphaturic</a:t>
            </a:r>
            <a:r>
              <a:rPr lang="en-US" sz="2200" dirty="0" smtClean="0"/>
              <a:t> factor)</a:t>
            </a:r>
          </a:p>
          <a:p>
            <a:r>
              <a:rPr lang="en-US" sz="2200" dirty="0" smtClean="0"/>
              <a:t>Identified as Fibroblast Growth factor 23</a:t>
            </a:r>
          </a:p>
          <a:p>
            <a:r>
              <a:rPr lang="en-US" sz="2200" dirty="0" smtClean="0"/>
              <a:t>- inhibits renal tubular reabsorption of phosphate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Renal conversion of 25hydroxy vitamin d </a:t>
            </a:r>
            <a:r>
              <a:rPr lang="en-US" sz="2200" dirty="0" smtClean="0">
                <a:sym typeface="Wingdings"/>
              </a:rPr>
              <a:t> 1,25 </a:t>
            </a:r>
            <a:r>
              <a:rPr lang="en-US" sz="2200" dirty="0" err="1" smtClean="0">
                <a:sym typeface="Wingdings"/>
              </a:rPr>
              <a:t>dihydroxyvitamin</a:t>
            </a:r>
            <a:r>
              <a:rPr lang="en-US" sz="2200" dirty="0" smtClean="0">
                <a:sym typeface="Wingdings"/>
              </a:rPr>
              <a:t> D</a:t>
            </a:r>
          </a:p>
          <a:p>
            <a:endParaRPr lang="en-US" sz="2200" dirty="0">
              <a:sym typeface="Wingdings"/>
            </a:endParaRPr>
          </a:p>
          <a:p>
            <a:pPr marL="285750" indent="-285750">
              <a:buFontTx/>
              <a:buChar char="-"/>
            </a:pPr>
            <a:endParaRPr lang="en-US" sz="2200" dirty="0" smtClean="0">
              <a:sym typeface="Wingdings"/>
            </a:endParaRPr>
          </a:p>
          <a:p>
            <a:r>
              <a:rPr lang="en-US" sz="2200" dirty="0" smtClean="0">
                <a:sym typeface="Wingdings"/>
              </a:rPr>
              <a:t>FGF 23 forms ternary complex with </a:t>
            </a:r>
            <a:r>
              <a:rPr lang="en-US" sz="2200" dirty="0" err="1" smtClean="0">
                <a:sym typeface="Wingdings"/>
              </a:rPr>
              <a:t>klotho</a:t>
            </a:r>
            <a:r>
              <a:rPr lang="en-US" sz="2200" dirty="0" smtClean="0">
                <a:sym typeface="Wingdings"/>
              </a:rPr>
              <a:t> protein &amp; renal FGF receptors</a:t>
            </a:r>
            <a:endParaRPr lang="en-US" sz="22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84271" y="3562635"/>
            <a:ext cx="0" cy="5935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47001" y="4276872"/>
            <a:ext cx="40745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 smtClean="0">
                <a:sym typeface="Wingdings"/>
              </a:rPr>
              <a:t>Renal phosphate reabsorption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2796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162" y="307863"/>
            <a:ext cx="5648973" cy="6798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Diagnosis: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459" y="1257113"/>
            <a:ext cx="283923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S. Calcium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S. Phosphorus- low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PTH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Vitamin D- low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err="1" smtClean="0"/>
              <a:t>Octreotide</a:t>
            </a:r>
            <a:r>
              <a:rPr lang="en-US" sz="2200" dirty="0" smtClean="0"/>
              <a:t> scans</a:t>
            </a:r>
            <a:endParaRPr lang="en-US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5162" y="3553268"/>
            <a:ext cx="5648973" cy="795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Treatment: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459" y="4592311"/>
            <a:ext cx="81740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Removal of tumor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Supplement phosphate &amp; vitamin D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err="1" smtClean="0"/>
              <a:t>Octreotide</a:t>
            </a:r>
            <a:r>
              <a:rPr lang="en-US" sz="2200" dirty="0" smtClean="0"/>
              <a:t>: </a:t>
            </a:r>
            <a:r>
              <a:rPr lang="en-US" sz="2200" dirty="0" err="1" smtClean="0"/>
              <a:t>somatostatin</a:t>
            </a:r>
            <a:r>
              <a:rPr lang="en-US" sz="2200" dirty="0" smtClean="0"/>
              <a:t> analogue reduces phosphate wasting in </a:t>
            </a:r>
          </a:p>
          <a:p>
            <a:r>
              <a:rPr lang="en-US" sz="2200" dirty="0" err="1"/>
              <a:t>p</a:t>
            </a:r>
            <a:r>
              <a:rPr lang="en-US" sz="2200" dirty="0" err="1" smtClean="0"/>
              <a:t>ateints</a:t>
            </a:r>
            <a:r>
              <a:rPr lang="en-US" sz="2200" dirty="0" smtClean="0"/>
              <a:t> who express </a:t>
            </a:r>
            <a:r>
              <a:rPr lang="en-US" sz="2200" dirty="0" err="1" smtClean="0"/>
              <a:t>somatostatin</a:t>
            </a:r>
            <a:r>
              <a:rPr lang="en-US" sz="2200" dirty="0" smtClean="0"/>
              <a:t> receptor subtype 2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74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Erythrocytosis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233" y="1824781"/>
            <a:ext cx="8001000" cy="2498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PATHOLOGY:</a:t>
            </a:r>
          </a:p>
          <a:p>
            <a:pPr marL="0" indent="0">
              <a:buNone/>
            </a:pPr>
            <a:r>
              <a:rPr lang="en-US" sz="2200" dirty="0" smtClean="0"/>
              <a:t>Ectopic production of EPO by cancer cells </a:t>
            </a:r>
          </a:p>
          <a:p>
            <a:pPr marL="0" indent="0">
              <a:buNone/>
            </a:pPr>
            <a:r>
              <a:rPr lang="en-US" sz="2200" dirty="0" smtClean="0">
                <a:sym typeface="Wingdings"/>
              </a:rPr>
              <a:t>stimulate RBC production in Bone marrow </a:t>
            </a:r>
          </a:p>
          <a:p>
            <a:pPr>
              <a:buFont typeface="Wingdings" charset="0"/>
              <a:buChar char="é"/>
            </a:pPr>
            <a:r>
              <a:rPr lang="en-US" sz="2200" dirty="0" smtClean="0">
                <a:sym typeface="Wingdings"/>
              </a:rPr>
              <a:t>Hematocrit (&gt;52% in /Men &amp; &gt;48% in Women)</a:t>
            </a:r>
          </a:p>
          <a:p>
            <a:pPr marL="0" indent="0">
              <a:buNone/>
            </a:pPr>
            <a:endParaRPr lang="en-US" sz="2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00479" y="2834917"/>
            <a:ext cx="12829" cy="2822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038966" y="3436286"/>
            <a:ext cx="12829" cy="2822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7509" y="4579483"/>
            <a:ext cx="486543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CAUSES: </a:t>
            </a:r>
          </a:p>
          <a:p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Renal cell carcinoma- 3%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/>
              <a:t>Hepatoma</a:t>
            </a:r>
            <a:r>
              <a:rPr lang="en-US" sz="2200" dirty="0" smtClean="0"/>
              <a:t>- 10%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Cerebellar </a:t>
            </a:r>
            <a:r>
              <a:rPr lang="en-US" sz="2200" dirty="0" err="1" smtClean="0"/>
              <a:t>hemangioblastomas</a:t>
            </a:r>
            <a:r>
              <a:rPr lang="en-US" sz="2200" dirty="0" smtClean="0"/>
              <a:t>- 15%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1920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6726" y="474624"/>
            <a:ext cx="7235659" cy="590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Most patients with </a:t>
            </a:r>
            <a:r>
              <a:rPr lang="en-US" sz="2200" dirty="0" err="1" smtClean="0"/>
              <a:t>Erythrocytosis</a:t>
            </a:r>
            <a:r>
              <a:rPr lang="en-US" sz="2200" dirty="0" smtClean="0"/>
              <a:t> are asymptomatic</a:t>
            </a:r>
          </a:p>
          <a:p>
            <a:endParaRPr lang="en-US" dirty="0"/>
          </a:p>
          <a:p>
            <a:r>
              <a:rPr lang="en-US" sz="3200" dirty="0" smtClean="0"/>
              <a:t>Diagnosis: 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Increased total RBC count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Raised Hematocrit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S. Erythropoietin level- raised</a:t>
            </a:r>
          </a:p>
          <a:p>
            <a:endParaRPr lang="en-US" sz="2200" dirty="0"/>
          </a:p>
          <a:p>
            <a:r>
              <a:rPr lang="en-US" sz="2200" b="1" dirty="0" smtClean="0"/>
              <a:t>Note: </a:t>
            </a:r>
            <a:r>
              <a:rPr lang="en-US" sz="2200" dirty="0" smtClean="0"/>
              <a:t>rule out </a:t>
            </a:r>
            <a:r>
              <a:rPr lang="en-US" sz="2200" dirty="0" err="1" smtClean="0"/>
              <a:t>hemoglobinopathy</a:t>
            </a:r>
            <a:r>
              <a:rPr lang="en-US" sz="2200" dirty="0" smtClean="0"/>
              <a:t> that causes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200" dirty="0">
                <a:sym typeface="Wingdings"/>
              </a:rPr>
              <a:t>O</a:t>
            </a:r>
            <a:r>
              <a:rPr lang="en-US" sz="2200" dirty="0" smtClean="0">
                <a:sym typeface="Wingdings"/>
              </a:rPr>
              <a:t>2 affinity which can lead to raised RBC levels.</a:t>
            </a:r>
          </a:p>
          <a:p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Treatment: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Resection of tumor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Chemotherapy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Radiotherapy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Phlebotomy- to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 smtClean="0">
                <a:sym typeface="Wingdings"/>
              </a:rPr>
              <a:t>symptoms related to </a:t>
            </a:r>
            <a:r>
              <a:rPr lang="en-US" sz="2200" dirty="0" err="1" smtClean="0">
                <a:sym typeface="Wingdings"/>
              </a:rPr>
              <a:t>erythrocytosis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18168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Granulocytosis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06259"/>
            <a:ext cx="8001000" cy="1545647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Approx</a:t>
            </a:r>
            <a:r>
              <a:rPr lang="en-US" sz="2200" dirty="0" smtClean="0"/>
              <a:t> 30% of </a:t>
            </a:r>
            <a:r>
              <a:rPr lang="en-US" sz="2200" dirty="0" err="1" smtClean="0"/>
              <a:t>pt’s</a:t>
            </a:r>
            <a:r>
              <a:rPr lang="en-US" sz="2200" dirty="0" smtClean="0"/>
              <a:t> with solid tumors have </a:t>
            </a:r>
            <a:r>
              <a:rPr lang="en-US" sz="2200" dirty="0" err="1" smtClean="0"/>
              <a:t>granulocytosis</a:t>
            </a:r>
            <a:r>
              <a:rPr lang="en-US" sz="2200" dirty="0" smtClean="0"/>
              <a:t>    (&gt; 8000/</a:t>
            </a:r>
            <a:r>
              <a:rPr lang="en-US" sz="2200" dirty="0" err="1" smtClean="0"/>
              <a:t>μL</a:t>
            </a:r>
            <a:r>
              <a:rPr lang="en-US" sz="2200" dirty="0" smtClean="0"/>
              <a:t>)</a:t>
            </a:r>
          </a:p>
          <a:p>
            <a:r>
              <a:rPr lang="en-US" sz="2200" b="1" dirty="0" smtClean="0"/>
              <a:t>CAUSES: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1994" y="3001678"/>
            <a:ext cx="732764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Non neoplastic:  infection, tumor necrosis, glucocorticoid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Patient with raised protein in serum &amp; urine</a:t>
            </a:r>
            <a:r>
              <a:rPr lang="en-US" sz="2200" dirty="0" smtClean="0">
                <a:sym typeface="Wingdings"/>
              </a:rPr>
              <a:t> stimulates</a:t>
            </a:r>
          </a:p>
          <a:p>
            <a:r>
              <a:rPr lang="en-US" sz="2200" dirty="0" smtClean="0">
                <a:sym typeface="Wingdings"/>
              </a:rPr>
              <a:t> growth of Bone marrow cells</a:t>
            </a:r>
            <a:r>
              <a:rPr lang="en-US" sz="2200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Tumors &amp; tumor cell lines: 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                Lung/ovarian/bladder cancer</a:t>
            </a:r>
            <a:endParaRPr lang="en-US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89876" y="4684386"/>
            <a:ext cx="0" cy="3697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37544" y="4977143"/>
            <a:ext cx="42346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 smtClean="0">
                <a:sym typeface="Wingdings"/>
              </a:rPr>
              <a:t>G-CSF, GM-CSF, Interleukin 6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962189" y="5393500"/>
            <a:ext cx="5259122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Lung &amp; GI cancers- 40%</a:t>
            </a:r>
          </a:p>
          <a:p>
            <a:r>
              <a:rPr lang="en-US" sz="2200" dirty="0" smtClean="0"/>
              <a:t>Brain tumors &amp; Ovarian Ca</a:t>
            </a:r>
            <a:r>
              <a:rPr lang="en-US" sz="2200" dirty="0"/>
              <a:t>.</a:t>
            </a:r>
            <a:r>
              <a:rPr lang="en-US" sz="2200" dirty="0" smtClean="0"/>
              <a:t>- 30%</a:t>
            </a:r>
          </a:p>
          <a:p>
            <a:r>
              <a:rPr lang="en-US" sz="2200" dirty="0" smtClean="0"/>
              <a:t>Breast cancer &amp; Hodgkin’s lymphoma-20%</a:t>
            </a:r>
          </a:p>
          <a:p>
            <a:r>
              <a:rPr lang="en-US" sz="2200" dirty="0" smtClean="0"/>
              <a:t>Renal cell carcinoma- 10%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88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9022" y="538762"/>
            <a:ext cx="723565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Most patients with </a:t>
            </a:r>
            <a:r>
              <a:rPr lang="en-US" sz="2200" dirty="0" err="1" smtClean="0"/>
              <a:t>granulocytosis</a:t>
            </a:r>
            <a:r>
              <a:rPr lang="en-US" sz="2200" dirty="0" smtClean="0"/>
              <a:t> are asymptomatic</a:t>
            </a:r>
          </a:p>
          <a:p>
            <a:endParaRPr lang="en-US" dirty="0"/>
          </a:p>
          <a:p>
            <a:r>
              <a:rPr lang="en-US" sz="3200" dirty="0" smtClean="0"/>
              <a:t>Diagnosis: 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WBC- does not shift to immature cells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err="1" smtClean="0"/>
              <a:t>Granulocytosis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>
                <a:sym typeface="Wingdings"/>
              </a:rPr>
              <a:t>It is mainly seen in advance malignant stages.</a:t>
            </a:r>
            <a:endParaRPr lang="en-US" sz="2200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Treatment: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Resection of tumor</a:t>
            </a:r>
          </a:p>
        </p:txBody>
      </p:sp>
    </p:spTree>
    <p:extLst>
      <p:ext uri="{BB962C8B-B14F-4D97-AF65-F5344CB8AC3E}">
        <p14:creationId xmlns="" xmlns:p14="http://schemas.microsoft.com/office/powerpoint/2010/main" val="42747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8001000" cy="1751445"/>
          </a:xfrm>
        </p:spPr>
        <p:txBody>
          <a:bodyPr/>
          <a:lstStyle/>
          <a:p>
            <a:r>
              <a:rPr lang="en-US" dirty="0" smtClean="0"/>
              <a:t>Endocrine </a:t>
            </a:r>
            <a:r>
              <a:rPr lang="en-US" dirty="0" err="1" smtClean="0"/>
              <a:t>Paraneoplastic</a:t>
            </a:r>
            <a:r>
              <a:rPr lang="en-US" dirty="0" smtClean="0"/>
              <a:t> Syndromes Classification: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233396"/>
            <a:ext cx="8001000" cy="4114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COMMON: </a:t>
            </a:r>
          </a:p>
          <a:p>
            <a:r>
              <a:rPr lang="en-US" b="1" dirty="0" err="1" smtClean="0"/>
              <a:t>Hypercalcemia</a:t>
            </a:r>
            <a:r>
              <a:rPr lang="en-US" b="1" dirty="0" smtClean="0"/>
              <a:t> of Malignancy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PTHrp</a:t>
            </a:r>
            <a:r>
              <a:rPr lang="en-US" dirty="0" smtClean="0"/>
              <a:t>, 1,25 </a:t>
            </a:r>
            <a:r>
              <a:rPr lang="en-US" dirty="0" err="1" smtClean="0"/>
              <a:t>dihydroxy</a:t>
            </a:r>
            <a:r>
              <a:rPr lang="en-US" dirty="0" smtClean="0"/>
              <a:t> vitamin D, PTH)</a:t>
            </a:r>
          </a:p>
          <a:p>
            <a:r>
              <a:rPr lang="en-US" b="1" dirty="0" smtClean="0"/>
              <a:t>SIADH </a:t>
            </a:r>
          </a:p>
          <a:p>
            <a:pPr marL="0" indent="0">
              <a:buNone/>
            </a:pPr>
            <a:r>
              <a:rPr lang="en-US" dirty="0" smtClean="0"/>
              <a:t>(Vasopressin)</a:t>
            </a:r>
          </a:p>
          <a:p>
            <a:r>
              <a:rPr lang="en-US" b="1" dirty="0" smtClean="0"/>
              <a:t>Cushing’s Syndrome</a:t>
            </a:r>
          </a:p>
          <a:p>
            <a:pPr marL="0" indent="0">
              <a:buNone/>
            </a:pPr>
            <a:r>
              <a:rPr lang="en-US" dirty="0" smtClean="0"/>
              <a:t>(ACTH, CRH, GIP, LH, </a:t>
            </a:r>
            <a:r>
              <a:rPr lang="en-US" dirty="0" err="1" smtClean="0"/>
              <a:t>hCG</a:t>
            </a:r>
            <a:r>
              <a:rPr lang="en-US" dirty="0" smtClean="0"/>
              <a:t>, other G protein coupled receptors)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77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hrombocytosis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35% of patients with platelet&gt; 4 </a:t>
            </a:r>
            <a:r>
              <a:rPr lang="en-US" sz="2200" dirty="0" err="1" smtClean="0"/>
              <a:t>lacs</a:t>
            </a:r>
            <a:r>
              <a:rPr lang="en-US" sz="2200" dirty="0" smtClean="0"/>
              <a:t>- have </a:t>
            </a:r>
            <a:r>
              <a:rPr lang="en-US" sz="2200" dirty="0" err="1" smtClean="0"/>
              <a:t>underlyng</a:t>
            </a:r>
            <a:r>
              <a:rPr lang="en-US" sz="2200" dirty="0" smtClean="0"/>
              <a:t> diagnosis of cancer.</a:t>
            </a:r>
          </a:p>
          <a:p>
            <a:pPr marL="0" indent="0">
              <a:buNone/>
            </a:pPr>
            <a:r>
              <a:rPr lang="en-US" sz="2200" b="1" dirty="0" smtClean="0"/>
              <a:t>PATHOLOGY:</a:t>
            </a:r>
          </a:p>
          <a:p>
            <a:r>
              <a:rPr lang="en-US" sz="2200" dirty="0" smtClean="0"/>
              <a:t>Raise IL-6</a:t>
            </a:r>
            <a:r>
              <a:rPr lang="en-US" sz="2200" dirty="0" smtClean="0">
                <a:sym typeface="Wingdings"/>
              </a:rPr>
              <a:t> stimulate platelet production in vivo &amp; in vitro</a:t>
            </a:r>
            <a:endParaRPr lang="en-US" sz="2200" dirty="0" smtClean="0"/>
          </a:p>
          <a:p>
            <a:r>
              <a:rPr lang="en-US" sz="2200" dirty="0" err="1" smtClean="0"/>
              <a:t>Thrombopoetin</a:t>
            </a:r>
            <a:r>
              <a:rPr lang="en-US" sz="2200" dirty="0" smtClean="0"/>
              <a:t> </a:t>
            </a:r>
            <a:r>
              <a:rPr lang="en-US" sz="2200" dirty="0" smtClean="0">
                <a:sym typeface="Wingdings"/>
              </a:rPr>
              <a:t> megakaryocyte proliferation platelet production.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2409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022" y="538762"/>
            <a:ext cx="7235659" cy="6124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Most patients with thrombocytosis are asymptomatic</a:t>
            </a:r>
          </a:p>
          <a:p>
            <a:r>
              <a:rPr lang="en-US" sz="2200" dirty="0" smtClean="0"/>
              <a:t>Not clearly linked to cause thrombosis</a:t>
            </a:r>
          </a:p>
          <a:p>
            <a:endParaRPr lang="en-US" sz="2200" dirty="0"/>
          </a:p>
          <a:p>
            <a:r>
              <a:rPr lang="en-US" sz="3200" dirty="0" smtClean="0"/>
              <a:t>Causes: </a:t>
            </a:r>
          </a:p>
          <a:p>
            <a:r>
              <a:rPr lang="en-US" sz="2200" dirty="0" smtClean="0"/>
              <a:t>Lung/ GI cancer-40%</a:t>
            </a:r>
          </a:p>
          <a:p>
            <a:r>
              <a:rPr lang="en-US" sz="2200" dirty="0" smtClean="0"/>
              <a:t>Breast/Endometrium/Ovarian Ca.- 20%</a:t>
            </a:r>
          </a:p>
          <a:p>
            <a:r>
              <a:rPr lang="en-US" sz="2200" dirty="0" smtClean="0"/>
              <a:t>Lymphoma- 10%</a:t>
            </a:r>
          </a:p>
          <a:p>
            <a:endParaRPr lang="en-US" dirty="0"/>
          </a:p>
          <a:p>
            <a:r>
              <a:rPr lang="en-US" sz="3200" dirty="0" smtClean="0"/>
              <a:t>Diagnosis: 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Thrombocytosis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Underlying malignancy</a:t>
            </a:r>
          </a:p>
          <a:p>
            <a:endParaRPr lang="en-US" sz="2200" dirty="0"/>
          </a:p>
          <a:p>
            <a:r>
              <a:rPr lang="en-US" sz="2200" dirty="0" smtClean="0">
                <a:sym typeface="Wingdings"/>
              </a:rPr>
              <a:t>It is mainly seen in advance malignant stages.</a:t>
            </a:r>
            <a:endParaRPr lang="en-US" sz="2200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Treatment: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Resection of tumor</a:t>
            </a:r>
          </a:p>
        </p:txBody>
      </p:sp>
    </p:spTree>
    <p:extLst>
      <p:ext uri="{BB962C8B-B14F-4D97-AF65-F5344CB8AC3E}">
        <p14:creationId xmlns="" xmlns:p14="http://schemas.microsoft.com/office/powerpoint/2010/main" val="35330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Eosinophilia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19689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1% of </a:t>
            </a:r>
            <a:r>
              <a:rPr lang="en-US" sz="2200" dirty="0" err="1" smtClean="0"/>
              <a:t>pateints</a:t>
            </a:r>
            <a:r>
              <a:rPr lang="en-US" sz="2200" dirty="0" smtClean="0"/>
              <a:t> with cancer</a:t>
            </a:r>
          </a:p>
          <a:p>
            <a:r>
              <a:rPr lang="en-US" sz="2200" dirty="0" smtClean="0"/>
              <a:t>In Lymphomas &amp; leukemia( translocation of long arm of chromosome 5- which has gene for IL-5 &amp; other cytokine map)</a:t>
            </a:r>
            <a:endParaRPr lang="en-US" sz="2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80088" y="3271059"/>
            <a:ext cx="0" cy="448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69917" y="3720028"/>
            <a:ext cx="17614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Produce IL-5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80088" y="4150915"/>
            <a:ext cx="0" cy="448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67794" y="4599884"/>
            <a:ext cx="354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Stimulate eosinophil growth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1353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022" y="538762"/>
            <a:ext cx="7235659" cy="627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Clinical features: </a:t>
            </a:r>
          </a:p>
          <a:p>
            <a:r>
              <a:rPr lang="en-US" sz="3200" dirty="0" smtClean="0"/>
              <a:t> </a:t>
            </a:r>
            <a:r>
              <a:rPr lang="en-US" sz="2200" dirty="0" smtClean="0"/>
              <a:t>Most patients with eosinophilia are asymptomatic</a:t>
            </a:r>
          </a:p>
          <a:p>
            <a:r>
              <a:rPr lang="en-US" sz="2200" dirty="0" smtClean="0"/>
              <a:t>Shortness of breath, wheezing- lung involvement.</a:t>
            </a:r>
          </a:p>
          <a:p>
            <a:endParaRPr lang="en-US" dirty="0"/>
          </a:p>
          <a:p>
            <a:r>
              <a:rPr lang="en-US" sz="3200" dirty="0" smtClean="0"/>
              <a:t>Diagnosis: 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CBC- look for </a:t>
            </a:r>
            <a:r>
              <a:rPr lang="en-US" sz="2200" dirty="0" err="1" smtClean="0"/>
              <a:t>eosinophils</a:t>
            </a:r>
            <a:r>
              <a:rPr lang="en-US" sz="2200" dirty="0" smtClean="0"/>
              <a:t> (&gt;5000/</a:t>
            </a:r>
            <a:r>
              <a:rPr lang="en-US" sz="2200" dirty="0" err="1" smtClean="0"/>
              <a:t>μL</a:t>
            </a:r>
            <a:r>
              <a:rPr lang="en-US" sz="2200" dirty="0" smtClean="0"/>
              <a:t>)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Chest </a:t>
            </a:r>
            <a:r>
              <a:rPr lang="en-US" sz="2200" dirty="0" err="1" smtClean="0"/>
              <a:t>xray</a:t>
            </a:r>
            <a:r>
              <a:rPr lang="en-US" sz="2200" dirty="0" smtClean="0"/>
              <a:t>- diffuse pulmonary infiltrates d/t eosinophil infiltration &amp; activation in lungs</a:t>
            </a:r>
          </a:p>
          <a:p>
            <a:endParaRPr lang="en-US" sz="2200" dirty="0"/>
          </a:p>
          <a:p>
            <a:r>
              <a:rPr lang="en-US" sz="2200" dirty="0" smtClean="0">
                <a:sym typeface="Wingdings"/>
              </a:rPr>
              <a:t>It is mainly seen in advance malignant stages.</a:t>
            </a:r>
            <a:endParaRPr lang="en-US" sz="2200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Treatment: 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Resection of tumor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Chemotherapy/ radiotherapy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For dyspnea- oral/inhaled glucocorticoids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>
                <a:sym typeface="Wingdings"/>
              </a:rPr>
              <a:t>IL-5 antagonist: exist but not yet clinically evaluated</a:t>
            </a:r>
          </a:p>
        </p:txBody>
      </p:sp>
    </p:spTree>
    <p:extLst>
      <p:ext uri="{BB962C8B-B14F-4D97-AF65-F5344CB8AC3E}">
        <p14:creationId xmlns="" xmlns:p14="http://schemas.microsoft.com/office/powerpoint/2010/main" val="29401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Thrombophlebitis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5185833" cy="41148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DVT &amp; Pulmonary Embolism </a:t>
            </a:r>
            <a:r>
              <a:rPr lang="mr-IN" sz="2200" dirty="0" smtClean="0"/>
              <a:t>–</a:t>
            </a:r>
            <a:r>
              <a:rPr lang="en-US" sz="2200" dirty="0" smtClean="0"/>
              <a:t> most common thrombotic condition in patient with cancer.</a:t>
            </a:r>
          </a:p>
          <a:p>
            <a:r>
              <a:rPr lang="en-US" sz="2200" dirty="0" smtClean="0"/>
              <a:t>Migratory/ recurrent thrombophlebitis may be an initial manifestation of cancer.</a:t>
            </a:r>
          </a:p>
          <a:p>
            <a:r>
              <a:rPr lang="en-US" sz="2200" b="1" dirty="0" smtClean="0"/>
              <a:t>Trousseau’s syndrome: </a:t>
            </a:r>
            <a:r>
              <a:rPr lang="en-US" sz="2200" dirty="0" smtClean="0"/>
              <a:t>co-existence of peripheral venous thrombosis with visceral carcinoma-particularly pancreatic Ca.</a:t>
            </a:r>
            <a:endParaRPr lang="en-US" sz="2200" dirty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673" y="1905000"/>
            <a:ext cx="2669489" cy="43672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38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7313" y="423314"/>
            <a:ext cx="8177389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Clinical manifestations:</a:t>
            </a:r>
          </a:p>
          <a:p>
            <a:endParaRPr lang="en-US" dirty="0"/>
          </a:p>
          <a:p>
            <a:r>
              <a:rPr lang="en-US" sz="2200" dirty="0" smtClean="0"/>
              <a:t>Swelling &amp; pain in leg</a:t>
            </a:r>
          </a:p>
          <a:p>
            <a:r>
              <a:rPr lang="en-US" sz="2200" dirty="0" smtClean="0"/>
              <a:t>O/E- tenderness, warmth, redness</a:t>
            </a:r>
          </a:p>
          <a:p>
            <a:endParaRPr lang="en-US" sz="2200" dirty="0"/>
          </a:p>
          <a:p>
            <a:r>
              <a:rPr lang="en-US" sz="2200" dirty="0" smtClean="0"/>
              <a:t>Patient who present with PE develop- dyspnea, chest pain, syncope</a:t>
            </a:r>
          </a:p>
          <a:p>
            <a:r>
              <a:rPr lang="en-US" sz="2200" dirty="0"/>
              <a:t>O</a:t>
            </a:r>
            <a:r>
              <a:rPr lang="en-US" sz="2200" dirty="0" smtClean="0"/>
              <a:t>/E- tachycardia, cyanosis, hypotension</a:t>
            </a:r>
          </a:p>
          <a:p>
            <a:endParaRPr lang="en-US" sz="2400" dirty="0"/>
          </a:p>
          <a:p>
            <a:r>
              <a:rPr lang="en-US" sz="2400" b="1" dirty="0" smtClean="0"/>
              <a:t>Cancers associated are:</a:t>
            </a:r>
          </a:p>
          <a:p>
            <a:r>
              <a:rPr lang="en-US" sz="2200" dirty="0" smtClean="0"/>
              <a:t>Lung, pancreatic, GI, Breast, GUT, Lymphomas &amp; brain tumor.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8180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6922" y="359175"/>
            <a:ext cx="7505072" cy="4924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Diagnosis:</a:t>
            </a:r>
          </a:p>
          <a:p>
            <a:endParaRPr lang="en-US" sz="2200" dirty="0"/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Impedance </a:t>
            </a:r>
            <a:r>
              <a:rPr lang="en-US" sz="2200" dirty="0" err="1" smtClean="0"/>
              <a:t>Plethysmography</a:t>
            </a:r>
            <a:endParaRPr lang="en-US" sz="2200" dirty="0"/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Bilateral compression ultrasonography of leg veins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Venography- look for luminal filling defect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D-dimer- raised</a:t>
            </a:r>
          </a:p>
          <a:p>
            <a:pPr marL="285750" indent="-285750">
              <a:buFont typeface="Wingdings" charset="2"/>
              <a:buChar char=""/>
            </a:pPr>
            <a:r>
              <a:rPr lang="en-US" sz="2200" dirty="0" smtClean="0"/>
              <a:t>Patients with suspected P.E:</a:t>
            </a:r>
          </a:p>
          <a:p>
            <a:r>
              <a:rPr lang="en-US" sz="2200" dirty="0" smtClean="0"/>
              <a:t>ECG</a:t>
            </a:r>
          </a:p>
          <a:p>
            <a:r>
              <a:rPr lang="en-US" sz="2200" dirty="0" smtClean="0"/>
              <a:t>Chest </a:t>
            </a:r>
            <a:r>
              <a:rPr lang="en-US" sz="2200" dirty="0" err="1" smtClean="0"/>
              <a:t>xray</a:t>
            </a:r>
            <a:endParaRPr lang="en-US" sz="2200" dirty="0" smtClean="0"/>
          </a:p>
          <a:p>
            <a:r>
              <a:rPr lang="en-US" sz="2200" dirty="0" smtClean="0"/>
              <a:t>ABG</a:t>
            </a:r>
          </a:p>
          <a:p>
            <a:r>
              <a:rPr lang="en-US" sz="2200" dirty="0" smtClean="0"/>
              <a:t>Ventilation-perfusion scan </a:t>
            </a:r>
            <a:r>
              <a:rPr lang="en-US" sz="2200" dirty="0" smtClean="0">
                <a:sym typeface="Wingdings"/>
              </a:rPr>
              <a:t> Equivocal  </a:t>
            </a:r>
          </a:p>
          <a:p>
            <a:r>
              <a:rPr lang="en-US" sz="2200" dirty="0" smtClean="0">
                <a:sym typeface="Wingdings"/>
              </a:rPr>
              <a:t>look for DVT in legs: if present- anticoagulation therapy</a:t>
            </a:r>
          </a:p>
          <a:p>
            <a:r>
              <a:rPr lang="en-US" sz="2200" dirty="0" smtClean="0">
                <a:sym typeface="Wingdings"/>
              </a:rPr>
              <a:t>If absent- Pulmonary Angiogram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00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071" y="590074"/>
            <a:ext cx="9020418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Treatment: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Heparin- </a:t>
            </a:r>
            <a:r>
              <a:rPr lang="en-US" sz="2200" dirty="0" err="1" smtClean="0"/>
              <a:t>Unfractioned</a:t>
            </a:r>
            <a:r>
              <a:rPr lang="en-US" sz="2200" dirty="0" smtClean="0"/>
              <a:t>/ Low molecular weight </a:t>
            </a:r>
            <a:r>
              <a:rPr lang="mr-IN" sz="2200" dirty="0" smtClean="0"/>
              <a:t>–</a:t>
            </a:r>
            <a:r>
              <a:rPr lang="en-US" sz="2200" dirty="0" smtClean="0"/>
              <a:t> for 5 days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Warfarin- start on 1-2 days (maintain INR:2-3)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IVC Filters: (Greenfield filter) In patient who has contraindication of </a:t>
            </a:r>
          </a:p>
          <a:p>
            <a:r>
              <a:rPr lang="en-US" sz="2200" dirty="0" smtClean="0"/>
              <a:t>Heparin- hemorrhagic brain metastasis/pericardia effusion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Use warfarin- 3-6 months/ LMWH- 6 months</a:t>
            </a:r>
          </a:p>
          <a:p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In patients undergoing Surgery- Pneumatic boots/ Heparin prophylaxis</a:t>
            </a:r>
          </a:p>
          <a:p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In patients receiving thalidomide analogue/ hospitalized patients:</a:t>
            </a:r>
          </a:p>
          <a:p>
            <a:r>
              <a:rPr lang="en-US" sz="2200" dirty="0" smtClean="0"/>
              <a:t> give low dose </a:t>
            </a:r>
            <a:r>
              <a:rPr lang="en-US" sz="2200" dirty="0" err="1" smtClean="0"/>
              <a:t>asprin</a:t>
            </a:r>
            <a:r>
              <a:rPr lang="en-US" sz="2200" dirty="0" smtClean="0"/>
              <a:t>, LMWH as prophylaxis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02829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Paraneoplastic</a:t>
            </a:r>
            <a:r>
              <a:rPr lang="en-US" dirty="0" smtClean="0"/>
              <a:t> Neurologic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905000"/>
            <a:ext cx="8497454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They are cancer related syndromes which can affect any part of nervous system.</a:t>
            </a:r>
          </a:p>
          <a:p>
            <a:r>
              <a:rPr lang="en-US" dirty="0" smtClean="0"/>
              <a:t>Caused by mechanism other than metastasis or by complication of malignancy:</a:t>
            </a:r>
          </a:p>
          <a:p>
            <a:pPr marL="0" indent="0">
              <a:buNone/>
            </a:pPr>
            <a:r>
              <a:rPr lang="en-US" dirty="0" smtClean="0"/>
              <a:t>Coagulopathy, stroke, metabolic or nutritional conditions, infection, side effects of cancer therapy.</a:t>
            </a:r>
          </a:p>
          <a:p>
            <a:r>
              <a:rPr lang="en-US" dirty="0" smtClean="0"/>
              <a:t>In 60% of patients with neurologic symptoms precede the cancer diagnosis.</a:t>
            </a:r>
          </a:p>
          <a:p>
            <a:r>
              <a:rPr lang="en-US" dirty="0" smtClean="0"/>
              <a:t>Clinically disabling PNDs occur in 0.5-1% of all cancer pts.</a:t>
            </a:r>
          </a:p>
          <a:p>
            <a:r>
              <a:rPr lang="en-US" dirty="0" smtClean="0"/>
              <a:t>2-3% of patients with </a:t>
            </a:r>
            <a:r>
              <a:rPr lang="en-US" dirty="0" err="1" smtClean="0"/>
              <a:t>Neuroblastoma</a:t>
            </a:r>
            <a:r>
              <a:rPr lang="en-US" dirty="0" smtClean="0"/>
              <a:t> &amp;SCLC</a:t>
            </a:r>
          </a:p>
          <a:p>
            <a:r>
              <a:rPr lang="en-US" dirty="0" smtClean="0"/>
              <a:t>30-50% of patients with </a:t>
            </a:r>
            <a:r>
              <a:rPr lang="en-US" dirty="0" err="1" smtClean="0"/>
              <a:t>Thymoma</a:t>
            </a:r>
            <a:r>
              <a:rPr lang="en-US" dirty="0" smtClean="0"/>
              <a:t>/ Sclerotic myeloma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12617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656" y="207818"/>
            <a:ext cx="892734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Pathogenesis: </a:t>
            </a:r>
          </a:p>
          <a:p>
            <a:endParaRPr lang="en-US" sz="2200" dirty="0" smtClean="0"/>
          </a:p>
          <a:p>
            <a:r>
              <a:rPr lang="en-US" sz="2200" dirty="0" smtClean="0"/>
              <a:t>Immune response- most common</a:t>
            </a:r>
          </a:p>
          <a:p>
            <a:r>
              <a:rPr lang="en-US" sz="2200" dirty="0" smtClean="0"/>
              <a:t>Triggered by neuronal proteins(</a:t>
            </a:r>
            <a:r>
              <a:rPr lang="en-US" sz="2200" dirty="0" err="1" smtClean="0"/>
              <a:t>onco</a:t>
            </a:r>
            <a:r>
              <a:rPr lang="en-US" sz="2200" dirty="0" smtClean="0"/>
              <a:t>-neural antigens) expressed by tumors</a:t>
            </a:r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71636" y="2423809"/>
            <a:ext cx="1249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Antigens</a:t>
            </a:r>
            <a:endParaRPr lang="en-US" sz="22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99767" y="2854696"/>
            <a:ext cx="0" cy="3549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77818" y="3209636"/>
            <a:ext cx="60729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77818" y="3213395"/>
            <a:ext cx="0" cy="416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50727" y="3209636"/>
            <a:ext cx="0" cy="416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8910" y="3532908"/>
            <a:ext cx="16466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Intracellular</a:t>
            </a:r>
            <a:endParaRPr lang="en-US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3509817"/>
            <a:ext cx="15848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Cell surface</a:t>
            </a:r>
            <a:endParaRPr lang="en-US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484909" y="4133273"/>
            <a:ext cx="485108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Syndromes are associated with</a:t>
            </a:r>
          </a:p>
          <a:p>
            <a:r>
              <a:rPr lang="en-US" sz="2200" dirty="0" smtClean="0"/>
              <a:t>-    Infiltrates of CD4+ &amp; CD8+ T cells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Microglial activation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Gliosis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Variable neuronal loss</a:t>
            </a:r>
            <a:endParaRPr lang="en-US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5541818" y="4248727"/>
            <a:ext cx="37159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Antibodies to antigens on</a:t>
            </a:r>
          </a:p>
          <a:p>
            <a:r>
              <a:rPr lang="en-US" sz="2200" dirty="0" smtClean="0"/>
              <a:t> neuronal cell surface of CNS </a:t>
            </a:r>
          </a:p>
          <a:p>
            <a:r>
              <a:rPr lang="en-US" sz="2200" dirty="0"/>
              <a:t>o</a:t>
            </a:r>
            <a:r>
              <a:rPr lang="en-US" sz="2200" dirty="0" smtClean="0"/>
              <a:t>r neuromuscular junction.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76688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4090"/>
            <a:ext cx="9144000" cy="6813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cs typeface="Calibri"/>
              </a:rPr>
              <a:t>LESS COMMON:</a:t>
            </a:r>
          </a:p>
          <a:p>
            <a:r>
              <a:rPr lang="en-US" dirty="0" smtClean="0">
                <a:cs typeface="Calibri"/>
              </a:rPr>
              <a:t>Non-Islet cell Hypoglycemia (IGF- II, Insulin)</a:t>
            </a:r>
          </a:p>
          <a:p>
            <a:r>
              <a:rPr lang="en-US" dirty="0" smtClean="0">
                <a:cs typeface="Calibri"/>
              </a:rPr>
              <a:t>Male feminization  (</a:t>
            </a:r>
            <a:r>
              <a:rPr lang="en-US" dirty="0" err="1" smtClean="0">
                <a:cs typeface="Calibri"/>
              </a:rPr>
              <a:t>hCG</a:t>
            </a:r>
            <a:r>
              <a:rPr lang="en-US" dirty="0" smtClean="0">
                <a:cs typeface="Calibri"/>
              </a:rPr>
              <a:t>)</a:t>
            </a:r>
          </a:p>
          <a:p>
            <a:r>
              <a:rPr lang="en-US" dirty="0" err="1" smtClean="0">
                <a:cs typeface="Calibri"/>
              </a:rPr>
              <a:t>Diarrohea</a:t>
            </a:r>
            <a:r>
              <a:rPr lang="en-US" dirty="0" smtClean="0">
                <a:cs typeface="Calibri"/>
              </a:rPr>
              <a:t>/ Intestinal </a:t>
            </a:r>
            <a:r>
              <a:rPr lang="en-US" dirty="0" err="1" smtClean="0">
                <a:cs typeface="Calibri"/>
              </a:rPr>
              <a:t>hypermotility</a:t>
            </a:r>
            <a:r>
              <a:rPr lang="en-US" dirty="0">
                <a:cs typeface="Calibri"/>
              </a:rPr>
              <a:t> </a:t>
            </a:r>
            <a:r>
              <a:rPr lang="en-US" dirty="0" smtClean="0">
                <a:cs typeface="Calibri"/>
              </a:rPr>
              <a:t>(Calcitonin, VIP)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b="1" dirty="0" smtClean="0">
                <a:cs typeface="Calibri"/>
              </a:rPr>
              <a:t>RARE: </a:t>
            </a:r>
          </a:p>
          <a:p>
            <a:r>
              <a:rPr lang="en-US" dirty="0" smtClean="0">
                <a:cs typeface="Calibri"/>
              </a:rPr>
              <a:t>Oncogenic </a:t>
            </a:r>
            <a:r>
              <a:rPr lang="en-US" dirty="0" err="1" smtClean="0">
                <a:cs typeface="Calibri"/>
              </a:rPr>
              <a:t>Osteomalacia</a:t>
            </a:r>
            <a:r>
              <a:rPr lang="en-US" dirty="0" smtClean="0">
                <a:cs typeface="Calibri"/>
              </a:rPr>
              <a:t> (</a:t>
            </a:r>
            <a:r>
              <a:rPr lang="en-US" dirty="0" err="1" smtClean="0">
                <a:cs typeface="Calibri"/>
              </a:rPr>
              <a:t>Phosphatoin</a:t>
            </a:r>
            <a:r>
              <a:rPr lang="en-US" dirty="0" smtClean="0">
                <a:cs typeface="Calibri"/>
              </a:rPr>
              <a:t>-FGF 23)</a:t>
            </a:r>
          </a:p>
          <a:p>
            <a:r>
              <a:rPr lang="en-US" dirty="0" smtClean="0">
                <a:cs typeface="Calibri"/>
              </a:rPr>
              <a:t>Acromegaly (GHRH, GH)</a:t>
            </a:r>
          </a:p>
          <a:p>
            <a:r>
              <a:rPr lang="en-US" dirty="0" smtClean="0">
                <a:cs typeface="Calibri"/>
              </a:rPr>
              <a:t>Hyperthyroidism (TSH)</a:t>
            </a:r>
          </a:p>
          <a:p>
            <a:r>
              <a:rPr lang="en-US" dirty="0" smtClean="0">
                <a:cs typeface="Calibri"/>
              </a:rPr>
              <a:t>Hypertension (Renin)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44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8991323"/>
              </p:ext>
            </p:extLst>
          </p:nvPr>
        </p:nvGraphicFramePr>
        <p:xfrm>
          <a:off x="369454" y="809771"/>
          <a:ext cx="8289636" cy="596543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16001"/>
                <a:gridCol w="1893454"/>
                <a:gridCol w="3307772"/>
                <a:gridCol w="2072409"/>
              </a:tblGrid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Sr.</a:t>
                      </a:r>
                      <a:r>
                        <a:rPr lang="en-US" baseline="0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Antibodies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Associated neurologic 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Tumor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Anti-Hu (ANNA1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Encephalomyelitis,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subacute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sensory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neuronopathy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SCLC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(PCA1)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Cerebellar degeneration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Ovary, breast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(ANNA2)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Cerebellar degeneration,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opsoclonus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brainstem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encephalitis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Breast, gynecologic,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SCLC</a:t>
                      </a:r>
                      <a:endParaRPr lang="en-US" dirty="0"/>
                    </a:p>
                  </a:txBody>
                  <a:tcPr/>
                </a:tc>
              </a:tr>
              <a:tr h="56804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Cerebellar degeneration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Hodgkin’s lymphoma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Anti-CRMP5 (CV2)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Encephalomyelitis, chorea,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optic neuritis, uveitis,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peripheral neuropathy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SCLC,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thymoma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other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Anti-Ma proteins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Limbic, hypothalamic,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brainstem encephalitis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Testicular (Ma2),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 (Ma)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Anti-GAD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Stiff-person, cerebellar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syndromes, limbic encephalitis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Infrequent tumor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association 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thymoma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9454" y="40330"/>
            <a:ext cx="8151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Antibodies </a:t>
            </a:r>
            <a:r>
              <a:rPr lang="en-US" sz="2200" dirty="0"/>
              <a:t>to Intracellular Antigens, Syndromes, and</a:t>
            </a:r>
          </a:p>
          <a:p>
            <a:r>
              <a:rPr lang="en-US" sz="2200" dirty="0"/>
              <a:t>a</a:t>
            </a:r>
            <a:r>
              <a:rPr lang="en-US" sz="2200" dirty="0" smtClean="0"/>
              <a:t>ssociated </a:t>
            </a:r>
            <a:r>
              <a:rPr lang="en-US" sz="2200" dirty="0"/>
              <a:t>Cancers</a:t>
            </a:r>
          </a:p>
        </p:txBody>
      </p:sp>
    </p:spTree>
    <p:extLst>
      <p:ext uri="{BB962C8B-B14F-4D97-AF65-F5344CB8AC3E}">
        <p14:creationId xmlns="" xmlns:p14="http://schemas.microsoft.com/office/powerpoint/2010/main" val="12862700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9454" y="141928"/>
            <a:ext cx="815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Antibodies </a:t>
            </a:r>
            <a:r>
              <a:rPr lang="en-US" sz="2400" dirty="0"/>
              <a:t>to Cell Surface or Synaptic Antigens,</a:t>
            </a:r>
          </a:p>
          <a:p>
            <a:r>
              <a:rPr lang="en-US" sz="2400" dirty="0"/>
              <a:t>Syndromes, and Associated Tumors</a:t>
            </a:r>
            <a:endParaRPr lang="en-US" sz="2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34092369"/>
              </p:ext>
            </p:extLst>
          </p:nvPr>
        </p:nvGraphicFramePr>
        <p:xfrm>
          <a:off x="369454" y="1216163"/>
          <a:ext cx="8289636" cy="541679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16001"/>
                <a:gridCol w="1893454"/>
                <a:gridCol w="3477491"/>
                <a:gridCol w="1902690"/>
              </a:tblGrid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Sr.</a:t>
                      </a:r>
                      <a:r>
                        <a:rPr lang="en-US" baseline="0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Antibodies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Associated neurologic 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Tumor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(muscle)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Myasthenia Gravis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Thymoma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(neuronal)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Autonomic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ganglinopathy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SCLC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 VGCC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Cerebellar degeneration,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SCLC</a:t>
                      </a:r>
                      <a:endParaRPr lang="en-US" dirty="0"/>
                    </a:p>
                  </a:txBody>
                  <a:tcPr/>
                </a:tc>
              </a:tr>
              <a:tr h="56804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Anti-NMDAR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Anti-NMDAR Encephalitis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Teratoma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young women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 Caspr2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Morvan’s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syndrome,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neuromyotonia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Thymoma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prostate cancer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Anti-GABA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Limbic encephalitis, seizures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SCLC, neuroendocrine</a:t>
                      </a:r>
                      <a:endParaRPr lang="en-US" dirty="0"/>
                    </a:p>
                  </a:txBody>
                  <a:tcPr/>
                </a:tc>
              </a:tr>
              <a:tr h="387597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Anti-GABA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Encephalitis with prominent status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epilepticus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less often Stiff-person syndrome &amp;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opsoclonus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Rarely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Thymoma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9409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the patient with PND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points for diagnosing &amp; management of PNDs: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Common for </a:t>
            </a:r>
            <a:r>
              <a:rPr lang="en-US" dirty="0"/>
              <a:t>symptoms to appear </a:t>
            </a:r>
            <a:r>
              <a:rPr lang="en-US" dirty="0" smtClean="0"/>
              <a:t>before the </a:t>
            </a:r>
            <a:r>
              <a:rPr lang="en-US" dirty="0"/>
              <a:t>presence of a tumor is </a:t>
            </a:r>
            <a:r>
              <a:rPr lang="en-US" dirty="0" smtClean="0"/>
              <a:t>known</a:t>
            </a:r>
          </a:p>
          <a:p>
            <a:pPr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neurologic </a:t>
            </a:r>
            <a:r>
              <a:rPr lang="en-US" dirty="0" smtClean="0"/>
              <a:t>syndrome usually </a:t>
            </a:r>
            <a:r>
              <a:rPr lang="en-US" dirty="0"/>
              <a:t>develops rapidly, producing severe deficits in a short </a:t>
            </a:r>
            <a:r>
              <a:rPr lang="en-US" dirty="0" smtClean="0"/>
              <a:t>period of </a:t>
            </a:r>
            <a:r>
              <a:rPr lang="en-US" dirty="0"/>
              <a:t>time</a:t>
            </a:r>
            <a:r>
              <a:rPr lang="en-US" dirty="0" smtClean="0"/>
              <a:t>;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vidence </a:t>
            </a:r>
            <a:r>
              <a:rPr lang="en-US" dirty="0"/>
              <a:t>that prompt tumor </a:t>
            </a:r>
            <a:r>
              <a:rPr lang="en-US" dirty="0" smtClean="0"/>
              <a:t>control improves </a:t>
            </a:r>
            <a:r>
              <a:rPr lang="en-US" dirty="0"/>
              <a:t>the neurologic outcome</a:t>
            </a:r>
          </a:p>
        </p:txBody>
      </p:sp>
    </p:spTree>
    <p:extLst>
      <p:ext uri="{BB962C8B-B14F-4D97-AF65-F5344CB8AC3E}">
        <p14:creationId xmlns="" xmlns:p14="http://schemas.microsoft.com/office/powerpoint/2010/main" val="33677582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1524"/>
            <a:ext cx="8001000" cy="1143000"/>
          </a:xfrm>
        </p:spPr>
        <p:txBody>
          <a:bodyPr/>
          <a:lstStyle/>
          <a:p>
            <a:pPr algn="l"/>
            <a:r>
              <a:rPr lang="en-US" sz="3200" dirty="0" smtClean="0"/>
              <a:t>PND of CNS &amp; Dorsal root ganglia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83996" y="1028841"/>
            <a:ext cx="8637363" cy="5847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When symptoms involve brain, spinal cord, or dorsal root ganglia,</a:t>
            </a:r>
          </a:p>
          <a:p>
            <a:r>
              <a:rPr lang="en-US" sz="2200" dirty="0"/>
              <a:t>the suspicion of PND is usually based on a combination of clinical,</a:t>
            </a:r>
          </a:p>
          <a:p>
            <a:r>
              <a:rPr lang="en-US" sz="2200" dirty="0"/>
              <a:t>radiologic, and CSF findings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pPr marL="400050" indent="-400050">
              <a:buFont typeface="+mj-lt"/>
              <a:buAutoNum type="romanLcPeriod"/>
            </a:pPr>
            <a:r>
              <a:rPr lang="en-US" sz="2200" dirty="0" smtClean="0"/>
              <a:t>Presence of </a:t>
            </a:r>
            <a:r>
              <a:rPr lang="en-US" sz="2200" dirty="0" err="1" smtClean="0"/>
              <a:t>Antineuronal</a:t>
            </a:r>
            <a:r>
              <a:rPr lang="en-US" sz="2200" dirty="0" smtClean="0"/>
              <a:t> antibodies:</a:t>
            </a:r>
          </a:p>
          <a:p>
            <a:r>
              <a:rPr lang="en-US" sz="2200" dirty="0" smtClean="0"/>
              <a:t>60-70% of PNDs of CNS, &lt;20% PNS have neuronal or neuromuscular</a:t>
            </a:r>
          </a:p>
          <a:p>
            <a:r>
              <a:rPr lang="en-US" sz="2200" dirty="0" smtClean="0"/>
              <a:t> junction antibodies</a:t>
            </a:r>
          </a:p>
          <a:p>
            <a:endParaRPr lang="en-US" sz="2200" dirty="0" smtClean="0"/>
          </a:p>
          <a:p>
            <a:pPr marL="514350" indent="-514350">
              <a:buAutoNum type="romanLcPeriod" startAt="2"/>
            </a:pPr>
            <a:r>
              <a:rPr lang="en-US" sz="2200" dirty="0" smtClean="0"/>
              <a:t>MRI- to rule to neurologic manifestation due to metastasis or</a:t>
            </a:r>
          </a:p>
          <a:p>
            <a:r>
              <a:rPr lang="en-US" sz="2200" dirty="0" smtClean="0"/>
              <a:t> </a:t>
            </a:r>
            <a:r>
              <a:rPr lang="en-US" sz="2200" dirty="0" err="1" smtClean="0"/>
              <a:t>leptomeningeal</a:t>
            </a:r>
            <a:r>
              <a:rPr lang="en-US" sz="2200" dirty="0" smtClean="0"/>
              <a:t> diseases.</a:t>
            </a:r>
          </a:p>
          <a:p>
            <a:r>
              <a:rPr lang="en-US" sz="2200" dirty="0" smtClean="0"/>
              <a:t>Ex: in limbic encephalitis- characteristic- in mesial temporal lobes.</a:t>
            </a:r>
          </a:p>
          <a:p>
            <a:r>
              <a:rPr lang="en-US" sz="2200" dirty="0" smtClean="0"/>
              <a:t>But it can also be seen in </a:t>
            </a:r>
            <a:r>
              <a:rPr lang="en-US" sz="2200" dirty="0" err="1" smtClean="0"/>
              <a:t>nonparaneoplastic</a:t>
            </a:r>
            <a:r>
              <a:rPr lang="en-US" sz="2200" dirty="0" smtClean="0"/>
              <a:t> autoimmune &amp; HHV-6 </a:t>
            </a:r>
          </a:p>
          <a:p>
            <a:r>
              <a:rPr lang="en-US" sz="2200" dirty="0" smtClean="0"/>
              <a:t>encephalitis</a:t>
            </a:r>
          </a:p>
          <a:p>
            <a:endParaRPr lang="en-US" sz="2200" dirty="0" smtClean="0"/>
          </a:p>
          <a:p>
            <a:pPr marL="514350" indent="-514350">
              <a:buAutoNum type="romanLcPeriod" startAt="3"/>
            </a:pPr>
            <a:r>
              <a:rPr lang="en-US" sz="2200" dirty="0" smtClean="0"/>
              <a:t>CSF-  mild-moderate </a:t>
            </a:r>
            <a:r>
              <a:rPr lang="en-US" sz="2200" dirty="0" err="1" smtClean="0"/>
              <a:t>pleocytosis</a:t>
            </a:r>
            <a:r>
              <a:rPr lang="en-US" sz="2200" dirty="0" smtClean="0"/>
              <a:t> (&lt;22 mononuclear cells with</a:t>
            </a:r>
          </a:p>
          <a:p>
            <a:r>
              <a:rPr lang="en-US" sz="2200" dirty="0" smtClean="0"/>
              <a:t> lymphocytic predominance), raised protein, variable presence of </a:t>
            </a:r>
          </a:p>
          <a:p>
            <a:r>
              <a:rPr lang="en-US" sz="2200" dirty="0" err="1" smtClean="0"/>
              <a:t>Oligoclonal</a:t>
            </a:r>
            <a:r>
              <a:rPr lang="en-US" sz="2200" dirty="0" smtClean="0"/>
              <a:t> bands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2728387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0559" y="80924"/>
            <a:ext cx="8001000" cy="1447261"/>
          </a:xfrm>
        </p:spPr>
        <p:txBody>
          <a:bodyPr/>
          <a:lstStyle/>
          <a:p>
            <a:r>
              <a:rPr lang="en-US" sz="3200" dirty="0" err="1" smtClean="0"/>
              <a:t>Paraneoplastic</a:t>
            </a:r>
            <a:r>
              <a:rPr lang="en-US" sz="3200" dirty="0" smtClean="0"/>
              <a:t> Encephalomyelitis &amp; focal encephalitis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2298" y="1528185"/>
            <a:ext cx="8971702" cy="5262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/>
              <a:t>E</a:t>
            </a:r>
            <a:r>
              <a:rPr lang="en-US" sz="2200" dirty="0" smtClean="0"/>
              <a:t>ncephalomyelitis </a:t>
            </a:r>
            <a:r>
              <a:rPr lang="en-US" sz="2200" dirty="0"/>
              <a:t>describes an inflammatory process with</a:t>
            </a:r>
          </a:p>
          <a:p>
            <a:r>
              <a:rPr lang="en-US" sz="2200" dirty="0"/>
              <a:t>multifocal involvement of the nervous system, including brain, brainstem,</a:t>
            </a:r>
          </a:p>
          <a:p>
            <a:r>
              <a:rPr lang="en-US" sz="2200" dirty="0"/>
              <a:t>cerebellum, and spinal </a:t>
            </a:r>
            <a:r>
              <a:rPr lang="en-US" sz="2200" dirty="0" smtClean="0"/>
              <a:t>cord.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often </a:t>
            </a:r>
            <a:r>
              <a:rPr lang="en-US" sz="2200" dirty="0"/>
              <a:t>associated with </a:t>
            </a:r>
            <a:r>
              <a:rPr lang="en-US" sz="2200" dirty="0" smtClean="0"/>
              <a:t>dorsal root </a:t>
            </a:r>
            <a:r>
              <a:rPr lang="en-US" sz="2200" dirty="0"/>
              <a:t>ganglia and autonomic </a:t>
            </a:r>
            <a:r>
              <a:rPr lang="en-US" sz="2200" dirty="0" smtClean="0"/>
              <a:t>dysfunction.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Several </a:t>
            </a:r>
            <a:r>
              <a:rPr lang="en-US" sz="2200" dirty="0" err="1" smtClean="0"/>
              <a:t>clinico</a:t>
            </a:r>
            <a:r>
              <a:rPr lang="en-US" sz="2200" dirty="0" smtClean="0"/>
              <a:t>-pathologic syndromes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cortical </a:t>
            </a:r>
            <a:r>
              <a:rPr lang="en-US" sz="2200" dirty="0" smtClean="0"/>
              <a:t>encephalitis- </a:t>
            </a:r>
            <a:r>
              <a:rPr lang="en-US" sz="2200" dirty="0" err="1" smtClean="0"/>
              <a:t>epilepsia</a:t>
            </a:r>
            <a:r>
              <a:rPr lang="en-US" sz="2200" dirty="0" smtClean="0"/>
              <a:t> </a:t>
            </a:r>
            <a:r>
              <a:rPr lang="en-US" sz="2200" dirty="0" err="1" smtClean="0"/>
              <a:t>partialis</a:t>
            </a:r>
            <a:r>
              <a:rPr lang="en-US" sz="2200" dirty="0" smtClean="0"/>
              <a:t> continua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limbic </a:t>
            </a:r>
            <a:r>
              <a:rPr lang="en-US" sz="2200" dirty="0" smtClean="0"/>
              <a:t>encephalitis- confusion, depression, agitation, anxiety, </a:t>
            </a:r>
          </a:p>
          <a:p>
            <a:r>
              <a:rPr lang="en-US" sz="2200" dirty="0" smtClean="0"/>
              <a:t>short term memory deficits, partial complex seizures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Brainstem encephalitis: </a:t>
            </a:r>
            <a:r>
              <a:rPr lang="en-US" sz="2400" dirty="0" smtClean="0"/>
              <a:t>eye</a:t>
            </a:r>
            <a:r>
              <a:rPr lang="en-US" sz="2400" dirty="0"/>
              <a:t> </a:t>
            </a:r>
            <a:r>
              <a:rPr lang="en-US" sz="2400" dirty="0" smtClean="0"/>
              <a:t>movement </a:t>
            </a:r>
            <a:r>
              <a:rPr lang="en-US" sz="2400" dirty="0"/>
              <a:t>disorders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cerebellar gait and limb </a:t>
            </a:r>
            <a:r>
              <a:rPr lang="en-US" sz="2200" dirty="0" smtClean="0"/>
              <a:t>ataxia: </a:t>
            </a:r>
            <a:r>
              <a:rPr lang="en-US" sz="2400" dirty="0"/>
              <a:t>myoclonus</a:t>
            </a:r>
            <a:r>
              <a:rPr lang="en-US" sz="2400" dirty="0" smtClean="0"/>
              <a:t>, muscle rigidity</a:t>
            </a:r>
            <a:endParaRPr lang="en-US" sz="2400" dirty="0"/>
          </a:p>
          <a:p>
            <a:r>
              <a:rPr lang="en-US" sz="2400" dirty="0" smtClean="0"/>
              <a:t>and </a:t>
            </a:r>
            <a:r>
              <a:rPr lang="en-US" sz="2400" dirty="0"/>
              <a:t>spasms</a:t>
            </a:r>
            <a:endParaRPr lang="en-US" sz="2200" dirty="0" smtClean="0"/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Myelitis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A</a:t>
            </a:r>
            <a:r>
              <a:rPr lang="en-US" sz="2200" dirty="0" smtClean="0"/>
              <a:t>utonomic </a:t>
            </a:r>
            <a:r>
              <a:rPr lang="en-US" sz="2200" dirty="0"/>
              <a:t>dysfunction</a:t>
            </a:r>
          </a:p>
        </p:txBody>
      </p:sp>
    </p:spTree>
    <p:extLst>
      <p:ext uri="{BB962C8B-B14F-4D97-AF65-F5344CB8AC3E}">
        <p14:creationId xmlns="" xmlns:p14="http://schemas.microsoft.com/office/powerpoint/2010/main" val="8830317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778" y="172190"/>
            <a:ext cx="8942222" cy="24622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Paraneoplastic</a:t>
            </a:r>
            <a:r>
              <a:rPr lang="en-US" sz="2200" dirty="0"/>
              <a:t> encephalomyelitis and focal encephalitis are usually</a:t>
            </a:r>
          </a:p>
          <a:p>
            <a:r>
              <a:rPr lang="en-US" sz="2200" dirty="0"/>
              <a:t>associated with </a:t>
            </a:r>
            <a:r>
              <a:rPr lang="en-US" sz="2200" dirty="0" smtClean="0"/>
              <a:t>SCLC.</a:t>
            </a:r>
          </a:p>
          <a:p>
            <a:endParaRPr lang="en-US" sz="2200" dirty="0"/>
          </a:p>
          <a:p>
            <a:r>
              <a:rPr lang="en-US" sz="2200" dirty="0"/>
              <a:t>Patients with SCLC and these syndromes usually have anti-Hu antibodies</a:t>
            </a:r>
          </a:p>
          <a:p>
            <a:r>
              <a:rPr lang="en-US" sz="2200" dirty="0"/>
              <a:t>in serum and CSF</a:t>
            </a:r>
            <a:r>
              <a:rPr lang="en-US" sz="2200" dirty="0" smtClean="0"/>
              <a:t>.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MRI abnormalities are </a:t>
            </a:r>
            <a:r>
              <a:rPr lang="en-US" sz="2200" dirty="0" smtClean="0"/>
              <a:t>frequent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01778" y="3018444"/>
            <a:ext cx="8802410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Treatment: </a:t>
            </a:r>
          </a:p>
          <a:p>
            <a:endParaRPr lang="en-US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Glucocorticoids- initially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IVIG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Plasma exchange</a:t>
            </a:r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Immunosuppression: rituximab </a:t>
            </a:r>
            <a:r>
              <a:rPr lang="en-US" sz="2200" dirty="0"/>
              <a:t>or cyclophosphamide</a:t>
            </a:r>
            <a:r>
              <a:rPr lang="en-US" sz="2200" dirty="0" smtClean="0"/>
              <a:t>.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Approximately 30% of patients with anti-Ma2-associated encephalitis</a:t>
            </a:r>
          </a:p>
          <a:p>
            <a:r>
              <a:rPr lang="en-US" sz="2200" dirty="0"/>
              <a:t>respond to treatment of the tumor (usually a germ cell neoplasm</a:t>
            </a:r>
          </a:p>
          <a:p>
            <a:r>
              <a:rPr lang="en-US" sz="2200" dirty="0"/>
              <a:t>of the testis) and immunotherapy.</a:t>
            </a:r>
          </a:p>
        </p:txBody>
      </p:sp>
    </p:spTree>
    <p:extLst>
      <p:ext uri="{BB962C8B-B14F-4D97-AF65-F5344CB8AC3E}">
        <p14:creationId xmlns="" xmlns:p14="http://schemas.microsoft.com/office/powerpoint/2010/main" val="27475496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808" y="495046"/>
            <a:ext cx="69579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Paraneoplastic</a:t>
            </a:r>
            <a:r>
              <a:rPr lang="en-US" sz="3200" dirty="0" smtClean="0"/>
              <a:t> Cerebellar degeneration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36808" y="1614280"/>
            <a:ext cx="90417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/>
              <a:t>O</a:t>
            </a:r>
            <a:r>
              <a:rPr lang="en-US" sz="2200" dirty="0" smtClean="0"/>
              <a:t>ften </a:t>
            </a:r>
            <a:r>
              <a:rPr lang="en-US" sz="2200" dirty="0"/>
              <a:t>preceded by a </a:t>
            </a:r>
            <a:r>
              <a:rPr lang="en-US" sz="2200" dirty="0" err="1"/>
              <a:t>prodrome</a:t>
            </a:r>
            <a:r>
              <a:rPr lang="en-US" sz="2200" dirty="0"/>
              <a:t> that may include dizziness</a:t>
            </a:r>
            <a:r>
              <a:rPr lang="en-US" sz="2200" dirty="0" smtClean="0"/>
              <a:t>, </a:t>
            </a:r>
            <a:r>
              <a:rPr lang="en-US" sz="2200" dirty="0" err="1" smtClean="0"/>
              <a:t>oscillopsia</a:t>
            </a:r>
            <a:r>
              <a:rPr lang="en-US" sz="2200" dirty="0"/>
              <a:t>, blurry or double vision, nausea, and </a:t>
            </a:r>
            <a:r>
              <a:rPr lang="en-US" sz="2200" dirty="0" smtClean="0"/>
              <a:t>vomiting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D</a:t>
            </a:r>
            <a:r>
              <a:rPr lang="en-US" sz="2200" dirty="0" smtClean="0"/>
              <a:t>ays </a:t>
            </a:r>
            <a:r>
              <a:rPr lang="en-US" sz="2200" dirty="0"/>
              <a:t>or weeks later, patients develop dysarthria, gait and limb ataxia,</a:t>
            </a:r>
          </a:p>
          <a:p>
            <a:r>
              <a:rPr lang="en-US" sz="2200" dirty="0"/>
              <a:t>and variable </a:t>
            </a:r>
            <a:r>
              <a:rPr lang="en-US" sz="2200" dirty="0" smtClean="0"/>
              <a:t>dysphagia</a:t>
            </a:r>
            <a:endParaRPr lang="en-US" sz="2200" dirty="0"/>
          </a:p>
          <a:p>
            <a:r>
              <a:rPr lang="en-US" sz="2200" dirty="0" smtClean="0"/>
              <a:t>o/E: </a:t>
            </a:r>
            <a:r>
              <a:rPr lang="en-US" sz="2200" dirty="0" err="1" smtClean="0"/>
              <a:t>downbeating</a:t>
            </a:r>
            <a:r>
              <a:rPr lang="en-US" sz="2200" dirty="0"/>
              <a:t> </a:t>
            </a:r>
            <a:r>
              <a:rPr lang="en-US" sz="2200" dirty="0" err="1" smtClean="0"/>
              <a:t>nystagmus</a:t>
            </a:r>
            <a:r>
              <a:rPr lang="en-US" sz="2200" dirty="0" smtClean="0"/>
              <a:t> </a:t>
            </a:r>
            <a:r>
              <a:rPr lang="en-US" sz="2200" dirty="0"/>
              <a:t>and, rarely, </a:t>
            </a:r>
            <a:r>
              <a:rPr lang="en-US" sz="2200" dirty="0" err="1" smtClean="0"/>
              <a:t>opsoclonus</a:t>
            </a:r>
            <a:endParaRPr lang="en-US" sz="2200" dirty="0" smtClean="0"/>
          </a:p>
          <a:p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Brainstem </a:t>
            </a:r>
            <a:r>
              <a:rPr lang="en-US" sz="2200" dirty="0"/>
              <a:t>dysfunction, </a:t>
            </a:r>
            <a:r>
              <a:rPr lang="en-US" sz="2200" dirty="0" err="1" smtClean="0"/>
              <a:t>upgoing</a:t>
            </a:r>
            <a:r>
              <a:rPr lang="en-US" sz="2200" dirty="0"/>
              <a:t> </a:t>
            </a:r>
            <a:r>
              <a:rPr lang="en-US" sz="2200" dirty="0" smtClean="0"/>
              <a:t>toes</a:t>
            </a:r>
            <a:r>
              <a:rPr lang="en-US" sz="2200" dirty="0"/>
              <a:t>, or a mild neuropathy may </a:t>
            </a:r>
            <a:r>
              <a:rPr lang="en-US" sz="2200" dirty="0" smtClean="0"/>
              <a:t>occur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MRI reveals cerebellar </a:t>
            </a:r>
            <a:r>
              <a:rPr lang="en-US" sz="2200" dirty="0" smtClean="0"/>
              <a:t>atrophy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The disorder </a:t>
            </a:r>
            <a:r>
              <a:rPr lang="en-US" sz="2200" dirty="0"/>
              <a:t>results from extensive degeneration of Purkinje cells, </a:t>
            </a:r>
            <a:r>
              <a:rPr lang="en-US" sz="2200" dirty="0" smtClean="0"/>
              <a:t>with variable </a:t>
            </a:r>
            <a:r>
              <a:rPr lang="en-US" sz="2200" dirty="0"/>
              <a:t>involvement of other cerebellar cortical neurons, deep </a:t>
            </a:r>
            <a:r>
              <a:rPr lang="en-US" sz="2200" dirty="0" smtClean="0"/>
              <a:t>cerebellar nuclei</a:t>
            </a:r>
            <a:r>
              <a:rPr lang="en-US" sz="2200" dirty="0"/>
              <a:t>, and </a:t>
            </a:r>
            <a:r>
              <a:rPr lang="en-US" sz="2200" dirty="0" err="1"/>
              <a:t>spinocerebellar</a:t>
            </a:r>
            <a:r>
              <a:rPr lang="en-US" sz="2200" dirty="0"/>
              <a:t> tracts</a:t>
            </a:r>
          </a:p>
        </p:txBody>
      </p:sp>
    </p:spTree>
    <p:extLst>
      <p:ext uri="{BB962C8B-B14F-4D97-AF65-F5344CB8AC3E}">
        <p14:creationId xmlns="" xmlns:p14="http://schemas.microsoft.com/office/powerpoint/2010/main" val="35385585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335" y="193713"/>
            <a:ext cx="8562745" cy="6494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Tumors </a:t>
            </a:r>
            <a:r>
              <a:rPr lang="en-US" sz="3200" dirty="0" err="1" smtClean="0"/>
              <a:t>asscociated</a:t>
            </a:r>
            <a:r>
              <a:rPr lang="en-US" sz="3200" dirty="0" smtClean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Anti</a:t>
            </a:r>
            <a:r>
              <a:rPr lang="en-US" sz="2200" dirty="0"/>
              <a:t>-</a:t>
            </a:r>
            <a:r>
              <a:rPr lang="en-US" sz="2200" dirty="0" err="1"/>
              <a:t>Yo</a:t>
            </a:r>
            <a:r>
              <a:rPr lang="en-US" sz="2200" dirty="0"/>
              <a:t> </a:t>
            </a:r>
            <a:r>
              <a:rPr lang="en-US" sz="2200" dirty="0" smtClean="0"/>
              <a:t>antibodies - breast </a:t>
            </a:r>
            <a:r>
              <a:rPr lang="en-US" sz="2200" dirty="0"/>
              <a:t>and gynecologic </a:t>
            </a:r>
            <a:r>
              <a:rPr lang="en-US" sz="2200" dirty="0" smtClean="0"/>
              <a:t>cancers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A</a:t>
            </a:r>
            <a:r>
              <a:rPr lang="en-US" sz="2200" dirty="0" smtClean="0"/>
              <a:t>nti</a:t>
            </a:r>
            <a:r>
              <a:rPr lang="en-US" sz="2200" dirty="0"/>
              <a:t>-</a:t>
            </a:r>
            <a:r>
              <a:rPr lang="en-US" sz="2200" dirty="0" err="1"/>
              <a:t>Tr</a:t>
            </a:r>
            <a:r>
              <a:rPr lang="en-US" sz="2200" dirty="0"/>
              <a:t> antibodies </a:t>
            </a:r>
            <a:r>
              <a:rPr lang="en-US" sz="2200" dirty="0" smtClean="0"/>
              <a:t>- Hodgkin’s </a:t>
            </a:r>
            <a:r>
              <a:rPr lang="en-US" sz="2200" dirty="0"/>
              <a:t>lymphoma are </a:t>
            </a:r>
            <a:r>
              <a:rPr lang="en-US" sz="2200" dirty="0" smtClean="0"/>
              <a:t>the two </a:t>
            </a:r>
            <a:r>
              <a:rPr lang="en-US" sz="2200" dirty="0"/>
              <a:t>immune responses typically associated with prominent or </a:t>
            </a:r>
            <a:r>
              <a:rPr lang="en-US" sz="2200" dirty="0" smtClean="0"/>
              <a:t>pure cerebellar degeneration</a:t>
            </a:r>
            <a:endParaRPr lang="en-US" sz="2200" dirty="0"/>
          </a:p>
          <a:p>
            <a:pPr marL="342900" indent="-342900">
              <a:buFont typeface="Arial"/>
              <a:buChar char="•"/>
            </a:pPr>
            <a:r>
              <a:rPr lang="en-US" sz="2200" dirty="0"/>
              <a:t>Antibodies to P/Q-type voltage-gated calcium</a:t>
            </a:r>
          </a:p>
          <a:p>
            <a:r>
              <a:rPr lang="en-US" sz="2200" dirty="0"/>
              <a:t>channels (VGCC) occur in some patients with SCLC and cerebellar</a:t>
            </a:r>
          </a:p>
          <a:p>
            <a:r>
              <a:rPr lang="en-US" sz="2200" dirty="0"/>
              <a:t>dysfunction; only some of these patients develop LEMS</a:t>
            </a:r>
            <a:r>
              <a:rPr lang="en-US" sz="2200" dirty="0" smtClean="0"/>
              <a:t>.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/>
              <a:t>A </a:t>
            </a:r>
            <a:r>
              <a:rPr lang="en-US" sz="2200" dirty="0" smtClean="0"/>
              <a:t>variable degree </a:t>
            </a:r>
            <a:r>
              <a:rPr lang="en-US" sz="2200" dirty="0"/>
              <a:t>of cerebellar dysfunction can be associated with virtually any </a:t>
            </a:r>
            <a:r>
              <a:rPr lang="en-US" sz="2200" dirty="0" smtClean="0"/>
              <a:t>of the </a:t>
            </a:r>
            <a:r>
              <a:rPr lang="en-US" sz="2200" dirty="0"/>
              <a:t>antibodies and PND of the </a:t>
            </a:r>
            <a:r>
              <a:rPr lang="en-US" sz="2200" dirty="0" smtClean="0"/>
              <a:t>CNS</a:t>
            </a:r>
            <a:endParaRPr lang="en-US" sz="2200" dirty="0"/>
          </a:p>
          <a:p>
            <a:r>
              <a:rPr lang="en-US" sz="2200" dirty="0" smtClean="0"/>
              <a:t> </a:t>
            </a:r>
          </a:p>
          <a:p>
            <a:r>
              <a:rPr lang="en-US" sz="3200" dirty="0" smtClean="0"/>
              <a:t>Treatment: </a:t>
            </a:r>
            <a:br>
              <a:rPr lang="en-US" sz="3200" dirty="0" smtClean="0"/>
            </a:br>
            <a:r>
              <a:rPr lang="en-US" sz="2200" dirty="0"/>
              <a:t>T</a:t>
            </a:r>
            <a:r>
              <a:rPr lang="en-US" sz="2200" dirty="0" smtClean="0"/>
              <a:t>umor removal</a:t>
            </a:r>
          </a:p>
          <a:p>
            <a:r>
              <a:rPr lang="en-US" sz="2200" dirty="0" smtClean="0"/>
              <a:t>plasma exchange/ IVIG</a:t>
            </a:r>
            <a:endParaRPr lang="en-US" sz="2200" dirty="0"/>
          </a:p>
          <a:p>
            <a:r>
              <a:rPr lang="en-US" sz="2200" dirty="0" smtClean="0"/>
              <a:t>cyclophosphamide</a:t>
            </a:r>
            <a:r>
              <a:rPr lang="en-US" sz="2200" dirty="0"/>
              <a:t>,</a:t>
            </a:r>
          </a:p>
          <a:p>
            <a:r>
              <a:rPr lang="en-US" sz="2200" dirty="0" smtClean="0"/>
              <a:t>Rituximab</a:t>
            </a:r>
          </a:p>
          <a:p>
            <a:r>
              <a:rPr lang="en-US" sz="2200" dirty="0" smtClean="0"/>
              <a:t>glucocorticoids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0668445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0088" y="202658"/>
            <a:ext cx="91640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Paraneoplastic</a:t>
            </a:r>
            <a:r>
              <a:rPr lang="en-US" sz="3200" dirty="0" smtClean="0"/>
              <a:t> </a:t>
            </a:r>
            <a:r>
              <a:rPr lang="en-US" sz="3200" dirty="0" err="1" smtClean="0"/>
              <a:t>Opsoclonus</a:t>
            </a:r>
            <a:r>
              <a:rPr lang="en-US" sz="3200" dirty="0" smtClean="0"/>
              <a:t> &amp; Myoclonus syndrome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334472"/>
            <a:ext cx="8765065" cy="4493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Opsoclonus</a:t>
            </a:r>
            <a:r>
              <a:rPr lang="en-US" sz="2200" dirty="0"/>
              <a:t> is a disorder of eye movement characterized by involuntary,</a:t>
            </a:r>
          </a:p>
          <a:p>
            <a:r>
              <a:rPr lang="en-US" sz="2200" dirty="0"/>
              <a:t>chaotic saccades that occur in all directions of gaze; it is frequently</a:t>
            </a:r>
          </a:p>
          <a:p>
            <a:r>
              <a:rPr lang="en-US" sz="2200" dirty="0"/>
              <a:t>associated with myoclonus and </a:t>
            </a:r>
            <a:r>
              <a:rPr lang="en-US" sz="2200" dirty="0" smtClean="0"/>
              <a:t>ataxia</a:t>
            </a:r>
          </a:p>
          <a:p>
            <a:endParaRPr lang="en-US" sz="2200" dirty="0"/>
          </a:p>
          <a:p>
            <a:r>
              <a:rPr lang="en-US" sz="2200" dirty="0" err="1"/>
              <a:t>D</a:t>
            </a:r>
            <a:r>
              <a:rPr lang="en-US" sz="2200" dirty="0" err="1" smtClean="0"/>
              <a:t>isinhibition</a:t>
            </a:r>
            <a:r>
              <a:rPr lang="en-US" sz="2200" dirty="0" smtClean="0"/>
              <a:t> </a:t>
            </a:r>
            <a:r>
              <a:rPr lang="en-US" sz="2200" dirty="0"/>
              <a:t>of the </a:t>
            </a:r>
            <a:r>
              <a:rPr lang="en-US" sz="2200" dirty="0" err="1"/>
              <a:t>fastigial</a:t>
            </a:r>
            <a:r>
              <a:rPr lang="en-US" sz="2200" dirty="0"/>
              <a:t> </a:t>
            </a:r>
            <a:r>
              <a:rPr lang="en-US" sz="2200" dirty="0" smtClean="0"/>
              <a:t>nucleus of </a:t>
            </a:r>
            <a:r>
              <a:rPr lang="en-US" sz="2200" dirty="0"/>
              <a:t>the cerebellum is involved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/>
              <a:t>The tumors most frequently involved in anti</a:t>
            </a:r>
            <a:r>
              <a:rPr lang="en-US" sz="2200" dirty="0" smtClean="0"/>
              <a:t>- </a:t>
            </a:r>
            <a:r>
              <a:rPr lang="en-US" sz="2200" dirty="0" err="1" smtClean="0"/>
              <a:t>Ri</a:t>
            </a:r>
            <a:r>
              <a:rPr lang="en-US" sz="2200" dirty="0"/>
              <a:t>-associated syndromes </a:t>
            </a:r>
            <a:endParaRPr lang="en-US" sz="2200" dirty="0" smtClean="0"/>
          </a:p>
          <a:p>
            <a:r>
              <a:rPr lang="en-US" sz="2200" dirty="0" smtClean="0"/>
              <a:t>are </a:t>
            </a:r>
            <a:r>
              <a:rPr lang="en-US" sz="2200" dirty="0"/>
              <a:t>breast and ovarian cancer</a:t>
            </a:r>
            <a:r>
              <a:rPr lang="en-US" sz="2200" dirty="0" smtClean="0"/>
              <a:t>.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/>
              <a:t>treating the tumor</a:t>
            </a:r>
            <a:r>
              <a:rPr lang="en-US" sz="2200" dirty="0" smtClean="0"/>
              <a:t>, symptoms </a:t>
            </a:r>
            <a:r>
              <a:rPr lang="en-US" sz="2200" dirty="0"/>
              <a:t>may respond to immunotherapy </a:t>
            </a:r>
            <a:endParaRPr lang="en-US" sz="2200" dirty="0" smtClean="0"/>
          </a:p>
          <a:p>
            <a:r>
              <a:rPr lang="en-US" sz="2200" dirty="0" smtClean="0"/>
              <a:t>(</a:t>
            </a:r>
            <a:r>
              <a:rPr lang="en-US" sz="2200" dirty="0"/>
              <a:t>glucocorticoids, </a:t>
            </a:r>
            <a:r>
              <a:rPr lang="en-US" sz="2200" dirty="0" smtClean="0"/>
              <a:t>plasma exchange</a:t>
            </a:r>
            <a:r>
              <a:rPr lang="en-US" sz="2200" dirty="0"/>
              <a:t>, and/or </a:t>
            </a:r>
            <a:r>
              <a:rPr lang="en-US" sz="2200" dirty="0" err="1"/>
              <a:t>IVIg</a:t>
            </a:r>
            <a:r>
              <a:rPr lang="en-US" sz="2200" dirty="0" smtClean="0"/>
              <a:t>)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50%- </a:t>
            </a:r>
            <a:r>
              <a:rPr lang="en-US" sz="2200" dirty="0" err="1"/>
              <a:t>neuroblastoma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520770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0088" y="202658"/>
            <a:ext cx="66904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Paraneoplastic</a:t>
            </a:r>
            <a:r>
              <a:rPr lang="en-US" sz="3200" dirty="0" smtClean="0"/>
              <a:t> Stiff Person syndrome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10246"/>
            <a:ext cx="8977158" cy="550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It is </a:t>
            </a:r>
            <a:r>
              <a:rPr lang="en-US" sz="2200" dirty="0"/>
              <a:t>characterized by progressive muscle rigidity, stiffness,</a:t>
            </a:r>
          </a:p>
          <a:p>
            <a:r>
              <a:rPr lang="en-US" sz="2200" dirty="0"/>
              <a:t>and painful spasms triggered by auditory, sensory, or emotional stimuli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Rigidity mainly involves the lower trunk and legs, but it can affect</a:t>
            </a:r>
          </a:p>
          <a:p>
            <a:r>
              <a:rPr lang="en-US" sz="2200" dirty="0"/>
              <a:t>the upper extremities and neck. Sometimes, only one extremity is</a:t>
            </a:r>
          </a:p>
          <a:p>
            <a:r>
              <a:rPr lang="en-US" sz="2200" dirty="0"/>
              <a:t>affected (stiff-limb syndrome)</a:t>
            </a:r>
            <a:r>
              <a:rPr lang="en-US" sz="2200" dirty="0" smtClean="0"/>
              <a:t>.</a:t>
            </a:r>
          </a:p>
          <a:p>
            <a:r>
              <a:rPr lang="en-US" sz="2200" dirty="0"/>
              <a:t>Symptoms improve with sleep and </a:t>
            </a:r>
            <a:r>
              <a:rPr lang="en-US" sz="2200" dirty="0" smtClean="0"/>
              <a:t>general anesthetics.</a:t>
            </a:r>
            <a:endParaRPr lang="en-US" sz="2200" dirty="0"/>
          </a:p>
          <a:p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err="1"/>
              <a:t>Electrophysiologic</a:t>
            </a:r>
            <a:r>
              <a:rPr lang="en-US" sz="2200" dirty="0"/>
              <a:t> studies demonstrate </a:t>
            </a:r>
            <a:r>
              <a:rPr lang="en-US" sz="2200" dirty="0" smtClean="0"/>
              <a:t>continuous motor </a:t>
            </a:r>
            <a:r>
              <a:rPr lang="en-US" sz="2200" dirty="0"/>
              <a:t>unit activity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The associated antibodies target proteins (GAD</a:t>
            </a:r>
            <a:r>
              <a:rPr lang="en-US" sz="2200" dirty="0" smtClean="0"/>
              <a:t>, </a:t>
            </a:r>
            <a:r>
              <a:rPr lang="en-US" sz="2200" dirty="0" err="1" smtClean="0"/>
              <a:t>amphiphysin</a:t>
            </a:r>
            <a:r>
              <a:rPr lang="en-US" sz="2200" dirty="0"/>
              <a:t>) involved in the function of inhibitory synapses </a:t>
            </a:r>
            <a:r>
              <a:rPr lang="en-US" sz="2200" dirty="0" smtClean="0"/>
              <a:t>using </a:t>
            </a:r>
            <a:r>
              <a:rPr lang="en-US" sz="2200" dirty="0" err="1" smtClean="0"/>
              <a:t>γ</a:t>
            </a:r>
            <a:r>
              <a:rPr lang="en-US" sz="2200" dirty="0" err="1"/>
              <a:t>-aminobutyric</a:t>
            </a:r>
            <a:r>
              <a:rPr lang="en-US" sz="2200" dirty="0"/>
              <a:t> acid (GABA) or glycine as neurotransmitters</a:t>
            </a:r>
            <a:r>
              <a:rPr lang="en-US" sz="2200" dirty="0" smtClean="0"/>
              <a:t>.</a:t>
            </a:r>
            <a:endParaRPr lang="en-US" sz="2200" dirty="0"/>
          </a:p>
          <a:p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The presence </a:t>
            </a:r>
            <a:r>
              <a:rPr lang="en-US" sz="2200" dirty="0"/>
              <a:t>of </a:t>
            </a:r>
            <a:r>
              <a:rPr lang="en-US" sz="2200" dirty="0" err="1"/>
              <a:t>amphiphysin</a:t>
            </a:r>
            <a:r>
              <a:rPr lang="en-US" sz="2200" dirty="0"/>
              <a:t> antibodies usually indicates a </a:t>
            </a:r>
            <a:r>
              <a:rPr lang="en-US" sz="2200" dirty="0" err="1" smtClean="0"/>
              <a:t>paraneoplastic</a:t>
            </a:r>
            <a:r>
              <a:rPr lang="en-US" sz="2200" dirty="0"/>
              <a:t> </a:t>
            </a:r>
            <a:r>
              <a:rPr lang="en-US" sz="2200" dirty="0" smtClean="0"/>
              <a:t>etiology </a:t>
            </a:r>
            <a:r>
              <a:rPr lang="en-US" sz="2200" dirty="0"/>
              <a:t>related to SCLC and breast cancer.</a:t>
            </a:r>
          </a:p>
        </p:txBody>
      </p:sp>
    </p:spTree>
    <p:extLst>
      <p:ext uri="{BB962C8B-B14F-4D97-AF65-F5344CB8AC3E}">
        <p14:creationId xmlns="" xmlns:p14="http://schemas.microsoft.com/office/powerpoint/2010/main" val="56933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Hematological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Erythrocytosis</a:t>
            </a:r>
            <a:endParaRPr lang="en-US" dirty="0" smtClean="0"/>
          </a:p>
          <a:p>
            <a:r>
              <a:rPr lang="en-US" dirty="0" err="1" smtClean="0"/>
              <a:t>Granulocytosis</a:t>
            </a:r>
            <a:endParaRPr lang="en-US" dirty="0" smtClean="0"/>
          </a:p>
          <a:p>
            <a:r>
              <a:rPr lang="en-US" dirty="0" smtClean="0"/>
              <a:t>Thrombocytosis</a:t>
            </a:r>
          </a:p>
          <a:p>
            <a:r>
              <a:rPr lang="en-US" dirty="0" smtClean="0"/>
              <a:t>Eosinophilia</a:t>
            </a:r>
          </a:p>
          <a:p>
            <a:r>
              <a:rPr lang="en-US" dirty="0" smtClean="0"/>
              <a:t>Thrombophlebitis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13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7963"/>
            <a:ext cx="8907192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err="1"/>
              <a:t>GlyR</a:t>
            </a:r>
            <a:r>
              <a:rPr lang="en-US" sz="2200" dirty="0"/>
              <a:t> antibodies may </a:t>
            </a:r>
            <a:r>
              <a:rPr lang="en-US" sz="2200" dirty="0" smtClean="0"/>
              <a:t>occur in </a:t>
            </a:r>
            <a:r>
              <a:rPr lang="en-US" sz="2200" dirty="0"/>
              <a:t>some patients with stiff-person </a:t>
            </a:r>
            <a:r>
              <a:rPr lang="en-US" sz="2200" dirty="0" smtClean="0"/>
              <a:t>syndrome 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Optimal </a:t>
            </a:r>
            <a:r>
              <a:rPr lang="en-US" sz="2200" dirty="0"/>
              <a:t>treatment of stiff-person syndrome requires therapy </a:t>
            </a:r>
            <a:r>
              <a:rPr lang="en-US" sz="2200" dirty="0" smtClean="0"/>
              <a:t>of the </a:t>
            </a:r>
            <a:r>
              <a:rPr lang="en-US" sz="2200" dirty="0"/>
              <a:t>underlying tumor, glucocorticoids, and symptomatic use of </a:t>
            </a:r>
            <a:r>
              <a:rPr lang="en-US" sz="2200" dirty="0" smtClean="0"/>
              <a:t>drugs that </a:t>
            </a:r>
            <a:r>
              <a:rPr lang="en-US" sz="2200" dirty="0"/>
              <a:t>enhance GABA-</a:t>
            </a:r>
            <a:r>
              <a:rPr lang="en-US" sz="2200" dirty="0" err="1"/>
              <a:t>ergic</a:t>
            </a:r>
            <a:r>
              <a:rPr lang="en-US" sz="2200" dirty="0"/>
              <a:t> transmission (diazepam, baclofen, </a:t>
            </a:r>
            <a:r>
              <a:rPr lang="en-US" sz="2200" dirty="0" smtClean="0"/>
              <a:t>sodium valproate</a:t>
            </a:r>
            <a:r>
              <a:rPr lang="en-US" sz="2200" dirty="0"/>
              <a:t>, </a:t>
            </a:r>
            <a:r>
              <a:rPr lang="en-US" sz="2200" dirty="0" err="1"/>
              <a:t>tiagabine</a:t>
            </a:r>
            <a:r>
              <a:rPr lang="en-US" sz="2200" dirty="0"/>
              <a:t>, </a:t>
            </a:r>
            <a:r>
              <a:rPr lang="en-US" sz="2200" dirty="0" err="1"/>
              <a:t>vigabatrin</a:t>
            </a:r>
            <a:r>
              <a:rPr lang="en-US" sz="2200" dirty="0"/>
              <a:t>). </a:t>
            </a:r>
            <a:r>
              <a:rPr lang="en-US" sz="2200" dirty="0" err="1"/>
              <a:t>IVIg</a:t>
            </a:r>
            <a:r>
              <a:rPr lang="en-US" sz="2200" dirty="0"/>
              <a:t> and plasma exchange are </a:t>
            </a:r>
            <a:r>
              <a:rPr lang="en-US" sz="2200" dirty="0" smtClean="0"/>
              <a:t>transiently </a:t>
            </a:r>
            <a:r>
              <a:rPr lang="en-US" sz="2200" dirty="0" err="1" smtClean="0"/>
              <a:t>ffective</a:t>
            </a:r>
            <a:r>
              <a:rPr lang="en-US" sz="2200" dirty="0" smtClean="0"/>
              <a:t> </a:t>
            </a:r>
            <a:r>
              <a:rPr lang="en-US" sz="2200" dirty="0"/>
              <a:t>in some patients.</a:t>
            </a:r>
          </a:p>
        </p:txBody>
      </p:sp>
    </p:spTree>
    <p:extLst>
      <p:ext uri="{BB962C8B-B14F-4D97-AF65-F5344CB8AC3E}">
        <p14:creationId xmlns="" xmlns:p14="http://schemas.microsoft.com/office/powerpoint/2010/main" val="18658500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0088" y="202658"/>
            <a:ext cx="705513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Paraneoplastic</a:t>
            </a:r>
            <a:r>
              <a:rPr lang="en-US" sz="3200" dirty="0" smtClean="0"/>
              <a:t> Peripheral Neuropathies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36807" y="1076187"/>
            <a:ext cx="8712642" cy="5570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/>
              <a:t>Neuropathies occurring at late stages of cancer or </a:t>
            </a:r>
            <a:r>
              <a:rPr lang="en-US" sz="2200" dirty="0" smtClean="0"/>
              <a:t>lymphoma usually</a:t>
            </a:r>
          </a:p>
          <a:p>
            <a:r>
              <a:rPr lang="en-US" sz="2200" dirty="0" smtClean="0"/>
              <a:t>cause </a:t>
            </a:r>
            <a:r>
              <a:rPr lang="en-US" sz="2200" dirty="0"/>
              <a:t>mild to moderate sensorimotor deficits due to </a:t>
            </a:r>
            <a:r>
              <a:rPr lang="en-US" sz="2200" dirty="0" smtClean="0"/>
              <a:t>axonal </a:t>
            </a:r>
          </a:p>
          <a:p>
            <a:r>
              <a:rPr lang="en-US" sz="2200" dirty="0" smtClean="0"/>
              <a:t>degeneration </a:t>
            </a:r>
            <a:r>
              <a:rPr lang="en-US" sz="2200" dirty="0"/>
              <a:t>of unclear </a:t>
            </a:r>
            <a:r>
              <a:rPr lang="en-US" sz="2200" dirty="0" smtClean="0"/>
              <a:t>etiology</a:t>
            </a:r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/>
              <a:t>sensorimotor deficits due to </a:t>
            </a:r>
            <a:r>
              <a:rPr lang="en-US" sz="2200" dirty="0" smtClean="0"/>
              <a:t>axonal degeneration </a:t>
            </a:r>
            <a:r>
              <a:rPr lang="en-US" sz="2200" dirty="0"/>
              <a:t>of unclear etiology. </a:t>
            </a:r>
            <a:endParaRPr lang="en-US" sz="2200" dirty="0" smtClean="0"/>
          </a:p>
          <a:p>
            <a:endParaRPr lang="en-US" sz="2200" dirty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Neuropathies </a:t>
            </a:r>
            <a:r>
              <a:rPr lang="en-US" sz="2200" dirty="0"/>
              <a:t>are often </a:t>
            </a:r>
            <a:r>
              <a:rPr lang="en-US" sz="2200" dirty="0" smtClean="0"/>
              <a:t>masked by </a:t>
            </a:r>
            <a:r>
              <a:rPr lang="en-US" sz="2200" dirty="0"/>
              <a:t>concurrent neurotoxicity </a:t>
            </a:r>
            <a:r>
              <a:rPr lang="en-US" sz="2200" dirty="0" smtClean="0"/>
              <a:t>from</a:t>
            </a:r>
          </a:p>
          <a:p>
            <a:r>
              <a:rPr lang="en-US" sz="2200" dirty="0" smtClean="0"/>
              <a:t> chemotherapy </a:t>
            </a:r>
            <a:r>
              <a:rPr lang="en-US" sz="2200" dirty="0"/>
              <a:t>and other </a:t>
            </a:r>
            <a:r>
              <a:rPr lang="en-US" sz="2200" dirty="0" smtClean="0"/>
              <a:t>cancer therapies</a:t>
            </a:r>
            <a:r>
              <a:rPr lang="en-US" sz="2200" dirty="0"/>
              <a:t>. </a:t>
            </a:r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endParaRPr lang="en-US" sz="2200" dirty="0"/>
          </a:p>
          <a:p>
            <a:r>
              <a:rPr lang="en-US" sz="2200" dirty="0" smtClean="0"/>
              <a:t>In </a:t>
            </a:r>
            <a:r>
              <a:rPr lang="en-US" sz="2200" dirty="0"/>
              <a:t>contrast, the neuropathies that develop in the early </a:t>
            </a:r>
            <a:r>
              <a:rPr lang="en-US" sz="2200" dirty="0" smtClean="0"/>
              <a:t>stages of cancer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frequently show a rapid progression, sometimes with a </a:t>
            </a:r>
            <a:r>
              <a:rPr lang="en-US" sz="2200" dirty="0" smtClean="0"/>
              <a:t>relapsing and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remitting course, and evidence of inflammatory infiltrates </a:t>
            </a:r>
            <a:r>
              <a:rPr lang="en-US" sz="2200" dirty="0" smtClean="0"/>
              <a:t>and axonal </a:t>
            </a:r>
          </a:p>
          <a:p>
            <a:r>
              <a:rPr lang="en-US" sz="2200" dirty="0" smtClean="0"/>
              <a:t>loss </a:t>
            </a:r>
            <a:r>
              <a:rPr lang="en-US" sz="2200" dirty="0"/>
              <a:t>or </a:t>
            </a:r>
            <a:r>
              <a:rPr lang="en-US" sz="2200" dirty="0" smtClean="0"/>
              <a:t>demyelination</a:t>
            </a:r>
          </a:p>
          <a:p>
            <a:endParaRPr lang="en-US" sz="2200" dirty="0"/>
          </a:p>
          <a:p>
            <a:r>
              <a:rPr lang="en-US" sz="2200" dirty="0"/>
              <a:t>If demyelinating features </a:t>
            </a:r>
            <a:r>
              <a:rPr lang="en-US" sz="2200" dirty="0" smtClean="0"/>
              <a:t>predominate </a:t>
            </a:r>
            <a:r>
              <a:rPr lang="en-US" sz="2200" dirty="0" err="1" smtClean="0"/>
              <a:t>IVIg</a:t>
            </a:r>
            <a:r>
              <a:rPr lang="en-US" sz="2200" dirty="0"/>
              <a:t>, plasma exchange</a:t>
            </a:r>
            <a:r>
              <a:rPr lang="en-US" sz="2200" dirty="0" smtClean="0"/>
              <a:t>,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or glucocorticoids </a:t>
            </a:r>
            <a:r>
              <a:rPr lang="en-US" sz="2200" dirty="0" smtClean="0"/>
              <a:t>may improve </a:t>
            </a:r>
            <a:r>
              <a:rPr lang="en-US" sz="2200" dirty="0"/>
              <a:t>symptoms</a:t>
            </a:r>
          </a:p>
        </p:txBody>
      </p:sp>
    </p:spTree>
    <p:extLst>
      <p:ext uri="{BB962C8B-B14F-4D97-AF65-F5344CB8AC3E}">
        <p14:creationId xmlns="" xmlns:p14="http://schemas.microsoft.com/office/powerpoint/2010/main" val="30999566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751" y="387427"/>
            <a:ext cx="9016473" cy="5539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Malignant monoclonal </a:t>
            </a:r>
            <a:r>
              <a:rPr lang="en-US" sz="2200" b="1" dirty="0" err="1" smtClean="0"/>
              <a:t>gammopathies</a:t>
            </a:r>
            <a:r>
              <a:rPr lang="en-US" sz="2200" b="1" dirty="0" smtClean="0"/>
              <a:t>: </a:t>
            </a:r>
          </a:p>
          <a:p>
            <a:endParaRPr lang="en-US" sz="2200" dirty="0"/>
          </a:p>
          <a:p>
            <a:r>
              <a:rPr lang="en-US" sz="2200" dirty="0"/>
              <a:t>These disorders may cause neuropathy by a variety of </a:t>
            </a:r>
            <a:r>
              <a:rPr lang="en-US" sz="2200" dirty="0" smtClean="0"/>
              <a:t>mechanisms:</a:t>
            </a:r>
            <a:endParaRPr lang="en-US" sz="2200" dirty="0"/>
          </a:p>
          <a:p>
            <a:pPr marL="342900" indent="-342900">
              <a:buFontTx/>
              <a:buChar char="-"/>
            </a:pPr>
            <a:r>
              <a:rPr lang="en-US" sz="2200" dirty="0" smtClean="0"/>
              <a:t>compression </a:t>
            </a:r>
            <a:r>
              <a:rPr lang="en-US" sz="2200" dirty="0"/>
              <a:t>of roots and plexuses by metastasis </a:t>
            </a:r>
            <a:r>
              <a:rPr lang="en-US" sz="2200" dirty="0" smtClean="0"/>
              <a:t>to vertebral </a:t>
            </a:r>
            <a:r>
              <a:rPr lang="en-US" sz="2200" dirty="0"/>
              <a:t>bodies </a:t>
            </a:r>
            <a:r>
              <a:rPr lang="en-US" sz="2200" dirty="0" smtClean="0"/>
              <a:t>&amp;</a:t>
            </a:r>
          </a:p>
          <a:p>
            <a:r>
              <a:rPr lang="en-US" sz="2200" dirty="0" smtClean="0"/>
              <a:t> pelvis</a:t>
            </a:r>
            <a:endParaRPr lang="en-US" sz="2200" dirty="0"/>
          </a:p>
          <a:p>
            <a:pPr marL="285750" indent="-285750">
              <a:buFontTx/>
              <a:buChar char="-"/>
            </a:pPr>
            <a:r>
              <a:rPr lang="en-US" sz="2200" dirty="0" smtClean="0"/>
              <a:t>deposits </a:t>
            </a:r>
            <a:r>
              <a:rPr lang="en-US" sz="2200" dirty="0"/>
              <a:t>of amyloid in peripheral nerves,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 </a:t>
            </a:r>
            <a:r>
              <a:rPr lang="en-US" sz="2200" dirty="0" err="1"/>
              <a:t>paraneoplastic</a:t>
            </a:r>
            <a:r>
              <a:rPr lang="en-US" sz="2200" dirty="0"/>
              <a:t> </a:t>
            </a:r>
            <a:r>
              <a:rPr lang="en-US" sz="2200" dirty="0" smtClean="0"/>
              <a:t>mechanism</a:t>
            </a:r>
            <a:endParaRPr lang="en-US" sz="2200" dirty="0"/>
          </a:p>
          <a:p>
            <a:pPr marL="285750" indent="-285750">
              <a:buFontTx/>
              <a:buChar char="-"/>
            </a:pPr>
            <a:endParaRPr lang="en-US" sz="2200" dirty="0" smtClean="0"/>
          </a:p>
          <a:p>
            <a:r>
              <a:rPr lang="en-US" sz="2200" b="1" dirty="0" smtClean="0"/>
              <a:t>POEMS syndrome:</a:t>
            </a:r>
            <a:endParaRPr lang="en-US" sz="2200" b="1" dirty="0"/>
          </a:p>
          <a:p>
            <a:r>
              <a:rPr lang="en-US" sz="2200" dirty="0"/>
              <a:t> (polyneuropathy, </a:t>
            </a:r>
            <a:r>
              <a:rPr lang="en-US" sz="2200" dirty="0" err="1"/>
              <a:t>organomegaly</a:t>
            </a:r>
            <a:r>
              <a:rPr lang="en-US" sz="2200" dirty="0"/>
              <a:t>, </a:t>
            </a:r>
            <a:r>
              <a:rPr lang="en-US" sz="2200" dirty="0" err="1"/>
              <a:t>endocrinopathy</a:t>
            </a:r>
            <a:r>
              <a:rPr lang="en-US" sz="2200" dirty="0"/>
              <a:t>, M protein, skin changes</a:t>
            </a:r>
          </a:p>
          <a:p>
            <a:endParaRPr lang="en-US" sz="2200" dirty="0" smtClean="0"/>
          </a:p>
          <a:p>
            <a:endParaRPr lang="en-US" sz="2200" dirty="0"/>
          </a:p>
          <a:p>
            <a:r>
              <a:rPr lang="en-US" sz="2400" b="1" dirty="0" smtClean="0"/>
              <a:t>Treatment: </a:t>
            </a:r>
            <a:endParaRPr lang="en-US" sz="2200" dirty="0"/>
          </a:p>
          <a:p>
            <a:r>
              <a:rPr lang="en-US" sz="2200" dirty="0"/>
              <a:t>P</a:t>
            </a:r>
            <a:r>
              <a:rPr lang="en-US" sz="2200" dirty="0" smtClean="0"/>
              <a:t>lasma </a:t>
            </a:r>
            <a:r>
              <a:rPr lang="en-US" sz="2200" dirty="0"/>
              <a:t>exchange, </a:t>
            </a:r>
            <a:r>
              <a:rPr lang="en-US" sz="2200" dirty="0" err="1"/>
              <a:t>IVIg</a:t>
            </a:r>
            <a:r>
              <a:rPr lang="en-US" sz="2200" dirty="0"/>
              <a:t>, </a:t>
            </a:r>
            <a:r>
              <a:rPr lang="en-US" sz="2200" dirty="0" err="1"/>
              <a:t>chlorambucil</a:t>
            </a:r>
            <a:r>
              <a:rPr lang="en-US" sz="2200" dirty="0"/>
              <a:t>, cyclophosphamide, </a:t>
            </a:r>
          </a:p>
          <a:p>
            <a:r>
              <a:rPr lang="en-US" sz="2200" dirty="0" err="1"/>
              <a:t>fludarabine</a:t>
            </a:r>
            <a:r>
              <a:rPr lang="en-US" sz="2200" dirty="0"/>
              <a:t>, or rituximab.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5152092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527" y="344380"/>
            <a:ext cx="8699517" cy="6032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200" dirty="0"/>
          </a:p>
          <a:p>
            <a:r>
              <a:rPr lang="en-US" sz="2200" b="1" dirty="0" err="1"/>
              <a:t>Vasculitis</a:t>
            </a:r>
            <a:r>
              <a:rPr lang="en-US" sz="2200" b="1" dirty="0"/>
              <a:t> of the nerve and muscle </a:t>
            </a:r>
            <a:r>
              <a:rPr lang="en-US" sz="2200" dirty="0"/>
              <a:t>causes a painful symmetric or</a:t>
            </a:r>
          </a:p>
          <a:p>
            <a:r>
              <a:rPr lang="en-US" sz="2200" dirty="0"/>
              <a:t>asymmetric distal axonal sensorimotor neuropathy with variable</a:t>
            </a:r>
          </a:p>
          <a:p>
            <a:r>
              <a:rPr lang="en-US" sz="2200" dirty="0"/>
              <a:t>proximal </a:t>
            </a:r>
            <a:r>
              <a:rPr lang="en-US" sz="2200" dirty="0" smtClean="0"/>
              <a:t>weakness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SCLC </a:t>
            </a:r>
            <a:r>
              <a:rPr lang="en-US" sz="2200" dirty="0"/>
              <a:t>and lymphoma are the </a:t>
            </a:r>
            <a:r>
              <a:rPr lang="en-US" sz="2200" dirty="0" smtClean="0"/>
              <a:t>primary tumors </a:t>
            </a:r>
            <a:r>
              <a:rPr lang="en-US" sz="2200" dirty="0"/>
              <a:t>involved</a:t>
            </a:r>
            <a:r>
              <a:rPr lang="en-US" sz="2200" dirty="0" smtClean="0"/>
              <a:t>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Treatment</a:t>
            </a:r>
            <a:r>
              <a:rPr lang="en-US" sz="2200" b="1" dirty="0" smtClean="0"/>
              <a:t>: </a:t>
            </a:r>
            <a:r>
              <a:rPr lang="en-US" sz="2200" dirty="0" smtClean="0"/>
              <a:t>Glucocorticoids </a:t>
            </a:r>
            <a:r>
              <a:rPr lang="en-US" sz="2200" dirty="0"/>
              <a:t>and </a:t>
            </a:r>
            <a:r>
              <a:rPr lang="en-US" sz="2200" dirty="0" smtClean="0"/>
              <a:t>cyclophosphamide</a:t>
            </a:r>
          </a:p>
          <a:p>
            <a:pPr marL="342900" indent="-342900">
              <a:buFontTx/>
              <a:buChar char="-"/>
            </a:pPr>
            <a:endParaRPr lang="en-US" sz="2200" dirty="0"/>
          </a:p>
          <a:p>
            <a:pPr marL="342900" indent="-342900">
              <a:buFontTx/>
              <a:buChar char="-"/>
            </a:pPr>
            <a:endParaRPr lang="en-US" sz="2200" dirty="0" smtClean="0"/>
          </a:p>
          <a:p>
            <a:r>
              <a:rPr lang="en-US" sz="2400" b="1" dirty="0"/>
              <a:t>Peripheral nerve </a:t>
            </a:r>
            <a:r>
              <a:rPr lang="en-US" sz="2400" b="1" dirty="0" err="1"/>
              <a:t>hyperexcitability</a:t>
            </a:r>
            <a:r>
              <a:rPr lang="en-US" sz="2400" b="1" dirty="0"/>
              <a:t>/</a:t>
            </a:r>
            <a:r>
              <a:rPr lang="en-US" sz="2400" b="1" dirty="0" err="1"/>
              <a:t>Neuromyotonia</a:t>
            </a:r>
            <a:r>
              <a:rPr lang="en-US" sz="2400" b="1" dirty="0" smtClean="0"/>
              <a:t>,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or Isaacs’ syndrome</a:t>
            </a:r>
            <a:r>
              <a:rPr lang="en-US" sz="2200" dirty="0"/>
              <a:t> is characterized by spontaneous and </a:t>
            </a:r>
            <a:r>
              <a:rPr lang="en-US" sz="2200" dirty="0" smtClean="0"/>
              <a:t>continuous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muscle fiber activity of peripheral nerve </a:t>
            </a:r>
            <a:r>
              <a:rPr lang="en-US" sz="2200" dirty="0" smtClean="0"/>
              <a:t>origin</a:t>
            </a:r>
          </a:p>
          <a:p>
            <a:endParaRPr lang="en-US" sz="2200" dirty="0"/>
          </a:p>
          <a:p>
            <a:r>
              <a:rPr lang="en-US" sz="2400" b="1" dirty="0"/>
              <a:t>Treatment: </a:t>
            </a:r>
            <a:r>
              <a:rPr lang="en-US" sz="2200" dirty="0"/>
              <a:t>Phenytoin, carbamazepine, and plasma exchange </a:t>
            </a:r>
            <a:endParaRPr lang="en-US" sz="2200" dirty="0" smtClean="0"/>
          </a:p>
          <a:p>
            <a:r>
              <a:rPr lang="en-US" sz="2200" dirty="0" smtClean="0"/>
              <a:t>improve </a:t>
            </a:r>
            <a:r>
              <a:rPr lang="en-US" sz="2200" dirty="0"/>
              <a:t>symptoms</a:t>
            </a:r>
            <a:r>
              <a:rPr lang="en-US" sz="2400" dirty="0"/>
              <a:t>.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5060704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336" y="107619"/>
            <a:ext cx="8920594" cy="6247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Paraneoplastic</a:t>
            </a:r>
            <a:r>
              <a:rPr lang="en-US" sz="2400" b="1" dirty="0"/>
              <a:t> autonomic neuropathy 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en-US" sz="2200" dirty="0" smtClean="0"/>
              <a:t>develops </a:t>
            </a:r>
            <a:r>
              <a:rPr lang="en-US" sz="2200" dirty="0"/>
              <a:t>as a </a:t>
            </a:r>
            <a:r>
              <a:rPr lang="en-US" sz="2200" dirty="0" smtClean="0"/>
              <a:t>component of </a:t>
            </a:r>
            <a:r>
              <a:rPr lang="en-US" sz="2200" dirty="0"/>
              <a:t>other disorders, such as LEMS and </a:t>
            </a:r>
            <a:endParaRPr lang="en-US" sz="2200" dirty="0" smtClean="0"/>
          </a:p>
          <a:p>
            <a:r>
              <a:rPr lang="en-US" sz="2200" dirty="0" smtClean="0"/>
              <a:t>encephalomyelitis</a:t>
            </a:r>
          </a:p>
          <a:p>
            <a:endParaRPr lang="en-US" sz="2200" dirty="0"/>
          </a:p>
          <a:p>
            <a:pPr marL="342900" indent="-342900">
              <a:buFontTx/>
              <a:buChar char="-"/>
            </a:pPr>
            <a:r>
              <a:rPr lang="en-US" sz="2200" dirty="0" smtClean="0"/>
              <a:t>rarely </a:t>
            </a:r>
            <a:r>
              <a:rPr lang="en-US" sz="2200" dirty="0"/>
              <a:t>occur as a </a:t>
            </a:r>
            <a:r>
              <a:rPr lang="en-US" sz="2200" dirty="0" smtClean="0"/>
              <a:t>pure</a:t>
            </a:r>
          </a:p>
          <a:p>
            <a:pPr marL="342900" indent="-342900">
              <a:buFontTx/>
              <a:buChar char="-"/>
            </a:pPr>
            <a:endParaRPr lang="en-US" sz="2200" dirty="0" smtClean="0"/>
          </a:p>
          <a:p>
            <a:r>
              <a:rPr lang="en-US" sz="2400" b="1" dirty="0" smtClean="0"/>
              <a:t>Clinical features: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Abnormal pupillary </a:t>
            </a:r>
            <a:r>
              <a:rPr lang="en-US" sz="2200" dirty="0"/>
              <a:t>responses, dry mouth, </a:t>
            </a:r>
            <a:r>
              <a:rPr lang="en-US" sz="2200" dirty="0" err="1"/>
              <a:t>anhidrosis</a:t>
            </a:r>
            <a:r>
              <a:rPr lang="en-US" sz="2200" dirty="0"/>
              <a:t>, erectile </a:t>
            </a:r>
            <a:endParaRPr lang="en-US" sz="2200" dirty="0" smtClean="0"/>
          </a:p>
          <a:p>
            <a:r>
              <a:rPr lang="en-US" sz="2200" dirty="0" smtClean="0"/>
              <a:t>dysfunction &amp; </a:t>
            </a:r>
            <a:r>
              <a:rPr lang="en-US" sz="2200" dirty="0"/>
              <a:t>problems in sphincter </a:t>
            </a:r>
            <a:r>
              <a:rPr lang="en-US" sz="2200" dirty="0" smtClean="0"/>
              <a:t>control</a:t>
            </a:r>
          </a:p>
          <a:p>
            <a:endParaRPr lang="en-US" sz="2200" dirty="0"/>
          </a:p>
          <a:p>
            <a:r>
              <a:rPr lang="en-US" sz="2200" dirty="0" smtClean="0"/>
              <a:t>-  Patients </a:t>
            </a:r>
            <a:r>
              <a:rPr lang="en-US" sz="2200" dirty="0"/>
              <a:t>can develop several life-threatening complications, such</a:t>
            </a:r>
          </a:p>
          <a:p>
            <a:r>
              <a:rPr lang="en-US" sz="2200" dirty="0"/>
              <a:t>as gastrointestinal paresis with pseudo-obstruction, cardiac dysrhythmias,</a:t>
            </a:r>
          </a:p>
          <a:p>
            <a:r>
              <a:rPr lang="en-US" sz="2200" dirty="0"/>
              <a:t>and postural </a:t>
            </a:r>
            <a:r>
              <a:rPr lang="en-US" sz="2200" dirty="0" smtClean="0"/>
              <a:t>hypotension</a:t>
            </a:r>
          </a:p>
          <a:p>
            <a:endParaRPr lang="en-US" sz="2200" b="1" dirty="0"/>
          </a:p>
          <a:p>
            <a:r>
              <a:rPr lang="en-US" sz="2200" b="1" dirty="0" smtClean="0"/>
              <a:t>Tumors Association: </a:t>
            </a:r>
            <a:r>
              <a:rPr lang="en-US" sz="2200" dirty="0" smtClean="0"/>
              <a:t>SCLC</a:t>
            </a:r>
            <a:r>
              <a:rPr lang="en-US" sz="2200" dirty="0"/>
              <a:t>, cancer of the </a:t>
            </a:r>
            <a:r>
              <a:rPr lang="en-US" sz="2200" dirty="0" smtClean="0"/>
              <a:t>pancreas or </a:t>
            </a:r>
            <a:r>
              <a:rPr lang="en-US" sz="2200" dirty="0"/>
              <a:t>testis</a:t>
            </a:r>
            <a:r>
              <a:rPr lang="en-US" sz="2200" dirty="0" smtClean="0"/>
              <a:t>, carcinoid </a:t>
            </a:r>
          </a:p>
          <a:p>
            <a:r>
              <a:rPr lang="en-US" sz="2200" dirty="0" smtClean="0"/>
              <a:t>tumors</a:t>
            </a:r>
            <a:r>
              <a:rPr lang="en-US" sz="2200" dirty="0"/>
              <a:t>, and </a:t>
            </a:r>
            <a:r>
              <a:rPr lang="en-US" sz="2200" dirty="0" smtClean="0"/>
              <a:t>lymphoma</a:t>
            </a:r>
          </a:p>
          <a:p>
            <a:endParaRPr lang="en-US" sz="2200" dirty="0"/>
          </a:p>
          <a:p>
            <a:r>
              <a:rPr lang="en-US" sz="2200" dirty="0" smtClean="0"/>
              <a:t>Treatment: IVIG, </a:t>
            </a:r>
            <a:r>
              <a:rPr lang="en-US" sz="2200" dirty="0" err="1" smtClean="0"/>
              <a:t>Plasmapharesis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6849599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8"/>
            <a:ext cx="9144000" cy="1143000"/>
          </a:xfrm>
        </p:spPr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604" y="1421880"/>
            <a:ext cx="9225602" cy="6740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It is a disorder of neuromuscular junction </a:t>
            </a:r>
            <a:r>
              <a:rPr lang="en-US" sz="2200" dirty="0"/>
              <a:t>characterized by</a:t>
            </a:r>
          </a:p>
          <a:p>
            <a:r>
              <a:rPr lang="en-US" sz="2200" dirty="0"/>
              <a:t>weakness and fatigability of skeletal muscles. The underlying defect is</a:t>
            </a:r>
          </a:p>
          <a:p>
            <a:r>
              <a:rPr lang="en-US" sz="2200" dirty="0"/>
              <a:t>a decrease in the number of available acetylcholine receptors (</a:t>
            </a:r>
            <a:r>
              <a:rPr lang="en-US" sz="2200" dirty="0" err="1"/>
              <a:t>AChRs</a:t>
            </a:r>
            <a:r>
              <a:rPr lang="en-US" sz="2200" dirty="0"/>
              <a:t>)</a:t>
            </a:r>
          </a:p>
          <a:p>
            <a:r>
              <a:rPr lang="en-US" sz="2200" dirty="0"/>
              <a:t>at neuromuscular junctions due to an antibody-mediated autoimmune</a:t>
            </a:r>
          </a:p>
          <a:p>
            <a:r>
              <a:rPr lang="en-US" sz="2200" dirty="0"/>
              <a:t>attack.</a:t>
            </a:r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Myasthenia gravis can present as a feature in a patient with </a:t>
            </a:r>
          </a:p>
          <a:p>
            <a:r>
              <a:rPr lang="en-US" sz="2200" dirty="0" err="1" smtClean="0"/>
              <a:t>Paraneoplastic</a:t>
            </a:r>
            <a:r>
              <a:rPr lang="en-US" sz="2200" dirty="0" smtClean="0"/>
              <a:t> syndrome.</a:t>
            </a:r>
          </a:p>
          <a:p>
            <a:endParaRPr lang="en-US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US" sz="2200" dirty="0" smtClean="0"/>
              <a:t>One such case was published in Journal of Research in  Sciences: in 2011</a:t>
            </a:r>
          </a:p>
          <a:p>
            <a:r>
              <a:rPr lang="en-US" sz="2200" dirty="0" smtClean="0"/>
              <a:t> where patient presented with c/o muscle weakness, gait difficulty, diplopia,</a:t>
            </a:r>
          </a:p>
          <a:p>
            <a:r>
              <a:rPr lang="en-US" sz="2200" dirty="0" smtClean="0"/>
              <a:t> </a:t>
            </a:r>
            <a:r>
              <a:rPr lang="en-US" sz="2200" dirty="0" err="1" smtClean="0"/>
              <a:t>dyphagia</a:t>
            </a:r>
            <a:r>
              <a:rPr lang="en-US" sz="2200" dirty="0" smtClean="0"/>
              <a:t> &amp; fatigue since 3 months with worsening symptoms in evening.</a:t>
            </a:r>
          </a:p>
          <a:p>
            <a:r>
              <a:rPr lang="en-US" sz="2200" dirty="0" smtClean="0"/>
              <a:t> He had no signs of malignancy.</a:t>
            </a:r>
          </a:p>
          <a:p>
            <a:endParaRPr lang="en-US" sz="2200" dirty="0" smtClean="0"/>
          </a:p>
          <a:p>
            <a:r>
              <a:rPr lang="en-US" sz="2200" dirty="0" smtClean="0"/>
              <a:t>He was diagnosed as myasthenia gravis &amp; so to screen for </a:t>
            </a:r>
            <a:r>
              <a:rPr lang="en-US" sz="2200" dirty="0" err="1" smtClean="0"/>
              <a:t>Thymoma</a:t>
            </a:r>
            <a:endParaRPr lang="en-US" sz="2200" dirty="0" smtClean="0"/>
          </a:p>
          <a:p>
            <a:r>
              <a:rPr lang="en-US" sz="2200" b="1" dirty="0" smtClean="0"/>
              <a:t>CT Chest </a:t>
            </a:r>
            <a:r>
              <a:rPr lang="en-US" sz="2200" dirty="0" smtClean="0"/>
              <a:t>was done which did not show </a:t>
            </a:r>
            <a:r>
              <a:rPr lang="en-US" sz="2200" dirty="0" err="1" smtClean="0"/>
              <a:t>thymoma</a:t>
            </a:r>
            <a:r>
              <a:rPr lang="en-US" sz="2200" dirty="0" smtClean="0"/>
              <a:t> but had incidental </a:t>
            </a:r>
          </a:p>
          <a:p>
            <a:r>
              <a:rPr lang="en-US" sz="2200" dirty="0" smtClean="0"/>
              <a:t>finding of Lung tumor.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88913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851" y="474624"/>
            <a:ext cx="771259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Commonly associated tumors are:</a:t>
            </a:r>
          </a:p>
          <a:p>
            <a:r>
              <a:rPr lang="en-US" sz="2200" dirty="0" smtClean="0"/>
              <a:t>-  </a:t>
            </a:r>
            <a:r>
              <a:rPr lang="en-US" sz="2200" dirty="0" err="1" smtClean="0"/>
              <a:t>Thymoma</a:t>
            </a:r>
            <a:r>
              <a:rPr lang="en-US" sz="2200" dirty="0" smtClean="0"/>
              <a:t>- 10-15%, </a:t>
            </a:r>
            <a:r>
              <a:rPr lang="en-US" sz="2200" dirty="0" err="1" smtClean="0"/>
              <a:t>Thymic</a:t>
            </a:r>
            <a:r>
              <a:rPr lang="en-US" sz="2200" dirty="0" smtClean="0"/>
              <a:t> Hyperplasia(70%)</a:t>
            </a:r>
          </a:p>
          <a:p>
            <a:r>
              <a:rPr lang="en-US" sz="2200" dirty="0" smtClean="0"/>
              <a:t>-  Renal cell carcinomas</a:t>
            </a:r>
          </a:p>
          <a:p>
            <a:r>
              <a:rPr lang="en-US" sz="2200" dirty="0" smtClean="0"/>
              <a:t>-  Adenocarcinoma of lung</a:t>
            </a:r>
          </a:p>
          <a:p>
            <a:r>
              <a:rPr lang="en-US" sz="2200" dirty="0" smtClean="0"/>
              <a:t>Autoimmune disorders- </a:t>
            </a:r>
            <a:r>
              <a:rPr lang="en-US" sz="2200" dirty="0" err="1" smtClean="0"/>
              <a:t>Hashimotos</a:t>
            </a:r>
            <a:r>
              <a:rPr lang="en-US" sz="2200" dirty="0" smtClean="0"/>
              <a:t> thyroiditis, Graves disease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121400"/>
            <a:ext cx="8539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Laura M. </a:t>
            </a:r>
            <a:r>
              <a:rPr lang="en-US" dirty="0" err="1" smtClean="0"/>
              <a:t>Tormoehlen,Robert</a:t>
            </a:r>
            <a:r>
              <a:rPr lang="en-US" dirty="0" smtClean="0"/>
              <a:t> M. </a:t>
            </a:r>
            <a:r>
              <a:rPr lang="en-US" dirty="0" err="1" smtClean="0"/>
              <a:t>Pascuzzi</a:t>
            </a:r>
            <a:r>
              <a:rPr lang="en-US" dirty="0" smtClean="0"/>
              <a:t>; </a:t>
            </a:r>
            <a:r>
              <a:rPr lang="en-US" dirty="0" err="1" smtClean="0"/>
              <a:t>Hematol</a:t>
            </a:r>
            <a:r>
              <a:rPr lang="en-US" dirty="0" smtClean="0"/>
              <a:t> </a:t>
            </a:r>
            <a:r>
              <a:rPr lang="en-US" dirty="0" err="1" smtClean="0"/>
              <a:t>Oncol</a:t>
            </a:r>
            <a:r>
              <a:rPr lang="en-US" dirty="0" smtClean="0"/>
              <a:t> </a:t>
            </a:r>
            <a:r>
              <a:rPr lang="en-US" dirty="0" err="1" smtClean="0"/>
              <a:t>Clin</a:t>
            </a:r>
            <a:r>
              <a:rPr lang="en-US" dirty="0" smtClean="0"/>
              <a:t> N Am 22 </a:t>
            </a:r>
          </a:p>
          <a:p>
            <a:r>
              <a:rPr lang="en-US" dirty="0" smtClean="0"/>
              <a:t>(2008) 509-526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399" y="2895600"/>
            <a:ext cx="77808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Treatment: </a:t>
            </a:r>
          </a:p>
          <a:p>
            <a:endParaRPr lang="en-US" sz="2400" dirty="0" smtClean="0"/>
          </a:p>
          <a:p>
            <a:r>
              <a:rPr lang="en-US" sz="2200" dirty="0" smtClean="0"/>
              <a:t>Anticholinesterase medications</a:t>
            </a:r>
          </a:p>
          <a:p>
            <a:r>
              <a:rPr lang="en-US" sz="2200" dirty="0" err="1" smtClean="0"/>
              <a:t>Thymectomy</a:t>
            </a:r>
            <a:endParaRPr lang="en-US" sz="2200" dirty="0" smtClean="0"/>
          </a:p>
          <a:p>
            <a:r>
              <a:rPr lang="en-US" sz="2200" dirty="0" err="1" smtClean="0"/>
              <a:t>Immunosupression</a:t>
            </a:r>
            <a:endParaRPr lang="en-US" sz="2200" dirty="0" smtClean="0"/>
          </a:p>
          <a:p>
            <a:r>
              <a:rPr lang="en-US" sz="2200" dirty="0" err="1" smtClean="0"/>
              <a:t>Glucorticoid</a:t>
            </a:r>
            <a:r>
              <a:rPr lang="en-US" sz="2200" dirty="0" smtClean="0"/>
              <a:t> therapy</a:t>
            </a:r>
          </a:p>
          <a:p>
            <a:r>
              <a:rPr lang="en-US" sz="2200" dirty="0" smtClean="0"/>
              <a:t>IVIG</a:t>
            </a:r>
          </a:p>
          <a:p>
            <a:r>
              <a:rPr lang="en-US" sz="2200" dirty="0" err="1" smtClean="0"/>
              <a:t>Plasmapharesis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90830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Lambort</a:t>
            </a:r>
            <a:r>
              <a:rPr lang="en-US" dirty="0" smtClean="0"/>
              <a:t> Eaton </a:t>
            </a:r>
            <a:r>
              <a:rPr lang="en-US" dirty="0" err="1"/>
              <a:t>M</a:t>
            </a:r>
            <a:r>
              <a:rPr lang="en-US" dirty="0" err="1" smtClean="0"/>
              <a:t>ayesthenic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3600"/>
            <a:ext cx="9310899" cy="4770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AU" sz="2200" dirty="0"/>
              <a:t>Antibodies against voltage gated Calcium channels: causing </a:t>
            </a:r>
            <a:r>
              <a:rPr lang="en-AU" sz="2200" dirty="0" smtClean="0"/>
              <a:t>interference</a:t>
            </a:r>
          </a:p>
          <a:p>
            <a:r>
              <a:rPr lang="en-AU" sz="2200" dirty="0" smtClean="0"/>
              <a:t> </a:t>
            </a:r>
            <a:r>
              <a:rPr lang="en-AU" sz="2200" dirty="0"/>
              <a:t>with normal Calcium flux required for release of </a:t>
            </a:r>
            <a:r>
              <a:rPr lang="en-AU" sz="2200" dirty="0" err="1"/>
              <a:t>Acteylcholine</a:t>
            </a:r>
            <a:r>
              <a:rPr lang="en-AU" sz="2200" dirty="0"/>
              <a:t> at </a:t>
            </a:r>
            <a:endParaRPr lang="en-AU" sz="2200" dirty="0" smtClean="0"/>
          </a:p>
          <a:p>
            <a:r>
              <a:rPr lang="en-AU" sz="2200" dirty="0" smtClean="0"/>
              <a:t>neuromuscular </a:t>
            </a:r>
            <a:r>
              <a:rPr lang="en-AU" sz="2200" dirty="0"/>
              <a:t>endplate</a:t>
            </a:r>
          </a:p>
          <a:p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err="1" smtClean="0"/>
              <a:t>Tumors</a:t>
            </a:r>
            <a:r>
              <a:rPr lang="en-AU" sz="2200" dirty="0" smtClean="0"/>
              <a:t> associated: SCLC</a:t>
            </a:r>
            <a:r>
              <a:rPr lang="en-AU" sz="2200" dirty="0"/>
              <a:t>, Hodgkin lymphoma, </a:t>
            </a:r>
            <a:r>
              <a:rPr lang="en-AU" sz="2200" dirty="0" err="1" smtClean="0"/>
              <a:t>Thymoma</a:t>
            </a:r>
            <a:endParaRPr lang="en-AU" sz="2200" dirty="0" smtClean="0"/>
          </a:p>
          <a:p>
            <a:pPr marL="342900" indent="-342900">
              <a:buFont typeface="Wingdings" charset="2"/>
              <a:buChar char=""/>
            </a:pPr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Clinically</a:t>
            </a:r>
            <a:endParaRPr lang="en-AU" sz="2200" dirty="0"/>
          </a:p>
          <a:p>
            <a:endParaRPr lang="en-AU" sz="2200" dirty="0"/>
          </a:p>
          <a:p>
            <a:pPr lvl="1"/>
            <a:r>
              <a:rPr lang="en-AU" sz="2200" dirty="0"/>
              <a:t>Slowly progressive symmetrical proximal muscle weakness of lower limb</a:t>
            </a:r>
          </a:p>
          <a:p>
            <a:pPr lvl="1"/>
            <a:r>
              <a:rPr lang="en-AU" sz="2200" dirty="0"/>
              <a:t>Autonomic dysfunction (dry mouth)</a:t>
            </a:r>
          </a:p>
          <a:p>
            <a:pPr lvl="1"/>
            <a:r>
              <a:rPr lang="en-AU" sz="2200" dirty="0"/>
              <a:t>No extra ocular muscle weakness, or upper limb weakness</a:t>
            </a:r>
          </a:p>
          <a:p>
            <a:pPr lvl="1"/>
            <a:r>
              <a:rPr lang="en-AU" sz="2200" dirty="0"/>
              <a:t>Reduced deep tendon reflexes</a:t>
            </a:r>
          </a:p>
          <a:p>
            <a:pPr lvl="1"/>
            <a:r>
              <a:rPr lang="en-AU" sz="2200" dirty="0"/>
              <a:t>Recovery of strength or reflexes after short vigorous exercise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05620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4933" y="372533"/>
            <a:ext cx="7860746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/>
              <a:t>Treatment:</a:t>
            </a:r>
          </a:p>
          <a:p>
            <a:endParaRPr lang="en-AU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Symptomatic</a:t>
            </a:r>
            <a:endParaRPr lang="en-AU" sz="2200" dirty="0"/>
          </a:p>
          <a:p>
            <a:pPr lvl="1"/>
            <a:r>
              <a:rPr lang="en-AU" sz="2200" dirty="0" err="1"/>
              <a:t>Acetylcholinesterase</a:t>
            </a:r>
            <a:r>
              <a:rPr lang="en-AU" sz="2200" dirty="0"/>
              <a:t> inhibitor: </a:t>
            </a:r>
            <a:r>
              <a:rPr lang="en-AU" sz="2200" dirty="0" err="1"/>
              <a:t>pyridostigmine</a:t>
            </a:r>
            <a:endParaRPr lang="en-AU" sz="2200" dirty="0"/>
          </a:p>
          <a:p>
            <a:pPr lvl="1"/>
            <a:r>
              <a:rPr lang="en-AU" sz="2200" dirty="0" smtClean="0"/>
              <a:t>Guanidine</a:t>
            </a:r>
            <a:endParaRPr lang="en-AU" sz="2200" dirty="0"/>
          </a:p>
          <a:p>
            <a:pPr lvl="1"/>
            <a:r>
              <a:rPr lang="en-AU" sz="2200" dirty="0" err="1" smtClean="0"/>
              <a:t>Aminopyridine</a:t>
            </a:r>
            <a:endParaRPr lang="en-AU" sz="2200" dirty="0" smtClean="0"/>
          </a:p>
          <a:p>
            <a:pPr lvl="1"/>
            <a:r>
              <a:rPr lang="en-US" sz="2400" dirty="0" err="1"/>
              <a:t>A</a:t>
            </a:r>
            <a:r>
              <a:rPr lang="en-US" sz="2400" dirty="0" err="1" smtClean="0"/>
              <a:t>mifampridine</a:t>
            </a:r>
            <a:r>
              <a:rPr lang="en-US" sz="2400" dirty="0" smtClean="0"/>
              <a:t> </a:t>
            </a:r>
            <a:r>
              <a:rPr lang="en-US" sz="2400" dirty="0"/>
              <a:t>phosphate (</a:t>
            </a:r>
            <a:r>
              <a:rPr lang="en-US" sz="2400" dirty="0" err="1"/>
              <a:t>Firdapse</a:t>
            </a:r>
            <a:r>
              <a:rPr lang="en-US" sz="2400" dirty="0"/>
              <a:t>(®</a:t>
            </a:r>
            <a:r>
              <a:rPr lang="en-US" sz="2400" dirty="0" smtClean="0"/>
              <a:t>)- Newer drug in</a:t>
            </a:r>
          </a:p>
          <a:p>
            <a:pPr lvl="1"/>
            <a:r>
              <a:rPr lang="en-US" sz="2400" dirty="0" smtClean="0"/>
              <a:t> phase 3 trial</a:t>
            </a:r>
          </a:p>
          <a:p>
            <a:pPr lvl="1"/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/>
              <a:t>Immunological therapies</a:t>
            </a:r>
          </a:p>
          <a:p>
            <a:pPr lvl="1"/>
            <a:r>
              <a:rPr lang="en-AU" sz="2200" dirty="0"/>
              <a:t>Plasma exchange</a:t>
            </a:r>
          </a:p>
          <a:p>
            <a:pPr lvl="1"/>
            <a:r>
              <a:rPr lang="en-AU" sz="2200" dirty="0"/>
              <a:t>Iv-</a:t>
            </a:r>
            <a:r>
              <a:rPr lang="en-AU" sz="2200" dirty="0" err="1" smtClean="0"/>
              <a:t>immunoglobulins</a:t>
            </a:r>
            <a:endParaRPr lang="en-AU" sz="2200" dirty="0"/>
          </a:p>
          <a:p>
            <a:pPr lvl="1"/>
            <a:r>
              <a:rPr lang="en-AU" sz="2200" dirty="0"/>
              <a:t>Oral </a:t>
            </a:r>
            <a:r>
              <a:rPr lang="en-AU" sz="2200" dirty="0" smtClean="0"/>
              <a:t>immunosuppressive </a:t>
            </a:r>
            <a:r>
              <a:rPr lang="en-AU" sz="2200" dirty="0"/>
              <a:t>(</a:t>
            </a:r>
            <a:r>
              <a:rPr lang="en-AU" sz="2200" dirty="0" smtClean="0"/>
              <a:t>prednisone/</a:t>
            </a:r>
            <a:r>
              <a:rPr lang="en-AU" sz="2200" dirty="0"/>
              <a:t>azathioprine)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6418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38840323"/>
              </p:ext>
            </p:extLst>
          </p:nvPr>
        </p:nvGraphicFramePr>
        <p:xfrm>
          <a:off x="98964" y="230936"/>
          <a:ext cx="9012048" cy="635076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84350"/>
                <a:gridCol w="1788781"/>
                <a:gridCol w="1971008"/>
                <a:gridCol w="2045287"/>
                <a:gridCol w="1622622"/>
              </a:tblGrid>
              <a:tr h="602015">
                <a:tc>
                  <a:txBody>
                    <a:bodyPr/>
                    <a:lstStyle/>
                    <a:p>
                      <a:r>
                        <a:rPr lang="en-US" dirty="0" smtClean="0"/>
                        <a:t>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5748751">
                <a:tc>
                  <a:txBody>
                    <a:bodyPr/>
                    <a:lstStyle/>
                    <a:p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Muscle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Nerve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2016 May;53(5):717-25. </a:t>
                      </a:r>
                    </a:p>
                    <a:p>
                      <a:endParaRPr lang="pt-BR" sz="180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doi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10.1002/mus.25070. </a:t>
                      </a:r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Epub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2016 Mar 3.</a:t>
                      </a:r>
                    </a:p>
                    <a:p>
                      <a:endParaRPr lang="pt-BR" sz="180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Randomised</a:t>
                      </a:r>
                      <a:r>
                        <a:rPr lang="pt-BR" sz="180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control Trial</a:t>
                      </a:r>
                    </a:p>
                    <a:p>
                      <a:r>
                        <a:rPr lang="pt-BR" sz="1800" u="sng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 II</a:t>
                      </a:r>
                      <a:endParaRPr lang="pt-BR" sz="180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evaluate the efficacy and safety of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amifampridine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phosphate (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Firdapse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(®)) for symptomatic treatment in Lambert-Eaton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myasthenic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syndrome (LEMS).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Phase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3, </a:t>
                      </a:r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Randomised,double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blind</a:t>
                      </a:r>
                      <a:r>
                        <a:rPr lang="pt-B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Patients were treated initially with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amifampridine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phosphate for 7-91 days, followed by randomization to continue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amifampridine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phosphate for 14 days or placebo (7-day taper, 7-day placebo).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coprimary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efficacy end points and 1 of the secondary efficacy end points were met, showing a significant benefit of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aminfampridine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phosphate over placebo at Day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study provides Class I evidence of efficacy of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amifampridine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phosphate as a symptomatic treatment for LEMS.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0675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5707"/>
            <a:ext cx="8001000" cy="1143000"/>
          </a:xfrm>
        </p:spPr>
        <p:txBody>
          <a:bodyPr/>
          <a:lstStyle/>
          <a:p>
            <a:r>
              <a:rPr lang="en-US" dirty="0" smtClean="0"/>
              <a:t>Neurological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417638"/>
            <a:ext cx="8156575" cy="5440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CLASSICAL SYNDROMES</a:t>
            </a:r>
            <a:r>
              <a:rPr lang="en-US" dirty="0" smtClean="0"/>
              <a:t>: (usually occurs with cancer association)</a:t>
            </a:r>
          </a:p>
          <a:p>
            <a:r>
              <a:rPr lang="en-US" dirty="0" smtClean="0"/>
              <a:t>Encephalomyelitis</a:t>
            </a:r>
          </a:p>
          <a:p>
            <a:r>
              <a:rPr lang="en-US" dirty="0" smtClean="0"/>
              <a:t>Limbic encephalitis</a:t>
            </a:r>
          </a:p>
          <a:p>
            <a:r>
              <a:rPr lang="en-US" dirty="0" smtClean="0"/>
              <a:t>Cerebellar Degeneration</a:t>
            </a:r>
          </a:p>
          <a:p>
            <a:r>
              <a:rPr lang="en-US" dirty="0" err="1" smtClean="0"/>
              <a:t>Opsoclonus</a:t>
            </a:r>
            <a:r>
              <a:rPr lang="en-US" dirty="0" smtClean="0"/>
              <a:t>-Myoclonus</a:t>
            </a:r>
          </a:p>
          <a:p>
            <a:r>
              <a:rPr lang="en-US" dirty="0" err="1" smtClean="0"/>
              <a:t>Subacute</a:t>
            </a:r>
            <a:r>
              <a:rPr lang="en-US" dirty="0" smtClean="0"/>
              <a:t> Sensory Neuropathy</a:t>
            </a:r>
          </a:p>
          <a:p>
            <a:r>
              <a:rPr lang="en-US" dirty="0" smtClean="0"/>
              <a:t>Gastrointestinal Paresis/ Pseudo obstruction</a:t>
            </a:r>
          </a:p>
          <a:p>
            <a:r>
              <a:rPr lang="en-US" dirty="0" err="1" smtClean="0"/>
              <a:t>Dermatomyositis</a:t>
            </a:r>
            <a:r>
              <a:rPr lang="en-US" dirty="0" smtClean="0"/>
              <a:t>(adult)</a:t>
            </a:r>
          </a:p>
          <a:p>
            <a:r>
              <a:rPr lang="en-US" dirty="0" err="1" smtClean="0"/>
              <a:t>Lambort</a:t>
            </a:r>
            <a:r>
              <a:rPr lang="en-US" dirty="0" smtClean="0"/>
              <a:t> Eaton </a:t>
            </a:r>
            <a:r>
              <a:rPr lang="en-US" dirty="0" err="1" smtClean="0"/>
              <a:t>Myasthenic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Cancer or melanoma associated retinopathy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174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Acanthosis</a:t>
            </a:r>
            <a:r>
              <a:rPr lang="en-US" dirty="0" smtClean="0"/>
              <a:t> </a:t>
            </a:r>
            <a:r>
              <a:rPr lang="en-US" dirty="0" err="1" smtClean="0"/>
              <a:t>Nigricans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2667" y="2302933"/>
            <a:ext cx="3522133" cy="4431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AU" sz="2200" dirty="0"/>
              <a:t>Thickened darker skin in neck, armpits, skin folds or mucous membranes</a:t>
            </a:r>
          </a:p>
          <a:p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/>
              <a:t>Gastrointestinal tumours, prostate, breast or ovarian cancer</a:t>
            </a:r>
          </a:p>
          <a:p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TGF</a:t>
            </a:r>
          </a:p>
          <a:p>
            <a:pPr marL="342900" indent="-342900">
              <a:buFont typeface="Wingdings" charset="2"/>
              <a:buChar char=""/>
            </a:pPr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Fades </a:t>
            </a:r>
            <a:r>
              <a:rPr lang="en-AU" sz="2200" dirty="0"/>
              <a:t>when cancer treated</a:t>
            </a:r>
          </a:p>
          <a:p>
            <a:endParaRPr lang="en-US" dirty="0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636912"/>
            <a:ext cx="3921100" cy="30561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0657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87213"/>
            <a:ext cx="8001000" cy="1143000"/>
          </a:xfrm>
        </p:spPr>
        <p:txBody>
          <a:bodyPr/>
          <a:lstStyle/>
          <a:p>
            <a:r>
              <a:rPr lang="en-US" dirty="0" smtClean="0"/>
              <a:t>Sweet Syndrome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9333" y="1694944"/>
            <a:ext cx="519853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AU" sz="2200" dirty="0"/>
              <a:t>Acute febrile </a:t>
            </a:r>
            <a:r>
              <a:rPr lang="en-AU" sz="2200" dirty="0" err="1"/>
              <a:t>neutrophilic</a:t>
            </a:r>
            <a:r>
              <a:rPr lang="en-AU" sz="2200" dirty="0"/>
              <a:t> </a:t>
            </a:r>
            <a:r>
              <a:rPr lang="en-AU" sz="2200" dirty="0" err="1" smtClean="0"/>
              <a:t>dermatosis</a:t>
            </a:r>
            <a:endParaRPr lang="en-AU" sz="2200" dirty="0" smtClean="0"/>
          </a:p>
          <a:p>
            <a:endParaRPr lang="en-AU" sz="2200" dirty="0"/>
          </a:p>
          <a:p>
            <a:pPr marL="342900" indent="-342900">
              <a:buFont typeface="Wingdings" charset="2"/>
              <a:buChar char=""/>
            </a:pPr>
            <a:r>
              <a:rPr lang="en-AU" sz="2200" dirty="0"/>
              <a:t>Associated with </a:t>
            </a:r>
            <a:r>
              <a:rPr lang="en-AU" sz="2200" dirty="0" smtClean="0"/>
              <a:t>leukaemia</a:t>
            </a:r>
          </a:p>
          <a:p>
            <a:endParaRPr lang="en-AU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Acute </a:t>
            </a:r>
            <a:r>
              <a:rPr lang="en-AU" sz="2200" dirty="0"/>
              <a:t>tender red nodules or </a:t>
            </a:r>
            <a:r>
              <a:rPr lang="en-AU" sz="2200" dirty="0" smtClean="0"/>
              <a:t>plaques</a:t>
            </a:r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Fever</a:t>
            </a:r>
            <a:r>
              <a:rPr lang="en-AU" sz="2200" dirty="0"/>
              <a:t>, arthralgia, oral lesions, eye </a:t>
            </a:r>
            <a:r>
              <a:rPr lang="en-AU" sz="2200" dirty="0" smtClean="0"/>
              <a:t>involvement</a:t>
            </a:r>
          </a:p>
          <a:p>
            <a:endParaRPr lang="en-AU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Almost </a:t>
            </a:r>
            <a:r>
              <a:rPr lang="en-AU" sz="2200" dirty="0"/>
              <a:t>all organs can be </a:t>
            </a:r>
            <a:r>
              <a:rPr lang="en-AU" sz="2200" dirty="0" smtClean="0"/>
              <a:t>involved</a:t>
            </a:r>
          </a:p>
          <a:p>
            <a:endParaRPr lang="en-AU" sz="2200" dirty="0" smtClean="0"/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Neutrophil </a:t>
            </a:r>
            <a:r>
              <a:rPr lang="en-AU" sz="2200" dirty="0"/>
              <a:t>mediated, with role for TNF, G-</a:t>
            </a:r>
            <a:r>
              <a:rPr lang="en-AU" sz="2200" dirty="0" smtClean="0"/>
              <a:t>CSF</a:t>
            </a:r>
          </a:p>
          <a:p>
            <a:pPr marL="342900" indent="-342900">
              <a:buFont typeface="Wingdings" charset="2"/>
              <a:buChar char=""/>
            </a:pPr>
            <a:r>
              <a:rPr lang="en-AU" sz="2200" dirty="0" smtClean="0"/>
              <a:t>Prednisone </a:t>
            </a:r>
            <a:r>
              <a:rPr lang="en-AU" sz="2200" dirty="0"/>
              <a:t>extremely effective, most immunosuppressive drugs are.</a:t>
            </a:r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25" y="2284171"/>
            <a:ext cx="3224749" cy="42153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749202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598571"/>
            <a:ext cx="80010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5737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1"/>
            <a:ext cx="9143999" cy="685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 smtClean="0"/>
              <a:t>NON CLASSICAL SYNDROMES: </a:t>
            </a:r>
            <a:r>
              <a:rPr lang="en-US" dirty="0" smtClean="0"/>
              <a:t>(may occur with/without cancer association)</a:t>
            </a:r>
          </a:p>
          <a:p>
            <a:r>
              <a:rPr lang="en-US" dirty="0" smtClean="0"/>
              <a:t>Brainstem Encephalitis</a:t>
            </a:r>
          </a:p>
          <a:p>
            <a:r>
              <a:rPr lang="en-US" dirty="0" smtClean="0"/>
              <a:t>Stiff Person Syndrome</a:t>
            </a:r>
          </a:p>
          <a:p>
            <a:r>
              <a:rPr lang="en-US" dirty="0" smtClean="0"/>
              <a:t>Motor neuron disease</a:t>
            </a:r>
          </a:p>
          <a:p>
            <a:r>
              <a:rPr lang="en-US" dirty="0" err="1" smtClean="0"/>
              <a:t>Guillian</a:t>
            </a:r>
            <a:r>
              <a:rPr lang="en-US" dirty="0" smtClean="0"/>
              <a:t> </a:t>
            </a:r>
            <a:r>
              <a:rPr lang="en-US" dirty="0" err="1" smtClean="0"/>
              <a:t>barre</a:t>
            </a:r>
            <a:r>
              <a:rPr lang="en-US" dirty="0" smtClean="0"/>
              <a:t> </a:t>
            </a:r>
            <a:r>
              <a:rPr lang="en-US" dirty="0" err="1" smtClean="0"/>
              <a:t>syndrone</a:t>
            </a:r>
            <a:endParaRPr lang="en-US" dirty="0" smtClean="0"/>
          </a:p>
          <a:p>
            <a:r>
              <a:rPr lang="en-US" dirty="0" err="1" smtClean="0"/>
              <a:t>Necrotising</a:t>
            </a:r>
            <a:r>
              <a:rPr lang="en-US" dirty="0" smtClean="0"/>
              <a:t> myelopathy</a:t>
            </a:r>
          </a:p>
          <a:p>
            <a:r>
              <a:rPr lang="en-US" dirty="0" smtClean="0"/>
              <a:t>Pure autonomic Neuropathy</a:t>
            </a:r>
          </a:p>
          <a:p>
            <a:r>
              <a:rPr lang="en-US" dirty="0" smtClean="0"/>
              <a:t>Acute </a:t>
            </a:r>
            <a:r>
              <a:rPr lang="en-US" dirty="0" err="1" smtClean="0"/>
              <a:t>necrotising</a:t>
            </a:r>
            <a:r>
              <a:rPr lang="en-US" dirty="0" smtClean="0"/>
              <a:t> myopathy</a:t>
            </a:r>
          </a:p>
          <a:p>
            <a:r>
              <a:rPr lang="en-US" dirty="0" err="1" smtClean="0"/>
              <a:t>Polymyositis</a:t>
            </a:r>
            <a:endParaRPr lang="en-US" dirty="0" smtClean="0"/>
          </a:p>
          <a:p>
            <a:r>
              <a:rPr lang="en-US" dirty="0" err="1" smtClean="0"/>
              <a:t>Vasculitis</a:t>
            </a:r>
            <a:r>
              <a:rPr lang="en-US" dirty="0" smtClean="0"/>
              <a:t> of nerve/muscle</a:t>
            </a:r>
          </a:p>
          <a:p>
            <a:r>
              <a:rPr lang="en-US" dirty="0" smtClean="0"/>
              <a:t>Optic Neuropathy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200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3814"/>
            <a:ext cx="8001000" cy="1143000"/>
          </a:xfrm>
        </p:spPr>
        <p:txBody>
          <a:bodyPr/>
          <a:lstStyle/>
          <a:p>
            <a:r>
              <a:rPr lang="en-US" dirty="0" smtClean="0"/>
              <a:t>Dermatologic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29551"/>
            <a:ext cx="8001000" cy="5128449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Papuolosquamous</a:t>
            </a:r>
            <a:r>
              <a:rPr lang="en-US" b="1" dirty="0" smtClean="0"/>
              <a:t> lesions:</a:t>
            </a:r>
          </a:p>
          <a:p>
            <a:pPr marL="0" indent="0">
              <a:buNone/>
            </a:pPr>
            <a:r>
              <a:rPr lang="en-US" dirty="0" err="1" smtClean="0"/>
              <a:t>Acanthosis</a:t>
            </a:r>
            <a:r>
              <a:rPr lang="en-US" dirty="0" smtClean="0"/>
              <a:t> </a:t>
            </a:r>
            <a:r>
              <a:rPr lang="en-US" dirty="0" err="1" smtClean="0"/>
              <a:t>Nigricans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Acquired </a:t>
            </a:r>
            <a:r>
              <a:rPr lang="en-US" dirty="0" err="1" smtClean="0"/>
              <a:t>Icthyosis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Acrokeratosis</a:t>
            </a:r>
            <a:r>
              <a:rPr lang="en-US" dirty="0" smtClean="0"/>
              <a:t> </a:t>
            </a:r>
            <a:r>
              <a:rPr lang="en-US" dirty="0" err="1" smtClean="0"/>
              <a:t>paraneoplastica</a:t>
            </a:r>
            <a:r>
              <a:rPr lang="en-US" dirty="0" smtClean="0"/>
              <a:t> (</a:t>
            </a:r>
            <a:r>
              <a:rPr lang="en-US" dirty="0" err="1" smtClean="0"/>
              <a:t>Bazex</a:t>
            </a:r>
            <a:r>
              <a:rPr lang="en-US" dirty="0" smtClean="0"/>
              <a:t> syndrome)</a:t>
            </a:r>
          </a:p>
          <a:p>
            <a:pPr marL="0" indent="0">
              <a:buNone/>
            </a:pPr>
            <a:r>
              <a:rPr lang="en-US" dirty="0" err="1" smtClean="0"/>
              <a:t>Extramammary</a:t>
            </a:r>
            <a:r>
              <a:rPr lang="en-US" dirty="0" smtClean="0"/>
              <a:t> Paget disease</a:t>
            </a:r>
          </a:p>
          <a:p>
            <a:pPr marL="0" indent="0">
              <a:buNone/>
            </a:pPr>
            <a:r>
              <a:rPr lang="en-US" dirty="0" smtClean="0"/>
              <a:t>Florid cutaneous </a:t>
            </a:r>
            <a:r>
              <a:rPr lang="en-US" dirty="0" err="1" smtClean="0"/>
              <a:t>papillomatosis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Acquired diffuse </a:t>
            </a:r>
            <a:r>
              <a:rPr lang="en-US" dirty="0" err="1" smtClean="0"/>
              <a:t>palmoplantar</a:t>
            </a:r>
            <a:r>
              <a:rPr lang="en-US" dirty="0" smtClean="0"/>
              <a:t> </a:t>
            </a:r>
            <a:r>
              <a:rPr lang="en-US" dirty="0" err="1" smtClean="0"/>
              <a:t>keratoderma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108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3674</TotalTime>
  <Words>4257</Words>
  <Application>Microsoft Office PowerPoint</Application>
  <PresentationFormat>On-screen Show (4:3)</PresentationFormat>
  <Paragraphs>872</Paragraphs>
  <Slides>72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Travelogue</vt:lpstr>
      <vt:lpstr>PARANEOPLASTIC SYNDROMES</vt:lpstr>
      <vt:lpstr>Definition</vt:lpstr>
      <vt:lpstr>Classification</vt:lpstr>
      <vt:lpstr>Endocrine Paraneoplastic Syndromes Classification:</vt:lpstr>
      <vt:lpstr>Slide 5</vt:lpstr>
      <vt:lpstr>Hematological Classification</vt:lpstr>
      <vt:lpstr>Neurological classification</vt:lpstr>
      <vt:lpstr>Slide 8</vt:lpstr>
      <vt:lpstr>Dermatologic </vt:lpstr>
      <vt:lpstr>Slide 10</vt:lpstr>
      <vt:lpstr>Others:</vt:lpstr>
      <vt:lpstr>Endocrine Paraneoplastic Syndrome</vt:lpstr>
      <vt:lpstr>Slide 13</vt:lpstr>
      <vt:lpstr>HYPERCALCEMIA</vt:lpstr>
      <vt:lpstr>Slide 15</vt:lpstr>
      <vt:lpstr>Clinical Manifestations:</vt:lpstr>
      <vt:lpstr>Treatment of Hypercalcemia:</vt:lpstr>
      <vt:lpstr>Slide 18</vt:lpstr>
      <vt:lpstr>Tumor associated SIADH</vt:lpstr>
      <vt:lpstr>Slide 20</vt:lpstr>
      <vt:lpstr>Slide 21</vt:lpstr>
      <vt:lpstr>Slide 22</vt:lpstr>
      <vt:lpstr>Cushing Syndrome</vt:lpstr>
      <vt:lpstr>Slide 24</vt:lpstr>
      <vt:lpstr>Slide 25</vt:lpstr>
      <vt:lpstr>Slide 26</vt:lpstr>
      <vt:lpstr>Slide 27</vt:lpstr>
      <vt:lpstr>Slide 28</vt:lpstr>
      <vt:lpstr>Tumor induced Hypoglycemia</vt:lpstr>
      <vt:lpstr>Slide 30</vt:lpstr>
      <vt:lpstr>Male feminisation</vt:lpstr>
      <vt:lpstr>Slide 32</vt:lpstr>
      <vt:lpstr>Oncogenic Osteomalacia</vt:lpstr>
      <vt:lpstr>Slide 34</vt:lpstr>
      <vt:lpstr>Slide 35</vt:lpstr>
      <vt:lpstr>Erythrocytosis</vt:lpstr>
      <vt:lpstr>Slide 37</vt:lpstr>
      <vt:lpstr>Granulocytosis</vt:lpstr>
      <vt:lpstr>Slide 39</vt:lpstr>
      <vt:lpstr>Thrombocytosis</vt:lpstr>
      <vt:lpstr>Slide 41</vt:lpstr>
      <vt:lpstr>Eosinophilia</vt:lpstr>
      <vt:lpstr>Slide 43</vt:lpstr>
      <vt:lpstr>Thrombophlebitis</vt:lpstr>
      <vt:lpstr>Slide 45</vt:lpstr>
      <vt:lpstr>Slide 46</vt:lpstr>
      <vt:lpstr>Slide 47</vt:lpstr>
      <vt:lpstr>Paraneoplastic Neurologic Syndromes</vt:lpstr>
      <vt:lpstr>Slide 49</vt:lpstr>
      <vt:lpstr>Slide 50</vt:lpstr>
      <vt:lpstr>Slide 51</vt:lpstr>
      <vt:lpstr>Approach to the patient with PND</vt:lpstr>
      <vt:lpstr>PND of CNS &amp; Dorsal root ganglia</vt:lpstr>
      <vt:lpstr>Paraneoplastic Encephalomyelitis &amp; focal encephalitis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Myasthenia Gravis</vt:lpstr>
      <vt:lpstr>Slide 66</vt:lpstr>
      <vt:lpstr>Lambort Eaton Mayesthenic Syndrome</vt:lpstr>
      <vt:lpstr>Slide 68</vt:lpstr>
      <vt:lpstr>Slide 69</vt:lpstr>
      <vt:lpstr>Acanthosis Nigricans</vt:lpstr>
      <vt:lpstr>Sweet Syndrome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PARANEOPLASTIC SYNDROMES</dc:title>
  <dc:creator>Aishah</dc:creator>
  <cp:lastModifiedBy>Jeevana</cp:lastModifiedBy>
  <cp:revision>45</cp:revision>
  <dcterms:created xsi:type="dcterms:W3CDTF">2017-05-08T06:13:08Z</dcterms:created>
  <dcterms:modified xsi:type="dcterms:W3CDTF">2020-08-19T11:19:52Z</dcterms:modified>
</cp:coreProperties>
</file>