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1" r:id="rId17"/>
    <p:sldId id="273" r:id="rId18"/>
    <p:sldId id="274" r:id="rId19"/>
    <p:sldId id="275" r:id="rId20"/>
    <p:sldId id="301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302" r:id="rId41"/>
    <p:sldId id="297" r:id="rId4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AF466F-BDA4-4F18-9C7B-FF0A9A1B0E80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FB4290-6522-4139-852E-05BD9E7F0D2E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B955F9-81EA-47C5-8059-9E5C2B437C70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EF607B-A47E-422C-9BEF-122CCDB7C526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A9A7CB-BEE6-4F99-898E-913F06E8E125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EE300C-6FC5-4FC3-AF1A-075E4F50620D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0D295D-4A77-4DEB-B04C-9F4282A8BC04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B28685-4D0C-42D5-8013-B5904CD1FCBC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F226C0-9885-4BA9-BBFA-A52CBFEBB775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BEE1B38-C5EB-4D66-9137-0AFE9CDEDE8F}" type="datetime1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B613C-1AD7-49D3-885D-F654C5CDBAA6}" type="datetime1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27B613C-1AD7-49D3-885D-F654C5CDBAA6}" type="datetime1">
              <a:rPr lang="en-US" smtClean="0"/>
              <a:pPr/>
              <a:t>8/19/2020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89/thy.2015.0020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THYROID MALIGNANCY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4653136"/>
            <a:ext cx="7406640" cy="17526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140968"/>
            <a:ext cx="4896544" cy="367240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84215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47800"/>
            <a:ext cx="8100392" cy="4752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RISK FACTORS </a:t>
            </a:r>
            <a:r>
              <a:rPr lang="en-IN" sz="1800" dirty="0" smtClean="0"/>
              <a:t>for </a:t>
            </a:r>
            <a:r>
              <a:rPr lang="en-IN" sz="1800" dirty="0"/>
              <a:t>Thyroid Carcinoma in </a:t>
            </a:r>
            <a:r>
              <a:rPr lang="en-IN" sz="1800" dirty="0" smtClean="0"/>
              <a:t>Patients </a:t>
            </a:r>
            <a:r>
              <a:rPr lang="en-IN" sz="1800" dirty="0"/>
              <a:t>with</a:t>
            </a:r>
            <a:br>
              <a:rPr lang="en-IN" sz="1800" dirty="0"/>
            </a:br>
            <a:r>
              <a:rPr lang="en-IN" sz="1800" dirty="0"/>
              <a:t>Thyroid Nodule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586090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To differentiate malignant from benign disease</a:t>
            </a:r>
          </a:p>
          <a:p>
            <a:endParaRPr lang="en-IN" dirty="0"/>
          </a:p>
          <a:p>
            <a:r>
              <a:rPr lang="en-IN" dirty="0" smtClean="0"/>
              <a:t>FNAC</a:t>
            </a:r>
          </a:p>
          <a:p>
            <a:pPr lvl="1"/>
            <a:r>
              <a:rPr lang="en-IN" dirty="0" smtClean="0"/>
              <a:t>Most imp diagnostic tool – should be the first intervention</a:t>
            </a:r>
          </a:p>
          <a:p>
            <a:pPr lvl="1"/>
            <a:r>
              <a:rPr lang="en-IN" dirty="0" smtClean="0"/>
              <a:t>Inexpensive and easy to perform</a:t>
            </a:r>
          </a:p>
          <a:p>
            <a:pPr lvl="1"/>
            <a:r>
              <a:rPr lang="en-IN" dirty="0" err="1" smtClean="0"/>
              <a:t>Ultrasonographic</a:t>
            </a:r>
            <a:r>
              <a:rPr lang="en-IN" dirty="0" smtClean="0"/>
              <a:t> guidance to increases the accuracy of FNAC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0034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IN" sz="3200" dirty="0"/>
              <a:t>Few complications-minor hematoma, ecchymosis, local discomfort</a:t>
            </a:r>
          </a:p>
          <a:p>
            <a:r>
              <a:rPr lang="en-IN" dirty="0" smtClean="0"/>
              <a:t>Clinically significant hematoma and swelling  rare</a:t>
            </a:r>
          </a:p>
          <a:p>
            <a:r>
              <a:rPr lang="en-IN" dirty="0" smtClean="0"/>
              <a:t>Inadvertent puncture of trachea, carotid artery or jugular vein not cause clinically significant problems and managed with application of local pressure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38374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LABORATORY EVALUATION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S.TSH –highly sensitive measure for hyperthyroidism and hypothyroidism </a:t>
            </a:r>
          </a:p>
          <a:p>
            <a:r>
              <a:rPr lang="en-IN" dirty="0" smtClean="0"/>
              <a:t>Malignant lesion cannot be ruled out</a:t>
            </a:r>
          </a:p>
          <a:p>
            <a:r>
              <a:rPr lang="en-IN" dirty="0" smtClean="0"/>
              <a:t>S.THYROGLOBULIN not helpful diagnostically- elevated in most benign thyroid conditions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7250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LABORATORY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S.CALCITONIN</a:t>
            </a:r>
          </a:p>
          <a:p>
            <a:pPr lvl="1"/>
            <a:r>
              <a:rPr lang="en-IN" dirty="0" smtClean="0"/>
              <a:t>High levels suggests medullary thyroid carcinoma</a:t>
            </a:r>
          </a:p>
          <a:p>
            <a:pPr lvl="1"/>
            <a:r>
              <a:rPr lang="en-IN" dirty="0" smtClean="0"/>
              <a:t>More sensitive </a:t>
            </a:r>
            <a:r>
              <a:rPr lang="en-IN" dirty="0" err="1" smtClean="0"/>
              <a:t>pentagastrin</a:t>
            </a:r>
            <a:r>
              <a:rPr lang="en-IN" dirty="0" smtClean="0"/>
              <a:t>-stimulated calcitonin used as tumour marker to monitor patients treated </a:t>
            </a:r>
            <a:r>
              <a:rPr lang="en-IN" dirty="0" err="1" smtClean="0"/>
              <a:t>fot</a:t>
            </a:r>
            <a:r>
              <a:rPr lang="en-IN" dirty="0" smtClean="0"/>
              <a:t> MTC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83706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Accuracy of FNAC increases when </a:t>
            </a:r>
            <a:r>
              <a:rPr lang="en-IN" dirty="0" err="1" smtClean="0"/>
              <a:t>sonographic</a:t>
            </a:r>
            <a:r>
              <a:rPr lang="en-IN" dirty="0" smtClean="0"/>
              <a:t> guidance used</a:t>
            </a:r>
          </a:p>
          <a:p>
            <a:pPr lvl="1"/>
            <a:r>
              <a:rPr lang="en-IN" dirty="0" smtClean="0"/>
              <a:t>Small or difficult-to-palpate thyroid nodules , in children</a:t>
            </a:r>
          </a:p>
          <a:p>
            <a:r>
              <a:rPr lang="en-IN" dirty="0" smtClean="0"/>
              <a:t>To monitor thyroid nodule serially</a:t>
            </a:r>
          </a:p>
          <a:p>
            <a:endParaRPr lang="en-IN" dirty="0"/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987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IMAGING PROCEDURES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ULTRASONOGRAPHY- most commonly used </a:t>
            </a:r>
          </a:p>
          <a:p>
            <a:pPr lvl="1"/>
            <a:r>
              <a:rPr lang="en-IN" dirty="0" err="1" smtClean="0"/>
              <a:t>Noninvasive</a:t>
            </a:r>
            <a:r>
              <a:rPr lang="en-IN" dirty="0" smtClean="0"/>
              <a:t> – accurate evaluation </a:t>
            </a:r>
          </a:p>
          <a:p>
            <a:pPr lvl="1"/>
            <a:r>
              <a:rPr lang="en-IN" dirty="0" smtClean="0"/>
              <a:t>Highly sensitive for thyroid nodule – depict nodules only few mm in size</a:t>
            </a:r>
          </a:p>
          <a:p>
            <a:pPr lvl="1"/>
            <a:r>
              <a:rPr lang="en-IN" dirty="0" smtClean="0"/>
              <a:t>Limited use to differentiate malignant </a:t>
            </a:r>
            <a:r>
              <a:rPr lang="en-IN" dirty="0" err="1" smtClean="0"/>
              <a:t>vs</a:t>
            </a:r>
            <a:r>
              <a:rPr lang="en-IN" dirty="0" smtClean="0"/>
              <a:t> benign</a:t>
            </a:r>
          </a:p>
          <a:p>
            <a:pPr lvl="1"/>
            <a:r>
              <a:rPr lang="en-IN" dirty="0" smtClean="0"/>
              <a:t>Simple cyst benign and rare</a:t>
            </a:r>
          </a:p>
          <a:p>
            <a:pPr lvl="1"/>
            <a:r>
              <a:rPr lang="en-IN" dirty="0" smtClean="0"/>
              <a:t>Cyst – complex with some solid component that could potential </a:t>
            </a:r>
            <a:r>
              <a:rPr lang="en-IN" dirty="0" err="1" smtClean="0"/>
              <a:t>harbor</a:t>
            </a:r>
            <a:r>
              <a:rPr lang="en-IN" dirty="0" smtClean="0"/>
              <a:t> malignancy</a:t>
            </a:r>
          </a:p>
          <a:p>
            <a:pPr lvl="1"/>
            <a:r>
              <a:rPr lang="en-IN" dirty="0" err="1" smtClean="0"/>
              <a:t>Microcalcifications</a:t>
            </a:r>
            <a:r>
              <a:rPr lang="en-IN" dirty="0" smtClean="0"/>
              <a:t> associated with malignancy</a:t>
            </a:r>
          </a:p>
          <a:p>
            <a:pPr lvl="1"/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336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RADIO-IODINE</a:t>
            </a:r>
            <a:endParaRPr lang="en-IN" dirty="0"/>
          </a:p>
          <a:p>
            <a:pPr lvl="1"/>
            <a:r>
              <a:rPr lang="en-IN" dirty="0" smtClean="0"/>
              <a:t>Determine functional status of thyroid nodule</a:t>
            </a:r>
          </a:p>
          <a:p>
            <a:pPr lvl="1"/>
            <a:r>
              <a:rPr lang="en-IN" dirty="0" err="1" smtClean="0"/>
              <a:t>Nonfunctional</a:t>
            </a:r>
            <a:r>
              <a:rPr lang="en-IN" dirty="0" smtClean="0"/>
              <a:t> nodule – wont take up radio-iodine IODINE and appear cold spots (COLD NODULES)</a:t>
            </a:r>
          </a:p>
          <a:p>
            <a:pPr lvl="1"/>
            <a:r>
              <a:rPr lang="en-IN" dirty="0" err="1" smtClean="0"/>
              <a:t>Hyperfunctioning</a:t>
            </a:r>
            <a:r>
              <a:rPr lang="en-IN" dirty="0" smtClean="0"/>
              <a:t> nodules take up radioiodine and appear as hot spots (HOT NODULES)</a:t>
            </a:r>
          </a:p>
          <a:p>
            <a:pPr lvl="1"/>
            <a:r>
              <a:rPr lang="en-IN" dirty="0" smtClean="0"/>
              <a:t>WARM NODULES- appear similar to surrounding normal thyroid tissue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52801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HOT and WARM nodules – benign</a:t>
            </a:r>
          </a:p>
          <a:p>
            <a:r>
              <a:rPr lang="en-IN" dirty="0" smtClean="0"/>
              <a:t>COLD nodule malignant</a:t>
            </a:r>
          </a:p>
          <a:p>
            <a:r>
              <a:rPr lang="en-IN" dirty="0" smtClean="0"/>
              <a:t>Carcinoma cannot be excluded on radioiodine scans</a:t>
            </a:r>
          </a:p>
          <a:p>
            <a:pPr lvl="1"/>
            <a:r>
              <a:rPr lang="en-IN" dirty="0" smtClean="0"/>
              <a:t>Not usually helpful for routine evaluation</a:t>
            </a:r>
          </a:p>
          <a:p>
            <a:pPr lvl="1"/>
            <a:r>
              <a:rPr lang="en-IN" dirty="0" smtClean="0"/>
              <a:t>Selected situations – </a:t>
            </a:r>
            <a:r>
              <a:rPr lang="en-IN" dirty="0" err="1" smtClean="0"/>
              <a:t>eg</a:t>
            </a:r>
            <a:r>
              <a:rPr lang="en-IN" dirty="0" smtClean="0"/>
              <a:t> be diagnostic adjuncts</a:t>
            </a:r>
          </a:p>
          <a:p>
            <a:pPr lvl="1"/>
            <a:r>
              <a:rPr lang="en-IN" dirty="0" smtClean="0"/>
              <a:t>Repeated FNAC of a nodule </a:t>
            </a:r>
            <a:r>
              <a:rPr lang="en-IN" dirty="0" err="1" smtClean="0"/>
              <a:t>nondiagnostic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6150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CT/MRI</a:t>
            </a:r>
          </a:p>
          <a:p>
            <a:pPr lvl="1"/>
            <a:r>
              <a:rPr lang="en-IN" dirty="0" smtClean="0"/>
              <a:t>Can be used to evaluate soft tissue extension of large or suspicious mass in neck, trachea or </a:t>
            </a:r>
            <a:r>
              <a:rPr lang="en-IN" dirty="0" err="1" smtClean="0"/>
              <a:t>esophagus</a:t>
            </a:r>
            <a:endParaRPr lang="en-IN" dirty="0" smtClean="0"/>
          </a:p>
          <a:p>
            <a:pPr lvl="1"/>
            <a:r>
              <a:rPr lang="en-IN" dirty="0" smtClean="0"/>
              <a:t>To assess metastasis in cervical lymph nodes</a:t>
            </a:r>
          </a:p>
          <a:p>
            <a:pPr lvl="1"/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762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Most common malignancy of Endocrine system</a:t>
            </a:r>
          </a:p>
          <a:p>
            <a:r>
              <a:rPr lang="en-IN" dirty="0" smtClean="0"/>
              <a:t>Incidence 12 per 100,000 population per year</a:t>
            </a:r>
          </a:p>
          <a:p>
            <a:r>
              <a:rPr lang="en-IN" dirty="0" smtClean="0"/>
              <a:t>Prognosis worse in older persons (&gt;65 years )</a:t>
            </a:r>
          </a:p>
          <a:p>
            <a:r>
              <a:rPr lang="en-IN" dirty="0" smtClean="0"/>
              <a:t>Twice as common  in women then as men but male gender associated with worse prognosis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360857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980728"/>
            <a:ext cx="6010275" cy="47815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Snip Same Side Corner Rectangle 1"/>
          <p:cNvSpPr/>
          <p:nvPr/>
        </p:nvSpPr>
        <p:spPr>
          <a:xfrm>
            <a:off x="3131840" y="4221088"/>
            <a:ext cx="576064" cy="144016"/>
          </a:xfrm>
          <a:prstGeom prst="snip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69831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PAPILLARY CARCINOMA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Most common thyroid malignancy (80%)</a:t>
            </a:r>
          </a:p>
          <a:p>
            <a:r>
              <a:rPr lang="en-IN" dirty="0" smtClean="0"/>
              <a:t>Women develop three times more than men</a:t>
            </a:r>
          </a:p>
          <a:p>
            <a:r>
              <a:rPr lang="en-IN" dirty="0" smtClean="0"/>
              <a:t>Age – 30-40 years</a:t>
            </a:r>
          </a:p>
          <a:p>
            <a:r>
              <a:rPr lang="en-IN" dirty="0" smtClean="0"/>
              <a:t>May occur familially, either alone or in association with Gardner’s syndrome (familial adenomatous polyposis)</a:t>
            </a:r>
          </a:p>
          <a:p>
            <a:r>
              <a:rPr lang="en-IN" dirty="0" smtClean="0"/>
              <a:t>Radiation exposure especially during childhood associated with the development of papillary carcinoma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542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Typically occur after latency of 10-20 years</a:t>
            </a:r>
          </a:p>
          <a:p>
            <a:r>
              <a:rPr lang="en-IN" dirty="0" smtClean="0"/>
              <a:t>Increased incidence with patient with Hashimoto’s thyroiditis</a:t>
            </a:r>
          </a:p>
          <a:p>
            <a:r>
              <a:rPr lang="en-IN" dirty="0" smtClean="0"/>
              <a:t>Slow growing tumour – arising from </a:t>
            </a:r>
            <a:r>
              <a:rPr lang="en-IN" dirty="0" err="1" smtClean="0"/>
              <a:t>thyroxine</a:t>
            </a:r>
            <a:r>
              <a:rPr lang="en-IN" dirty="0" smtClean="0"/>
              <a:t> and thyroglobulin producing follicular cells</a:t>
            </a:r>
          </a:p>
          <a:p>
            <a:r>
              <a:rPr lang="en-IN" dirty="0" smtClean="0"/>
              <a:t>Cells are </a:t>
            </a:r>
          </a:p>
          <a:p>
            <a:pPr lvl="1"/>
            <a:r>
              <a:rPr lang="en-IN" dirty="0" smtClean="0"/>
              <a:t>TSH sensitive-take up iodine</a:t>
            </a:r>
          </a:p>
          <a:p>
            <a:pPr lvl="1"/>
            <a:r>
              <a:rPr lang="en-IN" dirty="0" smtClean="0"/>
              <a:t>produce thyroglobulin in response to TSH stimulation</a:t>
            </a:r>
          </a:p>
          <a:p>
            <a:pPr lvl="1"/>
            <a:r>
              <a:rPr lang="en-IN" dirty="0" smtClean="0"/>
              <a:t>This feature has Both diagnostic and therapeutic value for managing residual disease and recurrences after surgical excision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484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PATHOLOGY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Whitish invasive neoplasm with </a:t>
            </a:r>
            <a:r>
              <a:rPr lang="en-IN" dirty="0" err="1" smtClean="0"/>
              <a:t>illdefined</a:t>
            </a:r>
            <a:r>
              <a:rPr lang="en-IN" dirty="0" smtClean="0"/>
              <a:t> margins</a:t>
            </a:r>
          </a:p>
          <a:p>
            <a:r>
              <a:rPr lang="en-IN" dirty="0" smtClean="0"/>
              <a:t>Encapsulated – characteristically grow with papillae consist of neoplastic epithelium overlying </a:t>
            </a:r>
            <a:r>
              <a:rPr lang="en-IN" dirty="0" err="1" smtClean="0"/>
              <a:t>fibrovascular</a:t>
            </a:r>
            <a:r>
              <a:rPr lang="en-IN" dirty="0" smtClean="0"/>
              <a:t> stalks</a:t>
            </a:r>
          </a:p>
          <a:p>
            <a:r>
              <a:rPr lang="en-IN" dirty="0" smtClean="0"/>
              <a:t>Presence of </a:t>
            </a:r>
            <a:r>
              <a:rPr lang="en-IN" dirty="0" err="1" smtClean="0"/>
              <a:t>psammoma</a:t>
            </a:r>
            <a:r>
              <a:rPr lang="en-IN" dirty="0" smtClean="0"/>
              <a:t> bodies, 50% cases</a:t>
            </a:r>
          </a:p>
          <a:p>
            <a:r>
              <a:rPr lang="en-IN" dirty="0" smtClean="0"/>
              <a:t>Calcific concretions with circular laminated appearance- found in </a:t>
            </a:r>
            <a:r>
              <a:rPr lang="en-IN" dirty="0" err="1" smtClean="0"/>
              <a:t>stroma</a:t>
            </a:r>
            <a:r>
              <a:rPr lang="en-IN" dirty="0" smtClean="0"/>
              <a:t> of tumour</a:t>
            </a:r>
          </a:p>
          <a:p>
            <a:r>
              <a:rPr lang="en-IN" dirty="0" smtClean="0"/>
              <a:t>May be </a:t>
            </a:r>
            <a:r>
              <a:rPr lang="en-IN" dirty="0" err="1" smtClean="0"/>
              <a:t>multicentric</a:t>
            </a:r>
            <a:r>
              <a:rPr lang="en-IN" dirty="0" smtClean="0"/>
              <a:t> – foci present in both </a:t>
            </a:r>
            <a:r>
              <a:rPr lang="en-IN" dirty="0" err="1" smtClean="0"/>
              <a:t>inspilateral</a:t>
            </a:r>
            <a:r>
              <a:rPr lang="en-IN" dirty="0" smtClean="0"/>
              <a:t> and contra lateral lobes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76510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LOCAL INVASION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Can grow directly through thyroid capsule to invade surrounding tissues</a:t>
            </a:r>
          </a:p>
          <a:p>
            <a:r>
              <a:rPr lang="en-IN" dirty="0" smtClean="0"/>
              <a:t>Growth into trachea can </a:t>
            </a:r>
            <a:r>
              <a:rPr lang="en-IN" dirty="0" err="1" smtClean="0"/>
              <a:t>ocuur</a:t>
            </a:r>
            <a:r>
              <a:rPr lang="en-IN" dirty="0" smtClean="0"/>
              <a:t> – </a:t>
            </a:r>
            <a:r>
              <a:rPr lang="en-IN" dirty="0" err="1" smtClean="0"/>
              <a:t>hemoptysis</a:t>
            </a:r>
            <a:endParaRPr lang="en-IN" dirty="0" smtClean="0"/>
          </a:p>
          <a:p>
            <a:r>
              <a:rPr lang="en-IN" dirty="0" smtClean="0"/>
              <a:t>Extensive involvement – airway obstruction</a:t>
            </a:r>
          </a:p>
          <a:p>
            <a:r>
              <a:rPr lang="en-IN" dirty="0" smtClean="0"/>
              <a:t>Propensity to spread to cervical lymph nodes 1/3 patients have clinically evident lymph node metastasis</a:t>
            </a:r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5537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FOLLLICULAR CARCINOMA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Second most common (10%)</a:t>
            </a:r>
          </a:p>
          <a:p>
            <a:r>
              <a:rPr lang="en-IN" dirty="0" smtClean="0"/>
              <a:t>Increased incidence where dietary intake of iodine is low</a:t>
            </a:r>
          </a:p>
          <a:p>
            <a:r>
              <a:rPr lang="en-IN" dirty="0" smtClean="0"/>
              <a:t>3 times more common in females</a:t>
            </a:r>
          </a:p>
          <a:p>
            <a:r>
              <a:rPr lang="en-IN" dirty="0" smtClean="0"/>
              <a:t>Age 40 – 60 years</a:t>
            </a:r>
          </a:p>
          <a:p>
            <a:r>
              <a:rPr lang="en-IN" dirty="0" smtClean="0"/>
              <a:t>Arises from follicular cells of thyroid</a:t>
            </a:r>
          </a:p>
          <a:p>
            <a:r>
              <a:rPr lang="en-IN" dirty="0" smtClean="0"/>
              <a:t>TSH sensitive – take up Iodine – produce thyroglobulin – has diagnostic and therapeutic value 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12413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PATHOLOGY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Tumour appear round, encapsulated, light brown neoplasm</a:t>
            </a:r>
          </a:p>
          <a:p>
            <a:r>
              <a:rPr lang="en-IN" dirty="0" smtClean="0"/>
              <a:t>Contains neoplastic follicular cells – solid, trabecular or follicular growth patterns</a:t>
            </a:r>
          </a:p>
          <a:p>
            <a:r>
              <a:rPr lang="en-IN" dirty="0" smtClean="0"/>
              <a:t>Local invasion can occur as papillary carcinoma</a:t>
            </a:r>
          </a:p>
          <a:p>
            <a:r>
              <a:rPr lang="en-IN" dirty="0" smtClean="0"/>
              <a:t>Cervical metastasis uncommon – but distant metastasis is significantly increased – Lung and bone common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787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TREATMENT</a:t>
            </a:r>
            <a:r>
              <a:rPr lang="en-IN" sz="2000" dirty="0" smtClean="0"/>
              <a:t> OF  WELL DIFFERENTIATED CARCINOMA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Primary treatment – Surgical excision whenever possible</a:t>
            </a:r>
          </a:p>
          <a:p>
            <a:r>
              <a:rPr lang="en-IN" dirty="0" smtClean="0"/>
              <a:t>Total thyroidectomy with en bloc lymph node dissection– mainstay</a:t>
            </a:r>
          </a:p>
          <a:p>
            <a:r>
              <a:rPr lang="en-IN" dirty="0" smtClean="0"/>
              <a:t>Major complications – recurrent laryngeal nerve injury, </a:t>
            </a:r>
            <a:r>
              <a:rPr lang="en-IN" dirty="0" err="1" smtClean="0"/>
              <a:t>hypoparathyroidism</a:t>
            </a:r>
            <a:r>
              <a:rPr lang="en-IN" dirty="0" smtClean="0"/>
              <a:t>, </a:t>
            </a:r>
          </a:p>
          <a:p>
            <a:r>
              <a:rPr lang="en-IN" dirty="0" smtClean="0"/>
              <a:t>After total thyroidectomy </a:t>
            </a:r>
            <a:r>
              <a:rPr lang="en-IN" dirty="0" smtClean="0">
                <a:sym typeface="Wingdings" pitchFamily="2" charset="2"/>
              </a:rPr>
              <a:t> undergo radioiodine scanning to detect regional / distal metastasis  </a:t>
            </a:r>
            <a:r>
              <a:rPr lang="en-IN" dirty="0" err="1" smtClean="0">
                <a:sym typeface="Wingdings" pitchFamily="2" charset="2"/>
              </a:rPr>
              <a:t>radioablation</a:t>
            </a:r>
            <a:r>
              <a:rPr lang="en-IN" dirty="0" smtClean="0">
                <a:sym typeface="Wingdings" pitchFamily="2" charset="2"/>
              </a:rPr>
              <a:t> of any residual disease found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40263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Modifications of total thyroidectomy – to avoid complications</a:t>
            </a:r>
          </a:p>
          <a:p>
            <a:r>
              <a:rPr lang="en-IN" dirty="0" smtClean="0"/>
              <a:t>Subtotal thyroidectomy preferred alternative- small portion of thyroid tissue opposite the side of malignancy left in place</a:t>
            </a:r>
          </a:p>
          <a:p>
            <a:r>
              <a:rPr lang="en-IN" dirty="0" smtClean="0"/>
              <a:t>Patient receive post op radioiodine to ablate any remaining tissue</a:t>
            </a:r>
          </a:p>
          <a:p>
            <a:r>
              <a:rPr lang="en-IN" dirty="0" smtClean="0"/>
              <a:t>Few proposed thyroid lobectomy with </a:t>
            </a:r>
            <a:r>
              <a:rPr lang="en-IN" dirty="0" err="1" smtClean="0"/>
              <a:t>isthmectomy</a:t>
            </a:r>
            <a:r>
              <a:rPr lang="en-IN" dirty="0" smtClean="0"/>
              <a:t> alone in low risk of recurrence or metastasis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28828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After thyroidectomy and radioiodine ablation – patients maintained on thyroid suppression </a:t>
            </a:r>
          </a:p>
          <a:p>
            <a:r>
              <a:rPr lang="en-IN" dirty="0" smtClean="0"/>
              <a:t>T4 daily doses sufficient to suppress TSH by pituitary</a:t>
            </a:r>
          </a:p>
          <a:p>
            <a:r>
              <a:rPr lang="en-IN" dirty="0" smtClean="0"/>
              <a:t>Low TSH reduces tumour growth rates and reduce recurrence</a:t>
            </a:r>
          </a:p>
          <a:p>
            <a:r>
              <a:rPr lang="en-IN" dirty="0" smtClean="0"/>
              <a:t>Extension of TSH suppression – controversial- most suggest  low </a:t>
            </a:r>
            <a:r>
              <a:rPr lang="en-IN" smtClean="0"/>
              <a:t>but detectable -TSH </a:t>
            </a:r>
            <a:r>
              <a:rPr lang="en-IN" dirty="0" smtClean="0"/>
              <a:t>0.1- 0.5 </a:t>
            </a:r>
            <a:r>
              <a:rPr lang="en-IN" dirty="0" err="1" smtClean="0"/>
              <a:t>mU</a:t>
            </a:r>
            <a:r>
              <a:rPr lang="en-IN" dirty="0" smtClean="0"/>
              <a:t>/L for adequate thyroid suppression while avoiding deleterious cardiac and bone effect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THYROID SUPPRESSION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964096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CLASSIFICATION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447800"/>
            <a:ext cx="7674056" cy="4800600"/>
          </a:xfrm>
        </p:spPr>
        <p:txBody>
          <a:bodyPr/>
          <a:lstStyle/>
          <a:p>
            <a:pPr marL="82296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7200800" cy="475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781708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HURTHLE CELL CARCINOMA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Variant of follicular carcinoma – rare malignancy</a:t>
            </a:r>
          </a:p>
          <a:p>
            <a:r>
              <a:rPr lang="en-IN" dirty="0" smtClean="0"/>
              <a:t>Almost 75-100% composed of </a:t>
            </a:r>
            <a:r>
              <a:rPr lang="en-IN" dirty="0" err="1" smtClean="0"/>
              <a:t>hurthle</a:t>
            </a:r>
            <a:r>
              <a:rPr lang="en-IN" dirty="0" smtClean="0"/>
              <a:t> cells- large polygonal follicular cells- contain abundant granular acidophilic cytoplasm</a:t>
            </a:r>
          </a:p>
          <a:p>
            <a:r>
              <a:rPr lang="en-IN" dirty="0" smtClean="0"/>
              <a:t>Hurthle cells also found in – </a:t>
            </a:r>
            <a:r>
              <a:rPr lang="en-IN" dirty="0" err="1" smtClean="0"/>
              <a:t>Hoshimoto’s</a:t>
            </a:r>
            <a:r>
              <a:rPr lang="en-IN" dirty="0" smtClean="0"/>
              <a:t> thyroiditis, Grave’s disease, Multi nodular goitre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76391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MANAGEMENT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Aggressively behaving malignancy</a:t>
            </a:r>
          </a:p>
          <a:p>
            <a:r>
              <a:rPr lang="en-IN" dirty="0" smtClean="0"/>
              <a:t>High risk of recurrent and metastatic disease</a:t>
            </a:r>
          </a:p>
          <a:p>
            <a:r>
              <a:rPr lang="en-IN" dirty="0" smtClean="0"/>
              <a:t>Do not take up radioiodine</a:t>
            </a:r>
          </a:p>
          <a:p>
            <a:r>
              <a:rPr lang="en-IN" dirty="0" smtClean="0"/>
              <a:t>Rx - Complete thyroidectomy</a:t>
            </a:r>
          </a:p>
          <a:p>
            <a:r>
              <a:rPr lang="en-IN" dirty="0" smtClean="0"/>
              <a:t>Monitor closely after surgery</a:t>
            </a:r>
          </a:p>
          <a:p>
            <a:r>
              <a:rPr lang="en-IN" dirty="0" smtClean="0"/>
              <a:t>5 year survival 50-60%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2856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200" dirty="0" smtClean="0"/>
              <a:t>MEDULLARY  THYROID CARCINOMA 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5% of all thyroid malignancy</a:t>
            </a:r>
          </a:p>
          <a:p>
            <a:r>
              <a:rPr lang="en-IN" dirty="0" smtClean="0"/>
              <a:t>Slight female predominance</a:t>
            </a:r>
          </a:p>
          <a:p>
            <a:r>
              <a:rPr lang="en-IN" dirty="0" smtClean="0"/>
              <a:t>Arises from </a:t>
            </a:r>
            <a:r>
              <a:rPr lang="en-IN" dirty="0" err="1" smtClean="0"/>
              <a:t>parafollicular</a:t>
            </a:r>
            <a:r>
              <a:rPr lang="en-IN" dirty="0" smtClean="0"/>
              <a:t> C cells of thyroid</a:t>
            </a:r>
          </a:p>
          <a:p>
            <a:r>
              <a:rPr lang="en-IN" dirty="0" smtClean="0"/>
              <a:t>C cells neural crest derivatives and produce calcitonin</a:t>
            </a:r>
          </a:p>
          <a:p>
            <a:r>
              <a:rPr lang="en-IN" dirty="0" smtClean="0"/>
              <a:t>75% are sporadic cases and 25% familial</a:t>
            </a:r>
          </a:p>
          <a:p>
            <a:r>
              <a:rPr lang="en-IN" dirty="0" smtClean="0"/>
              <a:t>Familial (FMTC) are multifocal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56601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FMTC syndrome consist of MEN 2A, MEN 2B, FMTC</a:t>
            </a:r>
          </a:p>
          <a:p>
            <a:r>
              <a:rPr lang="en-IN" dirty="0" smtClean="0"/>
              <a:t>MEN 2A – MTC , pheochromocytoma , hyperparathyroidism</a:t>
            </a:r>
          </a:p>
          <a:p>
            <a:r>
              <a:rPr lang="en-IN" dirty="0" smtClean="0"/>
              <a:t>MTC in MEN 2A may appear in first decade of life and almost always in second decade</a:t>
            </a:r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53522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Diagnosis – elevated calcitonin levels(</a:t>
            </a:r>
            <a:r>
              <a:rPr lang="en-IN" dirty="0" err="1" smtClean="0"/>
              <a:t>pentagastrin</a:t>
            </a:r>
            <a:r>
              <a:rPr lang="en-IN" dirty="0" smtClean="0"/>
              <a:t> stimulated calcitonin)</a:t>
            </a:r>
          </a:p>
          <a:p>
            <a:r>
              <a:rPr lang="en-IN" dirty="0" smtClean="0"/>
              <a:t>(</a:t>
            </a:r>
            <a:r>
              <a:rPr lang="en-IN" dirty="0" err="1" smtClean="0"/>
              <a:t>Pentagastrin</a:t>
            </a:r>
            <a:r>
              <a:rPr lang="en-IN" dirty="0" smtClean="0"/>
              <a:t> 0.5mg/kg and serial measurement of calcitonin 1.5 and 5 </a:t>
            </a:r>
            <a:r>
              <a:rPr lang="en-IN" dirty="0" err="1" smtClean="0"/>
              <a:t>mins</a:t>
            </a:r>
            <a:r>
              <a:rPr lang="en-IN" dirty="0" smtClean="0"/>
              <a:t> after injection)</a:t>
            </a:r>
          </a:p>
          <a:p>
            <a:endParaRPr lang="en-IN" dirty="0"/>
          </a:p>
          <a:p>
            <a:endParaRPr lang="en-IN" dirty="0" smtClean="0"/>
          </a:p>
          <a:p>
            <a:r>
              <a:rPr lang="en-IN" dirty="0"/>
              <a:t>Both sporadic and familial – total thyroidectomy and lymphatic </a:t>
            </a:r>
            <a:r>
              <a:rPr lang="en-IN" dirty="0" smtClean="0"/>
              <a:t>dissection</a:t>
            </a:r>
          </a:p>
          <a:p>
            <a:r>
              <a:rPr lang="en-IN" dirty="0" smtClean="0"/>
              <a:t>Prognosis worse than well differentiated carcinoma</a:t>
            </a:r>
            <a:endParaRPr lang="en-IN" dirty="0"/>
          </a:p>
          <a:p>
            <a:endParaRPr lang="en-IN" dirty="0"/>
          </a:p>
          <a:p>
            <a:endParaRPr lang="en-IN" dirty="0" smtClean="0"/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03648" y="3212976"/>
            <a:ext cx="7498080" cy="1143000"/>
          </a:xfrm>
        </p:spPr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41033324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Least common</a:t>
            </a:r>
          </a:p>
          <a:p>
            <a:r>
              <a:rPr lang="en-IN" dirty="0" smtClean="0"/>
              <a:t>Most aggressive behaviour</a:t>
            </a:r>
          </a:p>
          <a:p>
            <a:r>
              <a:rPr lang="en-IN" dirty="0" smtClean="0"/>
              <a:t>Worst survival rates</a:t>
            </a:r>
          </a:p>
          <a:p>
            <a:r>
              <a:rPr lang="en-IN" dirty="0" smtClean="0"/>
              <a:t>Women : men = 2-3:1</a:t>
            </a:r>
          </a:p>
          <a:p>
            <a:r>
              <a:rPr lang="en-IN" dirty="0" smtClean="0"/>
              <a:t>Sixth or seven decade</a:t>
            </a:r>
          </a:p>
          <a:p>
            <a:r>
              <a:rPr lang="en-IN" dirty="0" smtClean="0"/>
              <a:t>Rapidly growing thyroid mass</a:t>
            </a:r>
          </a:p>
          <a:p>
            <a:r>
              <a:rPr lang="en-IN" dirty="0" smtClean="0"/>
              <a:t>Associated symptoms due to local invasion – hoarseness, dyspnoea, dysphagia</a:t>
            </a:r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ANAPLASTIC CARCINOMA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16563632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Firm thyroid mass or masses &gt;5 cm</a:t>
            </a:r>
          </a:p>
          <a:p>
            <a:r>
              <a:rPr lang="en-IN" dirty="0" smtClean="0"/>
              <a:t>30% vocal cord paralysis ,  cervical metastasis at time of presentation</a:t>
            </a:r>
          </a:p>
          <a:p>
            <a:r>
              <a:rPr lang="en-IN" dirty="0" smtClean="0"/>
              <a:t>50% patients have distant metastasis – lungs, bone, brain</a:t>
            </a:r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1139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TREATMENT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Progression rapid, most patients die from local airway obstruction or complications of pulmonary metastasis</a:t>
            </a:r>
          </a:p>
          <a:p>
            <a:r>
              <a:rPr lang="en-IN" dirty="0" smtClean="0"/>
              <a:t>Total or subtotal thyroidectomy with neck dissection</a:t>
            </a:r>
          </a:p>
          <a:p>
            <a:r>
              <a:rPr lang="en-IN" dirty="0" smtClean="0"/>
              <a:t>Tracheostomy needed in some patients</a:t>
            </a:r>
          </a:p>
          <a:p>
            <a:r>
              <a:rPr lang="en-IN" dirty="0" smtClean="0"/>
              <a:t>External beam radiation for local control (post op or unresectable cases)</a:t>
            </a:r>
          </a:p>
          <a:p>
            <a:r>
              <a:rPr lang="en-IN" dirty="0" smtClean="0"/>
              <a:t>Chemotherapy – Doxorubicin added for </a:t>
            </a:r>
            <a:r>
              <a:rPr lang="en-IN" dirty="0" err="1" smtClean="0"/>
              <a:t>paliation</a:t>
            </a:r>
            <a:endParaRPr lang="en-IN" dirty="0" smtClean="0"/>
          </a:p>
          <a:p>
            <a:r>
              <a:rPr lang="en-IN" dirty="0" smtClean="0"/>
              <a:t>Prognosis poor even with multimodality therapy</a:t>
            </a:r>
          </a:p>
          <a:p>
            <a:r>
              <a:rPr lang="en-IN" dirty="0" smtClean="0"/>
              <a:t>Median survival 8 months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60936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THYROID LYMPHOMA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2-5% cases, most are </a:t>
            </a:r>
            <a:r>
              <a:rPr lang="en-IN" dirty="0" err="1" smtClean="0"/>
              <a:t>nonhodgkin</a:t>
            </a:r>
            <a:r>
              <a:rPr lang="en-IN" dirty="0" smtClean="0"/>
              <a:t> B cell lymphoma</a:t>
            </a:r>
          </a:p>
          <a:p>
            <a:r>
              <a:rPr lang="en-IN" dirty="0" smtClean="0"/>
              <a:t>Low grade malignant lymphoma of mucosa associated lymphoid tissue(MALT)</a:t>
            </a:r>
          </a:p>
          <a:p>
            <a:r>
              <a:rPr lang="en-IN" dirty="0" smtClean="0"/>
              <a:t>Sixth decade of life</a:t>
            </a:r>
          </a:p>
          <a:p>
            <a:r>
              <a:rPr lang="en-IN" dirty="0" smtClean="0"/>
              <a:t>Female : male ratio 4:1</a:t>
            </a:r>
          </a:p>
          <a:p>
            <a:r>
              <a:rPr lang="en-IN" dirty="0" smtClean="0"/>
              <a:t>Associated with Hashimoto’s thyroiditis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40558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5771728"/>
          </a:xfrm>
        </p:spPr>
        <p:txBody>
          <a:bodyPr>
            <a:normAutofit fontScale="92500"/>
          </a:bodyPr>
          <a:lstStyle/>
          <a:p>
            <a:r>
              <a:rPr lang="en-IN" dirty="0" smtClean="0"/>
              <a:t>Enlarged thyroid mass, clinical or serological hypothyroidism. Local complications</a:t>
            </a:r>
          </a:p>
          <a:p>
            <a:r>
              <a:rPr lang="en-IN" dirty="0" smtClean="0"/>
              <a:t>CT brain, neck, chest, abdomen, pelvis for stages of lymphoma</a:t>
            </a:r>
          </a:p>
          <a:p>
            <a:pPr marL="82296" indent="0">
              <a:buNone/>
            </a:pPr>
            <a:endParaRPr lang="en-IN" dirty="0" smtClean="0"/>
          </a:p>
          <a:p>
            <a:pPr marL="82296" indent="0">
              <a:buNone/>
            </a:pPr>
            <a:endParaRPr lang="en-IN" dirty="0"/>
          </a:p>
          <a:p>
            <a:pPr marL="82296" indent="0">
              <a:buNone/>
            </a:pPr>
            <a:r>
              <a:rPr lang="en-IN" dirty="0" smtClean="0"/>
              <a:t>Total thyroidectomy, post op radiation</a:t>
            </a:r>
          </a:p>
          <a:p>
            <a:pPr marL="82296" indent="0">
              <a:buNone/>
            </a:pPr>
            <a:r>
              <a:rPr lang="en-IN" dirty="0" smtClean="0"/>
              <a:t>Chemo therapy</a:t>
            </a:r>
          </a:p>
          <a:p>
            <a:pPr marL="82296" indent="0">
              <a:buNone/>
            </a:pPr>
            <a:r>
              <a:rPr lang="en-IN" dirty="0" smtClean="0"/>
              <a:t>Doxorubicin or CHOP ( cyclophosphamide, </a:t>
            </a:r>
            <a:r>
              <a:rPr lang="en-IN" dirty="0" err="1" smtClean="0"/>
              <a:t>hydroxydaunomycin</a:t>
            </a:r>
            <a:r>
              <a:rPr lang="en-IN" dirty="0" smtClean="0"/>
              <a:t>, </a:t>
            </a:r>
            <a:r>
              <a:rPr lang="en-IN" dirty="0" err="1" smtClean="0"/>
              <a:t>oncocin</a:t>
            </a:r>
            <a:r>
              <a:rPr lang="en-IN" dirty="0" smtClean="0"/>
              <a:t>, prednisone)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475656" y="2492896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IN" dirty="0" smtClean="0"/>
              <a:t>TREATMENT</a:t>
            </a: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13804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CLASSIFICATION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84784"/>
            <a:ext cx="7524368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6301433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533400" y="152400"/>
          <a:ext cx="8458200" cy="712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374851">
                <a:tc>
                  <a:txBody>
                    <a:bodyPr/>
                    <a:lstStyle/>
                    <a:p>
                      <a:r>
                        <a:rPr lang="en-US" dirty="0" smtClean="0"/>
                        <a:t>Evidence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674730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Haugen Bryan R., Alexander Erik K., Bible Keith C., Doherty Gerard M., Mandel Susan J., </a:t>
                      </a:r>
                      <a:r>
                        <a:rPr lang="en-US" sz="1400" dirty="0" err="1" smtClean="0"/>
                        <a:t>Nikiforov</a:t>
                      </a:r>
                      <a:r>
                        <a:rPr lang="en-US" sz="1400" dirty="0" smtClean="0"/>
                        <a:t> Yuri E., </a:t>
                      </a:r>
                      <a:r>
                        <a:rPr lang="en-US" sz="1400" dirty="0" err="1" smtClean="0"/>
                        <a:t>Pacini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Furio</a:t>
                      </a:r>
                      <a:r>
                        <a:rPr lang="en-US" sz="1400" dirty="0" smtClean="0"/>
                        <a:t>, Randolph Gregory W., </a:t>
                      </a:r>
                      <a:r>
                        <a:rPr lang="en-US" sz="1400" dirty="0" err="1" smtClean="0"/>
                        <a:t>Sawka</a:t>
                      </a:r>
                      <a:r>
                        <a:rPr lang="en-US" sz="1400" dirty="0" smtClean="0"/>
                        <a:t> Anna M., Schlumberger Martin, </a:t>
                      </a:r>
                      <a:r>
                        <a:rPr lang="en-US" sz="1400" dirty="0" err="1" smtClean="0"/>
                        <a:t>Schuff</a:t>
                      </a:r>
                      <a:r>
                        <a:rPr lang="en-US" sz="1400" dirty="0" smtClean="0"/>
                        <a:t> Kathryn G., Sherman Steven I., Sosa Julie Ann, Steward David L., Tuttle R. Michael, and </a:t>
                      </a:r>
                      <a:r>
                        <a:rPr lang="en-US" sz="1400" dirty="0" err="1" smtClean="0"/>
                        <a:t>Wartofsky</a:t>
                      </a:r>
                      <a:r>
                        <a:rPr lang="en-US" sz="1400" dirty="0" smtClean="0"/>
                        <a:t> Leonard. Thyroid. January 2016, 26(1): 1-133. </a:t>
                      </a:r>
                      <a:r>
                        <a:rPr lang="en-US" sz="1400" dirty="0" smtClean="0">
                          <a:hlinkClick r:id="rId2"/>
                        </a:rPr>
                        <a:t>https://doi.org/10.1089/thy.2015.0020</a:t>
                      </a:r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  <a:p>
                      <a:r>
                        <a:rPr lang="en-US" sz="1400" dirty="0" smtClean="0"/>
                        <a:t>Systemic </a:t>
                      </a:r>
                      <a:r>
                        <a:rPr lang="en-US" sz="1400" dirty="0" err="1" smtClean="0"/>
                        <a:t>Metanalysis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Level</a:t>
                      </a:r>
                      <a:r>
                        <a:rPr lang="en-US" sz="1400" baseline="0" dirty="0" smtClean="0"/>
                        <a:t> of evidence</a:t>
                      </a:r>
                      <a:r>
                        <a:rPr lang="en-US" sz="1400" baseline="0" smtClean="0"/>
                        <a:t>:  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To inform clinicians, patients, researchers, and health policy makers on published evidence relating to the diagnosis and management of thyroid nodules and differentiated thyroid cancer.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revised guidelines  include recommendations regarding initial evaluation, clinical and ultrasound criteria for fine-needle aspiration biopsy, interpretation of fine-needle aspiration biopsy results, use of molecular markers, and management of benign thyroid </a:t>
                      </a:r>
                      <a:r>
                        <a:rPr lang="en-US" sz="1400" dirty="0" err="1" smtClean="0"/>
                        <a:t>nodules.Recommendations</a:t>
                      </a:r>
                      <a:r>
                        <a:rPr lang="en-US" sz="1400" dirty="0" smtClean="0"/>
                        <a:t> also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include those related to surveillance for recurrent disease using imaging and serum </a:t>
                      </a:r>
                      <a:r>
                        <a:rPr lang="en-US" sz="1400" dirty="0" err="1" smtClean="0"/>
                        <a:t>thyroglobulin</a:t>
                      </a:r>
                      <a:r>
                        <a:rPr lang="en-US" sz="1400" dirty="0" smtClean="0"/>
                        <a:t>, thyroid hormone therapy, management of recurrent and metastatic disease, consideration for clinical trials and targeted therapy, as well as directions for future research.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Development</a:t>
                      </a:r>
                      <a:r>
                        <a:rPr lang="en-US" sz="1400" baseline="0" dirty="0" smtClean="0"/>
                        <a:t> of</a:t>
                      </a:r>
                      <a:r>
                        <a:rPr lang="en-US" sz="1400" dirty="0" smtClean="0"/>
                        <a:t> evidence-based recommendations to inform clinical decision-making in the management of thyroid nodules and differentiated thyroid cancer. 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584"/>
            <a:ext cx="8100392" cy="6846416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marL="82296" indent="0" algn="ctr">
              <a:buNone/>
            </a:pPr>
            <a:endParaRPr lang="en-IN" sz="8800" dirty="0">
              <a:solidFill>
                <a:srgbClr val="FF0000"/>
              </a:solidFill>
              <a:latin typeface="Forte" pitchFamily="66" charset="0"/>
            </a:endParaRPr>
          </a:p>
          <a:p>
            <a:pPr marL="82296" indent="0" algn="ctr">
              <a:buNone/>
            </a:pPr>
            <a:r>
              <a:rPr lang="en-IN" sz="8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dwardian Script ITC" pitchFamily="66" charset="0"/>
              </a:rPr>
              <a:t>T hank</a:t>
            </a:r>
            <a:r>
              <a:rPr lang="en-IN" sz="88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Edwardian Script ITC" pitchFamily="66" charset="0"/>
              </a:rPr>
              <a:t> </a:t>
            </a:r>
            <a:r>
              <a:rPr lang="en-IN" sz="8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Edwardian Script ITC" pitchFamily="66" charset="0"/>
              </a:rPr>
              <a:t> You</a:t>
            </a:r>
            <a:endParaRPr lang="en-IN" sz="8800" b="1" i="1" dirty="0">
              <a:solidFill>
                <a:schemeClr val="tx1">
                  <a:lumMod val="75000"/>
                  <a:lumOff val="25000"/>
                </a:schemeClr>
              </a:solidFill>
              <a:latin typeface="Edwardian Script ITC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557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CLINICAL PRESENTATION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Painless, palpable, solitary thyroid nodule</a:t>
            </a:r>
          </a:p>
          <a:p>
            <a:r>
              <a:rPr lang="en-IN" dirty="0" smtClean="0"/>
              <a:t>Mostly discovered during routine palpation of neck</a:t>
            </a:r>
          </a:p>
          <a:p>
            <a:r>
              <a:rPr lang="en-IN" dirty="0" smtClean="0"/>
              <a:t>Palpable and nonpalpable nodules- similar risk size have same risk of malignancy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295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/>
              <a:t>Age- thyroid nodules likely to be malignant in patient with &gt;65 years and &lt;20 years of age</a:t>
            </a:r>
          </a:p>
          <a:p>
            <a:r>
              <a:rPr lang="en-IN" dirty="0" smtClean="0"/>
              <a:t>Increased risk in male gender</a:t>
            </a:r>
          </a:p>
          <a:p>
            <a:r>
              <a:rPr lang="en-IN" dirty="0" smtClean="0"/>
              <a:t>Malignant nodules – usually painless</a:t>
            </a:r>
          </a:p>
          <a:p>
            <a:r>
              <a:rPr lang="en-IN" dirty="0" smtClean="0"/>
              <a:t>Sudden onset of pain- strongly associated with benign disease- </a:t>
            </a:r>
            <a:r>
              <a:rPr lang="en-IN" dirty="0" err="1" smtClean="0"/>
              <a:t>eg</a:t>
            </a:r>
            <a:r>
              <a:rPr lang="en-IN" dirty="0" smtClean="0"/>
              <a:t>, haemorrhage into a cyst or subacute viral thyroiditis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7845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Hoarseness </a:t>
            </a:r>
            <a:r>
              <a:rPr lang="en-IN" dirty="0"/>
              <a:t>suggests involvement of the recurrent laryngeal nerve and vocal cord paralysis</a:t>
            </a:r>
          </a:p>
          <a:p>
            <a:r>
              <a:rPr lang="en-IN" dirty="0" smtClean="0"/>
              <a:t>Heat intolerance and palpitations suggest autonomously functioning nodule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6090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Should include thorough head and neck examination</a:t>
            </a:r>
          </a:p>
          <a:p>
            <a:pPr lvl="1"/>
            <a:r>
              <a:rPr lang="en-IN" dirty="0" smtClean="0"/>
              <a:t>with careful attention to thyroid gland and cervical soft tissues</a:t>
            </a:r>
          </a:p>
          <a:p>
            <a:pPr lvl="1"/>
            <a:r>
              <a:rPr lang="en-IN" dirty="0" smtClean="0"/>
              <a:t>As well as indirect laryngoscopy</a:t>
            </a:r>
          </a:p>
          <a:p>
            <a:r>
              <a:rPr lang="en-IN" dirty="0" smtClean="0"/>
              <a:t>Solitary thyroid can vary from soft to hard</a:t>
            </a:r>
          </a:p>
          <a:p>
            <a:r>
              <a:rPr lang="en-IN" dirty="0" smtClean="0"/>
              <a:t>Hard and fixed nodules - more likely to be malignant than supple mobile nodules</a:t>
            </a:r>
          </a:p>
          <a:p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4204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EXAMINATION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Thyroid carcinoma usually </a:t>
            </a:r>
            <a:r>
              <a:rPr lang="en-IN" dirty="0" err="1" smtClean="0"/>
              <a:t>nontender</a:t>
            </a:r>
            <a:r>
              <a:rPr lang="en-IN" dirty="0" smtClean="0"/>
              <a:t> on palpation</a:t>
            </a:r>
          </a:p>
          <a:p>
            <a:r>
              <a:rPr lang="en-IN" dirty="0" smtClean="0"/>
              <a:t>Firm cervical masses highly suggestive of regional lymph node metastasis</a:t>
            </a:r>
          </a:p>
          <a:p>
            <a:r>
              <a:rPr lang="en-IN" dirty="0" smtClean="0"/>
              <a:t>Vocal cord palsy implies involvement of the recurrent laryngeal nerve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7112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334</TotalTime>
  <Words>1613</Words>
  <Application>Microsoft Office PowerPoint</Application>
  <PresentationFormat>On-screen Show (4:3)</PresentationFormat>
  <Paragraphs>239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Solstice</vt:lpstr>
      <vt:lpstr>THYROID MALIGNANCY</vt:lpstr>
      <vt:lpstr>INTRODUCTION</vt:lpstr>
      <vt:lpstr>CLASSIFICATION</vt:lpstr>
      <vt:lpstr>CLASSIFICATION</vt:lpstr>
      <vt:lpstr>CLINICAL PRESENTATION</vt:lpstr>
      <vt:lpstr>Slide 6</vt:lpstr>
      <vt:lpstr>Slide 7</vt:lpstr>
      <vt:lpstr>EXAMINATION</vt:lpstr>
      <vt:lpstr>EXAMINATION</vt:lpstr>
      <vt:lpstr>RISK FACTORS for Thyroid Carcinoma in Patients with Thyroid Nodule</vt:lpstr>
      <vt:lpstr>EVALUATION</vt:lpstr>
      <vt:lpstr>Slide 12</vt:lpstr>
      <vt:lpstr>LABORATORY EVALUATION</vt:lpstr>
      <vt:lpstr>LABORATORY EVALUATION</vt:lpstr>
      <vt:lpstr>Slide 15</vt:lpstr>
      <vt:lpstr>IMAGING PROCEDURES</vt:lpstr>
      <vt:lpstr>Slide 17</vt:lpstr>
      <vt:lpstr>Slide 18</vt:lpstr>
      <vt:lpstr>Slide 19</vt:lpstr>
      <vt:lpstr>Slide 20</vt:lpstr>
      <vt:lpstr>PAPILLARY CARCINOMA</vt:lpstr>
      <vt:lpstr>Slide 22</vt:lpstr>
      <vt:lpstr>PATHOLOGY</vt:lpstr>
      <vt:lpstr>LOCAL INVASION</vt:lpstr>
      <vt:lpstr>FOLLLICULAR CARCINOMA</vt:lpstr>
      <vt:lpstr>PATHOLOGY</vt:lpstr>
      <vt:lpstr>TREATMENT OF  WELL DIFFERENTIATED CARCINOMA</vt:lpstr>
      <vt:lpstr>Slide 28</vt:lpstr>
      <vt:lpstr>THYROID SUPPRESSION</vt:lpstr>
      <vt:lpstr>HURTHLE CELL CARCINOMA</vt:lpstr>
      <vt:lpstr>MANAGEMENT</vt:lpstr>
      <vt:lpstr>MEDULLARY  THYROID CARCINOMA </vt:lpstr>
      <vt:lpstr>Slide 33</vt:lpstr>
      <vt:lpstr>TREATMENT</vt:lpstr>
      <vt:lpstr>ANAPLASTIC CARCINOMA</vt:lpstr>
      <vt:lpstr>Slide 36</vt:lpstr>
      <vt:lpstr>TREATMENT</vt:lpstr>
      <vt:lpstr>THYROID LYMPHOMA</vt:lpstr>
      <vt:lpstr>Slide 39</vt:lpstr>
      <vt:lpstr>Slide 40</vt:lpstr>
      <vt:lpstr>Slide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MALIGNANCY</dc:title>
  <dc:creator>Admin</dc:creator>
  <cp:lastModifiedBy>Jeevana</cp:lastModifiedBy>
  <cp:revision>79</cp:revision>
  <dcterms:created xsi:type="dcterms:W3CDTF">2017-03-14T12:18:52Z</dcterms:created>
  <dcterms:modified xsi:type="dcterms:W3CDTF">2020-08-19T11:16:09Z</dcterms:modified>
</cp:coreProperties>
</file>