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0" r:id="rId2"/>
    <p:sldId id="266" r:id="rId3"/>
    <p:sldId id="257" r:id="rId4"/>
    <p:sldId id="258" r:id="rId5"/>
    <p:sldId id="259" r:id="rId6"/>
    <p:sldId id="260" r:id="rId7"/>
    <p:sldId id="261" r:id="rId8"/>
    <p:sldId id="262" r:id="rId9"/>
    <p:sldId id="271" r:id="rId10"/>
    <p:sldId id="272" r:id="rId11"/>
    <p:sldId id="273"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822"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C1992889-2BF0-4029-A8B2-BA97D6BA18EA}" type="datetimeFigureOut">
              <a:rPr lang="en-US" smtClean="0"/>
              <a:pPr/>
              <a:t>8/13/2020</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4471BDD3-7922-429B-8FD6-D12C5E0DBFC2}"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1992889-2BF0-4029-A8B2-BA97D6BA18EA}" type="datetimeFigureOut">
              <a:rPr lang="en-US" smtClean="0"/>
              <a:pPr/>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1BDD3-7922-429B-8FD6-D12C5E0DBFC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1992889-2BF0-4029-A8B2-BA97D6BA18EA}" type="datetimeFigureOut">
              <a:rPr lang="en-US" smtClean="0"/>
              <a:pPr/>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1BDD3-7922-429B-8FD6-D12C5E0DBFC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C1992889-2BF0-4029-A8B2-BA97D6BA18EA}" type="datetimeFigureOut">
              <a:rPr lang="en-US" smtClean="0"/>
              <a:pPr/>
              <a:t>8/13/2020</a:t>
            </a:fld>
            <a:endParaRPr lang="en-US"/>
          </a:p>
        </p:txBody>
      </p:sp>
      <p:sp>
        <p:nvSpPr>
          <p:cNvPr id="9" name="Slide Number Placeholder 8"/>
          <p:cNvSpPr>
            <a:spLocks noGrp="1"/>
          </p:cNvSpPr>
          <p:nvPr>
            <p:ph type="sldNum" sz="quarter" idx="15"/>
          </p:nvPr>
        </p:nvSpPr>
        <p:spPr/>
        <p:txBody>
          <a:bodyPr rtlCol="0"/>
          <a:lstStyle/>
          <a:p>
            <a:fld id="{4471BDD3-7922-429B-8FD6-D12C5E0DBFC2}"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C1992889-2BF0-4029-A8B2-BA97D6BA18EA}" type="datetimeFigureOut">
              <a:rPr lang="en-US" smtClean="0"/>
              <a:pPr/>
              <a:t>8/13/2020</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4471BDD3-7922-429B-8FD6-D12C5E0DBFC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C1992889-2BF0-4029-A8B2-BA97D6BA18EA}" type="datetimeFigureOut">
              <a:rPr lang="en-US" smtClean="0"/>
              <a:pPr/>
              <a:t>8/13/2020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71BDD3-7922-429B-8FD6-D12C5E0DBFC2}"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C1992889-2BF0-4029-A8B2-BA97D6BA18EA}" type="datetimeFigureOut">
              <a:rPr lang="en-US" smtClean="0"/>
              <a:pPr/>
              <a:t>8/13/2020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471BDD3-7922-429B-8FD6-D12C5E0DBFC2}"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C1992889-2BF0-4029-A8B2-BA97D6BA18EA}" type="datetimeFigureOut">
              <a:rPr lang="en-US" smtClean="0"/>
              <a:pPr/>
              <a:t>8/13/2020</a:t>
            </a:fld>
            <a:endParaRPr lang="en-US"/>
          </a:p>
        </p:txBody>
      </p:sp>
      <p:sp>
        <p:nvSpPr>
          <p:cNvPr id="7" name="Slide Number Placeholder 6"/>
          <p:cNvSpPr>
            <a:spLocks noGrp="1"/>
          </p:cNvSpPr>
          <p:nvPr>
            <p:ph type="sldNum" sz="quarter" idx="11"/>
          </p:nvPr>
        </p:nvSpPr>
        <p:spPr/>
        <p:txBody>
          <a:bodyPr rtlCol="0"/>
          <a:lstStyle/>
          <a:p>
            <a:fld id="{4471BDD3-7922-429B-8FD6-D12C5E0DBFC2}"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992889-2BF0-4029-A8B2-BA97D6BA18EA}" type="datetimeFigureOut">
              <a:rPr lang="en-US" smtClean="0"/>
              <a:pPr/>
              <a:t>8/13/2020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471BDD3-7922-429B-8FD6-D12C5E0DBFC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C1992889-2BF0-4029-A8B2-BA97D6BA18EA}" type="datetimeFigureOut">
              <a:rPr lang="en-US" smtClean="0"/>
              <a:pPr/>
              <a:t>8/13/2020</a:t>
            </a:fld>
            <a:endParaRPr lang="en-US"/>
          </a:p>
        </p:txBody>
      </p:sp>
      <p:sp>
        <p:nvSpPr>
          <p:cNvPr id="22" name="Slide Number Placeholder 21"/>
          <p:cNvSpPr>
            <a:spLocks noGrp="1"/>
          </p:cNvSpPr>
          <p:nvPr>
            <p:ph type="sldNum" sz="quarter" idx="15"/>
          </p:nvPr>
        </p:nvSpPr>
        <p:spPr/>
        <p:txBody>
          <a:bodyPr rtlCol="0"/>
          <a:lstStyle/>
          <a:p>
            <a:fld id="{4471BDD3-7922-429B-8FD6-D12C5E0DBFC2}"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C1992889-2BF0-4029-A8B2-BA97D6BA18EA}" type="datetimeFigureOut">
              <a:rPr lang="en-US" smtClean="0"/>
              <a:pPr/>
              <a:t>8/13/2020</a:t>
            </a:fld>
            <a:endParaRPr lang="en-US"/>
          </a:p>
        </p:txBody>
      </p:sp>
      <p:sp>
        <p:nvSpPr>
          <p:cNvPr id="18" name="Slide Number Placeholder 17"/>
          <p:cNvSpPr>
            <a:spLocks noGrp="1"/>
          </p:cNvSpPr>
          <p:nvPr>
            <p:ph type="sldNum" sz="quarter" idx="11"/>
          </p:nvPr>
        </p:nvSpPr>
        <p:spPr/>
        <p:txBody>
          <a:bodyPr rtlCol="0"/>
          <a:lstStyle/>
          <a:p>
            <a:fld id="{4471BDD3-7922-429B-8FD6-D12C5E0DBFC2}"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C1992889-2BF0-4029-A8B2-BA97D6BA18EA}" type="datetimeFigureOut">
              <a:rPr lang="en-US" smtClean="0"/>
              <a:pPr/>
              <a:t>8/13/2020</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4471BDD3-7922-429B-8FD6-D12C5E0DBFC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en.wikipedia.org/wiki/Neuroscience" TargetMode="External"/><Relationship Id="rId2" Type="http://schemas.openxmlformats.org/officeDocument/2006/relationships/hyperlink" Target="http://en.wikipedia.org/wiki/Deutsche_Medizinische_Wochenschrift" TargetMode="External"/><Relationship Id="rId1" Type="http://schemas.openxmlformats.org/officeDocument/2006/relationships/slideLayout" Target="../slideLayouts/slideLayout7.xml"/><Relationship Id="rId4" Type="http://schemas.openxmlformats.org/officeDocument/2006/relationships/hyperlink" Target="http://en.wikipedia.org/wiki/Neuron"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hyperlink" Target="http://www.plosmedicine.org/article/browseIssue.action?issue=info:doi/10.1371/issue.pmed.v04.i04"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5288340"/>
            <a:ext cx="4572000" cy="1569660"/>
          </a:xfrm>
          <a:prstGeom prst="rect">
            <a:avLst/>
          </a:prstGeom>
        </p:spPr>
        <p:txBody>
          <a:bodyPr>
            <a:spAutoFit/>
          </a:bodyPr>
          <a:lstStyle/>
          <a:p>
            <a:r>
              <a:rPr lang="en-US" sz="2400" dirty="0" err="1" smtClean="0"/>
              <a:t>Dr.A.Gandotra</a:t>
            </a:r>
            <a:endParaRPr lang="en-US" sz="2400" dirty="0" smtClean="0"/>
          </a:p>
          <a:p>
            <a:r>
              <a:rPr lang="en-US" sz="2400" dirty="0" smtClean="0"/>
              <a:t>HOD &amp; </a:t>
            </a:r>
            <a:r>
              <a:rPr lang="en-US" sz="2400" dirty="0" smtClean="0"/>
              <a:t>Professor</a:t>
            </a:r>
          </a:p>
          <a:p>
            <a:r>
              <a:rPr lang="en-US" sz="2400" dirty="0" smtClean="0"/>
              <a:t>Department of Anatomy</a:t>
            </a:r>
          </a:p>
          <a:p>
            <a:r>
              <a:rPr lang="en-US" sz="2400" dirty="0" smtClean="0"/>
              <a:t>S.B.K.S.M.I. &amp; R.C.</a:t>
            </a:r>
            <a:endParaRPr lang="en-US" sz="2400" dirty="0" smtClean="0"/>
          </a:p>
        </p:txBody>
      </p:sp>
      <p:sp>
        <p:nvSpPr>
          <p:cNvPr id="3" name="TextBox 2"/>
          <p:cNvSpPr txBox="1"/>
          <p:nvPr/>
        </p:nvSpPr>
        <p:spPr>
          <a:xfrm>
            <a:off x="1905000" y="1828800"/>
            <a:ext cx="5482591" cy="1015663"/>
          </a:xfrm>
          <a:prstGeom prst="rect">
            <a:avLst/>
          </a:prstGeom>
          <a:noFill/>
        </p:spPr>
        <p:txBody>
          <a:bodyPr wrap="none" rtlCol="0">
            <a:spAutoFit/>
          </a:bodyPr>
          <a:lstStyle/>
          <a:p>
            <a:r>
              <a:rPr lang="en-US" sz="6000" dirty="0" smtClean="0"/>
              <a:t>Nervous tissue</a:t>
            </a:r>
            <a:endParaRPr lang="en-US" sz="6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295400" y="533400"/>
            <a:ext cx="3733800" cy="646331"/>
          </a:xfrm>
          <a:prstGeom prst="rect">
            <a:avLst/>
          </a:prstGeom>
          <a:noFill/>
        </p:spPr>
        <p:txBody>
          <a:bodyPr wrap="square" rtlCol="0">
            <a:spAutoFit/>
          </a:bodyPr>
          <a:lstStyle/>
          <a:p>
            <a:r>
              <a:rPr lang="en-US" b="1" dirty="0" smtClean="0"/>
              <a:t>The neuron theory</a:t>
            </a:r>
            <a:endParaRPr lang="en-US" dirty="0" smtClean="0"/>
          </a:p>
          <a:p>
            <a:endParaRPr lang="en-US" dirty="0"/>
          </a:p>
        </p:txBody>
      </p:sp>
      <p:sp>
        <p:nvSpPr>
          <p:cNvPr id="4" name="TextBox 3"/>
          <p:cNvSpPr txBox="1"/>
          <p:nvPr/>
        </p:nvSpPr>
        <p:spPr>
          <a:xfrm>
            <a:off x="533400" y="1066800"/>
            <a:ext cx="8229600" cy="646331"/>
          </a:xfrm>
          <a:prstGeom prst="rect">
            <a:avLst/>
          </a:prstGeom>
          <a:noFill/>
        </p:spPr>
        <p:txBody>
          <a:bodyPr wrap="square" rtlCol="0">
            <a:spAutoFit/>
          </a:bodyPr>
          <a:lstStyle/>
          <a:p>
            <a:r>
              <a:rPr lang="en-US" dirty="0" smtClean="0"/>
              <a:t>The theory was published in a series of papers in the main medical journal of Germany, </a:t>
            </a:r>
            <a:r>
              <a:rPr lang="en-US" dirty="0" smtClean="0">
                <a:hlinkClick r:id="rId2" tooltip="Deutsche Medizinische Wochenschrift"/>
              </a:rPr>
              <a:t>Deutsche</a:t>
            </a:r>
            <a:r>
              <a:rPr lang="en-US" i="1" dirty="0" smtClean="0">
                <a:hlinkClick r:id="rId2" tooltip="Deutsche Medizinische Wochenschrift"/>
              </a:rPr>
              <a:t> </a:t>
            </a:r>
            <a:r>
              <a:rPr lang="en-US" dirty="0" err="1" smtClean="0">
                <a:hlinkClick r:id="rId2" tooltip="Deutsche Medizinische Wochenschrift"/>
              </a:rPr>
              <a:t>Medizinische</a:t>
            </a:r>
            <a:r>
              <a:rPr lang="en-US" i="1" dirty="0" smtClean="0">
                <a:hlinkClick r:id="rId2" tooltip="Deutsche Medizinische Wochenschrift"/>
              </a:rPr>
              <a:t> </a:t>
            </a:r>
            <a:r>
              <a:rPr lang="en-US" i="1" dirty="0" err="1" smtClean="0">
                <a:hlinkClick r:id="rId2" tooltip="Deutsche Medizinische Wochenschrift"/>
              </a:rPr>
              <a:t>Wochenschrift</a:t>
            </a:r>
            <a:endParaRPr lang="en-US" dirty="0"/>
          </a:p>
        </p:txBody>
      </p:sp>
      <p:graphicFrame>
        <p:nvGraphicFramePr>
          <p:cNvPr id="5" name="Table 4"/>
          <p:cNvGraphicFramePr>
            <a:graphicFrameLocks noGrp="1"/>
          </p:cNvGraphicFramePr>
          <p:nvPr/>
        </p:nvGraphicFramePr>
        <p:xfrm>
          <a:off x="530087" y="2027583"/>
          <a:ext cx="7620001" cy="4505739"/>
        </p:xfrm>
        <a:graphic>
          <a:graphicData uri="http://schemas.openxmlformats.org/drawingml/2006/table">
            <a:tbl>
              <a:tblPr/>
              <a:tblGrid>
                <a:gridCol w="1603513"/>
                <a:gridCol w="1295400"/>
                <a:gridCol w="1600200"/>
                <a:gridCol w="1676400"/>
                <a:gridCol w="1444488"/>
              </a:tblGrid>
              <a:tr h="4505739">
                <a:tc>
                  <a:txBody>
                    <a:bodyPr/>
                    <a:lstStyle/>
                    <a:p>
                      <a:r>
                        <a:rPr kumimoji="0" lang="en-US" sz="1600" kern="1200" dirty="0" err="1" smtClean="0">
                          <a:solidFill>
                            <a:schemeClr val="tx1"/>
                          </a:solidFill>
                          <a:latin typeface="+mn-lt"/>
                          <a:ea typeface="+mn-ea"/>
                          <a:cs typeface="+mn-cs"/>
                        </a:rPr>
                        <a:t>Waldeyer's</a:t>
                      </a:r>
                      <a:r>
                        <a:rPr kumimoji="0" lang="en-US" sz="1600" kern="1200" dirty="0" smtClean="0">
                          <a:solidFill>
                            <a:schemeClr val="tx1"/>
                          </a:solidFill>
                          <a:latin typeface="+mn-lt"/>
                          <a:ea typeface="+mn-ea"/>
                          <a:cs typeface="+mn-cs"/>
                        </a:rPr>
                        <a:t> name is sometimes associated in the </a:t>
                      </a:r>
                      <a:r>
                        <a:rPr kumimoji="0" lang="en-US" sz="1600" u="sng" kern="1200" dirty="0" err="1" smtClean="0">
                          <a:solidFill>
                            <a:schemeClr val="tx1"/>
                          </a:solidFill>
                          <a:latin typeface="+mn-lt"/>
                          <a:ea typeface="+mn-ea"/>
                          <a:cs typeface="+mn-cs"/>
                          <a:hlinkClick r:id="rId3" tooltip="Neuroscience"/>
                        </a:rPr>
                        <a:t>neuroscienceto</a:t>
                      </a:r>
                      <a:r>
                        <a:rPr kumimoji="0" lang="en-US" sz="1600" kern="1200" dirty="0" smtClean="0">
                          <a:solidFill>
                            <a:schemeClr val="tx1"/>
                          </a:solidFill>
                          <a:latin typeface="+mn-lt"/>
                          <a:ea typeface="+mn-ea"/>
                          <a:cs typeface="+mn-cs"/>
                        </a:rPr>
                        <a:t> the so-called "neuron theory" and for coining the term "</a:t>
                      </a:r>
                      <a:r>
                        <a:rPr kumimoji="0" lang="en-US" sz="1600" u="sng" kern="1200" dirty="0" smtClean="0">
                          <a:solidFill>
                            <a:schemeClr val="tx1"/>
                          </a:solidFill>
                          <a:latin typeface="+mn-lt"/>
                          <a:ea typeface="+mn-ea"/>
                          <a:cs typeface="+mn-cs"/>
                          <a:hlinkClick r:id="rId4" tooltip="Neuron"/>
                        </a:rPr>
                        <a:t>neuron</a:t>
                      </a:r>
                      <a:r>
                        <a:rPr kumimoji="0" lang="en-US" sz="1600" kern="1200" dirty="0" smtClean="0">
                          <a:solidFill>
                            <a:schemeClr val="tx1"/>
                          </a:solidFill>
                          <a:latin typeface="+mn-lt"/>
                          <a:ea typeface="+mn-ea"/>
                          <a:cs typeface="+mn-cs"/>
                        </a:rPr>
                        <a:t>" to describe the basic structural unit of the nervous system. </a:t>
                      </a:r>
                      <a:endParaRPr lang="en-US" sz="1600" dirty="0"/>
                    </a:p>
                  </a:txBody>
                  <a:tcP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mpd="sng">
                      <a:solidFill>
                        <a:schemeClr val="tx1"/>
                      </a:solidFill>
                      <a:prstDash val="solid"/>
                    </a:lnB>
                  </a:tcPr>
                </a:tc>
                <a:tc>
                  <a:txBody>
                    <a:bodyPr/>
                    <a:lstStyle/>
                    <a:p>
                      <a:r>
                        <a:rPr lang="en-US" b="1" dirty="0" smtClean="0"/>
                        <a:t>The neuron theory</a:t>
                      </a:r>
                    </a:p>
                    <a:p>
                      <a:endParaRPr lang="en-US" b="1" dirty="0" smtClean="0"/>
                    </a:p>
                    <a:p>
                      <a:r>
                        <a:rPr lang="en-US" b="1" dirty="0" smtClean="0">
                          <a:solidFill>
                            <a:srgbClr val="FF0000"/>
                          </a:solidFill>
                        </a:rPr>
                        <a:t>LOW</a:t>
                      </a:r>
                      <a:r>
                        <a:rPr lang="en-US" b="1" baseline="0" dirty="0" smtClean="0">
                          <a:solidFill>
                            <a:srgbClr val="FF0000"/>
                          </a:solidFill>
                        </a:rPr>
                        <a:t> LEVEL</a:t>
                      </a:r>
                      <a:endParaRPr lang="en-US"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solidFill>
                        <a:schemeClr val="tx1"/>
                      </a:solidFill>
                      <a:prstDash val="solid"/>
                    </a:lnT>
                    <a:lnB w="12700" cmpd="sng">
                      <a:solidFill>
                        <a:schemeClr val="tx1"/>
                      </a:solidFill>
                      <a:prstDash val="solid"/>
                    </a:lnB>
                  </a:tcPr>
                </a:tc>
                <a:tc>
                  <a:txBody>
                    <a:bodyPr/>
                    <a:lstStyle/>
                    <a:p>
                      <a:r>
                        <a:rPr lang="en-US" dirty="0" smtClean="0"/>
                        <a:t>According to this theory the neurons remains</a:t>
                      </a:r>
                      <a:r>
                        <a:rPr lang="en-US" baseline="0" dirty="0" smtClean="0"/>
                        <a:t> in </a:t>
                      </a:r>
                      <a:r>
                        <a:rPr lang="en-US" baseline="0" dirty="0" err="1" smtClean="0"/>
                        <a:t>contiguty</a:t>
                      </a:r>
                      <a:r>
                        <a:rPr lang="en-US" baseline="0" dirty="0" smtClean="0"/>
                        <a:t> but not in </a:t>
                      </a:r>
                      <a:r>
                        <a:rPr lang="en-US" baseline="0" dirty="0" err="1" smtClean="0"/>
                        <a:t>continunity</a:t>
                      </a:r>
                      <a:r>
                        <a:rPr lang="en-US" baseline="0" dirty="0" smtClean="0"/>
                        <a:t> at the synapse and transmission of nerve impulse across the synapse is by the </a:t>
                      </a:r>
                      <a:r>
                        <a:rPr lang="en-US" baseline="0" dirty="0" err="1" smtClean="0"/>
                        <a:t>neuro</a:t>
                      </a:r>
                      <a:r>
                        <a:rPr lang="en-US" baseline="0" dirty="0" smtClean="0"/>
                        <a:t> transmitter.</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solidFill>
                        <a:schemeClr val="tx1"/>
                      </a:solidFill>
                      <a:prstDash val="solid"/>
                    </a:lnT>
                    <a:lnB w="12700" cmpd="sng">
                      <a:solidFill>
                        <a:schemeClr val="tx1"/>
                      </a:solidFill>
                      <a:prstDash val="solid"/>
                    </a:lnB>
                  </a:tcPr>
                </a:tc>
                <a:tc>
                  <a:txBody>
                    <a:bodyPr/>
                    <a:lstStyle/>
                    <a:p>
                      <a:r>
                        <a:rPr lang="en-US" dirty="0" smtClean="0">
                          <a:solidFill>
                            <a:schemeClr val="tx1"/>
                          </a:solidFill>
                        </a:rPr>
                        <a:t>At</a:t>
                      </a:r>
                      <a:r>
                        <a:rPr lang="en-US" baseline="0" dirty="0" smtClean="0">
                          <a:solidFill>
                            <a:schemeClr val="tx1"/>
                          </a:solidFill>
                        </a:rPr>
                        <a:t> the synapse there is no </a:t>
                      </a:r>
                      <a:r>
                        <a:rPr lang="en-US" baseline="0" dirty="0" err="1" smtClean="0">
                          <a:solidFill>
                            <a:schemeClr val="tx1"/>
                          </a:solidFill>
                        </a:rPr>
                        <a:t>physcial</a:t>
                      </a:r>
                      <a:r>
                        <a:rPr lang="en-US" baseline="0" dirty="0" smtClean="0">
                          <a:solidFill>
                            <a:schemeClr val="tx1"/>
                          </a:solidFill>
                        </a:rPr>
                        <a:t> contact between the neurons, but only functional contact.</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solidFill>
                        <a:schemeClr val="tx1"/>
                      </a:solidFill>
                      <a:prstDash val="solid"/>
                    </a:lnT>
                    <a:lnB w="12700" cmpd="sng">
                      <a:solidFill>
                        <a:schemeClr val="tx1"/>
                      </a:solidFill>
                      <a:prstDash val="solid"/>
                    </a:lnB>
                  </a:tcPr>
                </a:tc>
                <a:tc>
                  <a:txBody>
                    <a:bodyPr/>
                    <a:lstStyle/>
                    <a:p>
                      <a:r>
                        <a:rPr lang="en-US" dirty="0" smtClean="0"/>
                        <a:t>If there present</a:t>
                      </a:r>
                      <a:r>
                        <a:rPr lang="en-US" baseline="0" dirty="0" smtClean="0"/>
                        <a:t> physical contact then there will be no transmission of </a:t>
                      </a:r>
                      <a:r>
                        <a:rPr lang="en-US" baseline="0" dirty="0" err="1" smtClean="0"/>
                        <a:t>actional</a:t>
                      </a:r>
                      <a:r>
                        <a:rPr lang="en-US" baseline="0" dirty="0" smtClean="0"/>
                        <a:t> </a:t>
                      </a:r>
                      <a:r>
                        <a:rPr lang="en-US" baseline="0" dirty="0" err="1" smtClean="0"/>
                        <a:t>potional</a:t>
                      </a:r>
                      <a:r>
                        <a:rPr lang="en-US" baseline="0" dirty="0" smtClean="0"/>
                        <a:t> from the one point to another  point.</a:t>
                      </a:r>
                      <a:endParaRPr lang="en-US" dirty="0"/>
                    </a:p>
                  </a:txBody>
                  <a:tcPr>
                    <a:lnL w="12700" cap="flat" cmpd="sng" algn="ctr">
                      <a:solidFill>
                        <a:schemeClr val="tx1"/>
                      </a:solidFill>
                      <a:prstDash val="solid"/>
                      <a:round/>
                      <a:headEnd type="none" w="med" len="med"/>
                      <a:tailEnd type="none" w="med" len="me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609600"/>
            <a:ext cx="5257800" cy="369332"/>
          </a:xfrm>
          <a:prstGeom prst="rect">
            <a:avLst/>
          </a:prstGeom>
          <a:noFill/>
        </p:spPr>
        <p:txBody>
          <a:bodyPr wrap="square" rtlCol="0">
            <a:spAutoFit/>
          </a:bodyPr>
          <a:lstStyle/>
          <a:p>
            <a:r>
              <a:rPr lang="en-US" dirty="0" smtClean="0"/>
              <a:t>Injury to axon</a:t>
            </a:r>
            <a:endParaRPr lang="en-US" dirty="0"/>
          </a:p>
        </p:txBody>
      </p:sp>
      <p:graphicFrame>
        <p:nvGraphicFramePr>
          <p:cNvPr id="3" name="Table 2"/>
          <p:cNvGraphicFramePr>
            <a:graphicFrameLocks noGrp="1"/>
          </p:cNvGraphicFramePr>
          <p:nvPr/>
        </p:nvGraphicFramePr>
        <p:xfrm>
          <a:off x="228601" y="1295400"/>
          <a:ext cx="8305802" cy="5425440"/>
        </p:xfrm>
        <a:graphic>
          <a:graphicData uri="http://schemas.openxmlformats.org/drawingml/2006/table">
            <a:tbl>
              <a:tblPr/>
              <a:tblGrid>
                <a:gridCol w="1752599"/>
                <a:gridCol w="1407217"/>
                <a:gridCol w="1640783"/>
                <a:gridCol w="1905000"/>
                <a:gridCol w="1600203"/>
              </a:tblGrid>
              <a:tr h="4607339">
                <a:tc>
                  <a:txBody>
                    <a:bodyPr/>
                    <a:lstStyle/>
                    <a:p>
                      <a:r>
                        <a:rPr lang="en-US" sz="1600" dirty="0" smtClean="0"/>
                        <a:t>In 1885, researcher W. </a:t>
                      </a:r>
                      <a:r>
                        <a:rPr lang="en-US" sz="1600" dirty="0" err="1" smtClean="0"/>
                        <a:t>Flemming</a:t>
                      </a:r>
                      <a:r>
                        <a:rPr kumimoji="0" lang="en-US" sz="1600" kern="1200" dirty="0" smtClean="0">
                          <a:solidFill>
                            <a:schemeClr val="tx1"/>
                          </a:solidFill>
                          <a:latin typeface="+mn-lt"/>
                          <a:ea typeface="+mn-ea"/>
                          <a:cs typeface="+mn-cs"/>
                        </a:rPr>
                        <a:t>. </a:t>
                      </a:r>
                      <a:endParaRPr lang="en-US" sz="1600" dirty="0"/>
                    </a:p>
                  </a:txBody>
                  <a:tcP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mpd="sng">
                      <a:solidFill>
                        <a:schemeClr val="tx1"/>
                      </a:solidFill>
                      <a:prstDash val="solid"/>
                    </a:lnB>
                  </a:tcPr>
                </a:tc>
                <a:tc>
                  <a:txBody>
                    <a:bodyPr/>
                    <a:lstStyle/>
                    <a:p>
                      <a:r>
                        <a:rPr lang="en-US" dirty="0" err="1" smtClean="0"/>
                        <a:t>Chromatolysis</a:t>
                      </a:r>
                      <a:r>
                        <a:rPr lang="en-US" baseline="0" dirty="0" smtClean="0"/>
                        <a:t> in neuron after injury to axon .</a:t>
                      </a:r>
                    </a:p>
                    <a:p>
                      <a:endParaRPr lang="en-US" baseline="0" dirty="0" smtClean="0"/>
                    </a:p>
                    <a:p>
                      <a:endParaRPr lang="en-US" baseline="0" dirty="0" smtClean="0"/>
                    </a:p>
                    <a:p>
                      <a:endParaRPr lang="en-US" baseline="0" dirty="0" smtClean="0">
                        <a:solidFill>
                          <a:srgbClr val="FF0000"/>
                        </a:solidFill>
                      </a:endParaRPr>
                    </a:p>
                    <a:p>
                      <a:r>
                        <a:rPr lang="en-US" baseline="0" dirty="0" smtClean="0">
                          <a:solidFill>
                            <a:srgbClr val="FF0000"/>
                          </a:solidFill>
                        </a:rPr>
                        <a:t>Low Level</a:t>
                      </a:r>
                      <a:endParaRPr lang="en-US"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solidFill>
                        <a:schemeClr val="tx1"/>
                      </a:solidFill>
                      <a:prstDash val="solid"/>
                    </a:lnT>
                    <a:lnB w="12700" cmpd="sng">
                      <a:solidFill>
                        <a:schemeClr val="tx1"/>
                      </a:solidFill>
                      <a:prstDash val="solid"/>
                    </a:lnB>
                  </a:tcPr>
                </a:tc>
                <a:tc>
                  <a:txBody>
                    <a:bodyPr/>
                    <a:lstStyle/>
                    <a:p>
                      <a:r>
                        <a:rPr lang="en-US" dirty="0" smtClean="0"/>
                        <a:t>dying cells in degenerating mammalian ovarian follicles, </a:t>
                      </a:r>
                      <a:r>
                        <a:rPr lang="en-US" dirty="0" err="1" smtClean="0"/>
                        <a:t>chromatolysis</a:t>
                      </a:r>
                      <a:r>
                        <a:rPr lang="en-US" dirty="0" smtClean="0"/>
                        <a:t> was also studied in the lactating mammary glands and in breast cancer cells.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solidFill>
                        <a:schemeClr val="tx1"/>
                      </a:solidFill>
                      <a:prstDash val="solid"/>
                    </a:lnT>
                    <a:lnB w="12700" cmpd="sng">
                      <a:solidFill>
                        <a:schemeClr val="tx1"/>
                      </a:solidFill>
                      <a:prstDash val="solid"/>
                    </a:lnB>
                  </a:tcPr>
                </a:tc>
                <a:tc>
                  <a:txBody>
                    <a:bodyPr/>
                    <a:lstStyle/>
                    <a:p>
                      <a:r>
                        <a:rPr lang="en-US" sz="1400" dirty="0" smtClean="0"/>
                        <a:t>The consistent features of </a:t>
                      </a:r>
                      <a:r>
                        <a:rPr lang="en-US" sz="1400" dirty="0" err="1" smtClean="0"/>
                        <a:t>chromatolysis</a:t>
                      </a:r>
                      <a:r>
                        <a:rPr lang="en-US" sz="1400" dirty="0" smtClean="0"/>
                        <a:t> included the condensation of the cytoplasm and chromatin, cell shrinkage, formation of “chromatin balls,” intact normal organelles, and fragmentation of cells observed by the budding of fragments enclosed in the cell membrane. These budding fragments were termed “apoptotic bodies,” thus coining the name “apoptosis” to describe this form of cell death</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solidFill>
                        <a:schemeClr val="tx1"/>
                      </a:solidFill>
                      <a:prstDash val="solid"/>
                    </a:lnT>
                    <a:lnB w="12700" cmpd="sng">
                      <a:solidFill>
                        <a:schemeClr val="tx1"/>
                      </a:solidFill>
                      <a:prstDash val="soli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n 1952, research further supported the role of </a:t>
                      </a:r>
                      <a:r>
                        <a:rPr lang="en-US" sz="1400" dirty="0" err="1" smtClean="0"/>
                        <a:t>chromatolysis</a:t>
                      </a:r>
                      <a:r>
                        <a:rPr lang="en-US" sz="1400" dirty="0" smtClean="0"/>
                        <a:t> in changing the physiology of cells during cell death processes in embryo development. It was also observed that the integrity of mitochondria is maintained during </a:t>
                      </a:r>
                      <a:r>
                        <a:rPr lang="en-US" sz="1400" dirty="0" err="1" smtClean="0"/>
                        <a:t>chromatolysis</a:t>
                      </a:r>
                      <a:r>
                        <a:rPr lang="en-US" sz="1400" dirty="0" smtClean="0"/>
                        <a:t>.</a:t>
                      </a:r>
                    </a:p>
                    <a:p>
                      <a:endParaRPr lang="en-US" dirty="0"/>
                    </a:p>
                  </a:txBody>
                  <a:tcPr>
                    <a:lnL w="12700" cap="flat" cmpd="sng" algn="ctr">
                      <a:solidFill>
                        <a:schemeClr val="tx1"/>
                      </a:solidFill>
                      <a:prstDash val="solid"/>
                      <a:round/>
                      <a:headEnd type="none" w="med" len="med"/>
                      <a:tailEnd type="none" w="med" len="me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81200" y="457201"/>
            <a:ext cx="7620000" cy="914400"/>
          </a:xfrm>
        </p:spPr>
        <p:txBody>
          <a:bodyPr/>
          <a:lstStyle/>
          <a:p>
            <a:r>
              <a:rPr lang="en-US" sz="5400" dirty="0" smtClean="0">
                <a:latin typeface="Algerian" pitchFamily="82" charset="0"/>
              </a:rPr>
              <a:t>NERVOUS TISSUE</a:t>
            </a:r>
            <a:endParaRPr lang="en-US" sz="5400" dirty="0">
              <a:latin typeface="Algerian" pitchFamily="82" charset="0"/>
            </a:endParaRPr>
          </a:p>
        </p:txBody>
      </p:sp>
      <p:sp>
        <p:nvSpPr>
          <p:cNvPr id="3" name="Subtitle 2"/>
          <p:cNvSpPr>
            <a:spLocks noGrp="1"/>
          </p:cNvSpPr>
          <p:nvPr>
            <p:ph type="subTitle" idx="1"/>
          </p:nvPr>
        </p:nvSpPr>
        <p:spPr>
          <a:xfrm>
            <a:off x="2286000" y="1752600"/>
            <a:ext cx="6172200" cy="4622322"/>
          </a:xfrm>
        </p:spPr>
        <p:txBody>
          <a:bodyPr>
            <a:normAutofit lnSpcReduction="10000"/>
          </a:bodyPr>
          <a:lstStyle/>
          <a:p>
            <a:pPr>
              <a:lnSpc>
                <a:spcPct val="200000"/>
              </a:lnSpc>
              <a:buFont typeface="Courier New" pitchFamily="49" charset="0"/>
              <a:buChar char="o"/>
            </a:pPr>
            <a:r>
              <a:rPr lang="en-US" sz="2800" dirty="0" smtClean="0"/>
              <a:t>Introduction</a:t>
            </a:r>
          </a:p>
          <a:p>
            <a:pPr>
              <a:lnSpc>
                <a:spcPct val="200000"/>
              </a:lnSpc>
              <a:buFont typeface="Courier New" pitchFamily="49" charset="0"/>
              <a:buChar char="o"/>
            </a:pPr>
            <a:r>
              <a:rPr lang="en-US" sz="2800" dirty="0" smtClean="0"/>
              <a:t>Neuron &amp; structure</a:t>
            </a:r>
          </a:p>
          <a:p>
            <a:pPr>
              <a:lnSpc>
                <a:spcPct val="200000"/>
              </a:lnSpc>
              <a:buFont typeface="Courier New" pitchFamily="49" charset="0"/>
              <a:buChar char="o"/>
            </a:pPr>
            <a:r>
              <a:rPr lang="en-US" sz="2800" dirty="0" smtClean="0"/>
              <a:t>Kinds of neurons</a:t>
            </a:r>
          </a:p>
          <a:p>
            <a:pPr>
              <a:lnSpc>
                <a:spcPct val="200000"/>
              </a:lnSpc>
              <a:buFont typeface="Courier New" pitchFamily="49" charset="0"/>
              <a:buChar char="o"/>
            </a:pPr>
            <a:r>
              <a:rPr lang="en-US" sz="2800" dirty="0" smtClean="0"/>
              <a:t>Nerve </a:t>
            </a:r>
            <a:r>
              <a:rPr lang="en-US" sz="2800" dirty="0" err="1" smtClean="0"/>
              <a:t>fibres</a:t>
            </a:r>
            <a:r>
              <a:rPr lang="en-US" sz="2800" dirty="0" smtClean="0"/>
              <a:t> and their kinds</a:t>
            </a:r>
          </a:p>
          <a:p>
            <a:pPr>
              <a:lnSpc>
                <a:spcPct val="200000"/>
              </a:lnSpc>
              <a:buFont typeface="Courier New" pitchFamily="49" charset="0"/>
              <a:buChar char="o"/>
            </a:pPr>
            <a:r>
              <a:rPr lang="en-US" sz="2800" dirty="0" err="1" smtClean="0"/>
              <a:t>Wallerian</a:t>
            </a:r>
            <a:r>
              <a:rPr lang="en-US" sz="2800" dirty="0" smtClean="0"/>
              <a:t> degeneration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abc\Desktop\161484_image0.jpg"/>
          <p:cNvPicPr>
            <a:picLocks noGrp="1" noChangeAspect="1" noChangeArrowheads="1"/>
          </p:cNvPicPr>
          <p:nvPr>
            <p:ph sz="quarter" idx="1"/>
          </p:nvPr>
        </p:nvPicPr>
        <p:blipFill>
          <a:blip r:embed="rId2" cstate="print"/>
          <a:srcRect/>
          <a:stretch>
            <a:fillRect/>
          </a:stretch>
        </p:blipFill>
        <p:spPr bwMode="auto">
          <a:xfrm>
            <a:off x="381000" y="304800"/>
            <a:ext cx="7772400" cy="617220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abc\Desktop\neuron_types.gif"/>
          <p:cNvPicPr>
            <a:picLocks noChangeAspect="1" noChangeArrowheads="1"/>
          </p:cNvPicPr>
          <p:nvPr/>
        </p:nvPicPr>
        <p:blipFill>
          <a:blip r:embed="rId2" cstate="print"/>
          <a:srcRect/>
          <a:stretch>
            <a:fillRect/>
          </a:stretch>
        </p:blipFill>
        <p:spPr bwMode="auto">
          <a:xfrm>
            <a:off x="533400" y="804863"/>
            <a:ext cx="7239000" cy="5248275"/>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abc\Desktop\neuroglia_of_CNS.gif"/>
          <p:cNvPicPr>
            <a:picLocks noChangeAspect="1" noChangeArrowheads="1"/>
          </p:cNvPicPr>
          <p:nvPr/>
        </p:nvPicPr>
        <p:blipFill>
          <a:blip r:embed="rId2" cstate="print"/>
          <a:srcRect/>
          <a:stretch>
            <a:fillRect/>
          </a:stretch>
        </p:blipFill>
        <p:spPr bwMode="auto">
          <a:xfrm>
            <a:off x="457200" y="228600"/>
            <a:ext cx="7848600" cy="6248400"/>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descr="http://faculty.southwest.tn.edu/rburkett/_derived/A&amp;P1_nervous_syst_organization.htm_txt_AP1_N4.gif"/>
          <p:cNvPicPr>
            <a:picLocks noChangeAspect="1" noChangeArrowheads="1"/>
          </p:cNvPicPr>
          <p:nvPr/>
        </p:nvPicPr>
        <p:blipFill>
          <a:blip r:embed="rId2" cstate="print"/>
          <a:srcRect/>
          <a:stretch>
            <a:fillRect/>
          </a:stretch>
        </p:blipFill>
        <p:spPr bwMode="auto">
          <a:xfrm>
            <a:off x="304800" y="304800"/>
            <a:ext cx="7848600" cy="5479211"/>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C:\Users\abc\Desktop\WallerianDegeneration.gif"/>
          <p:cNvPicPr>
            <a:picLocks noChangeAspect="1" noChangeArrowheads="1"/>
          </p:cNvPicPr>
          <p:nvPr/>
        </p:nvPicPr>
        <p:blipFill>
          <a:blip r:embed="rId2" cstate="print"/>
          <a:srcRect/>
          <a:stretch>
            <a:fillRect/>
          </a:stretch>
        </p:blipFill>
        <p:spPr bwMode="auto">
          <a:xfrm>
            <a:off x="304800" y="228600"/>
            <a:ext cx="8153400" cy="5867399"/>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abc\Desktop\7251.jpg"/>
          <p:cNvPicPr>
            <a:picLocks noChangeAspect="1" noChangeArrowheads="1"/>
          </p:cNvPicPr>
          <p:nvPr/>
        </p:nvPicPr>
        <p:blipFill>
          <a:blip r:embed="rId2" cstate="print"/>
          <a:srcRect/>
          <a:stretch>
            <a:fillRect/>
          </a:stretch>
        </p:blipFill>
        <p:spPr bwMode="auto">
          <a:xfrm>
            <a:off x="152400" y="228600"/>
            <a:ext cx="8305800" cy="5638800"/>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228600"/>
            <a:ext cx="7391400" cy="923330"/>
          </a:xfrm>
          <a:prstGeom prst="rect">
            <a:avLst/>
          </a:prstGeom>
          <a:noFill/>
        </p:spPr>
        <p:txBody>
          <a:bodyPr wrap="square" rtlCol="0">
            <a:spAutoFit/>
          </a:bodyPr>
          <a:lstStyle/>
          <a:p>
            <a:r>
              <a:rPr lang="en-US" b="1" dirty="0" smtClean="0"/>
              <a:t>Kazuya Takahashi, Marco </a:t>
            </a:r>
            <a:r>
              <a:rPr lang="en-US" b="1" dirty="0" err="1" smtClean="0"/>
              <a:t>Prinz</a:t>
            </a:r>
            <a:r>
              <a:rPr lang="en-US" b="1" dirty="0" smtClean="0"/>
              <a:t>, </a:t>
            </a:r>
            <a:r>
              <a:rPr lang="en-US" b="1" dirty="0" err="1" smtClean="0"/>
              <a:t>Massimiliano</a:t>
            </a:r>
            <a:r>
              <a:rPr lang="en-US" b="1" dirty="0" smtClean="0"/>
              <a:t> </a:t>
            </a:r>
            <a:r>
              <a:rPr lang="en-US" b="1" dirty="0" err="1" smtClean="0"/>
              <a:t>Stagi</a:t>
            </a:r>
            <a:r>
              <a:rPr lang="en-US" b="1" dirty="0" smtClean="0"/>
              <a:t>, Olga </a:t>
            </a:r>
            <a:r>
              <a:rPr lang="en-US" b="1" dirty="0" err="1" smtClean="0"/>
              <a:t>Chechneva</a:t>
            </a:r>
            <a:r>
              <a:rPr lang="en-US" b="1" dirty="0" smtClean="0"/>
              <a:t>, </a:t>
            </a:r>
            <a:r>
              <a:rPr lang="en-US" b="1" dirty="0" err="1" smtClean="0"/>
              <a:t>Harald</a:t>
            </a:r>
            <a:r>
              <a:rPr lang="en-US" b="1" dirty="0" smtClean="0"/>
              <a:t> Neumann</a:t>
            </a:r>
          </a:p>
          <a:p>
            <a:endParaRPr lang="en-US" dirty="0"/>
          </a:p>
        </p:txBody>
      </p:sp>
      <p:sp>
        <p:nvSpPr>
          <p:cNvPr id="3" name="TextBox 2"/>
          <p:cNvSpPr txBox="1"/>
          <p:nvPr/>
        </p:nvSpPr>
        <p:spPr>
          <a:xfrm>
            <a:off x="838200" y="1066800"/>
            <a:ext cx="6705600" cy="369332"/>
          </a:xfrm>
          <a:prstGeom prst="rect">
            <a:avLst/>
          </a:prstGeom>
          <a:noFill/>
        </p:spPr>
        <p:txBody>
          <a:bodyPr wrap="square" rtlCol="0">
            <a:spAutoFit/>
          </a:bodyPr>
          <a:lstStyle/>
          <a:p>
            <a:r>
              <a:rPr lang="en-US" u="sng" dirty="0" smtClean="0">
                <a:hlinkClick r:id="rId2" tooltip="Browse the Open-Access Issue"/>
              </a:rPr>
              <a:t>April 2007 Issue of </a:t>
            </a:r>
            <a:r>
              <a:rPr lang="en-US" i="1" u="sng" dirty="0" err="1" smtClean="0">
                <a:hlinkClick r:id="rId2" tooltip="Browse the Open-Access Issue"/>
              </a:rPr>
              <a:t>PLoS</a:t>
            </a:r>
            <a:r>
              <a:rPr lang="en-US" i="1" u="sng" dirty="0" smtClean="0">
                <a:hlinkClick r:id="rId2" tooltip="Browse the Open-Access Issue"/>
              </a:rPr>
              <a:t> Medicine</a:t>
            </a:r>
            <a:endParaRPr lang="en-US" dirty="0"/>
          </a:p>
        </p:txBody>
      </p:sp>
      <p:graphicFrame>
        <p:nvGraphicFramePr>
          <p:cNvPr id="4" name="Table 3"/>
          <p:cNvGraphicFramePr>
            <a:graphicFrameLocks noGrp="1"/>
          </p:cNvGraphicFramePr>
          <p:nvPr/>
        </p:nvGraphicFramePr>
        <p:xfrm>
          <a:off x="228600" y="1447800"/>
          <a:ext cx="7432211" cy="5303520"/>
        </p:xfrm>
        <a:graphic>
          <a:graphicData uri="http://schemas.openxmlformats.org/drawingml/2006/table">
            <a:tbl>
              <a:tblPr/>
              <a:tblGrid>
                <a:gridCol w="1219200"/>
                <a:gridCol w="1752600"/>
                <a:gridCol w="1600200"/>
                <a:gridCol w="1371600"/>
                <a:gridCol w="1488611"/>
              </a:tblGrid>
              <a:tr h="503251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Kazuya Takahashi, Marco </a:t>
                      </a:r>
                      <a:r>
                        <a:rPr lang="en-US" b="1" dirty="0" err="1" smtClean="0"/>
                        <a:t>Prinz</a:t>
                      </a:r>
                      <a:r>
                        <a:rPr lang="en-US" b="1" dirty="0" smtClean="0"/>
                        <a:t>, </a:t>
                      </a:r>
                      <a:r>
                        <a:rPr lang="en-US" b="1" dirty="0" err="1" smtClean="0"/>
                        <a:t>Massimiliano</a:t>
                      </a:r>
                      <a:r>
                        <a:rPr lang="en-US" b="1" dirty="0" smtClean="0"/>
                        <a:t> </a:t>
                      </a:r>
                      <a:r>
                        <a:rPr lang="en-US" b="1" dirty="0" err="1" smtClean="0"/>
                        <a:t>Stagi</a:t>
                      </a:r>
                      <a:r>
                        <a:rPr lang="en-US" b="1" dirty="0" smtClean="0"/>
                        <a:t>, Olga </a:t>
                      </a:r>
                      <a:r>
                        <a:rPr lang="en-US" b="1" dirty="0" err="1" smtClean="0"/>
                        <a:t>Chechneva</a:t>
                      </a:r>
                      <a:r>
                        <a:rPr lang="en-US" b="1" dirty="0" smtClean="0"/>
                        <a:t>, </a:t>
                      </a:r>
                      <a:r>
                        <a:rPr lang="en-US" b="1" dirty="0" err="1" smtClean="0"/>
                        <a:t>Harald</a:t>
                      </a:r>
                      <a:r>
                        <a:rPr lang="en-US" b="1" dirty="0" smtClean="0"/>
                        <a:t> Neumann</a:t>
                      </a:r>
                    </a:p>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TREM2-Transduced Myeloid Precursors Mediate Nervous Tissue Debris Clearance and Facilitate Recovery in an Animal Model of Multiple Sclerosis</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rgbClr val="7030A0"/>
                          </a:solidFill>
                        </a:rPr>
                        <a:t>Medium Level of Evidence</a:t>
                      </a:r>
                      <a:endParaRPr lang="en-IN" dirty="0" smtClean="0">
                        <a:solidFill>
                          <a:srgbClr val="7030A0"/>
                        </a:solidFill>
                      </a:endParaRPr>
                    </a:p>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smtClean="0"/>
                        <a:t>In multiple sclerosis, inflammation can successfully be prevented, while promoting repair is still a major challenge. </a:t>
                      </a:r>
                      <a:r>
                        <a:rPr lang="en-US" sz="1400" dirty="0" err="1" smtClean="0"/>
                        <a:t>Microglial</a:t>
                      </a:r>
                      <a:r>
                        <a:rPr lang="en-US" sz="1400" dirty="0" smtClean="0"/>
                        <a:t> cells, the resident phagocytes of the central nervous system (CNS), are hematopoietic-derived myeloid cells and express the triggering receptor expressed on myeloid cells 2 (TREM2), an innate immune receptor.</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t>EAE was induced in mice by immunization with a myelin </a:t>
                      </a:r>
                      <a:r>
                        <a:rPr lang="en-US" sz="1200" dirty="0" err="1" smtClean="0"/>
                        <a:t>autoantigen</a:t>
                      </a:r>
                      <a:r>
                        <a:rPr lang="en-US" sz="1200" dirty="0" smtClean="0"/>
                        <a:t>. Intravenous application of TREM2-transduced bone marrow–derived myeloid precursor cells at the EAE peak led to an amelioration of clinical symptoms, reduction in axonal damage, and prevention of further </a:t>
                      </a:r>
                      <a:r>
                        <a:rPr lang="en-US" sz="1200" dirty="0" err="1" smtClean="0"/>
                        <a:t>demyelination</a:t>
                      </a:r>
                      <a:r>
                        <a:rPr lang="en-US" dirty="0" smtClean="0"/>
                        <a:t>.</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smtClean="0"/>
                        <a:t>Intravenously applied bone marrow–derived and TREM2-tranduced myeloid precursor cells limit tissue destruction and facilitate repair within the </a:t>
                      </a:r>
                      <a:r>
                        <a:rPr lang="en-US" sz="1400" dirty="0" err="1" smtClean="0"/>
                        <a:t>murine</a:t>
                      </a:r>
                      <a:r>
                        <a:rPr lang="en-US" sz="1400" dirty="0" smtClean="0"/>
                        <a:t> CNS by clearance of cellular debris during EAE.</a:t>
                      </a:r>
                      <a:endParaRPr lang="en-US" sz="1400" dirty="0"/>
                    </a:p>
                  </a:txBody>
                  <a:tcPr>
                    <a:lnL w="12700" cap="flat" cmpd="sng" algn="ctr">
                      <a:solidFill>
                        <a:schemeClr val="tx1"/>
                      </a:solidFill>
                      <a:prstDash val="solid"/>
                      <a:round/>
                      <a:headEnd type="none" w="med" len="med"/>
                      <a:tailEnd type="none" w="med" len="me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115</TotalTime>
  <Words>490</Words>
  <Application>Microsoft Office PowerPoint</Application>
  <PresentationFormat>On-screen Show (4:3)</PresentationFormat>
  <Paragraphs>38</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Oriel</vt:lpstr>
      <vt:lpstr>Slide 1</vt:lpstr>
      <vt:lpstr>NERVOUS TISSUE</vt:lpstr>
      <vt:lpstr>Slide 3</vt:lpstr>
      <vt:lpstr>Slide 4</vt:lpstr>
      <vt:lpstr>Slide 5</vt:lpstr>
      <vt:lpstr>Slide 6</vt:lpstr>
      <vt:lpstr>Slide 7</vt:lpstr>
      <vt:lpstr>Slide 8</vt:lpstr>
      <vt:lpstr>Slide 9</vt:lpstr>
      <vt:lpstr>Slide 10</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NERVOUS TISSUE</dc:title>
  <dc:creator>abc</dc:creator>
  <cp:lastModifiedBy>Admin</cp:lastModifiedBy>
  <cp:revision>17</cp:revision>
  <dcterms:created xsi:type="dcterms:W3CDTF">2012-07-29T05:33:07Z</dcterms:created>
  <dcterms:modified xsi:type="dcterms:W3CDTF">2020-08-13T10:07:34Z</dcterms:modified>
</cp:coreProperties>
</file>