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49"/>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310" r:id="rId19"/>
    <p:sldId id="311" r:id="rId20"/>
    <p:sldId id="285" r:id="rId21"/>
    <p:sldId id="312" r:id="rId22"/>
    <p:sldId id="313" r:id="rId23"/>
    <p:sldId id="286" r:id="rId24"/>
    <p:sldId id="287" r:id="rId25"/>
    <p:sldId id="288" r:id="rId26"/>
    <p:sldId id="314"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9" r:id="rId47"/>
    <p:sldId id="30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ECE0D-D77C-4F5E-AD8F-2B882BC38964}" type="datetimeFigureOut">
              <a:rPr lang="en-US" smtClean="0"/>
              <a:pPr/>
              <a:t>8/19/2020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6E2FE-1EC3-426C-9115-7C82CB845B6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EB6E2FE-1EC3-426C-9115-7C82CB845B62}" type="slidenum">
              <a:rPr lang="en-IN" smtClean="0"/>
              <a:pPr/>
              <a:t>38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Section Header">
    <p:bg>
      <p:bgRef idx="1001">
        <a:schemeClr val="bg2"/>
      </p:bgRef>
    </p:bg>
    <p:spTree>
      <p:nvGrpSpPr>
        <p:cNvPr id="1" name=""/>
        <p:cNvGrpSpPr/>
        <p:nvPr/>
      </p:nvGrpSpPr>
      <p:grpSpPr>
        <a:xfrm>
          <a:off x="0" y="0"/>
          <a:ext cx="0" cy="0"/>
          <a:chOff x="0" y="0"/>
          <a:chExt cx="0" cy="0"/>
        </a:xfrm>
      </p:grpSpPr>
      <p:sp>
        <p:nvSpPr>
          <p:cNvPr id="2" name="Rectangle 1"/>
          <p:cNvSpPr/>
          <p:nvPr/>
        </p:nvSpPr>
        <p:spPr>
          <a:xfrm>
            <a:off x="1000128" y="3267456"/>
            <a:ext cx="7406640" cy="9144"/>
          </a:xfrm>
          <a:prstGeom prst="rect">
            <a:avLst/>
          </a:prstGeom>
          <a:solidFill>
            <a:schemeClr val="accent1"/>
          </a:solidFill>
          <a:ln>
            <a:noFill/>
          </a:ln>
          <a:effectLst>
            <a:outerShdw blurRad="12700" dist="12898" dir="5400000" algn="tl">
              <a:srgbClr val="000000">
                <a:alpha val="75000"/>
              </a:srgbClr>
            </a:outerShdw>
          </a:effectLst>
        </p:spPr>
        <p:txBody>
          <a:bodyPr anchor="ctr"/>
          <a:lstStyle>
            <a:lvl1pPr lvl="0">
              <a:defRPr/>
            </a:lvl1pPr>
          </a:lstStyle>
          <a:p>
            <a:endParaRPr/>
          </a:p>
        </p:txBody>
      </p:sp>
      <p:sp>
        <p:nvSpPr>
          <p:cNvPr id="3" name="Title 2"/>
          <p:cNvSpPr txBox="1">
            <a:spLocks noGrp="1"/>
          </p:cNvSpPr>
          <p:nvPr>
            <p:ph type="title"/>
          </p:nvPr>
        </p:nvSpPr>
        <p:spPr>
          <a:xfrm>
            <a:off x="722376" y="498230"/>
            <a:ext cx="7772400" cy="2731008"/>
          </a:xfrm>
          <a:prstGeom prst="rect">
            <a:avLst/>
          </a:prstGeom>
        </p:spPr>
        <p:txBody>
          <a:bodyPr rIns="100584"/>
          <a:lstStyle>
            <a:lvl1pPr lvl="0" algn="r">
              <a:buNone/>
              <a:defRPr sz="4000" b="1">
                <a:solidFill>
                  <a:schemeClr val="accent1">
                    <a:tint val="95000"/>
                    <a:satMod val="200000"/>
                  </a:schemeClr>
                </a:solidFill>
              </a:defRPr>
            </a:lvl1pPr>
          </a:lstStyle>
          <a:p>
            <a:pPr lvl="0"/>
            <a:r>
              <a:rPr/>
              <a:t>Click to edit Master title style</a:t>
            </a:r>
          </a:p>
        </p:txBody>
      </p:sp>
      <p:sp>
        <p:nvSpPr>
          <p:cNvPr id="4" name="Text Placeholder 3"/>
          <p:cNvSpPr txBox="1">
            <a:spLocks noGrp="1"/>
          </p:cNvSpPr>
          <p:nvPr>
            <p:ph type="body" idx="1"/>
          </p:nvPr>
        </p:nvSpPr>
        <p:spPr>
          <a:xfrm>
            <a:off x="722313" y="3287713"/>
            <a:ext cx="7772401" cy="1509712"/>
          </a:xfrm>
          <a:prstGeom prst="rect">
            <a:avLst/>
          </a:prstGeom>
        </p:spPr>
        <p:txBody>
          <a:bodyPr rIns="128016" anchor="t"/>
          <a:lstStyle>
            <a:lvl1pPr marL="0" lvl="0" indent="0" algn="r">
              <a:buNone/>
              <a:defRPr sz="2000">
                <a:solidFill>
                  <a:schemeClr val="tx1">
                    <a:tint val="75000"/>
                  </a:schemeClr>
                </a:solidFill>
              </a:defRPr>
            </a:lvl1pPr>
          </a:lstStyle>
          <a:p>
            <a:pPr lvl="0"/>
            <a:r>
              <a:rPr/>
              <a:t>Click to edit Master text styles</a:t>
            </a:r>
          </a:p>
        </p:txBody>
      </p:sp>
      <p:sp>
        <p:nvSpPr>
          <p:cNvPr id="5" name="Date Placeholder 4"/>
          <p:cNvSpPr txBox="1">
            <a:spLocks noGrp="1"/>
          </p:cNvSpPr>
          <p:nvPr>
            <p:ph type="dt" sz="half" idx="10"/>
          </p:nvPr>
        </p:nvSpPr>
        <p:spPr>
          <a:xfrm>
            <a:off x="5562600" y="6513670"/>
            <a:ext cx="3002280" cy="274320"/>
          </a:xfrm>
          <a:prstGeom prst="rect">
            <a:avLst/>
          </a:prstGeom>
        </p:spPr>
        <p:txBody>
          <a:bodyPr/>
          <a:lstStyle>
            <a:lvl1pPr lvl="0">
              <a:defRPr/>
            </a:lvl1pPr>
          </a:lstStyle>
          <a:p>
            <a:endParaRPr/>
          </a:p>
        </p:txBody>
      </p:sp>
      <p:sp>
        <p:nvSpPr>
          <p:cNvPr id="6" name="Slide Number Placeholder 5"/>
          <p:cNvSpPr txBox="1">
            <a:spLocks noGrp="1"/>
          </p:cNvSpPr>
          <p:nvPr>
            <p:ph type="sldNum" sz="quarter" idx="11"/>
          </p:nvPr>
        </p:nvSpPr>
        <p:spPr>
          <a:xfrm>
            <a:off x="8638952" y="6513670"/>
            <a:ext cx="464288" cy="274320"/>
          </a:xfrm>
          <a:prstGeom prst="rect">
            <a:avLst/>
          </a:prstGeom>
        </p:spPr>
        <p:txBody>
          <a:bodyPr/>
          <a:lstStyle>
            <a:lvl1pPr lvl="0">
              <a:defRPr>
                <a:solidFill>
                  <a:schemeClr val="tx2">
                    <a:shade val="90000"/>
                  </a:schemeClr>
                </a:solidFill>
              </a:defRPr>
            </a:lvl1pPr>
          </a:lstStyle>
          <a:p>
            <a:fld id="{8B38DBA3-52F9-4AF4-A6A4-FA4D7DB2F99C}" type="slidenum">
              <a:rPr/>
              <a:pPr/>
              <a:t>‹#›</a:t>
            </a:fld>
            <a:endParaRPr/>
          </a:p>
        </p:txBody>
      </p:sp>
      <p:sp>
        <p:nvSpPr>
          <p:cNvPr id="7" name="Footer Placeholder 6"/>
          <p:cNvSpPr txBox="1">
            <a:spLocks noGrp="1"/>
          </p:cNvSpPr>
          <p:nvPr>
            <p:ph type="ftr" sz="quarter" idx="12"/>
          </p:nvPr>
        </p:nvSpPr>
        <p:spPr>
          <a:xfrm>
            <a:off x="1600200" y="6513670"/>
            <a:ext cx="3907464" cy="274320"/>
          </a:xfrm>
          <a:prstGeom prst="rect">
            <a:avLst/>
          </a:prstGeom>
        </p:spPr>
        <p:txBody>
          <a:bodyPr/>
          <a:lstStyle>
            <a:lvl1pPr lvl="0">
              <a:defRPr/>
            </a:lvl1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6629400" y="274638"/>
            <a:ext cx="2057400" cy="5851525"/>
          </a:xfrm>
          <a:prstGeom prst="rect">
            <a:avLst/>
          </a:prstGeom>
        </p:spPr>
        <p:txBody>
          <a:bodyPr/>
          <a:lstStyle>
            <a:lvl1pPr lvl="0" algn="l">
              <a:defRPr/>
            </a:lvl1pPr>
          </a:lstStyle>
          <a:p>
            <a:pPr lvl="0"/>
            <a:r>
              <a:rPr/>
              <a:t>Click to edit Master title style</a:t>
            </a:r>
          </a:p>
        </p:txBody>
      </p:sp>
      <p:sp>
        <p:nvSpPr>
          <p:cNvPr id="3" name="Text Placeholder 2"/>
          <p:cNvSpPr txBox="1">
            <a:spLocks noGrp="1"/>
          </p:cNvSpPr>
          <p:nvPr>
            <p:ph type="body" idx="1"/>
          </p:nvPr>
        </p:nvSpPr>
        <p:spPr>
          <a:xfrm>
            <a:off x="457200" y="274638"/>
            <a:ext cx="6019800" cy="5851525"/>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Content with Caption">
    <p:bg>
      <p:bgRef idx="1001">
        <a:schemeClr val="bg2"/>
      </p:bgRef>
    </p:bg>
    <p:spTree>
      <p:nvGrpSpPr>
        <p:cNvPr id="1" name=""/>
        <p:cNvGrpSpPr/>
        <p:nvPr/>
      </p:nvGrpSpPr>
      <p:grpSpPr>
        <a:xfrm>
          <a:off x="0" y="0"/>
          <a:ext cx="0" cy="0"/>
          <a:chOff x="0" y="0"/>
          <a:chExt cx="0" cy="0"/>
        </a:xfrm>
      </p:grpSpPr>
      <p:sp>
        <p:nvSpPr>
          <p:cNvPr id="2" name="Rectangle 1"/>
          <p:cNvSpPr/>
          <p:nvPr/>
        </p:nvSpPr>
        <p:spPr>
          <a:xfrm>
            <a:off x="5057552" y="1057656"/>
            <a:ext cx="3749042" cy="9144"/>
          </a:xfrm>
          <a:prstGeom prst="rect">
            <a:avLst/>
          </a:prstGeom>
          <a:solidFill>
            <a:schemeClr val="accent1"/>
          </a:solidFill>
          <a:ln>
            <a:noFill/>
          </a:ln>
          <a:effectLst>
            <a:outerShdw blurRad="12700" dist="12898" dir="5400000" algn="tl">
              <a:srgbClr val="000000">
                <a:alpha val="75000"/>
              </a:srgbClr>
            </a:outerShdw>
          </a:effectLst>
        </p:spPr>
        <p:txBody>
          <a:bodyPr anchor="ctr"/>
          <a:lstStyle>
            <a:lvl1pPr lvl="0">
              <a:defRPr/>
            </a:lvl1pPr>
          </a:lstStyle>
          <a:p>
            <a:endParaRPr/>
          </a:p>
        </p:txBody>
      </p:sp>
      <p:sp>
        <p:nvSpPr>
          <p:cNvPr id="3" name="Title 2"/>
          <p:cNvSpPr txBox="1">
            <a:spLocks noGrp="1"/>
          </p:cNvSpPr>
          <p:nvPr>
            <p:ph type="title"/>
          </p:nvPr>
        </p:nvSpPr>
        <p:spPr>
          <a:xfrm>
            <a:off x="4963136" y="304800"/>
            <a:ext cx="3931920" cy="762000"/>
          </a:xfrm>
          <a:prstGeom prst="rect">
            <a:avLst/>
          </a:prstGeom>
        </p:spPr>
        <p:txBody>
          <a:bodyPr anchor="b"/>
          <a:lstStyle>
            <a:lvl1pPr marL="0" lvl="0" algn="r">
              <a:buNone/>
              <a:defRPr sz="2000" b="1"/>
            </a:lvl1pPr>
          </a:lstStyle>
          <a:p>
            <a:pPr lvl="0"/>
            <a:r>
              <a:rPr/>
              <a:t>Click to edit Master title style</a:t>
            </a:r>
          </a:p>
        </p:txBody>
      </p:sp>
      <p:sp>
        <p:nvSpPr>
          <p:cNvPr id="4" name="Text Placeholder 3"/>
          <p:cNvSpPr txBox="1">
            <a:spLocks noGrp="1"/>
          </p:cNvSpPr>
          <p:nvPr>
            <p:ph type="body" idx="2"/>
          </p:nvPr>
        </p:nvSpPr>
        <p:spPr>
          <a:xfrm>
            <a:off x="4963136" y="1107560"/>
            <a:ext cx="3931920" cy="1066800"/>
          </a:xfrm>
          <a:prstGeom prst="rect">
            <a:avLst/>
          </a:prstGeom>
        </p:spPr>
        <p:txBody>
          <a:bodyPr/>
          <a:lstStyle>
            <a:lvl1pPr marL="0" lvl="0" indent="0" algn="r">
              <a:buNone/>
              <a:defRPr sz="1400"/>
            </a:lvl1pPr>
          </a:lstStyle>
          <a:p>
            <a:pPr lvl="0"/>
            <a:r>
              <a:rPr/>
              <a:t>Click to edit Master text styles</a:t>
            </a:r>
          </a:p>
        </p:txBody>
      </p:sp>
      <p:sp>
        <p:nvSpPr>
          <p:cNvPr id="5" name="Text Placeholder 4"/>
          <p:cNvSpPr txBox="1">
            <a:spLocks noGrp="1"/>
          </p:cNvSpPr>
          <p:nvPr>
            <p:ph type="body" sz="half" idx="1"/>
          </p:nvPr>
        </p:nvSpPr>
        <p:spPr>
          <a:xfrm>
            <a:off x="228600" y="2209800"/>
            <a:ext cx="8666456" cy="3977640"/>
          </a:xfrm>
          <a:prstGeom prst="rect">
            <a:avLst/>
          </a:prstGeom>
        </p:spPr>
        <p:txBody>
          <a:bodyPr/>
          <a:lstStyle>
            <a:lvl1pPr marL="292100" lvl="0">
              <a:defRPr sz="32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Date Placeholder 5"/>
          <p:cNvSpPr txBox="1">
            <a:spLocks noGrp="1"/>
          </p:cNvSpPr>
          <p:nvPr>
            <p:ph type="dt" sz="half" idx="10"/>
          </p:nvPr>
        </p:nvSpPr>
        <p:spPr>
          <a:xfrm>
            <a:off x="5562600" y="6513670"/>
            <a:ext cx="3002280" cy="274320"/>
          </a:xfrm>
          <a:prstGeom prst="rect">
            <a:avLst/>
          </a:prstGeom>
        </p:spPr>
        <p:txBody>
          <a:bodyPr/>
          <a:lstStyle>
            <a:lvl1pPr lvl="0">
              <a:defRPr/>
            </a:lvl1pPr>
          </a:lstStyle>
          <a:p>
            <a:endParaRPr/>
          </a:p>
        </p:txBody>
      </p:sp>
      <p:sp>
        <p:nvSpPr>
          <p:cNvPr id="7" name="Slide Number Placeholder 6"/>
          <p:cNvSpPr txBox="1">
            <a:spLocks noGrp="1"/>
          </p:cNvSpPr>
          <p:nvPr>
            <p:ph type="sldNum" sz="quarter" idx="11"/>
          </p:nvPr>
        </p:nvSpPr>
        <p:spPr>
          <a:xfrm>
            <a:off x="8638952" y="6513670"/>
            <a:ext cx="464288" cy="274320"/>
          </a:xfrm>
          <a:prstGeom prst="rect">
            <a:avLst/>
          </a:prstGeom>
        </p:spPr>
        <p:txBody>
          <a:bodyPr/>
          <a:lstStyle>
            <a:lvl1pPr lvl="0">
              <a:defRPr>
                <a:solidFill>
                  <a:schemeClr val="tx2">
                    <a:shade val="90000"/>
                  </a:schemeClr>
                </a:solidFill>
              </a:defRPr>
            </a:lvl1pPr>
          </a:lstStyle>
          <a:p>
            <a:fld id="{8B38DBA3-52F9-4AF4-A6A4-FA4D7DB2F99C}" type="slidenum">
              <a:rPr/>
              <a:pPr/>
              <a:t>‹#›</a:t>
            </a:fld>
            <a:endParaRPr/>
          </a:p>
        </p:txBody>
      </p:sp>
      <p:sp>
        <p:nvSpPr>
          <p:cNvPr id="8" name="Footer Placeholder 7"/>
          <p:cNvSpPr txBox="1">
            <a:spLocks noGrp="1"/>
          </p:cNvSpPr>
          <p:nvPr>
            <p:ph type="ftr" sz="quarter" idx="12"/>
          </p:nvPr>
        </p:nvSpPr>
        <p:spPr>
          <a:xfrm>
            <a:off x="1600200" y="6513670"/>
            <a:ext cx="3907464" cy="274320"/>
          </a:xfrm>
          <a:prstGeom prst="rect">
            <a:avLst/>
          </a:prstGeom>
        </p:spPr>
        <p:txBody>
          <a:bodyPr/>
          <a:lstStyle>
            <a:lvl1pPr lvl="0">
              <a:defRPr/>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3" name="Text Placeholder 2"/>
          <p:cNvSpPr txBox="1">
            <a:spLocks noGrp="1"/>
          </p:cNvSpPr>
          <p:nvPr>
            <p:ph type="body" sz="half" idx="1"/>
          </p:nvPr>
        </p:nvSpPr>
        <p:spPr>
          <a:xfrm>
            <a:off x="457200" y="1645920"/>
            <a:ext cx="4038600" cy="4526280"/>
          </a:xfrm>
          <a:prstGeom prst="rect">
            <a:avLst/>
          </a:prstGeom>
        </p:spPr>
        <p:txBody>
          <a:bodyPr/>
          <a:lstStyle>
            <a:lvl1pPr lvl="0">
              <a:defRPr sz="28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txBox="1">
            <a:spLocks noGrp="1"/>
          </p:cNvSpPr>
          <p:nvPr>
            <p:ph type="body" sz="half" idx="2"/>
          </p:nvPr>
        </p:nvSpPr>
        <p:spPr>
          <a:xfrm>
            <a:off x="4648200" y="1645920"/>
            <a:ext cx="4038600" cy="4526280"/>
          </a:xfrm>
          <a:prstGeom prst="rect">
            <a:avLst/>
          </a:prstGeom>
        </p:spPr>
        <p:txBody>
          <a:bodyPr/>
          <a:lstStyle>
            <a:lvl1pPr lvl="0">
              <a:defRPr sz="28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xfrm>
            <a:off x="8641080" y="6514568"/>
            <a:ext cx="464288" cy="274320"/>
          </a:xfrm>
          <a:prstGeom prst="rect">
            <a:avLst/>
          </a:prstGeom>
        </p:spPr>
        <p:txBody>
          <a:bodyPr/>
          <a:lstStyle>
            <a:lvl1pPr lvl="0">
              <a:defRPr/>
            </a:lvl1pPr>
          </a:lstStyle>
          <a:p>
            <a:fld id="{8B38DBA3-52F9-4AF4-A6A4-FA4D7DB2F99C}" type="slidenum">
              <a:rPr/>
              <a:pPr/>
              <a:t>‹#›</a:t>
            </a:fld>
            <a:endParaRPr/>
          </a:p>
        </p:txBody>
      </p:sp>
      <p:sp>
        <p:nvSpPr>
          <p:cNvPr id="8" name="Rectangle 7"/>
          <p:cNvSpPr/>
          <p:nvPr/>
        </p:nvSpPr>
        <p:spPr>
          <a:xfrm>
            <a:off x="588392" y="1424588"/>
            <a:ext cx="8001000" cy="9144"/>
          </a:xfrm>
          <a:prstGeom prst="rect">
            <a:avLst/>
          </a:prstGeom>
          <a:solidFill>
            <a:schemeClr val="accent1"/>
          </a:solidFill>
          <a:ln>
            <a:noFill/>
          </a:ln>
          <a:effectLst>
            <a:outerShdw blurRad="12700" dist="12898" dir="5400000" algn="tl">
              <a:srgbClr val="000000">
                <a:alpha val="75000"/>
              </a:srgbClr>
            </a:outerShdw>
          </a:effectLst>
        </p:spPr>
        <p:txBody>
          <a:bodyPr anchor="ctr"/>
          <a:lstStyle>
            <a:lvl1pPr lvl="0">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Round Diagonal Corner Rectangle 1"/>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a:solidFill>
              <a:schemeClr val="bg2">
                <a:tint val="78000"/>
                <a:satMod val="180000"/>
                <a:alpha val="88000"/>
              </a:schemeClr>
            </a:solidFill>
          </a:ln>
          <a:effectLst>
            <a:outerShdw blurRad="114300">
              <a:srgbClr val="000000">
                <a:alpha val="100000"/>
              </a:srgbClr>
            </a:outerShdw>
          </a:effectLst>
        </p:spPr>
        <p:txBody>
          <a:bodyPr anchor="ctr"/>
          <a:lstStyle>
            <a:lvl1pPr lvl="0">
              <a:defRPr/>
            </a:lvl1pPr>
          </a:lstStyle>
          <a:p>
            <a:endParaRPr/>
          </a:p>
        </p:txBody>
      </p:sp>
      <p:sp>
        <p:nvSpPr>
          <p:cNvPr id="3" name="Title 2"/>
          <p:cNvSpPr txBox="1">
            <a:spLocks noGrp="1"/>
          </p:cNvSpPr>
          <p:nvPr>
            <p:ph type="ctrTitle"/>
          </p:nvPr>
        </p:nvSpPr>
        <p:spPr>
          <a:xfrm>
            <a:off x="464234" y="381001"/>
            <a:ext cx="8229600" cy="2209800"/>
          </a:xfrm>
          <a:prstGeom prst="rect">
            <a:avLst/>
          </a:prstGeom>
        </p:spPr>
        <p:txBody>
          <a:bodyPr lIns="45720" rIns="228600" anchor="b"/>
          <a:lstStyle>
            <a:lvl1pPr marL="0" lvl="0" algn="r">
              <a:defRPr sz="4800"/>
            </a:lvl1pPr>
          </a:lstStyle>
          <a:p>
            <a:pPr lvl="0"/>
            <a:r>
              <a:rPr/>
              <a:t>Click to edit Master title style</a:t>
            </a:r>
          </a:p>
        </p:txBody>
      </p:sp>
      <p:sp>
        <p:nvSpPr>
          <p:cNvPr id="4" name="Subtitle 3"/>
          <p:cNvSpPr txBox="1">
            <a:spLocks noGrp="1"/>
          </p:cNvSpPr>
          <p:nvPr>
            <p:ph type="subTitle" idx="1"/>
          </p:nvPr>
        </p:nvSpPr>
        <p:spPr>
          <a:xfrm>
            <a:off x="2133600" y="2819400"/>
            <a:ext cx="6560234" cy="1752600"/>
          </a:xfrm>
          <a:prstGeom prst="rect">
            <a:avLst/>
          </a:prstGeom>
        </p:spPr>
        <p:txBody>
          <a:bodyPr lIns="45720" rIns="246888"/>
          <a:lstStyle>
            <a:lvl1pPr marL="0" lvl="0" indent="0" algn="r">
              <a:buNone/>
              <a:defRPr/>
            </a:lvl1pPr>
          </a:lstStyle>
          <a:p>
            <a:pPr lvl="0"/>
            <a:r>
              <a:rPr/>
              <a:t>Click to edit Master subtitle style</a:t>
            </a:r>
          </a:p>
        </p:txBody>
      </p:sp>
      <p:sp>
        <p:nvSpPr>
          <p:cNvPr id="5" name="Date Placeholder 4"/>
          <p:cNvSpPr txBox="1">
            <a:spLocks noGrp="1"/>
          </p:cNvSpPr>
          <p:nvPr>
            <p:ph type="dt" sz="half" idx="10"/>
          </p:nvPr>
        </p:nvSpPr>
        <p:spPr>
          <a:xfrm>
            <a:off x="5562600" y="6509004"/>
            <a:ext cx="3002280" cy="274320"/>
          </a:xfrm>
          <a:prstGeom prst="rect">
            <a:avLst/>
          </a:prstGeom>
        </p:spPr>
        <p:txBody>
          <a:bodyPr/>
          <a:lstStyle>
            <a:lvl1pPr lvl="0">
              <a:defRPr/>
            </a:lvl1pPr>
          </a:lstStyle>
          <a:p>
            <a:endParaRPr/>
          </a:p>
        </p:txBody>
      </p:sp>
      <p:sp>
        <p:nvSpPr>
          <p:cNvPr id="6" name="Slide Number Placeholder 5"/>
          <p:cNvSpPr txBox="1">
            <a:spLocks noGrp="1"/>
          </p:cNvSpPr>
          <p:nvPr>
            <p:ph type="sldNum" sz="quarter" idx="11"/>
          </p:nvPr>
        </p:nvSpPr>
        <p:spPr>
          <a:xfrm>
            <a:off x="8638952" y="6509004"/>
            <a:ext cx="464288" cy="274320"/>
          </a:xfrm>
          <a:prstGeom prst="rect">
            <a:avLst/>
          </a:prstGeom>
        </p:spPr>
        <p:txBody>
          <a:bodyPr/>
          <a:lstStyle>
            <a:lvl1pPr lvl="0">
              <a:defRPr>
                <a:solidFill>
                  <a:schemeClr val="tx2">
                    <a:shade val="90000"/>
                  </a:schemeClr>
                </a:solidFill>
              </a:defRPr>
            </a:lvl1pPr>
          </a:lstStyle>
          <a:p>
            <a:fld id="{8B38DBA3-52F9-4AF4-A6A4-FA4D7DB2F99C}" type="slidenum">
              <a:rPr/>
              <a:pPr/>
              <a:t>‹#›</a:t>
            </a:fld>
            <a:endParaRPr/>
          </a:p>
        </p:txBody>
      </p:sp>
      <p:sp>
        <p:nvSpPr>
          <p:cNvPr id="7" name="Footer Placeholder 6"/>
          <p:cNvSpPr txBox="1">
            <a:spLocks noGrp="1"/>
          </p:cNvSpPr>
          <p:nvPr>
            <p:ph type="ftr" sz="quarter" idx="12"/>
          </p:nvPr>
        </p:nvSpPr>
        <p:spPr>
          <a:xfrm>
            <a:off x="1600200" y="6509004"/>
            <a:ext cx="3907464" cy="274320"/>
          </a:xfrm>
          <a:prstGeom prst="rect">
            <a:avLst/>
          </a:prstGeom>
        </p:spPr>
        <p:txBody>
          <a:bodyPr/>
          <a:lstStyle>
            <a:lvl1pPr lvl="0">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Rectangle 1"/>
          <p:cNvSpPr/>
          <p:nvPr/>
        </p:nvSpPr>
        <p:spPr>
          <a:xfrm>
            <a:off x="616744" y="2165216"/>
            <a:ext cx="3749041" cy="9144"/>
          </a:xfrm>
          <a:prstGeom prst="rect">
            <a:avLst/>
          </a:prstGeom>
          <a:solidFill>
            <a:schemeClr val="accent1"/>
          </a:solidFill>
          <a:ln>
            <a:noFill/>
          </a:ln>
          <a:effectLst>
            <a:outerShdw blurRad="12700" dist="12898" dir="5400000" algn="tl">
              <a:srgbClr val="000000">
                <a:alpha val="75000"/>
              </a:srgbClr>
            </a:outerShdw>
          </a:effectLst>
        </p:spPr>
        <p:txBody>
          <a:bodyPr anchor="b"/>
          <a:lstStyle>
            <a:lvl1pPr lvl="0">
              <a:defRPr/>
            </a:lvl1pPr>
          </a:lstStyle>
          <a:p>
            <a:endParaRPr/>
          </a:p>
        </p:txBody>
      </p:sp>
      <p:sp>
        <p:nvSpPr>
          <p:cNvPr id="3" name="Rectangle 2"/>
          <p:cNvSpPr/>
          <p:nvPr/>
        </p:nvSpPr>
        <p:spPr>
          <a:xfrm>
            <a:off x="4800600" y="2165216"/>
            <a:ext cx="3749040" cy="9144"/>
          </a:xfrm>
          <a:prstGeom prst="rect">
            <a:avLst/>
          </a:prstGeom>
          <a:solidFill>
            <a:schemeClr val="accent1"/>
          </a:solidFill>
          <a:ln>
            <a:noFill/>
          </a:ln>
          <a:effectLst>
            <a:outerShdw blurRad="12700" dist="12898" dir="5400000" algn="tl">
              <a:srgbClr val="000000">
                <a:alpha val="75000"/>
              </a:srgbClr>
            </a:outerShdw>
          </a:effectLst>
        </p:spPr>
        <p:txBody>
          <a:bodyPr anchor="b"/>
          <a:lstStyle>
            <a:lvl1pPr lvl="0">
              <a:defRPr/>
            </a:lvl1pPr>
          </a:lstStyle>
          <a:p>
            <a:endParaRPr/>
          </a:p>
        </p:txBody>
      </p:sp>
      <p:sp>
        <p:nvSpPr>
          <p:cNvPr id="4" name="Title 3"/>
          <p:cNvSpPr txBox="1">
            <a:spLocks noGrp="1"/>
          </p:cNvSpPr>
          <p:nvPr>
            <p:ph type="title"/>
          </p:nvPr>
        </p:nvSpPr>
        <p:spPr>
          <a:xfrm>
            <a:off x="457200" y="251948"/>
            <a:ext cx="8229600" cy="1143000"/>
          </a:xfrm>
          <a:prstGeom prst="rect">
            <a:avLst/>
          </a:prstGeom>
        </p:spPr>
        <p:txBody>
          <a:bodyPr anchor="b"/>
          <a:lstStyle>
            <a:lvl1pPr lvl="0">
              <a:defRPr/>
            </a:lvl1pPr>
          </a:lstStyle>
          <a:p>
            <a:pPr lvl="0"/>
            <a:r>
              <a:rPr/>
              <a:t>Click to edit Master title style</a:t>
            </a:r>
          </a:p>
        </p:txBody>
      </p:sp>
      <p:sp>
        <p:nvSpPr>
          <p:cNvPr id="5" name="Text Placeholder 4"/>
          <p:cNvSpPr txBox="1">
            <a:spLocks noGrp="1"/>
          </p:cNvSpPr>
          <p:nvPr>
            <p:ph type="body" idx="1"/>
          </p:nvPr>
        </p:nvSpPr>
        <p:spPr>
          <a:xfrm>
            <a:off x="457200" y="1535113"/>
            <a:ext cx="4040188" cy="639762"/>
          </a:xfrm>
          <a:prstGeom prst="rect">
            <a:avLst/>
          </a:prstGeom>
        </p:spPr>
        <p:txBody>
          <a:bodyPr anchor="b"/>
          <a:lstStyle>
            <a:lvl1pPr marL="88900" lvl="0" indent="0" algn="l">
              <a:buNone/>
              <a:defRPr sz="2200" b="0" cap="all" baseline="0"/>
            </a:lvl1pPr>
          </a:lstStyle>
          <a:p>
            <a:pPr lvl="0"/>
            <a:r>
              <a:rPr/>
              <a:t>Click to edit Master text styles</a:t>
            </a:r>
          </a:p>
        </p:txBody>
      </p:sp>
      <p:sp>
        <p:nvSpPr>
          <p:cNvPr id="6" name="Text Placeholder 5"/>
          <p:cNvSpPr txBox="1">
            <a:spLocks noGrp="1"/>
          </p:cNvSpPr>
          <p:nvPr>
            <p:ph type="body" sz="half" idx="3"/>
          </p:nvPr>
        </p:nvSpPr>
        <p:spPr>
          <a:xfrm>
            <a:off x="4645025" y="1535113"/>
            <a:ext cx="4041775" cy="639762"/>
          </a:xfrm>
          <a:prstGeom prst="rect">
            <a:avLst/>
          </a:prstGeom>
        </p:spPr>
        <p:txBody>
          <a:bodyPr anchor="b"/>
          <a:lstStyle>
            <a:lvl1pPr marL="88900" lvl="0" indent="0" algn="l">
              <a:buNone/>
              <a:defRPr sz="2200" b="0" cap="all" baseline="0"/>
            </a:lvl1pPr>
          </a:lstStyle>
          <a:p>
            <a:pPr lvl="0"/>
            <a:r>
              <a:rPr/>
              <a:t>Click to edit Master text styles</a:t>
            </a:r>
          </a:p>
        </p:txBody>
      </p:sp>
      <p:sp>
        <p:nvSpPr>
          <p:cNvPr id="7" name="Text Placeholder 6"/>
          <p:cNvSpPr txBox="1">
            <a:spLocks noGrp="1"/>
          </p:cNvSpPr>
          <p:nvPr>
            <p:ph type="body" sz="quarter" idx="2"/>
          </p:nvPr>
        </p:nvSpPr>
        <p:spPr>
          <a:xfrm>
            <a:off x="457200" y="2362200"/>
            <a:ext cx="4040188" cy="3941763"/>
          </a:xfrm>
          <a:prstGeom prst="rect">
            <a:avLst/>
          </a:prstGeom>
        </p:spPr>
        <p:txBody>
          <a:bodyPr lIns="91440"/>
          <a:lstStyle>
            <a:lvl1pPr lvl="0">
              <a:defRPr sz="22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8" name="Text Placeholder 7"/>
          <p:cNvSpPr txBox="1">
            <a:spLocks noGrp="1"/>
          </p:cNvSpPr>
          <p:nvPr>
            <p:ph type="body" sz="quarter" idx="4"/>
          </p:nvPr>
        </p:nvSpPr>
        <p:spPr>
          <a:xfrm>
            <a:off x="4645025" y="2362200"/>
            <a:ext cx="4041775" cy="3941763"/>
          </a:xfrm>
          <a:prstGeom prst="rect">
            <a:avLst/>
          </a:prstGeom>
        </p:spPr>
        <p:txBody>
          <a:bodyPr/>
          <a:lstStyle>
            <a:lvl1pPr lvl="0">
              <a:defRPr sz="22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9" name="Date Placeholder 8"/>
          <p:cNvSpPr txBox="1">
            <a:spLocks noGrp="1"/>
          </p:cNvSpPr>
          <p:nvPr>
            <p:ph type="dt" sz="half" idx="10"/>
          </p:nvPr>
        </p:nvSpPr>
        <p:spPr>
          <a:prstGeom prst="rect">
            <a:avLst/>
          </a:prstGeom>
        </p:spPr>
        <p:txBody>
          <a:bodyPr/>
          <a:lstStyle>
            <a:lvl1pPr lvl="0">
              <a:defRPr/>
            </a:lvl1pPr>
          </a:lstStyle>
          <a:p>
            <a:endParaRPr/>
          </a:p>
        </p:txBody>
      </p:sp>
      <p:sp>
        <p:nvSpPr>
          <p:cNvPr id="10" name="Footer Placeholder 9"/>
          <p:cNvSpPr txBox="1">
            <a:spLocks noGrp="1"/>
          </p:cNvSpPr>
          <p:nvPr>
            <p:ph type="ftr" sz="quarter" idx="11"/>
          </p:nvPr>
        </p:nvSpPr>
        <p:spPr>
          <a:prstGeom prst="rect">
            <a:avLst/>
          </a:prstGeom>
        </p:spPr>
        <p:txBody>
          <a:bodyPr/>
          <a:lstStyle>
            <a:lvl1pPr lvl="0">
              <a:defRPr/>
            </a:lvl1pPr>
          </a:lstStyle>
          <a:p>
            <a:endParaRPr/>
          </a:p>
        </p:txBody>
      </p:sp>
      <p:sp>
        <p:nvSpPr>
          <p:cNvPr id="11" name="Slide Number Placeholder 10"/>
          <p:cNvSpPr txBox="1">
            <a:spLocks noGrp="1"/>
          </p:cNvSpPr>
          <p:nvPr>
            <p:ph type="sldNum" sz="quarter" idx="12"/>
          </p:nvPr>
        </p:nvSpPr>
        <p:spPr>
          <a:xfrm>
            <a:off x="8641080" y="6514568"/>
            <a:ext cx="464288" cy="274320"/>
          </a:xfrm>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Rectangle 1"/>
          <p:cNvSpPr/>
          <p:nvPr/>
        </p:nvSpPr>
        <p:spPr>
          <a:xfrm>
            <a:off x="588392" y="1424588"/>
            <a:ext cx="8001000" cy="9144"/>
          </a:xfrm>
          <a:prstGeom prst="rect">
            <a:avLst/>
          </a:prstGeom>
          <a:solidFill>
            <a:schemeClr val="accent1"/>
          </a:solidFill>
          <a:ln>
            <a:noFill/>
          </a:ln>
          <a:effectLst>
            <a:outerShdw blurRad="12700" dist="12898" dir="5400000" algn="tl">
              <a:srgbClr val="000000">
                <a:alpha val="75000"/>
              </a:srgbClr>
            </a:outerShdw>
          </a:effectLst>
        </p:spPr>
        <p:txBody>
          <a:bodyPr anchor="ctr"/>
          <a:lstStyle>
            <a:lvl1pPr lvl="0">
              <a:defRPr/>
            </a:lvl1pPr>
          </a:lstStyle>
          <a:p>
            <a:endParaRPr/>
          </a:p>
        </p:txBody>
      </p:sp>
      <p:sp>
        <p:nvSpPr>
          <p:cNvPr id="3" name="Title 2"/>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4" name="Text Placeholder 3"/>
          <p:cNvSpPr txBox="1">
            <a:spLocks noGrp="1"/>
          </p:cNvSpPr>
          <p:nvPr>
            <p:ph type="body" idx="1"/>
          </p:nvPr>
        </p:nvSpPr>
        <p:spPr>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txBox="1">
            <a:spLocks noGrp="1"/>
          </p:cNvSpPr>
          <p:nvPr>
            <p:ph type="dt" sz="half" idx="10"/>
          </p:nvPr>
        </p:nvSpPr>
        <p:spPr>
          <a:prstGeom prst="rect">
            <a:avLst/>
          </a:prstGeom>
        </p:spPr>
        <p:txBody>
          <a:bodyPr/>
          <a:lstStyle>
            <a:lvl1pPr lvl="0">
              <a:defRPr/>
            </a:lvl1pPr>
          </a:lstStyle>
          <a:p>
            <a:endParaRPr/>
          </a:p>
        </p:txBody>
      </p:sp>
      <p:sp>
        <p:nvSpPr>
          <p:cNvPr id="3" name="Footer Placeholder 2"/>
          <p:cNvSpPr txBox="1">
            <a:spLocks noGrp="1"/>
          </p:cNvSpPr>
          <p:nvPr>
            <p:ph type="ftr" sz="quarter" idx="1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53218"/>
            <a:ext cx="8229600" cy="1143000"/>
          </a:xfrm>
          <a:prstGeom prst="rect">
            <a:avLst/>
          </a:prstGeom>
        </p:spPr>
        <p:txBody>
          <a:bodyPr/>
          <a:lstStyle>
            <a:lvl1pPr lvl="0">
              <a:defRPr/>
            </a:lvl1pPr>
          </a:lstStyle>
          <a:p>
            <a:pPr lvl="0"/>
            <a:r>
              <a:rPr/>
              <a:t>Click to edit Master title style</a:t>
            </a:r>
          </a:p>
        </p:txBody>
      </p:sp>
      <p:sp>
        <p:nvSpPr>
          <p:cNvPr id="3" name="Date Placeholder 2"/>
          <p:cNvSpPr txBox="1">
            <a:spLocks noGrp="1"/>
          </p:cNvSpPr>
          <p:nvPr>
            <p:ph type="dt" sz="half" idx="10"/>
          </p:nvPr>
        </p:nvSpPr>
        <p:spPr>
          <a:prstGeom prst="rect">
            <a:avLst/>
          </a:prstGeom>
        </p:spPr>
        <p:txBody>
          <a:bodyPr/>
          <a:lstStyle>
            <a:lvl1pPr lvl="0">
              <a:defRPr/>
            </a:lvl1pPr>
          </a:lstStyle>
          <a:p>
            <a:endParaRPr/>
          </a:p>
        </p:txBody>
      </p:sp>
      <p:sp>
        <p:nvSpPr>
          <p:cNvPr id="4" name="Footer Placeholder 3"/>
          <p:cNvSpPr txBox="1">
            <a:spLocks noGrp="1"/>
          </p:cNvSpPr>
          <p:nvPr>
            <p:ph type="ftr" sz="quarter" idx="11"/>
          </p:nvPr>
        </p:nvSpPr>
        <p:spPr>
          <a:prstGeom prst="rect">
            <a:avLst/>
          </a:prstGeom>
        </p:spPr>
        <p:txBody>
          <a:bodyPr/>
          <a:lstStyle>
            <a:lvl1pPr lvl="0">
              <a:defRPr/>
            </a:lvl1pPr>
          </a:lstStyle>
          <a:p>
            <a:endParaRPr/>
          </a:p>
        </p:txBody>
      </p:sp>
      <p:sp>
        <p:nvSpPr>
          <p:cNvPr id="5" name="Slide Number Placeholder 4"/>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
        <p:nvSpPr>
          <p:cNvPr id="6" name="Rectangle 5"/>
          <p:cNvSpPr/>
          <p:nvPr/>
        </p:nvSpPr>
        <p:spPr>
          <a:xfrm>
            <a:off x="588392" y="1424588"/>
            <a:ext cx="8001000" cy="9144"/>
          </a:xfrm>
          <a:prstGeom prst="rect">
            <a:avLst/>
          </a:prstGeom>
          <a:solidFill>
            <a:schemeClr val="accent1"/>
          </a:solidFill>
          <a:ln>
            <a:noFill/>
          </a:ln>
          <a:effectLst>
            <a:outerShdw blurRad="12700" dist="12898" dir="5400000" algn="tl">
              <a:srgbClr val="000000">
                <a:alpha val="75000"/>
              </a:srgbClr>
            </a:outerShdw>
          </a:effectLst>
        </p:spPr>
        <p:txBody>
          <a:bodyPr anchor="ctr"/>
          <a:lstStyle>
            <a:lvl1pPr lvl="0">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3040443" y="4724400"/>
            <a:ext cx="5486401" cy="664536"/>
          </a:xfrm>
          <a:prstGeom prst="rect">
            <a:avLst/>
          </a:prstGeom>
        </p:spPr>
        <p:txBody>
          <a:bodyPr anchor="b"/>
          <a:lstStyle>
            <a:lvl1pPr marL="0" lvl="0" algn="r">
              <a:buNone/>
              <a:defRPr sz="2000" b="1"/>
            </a:lvl1pPr>
          </a:lstStyle>
          <a:p>
            <a:pPr lvl="0"/>
            <a:r>
              <a:rPr/>
              <a:t>Click to edit Master title style</a:t>
            </a:r>
          </a:p>
        </p:txBody>
      </p:sp>
      <p:sp>
        <p:nvSpPr>
          <p:cNvPr id="3" name="Text Placeholder 2"/>
          <p:cNvSpPr txBox="1">
            <a:spLocks noGrp="1"/>
          </p:cNvSpPr>
          <p:nvPr>
            <p:ph type="body" sz="half" idx="2"/>
          </p:nvPr>
        </p:nvSpPr>
        <p:spPr>
          <a:xfrm>
            <a:off x="3040443" y="5388936"/>
            <a:ext cx="5486401" cy="912256"/>
          </a:xfrm>
          <a:prstGeom prst="rect">
            <a:avLst/>
          </a:prstGeom>
        </p:spPr>
        <p:txBody>
          <a:bodyPr/>
          <a:lstStyle>
            <a:lvl1pPr marL="0" lvl="0" indent="0" algn="r">
              <a:buNone/>
              <a:defRPr sz="1400"/>
            </a:lvl1pPr>
          </a:lstStyle>
          <a:p>
            <a:pPr lvl="0"/>
            <a:r>
              <a:rPr/>
              <a:t>Click to edit Master text styles</a:t>
            </a:r>
          </a:p>
        </p:txBody>
      </p:sp>
      <p:sp>
        <p:nvSpPr>
          <p:cNvPr id="4" name="Content Placeholder 3"/>
          <p:cNvSpPr txBox="1">
            <a:spLocks noGrp="1"/>
          </p:cNvSpPr>
          <p:nvPr>
            <p:ph idx="1"/>
          </p:nvPr>
        </p:nvSpPr>
        <p:spPr>
          <a:xfrm>
            <a:off x="304800" y="249864"/>
            <a:ext cx="8534400" cy="4343400"/>
          </a:xfrm>
          <a:prstGeom prst="rect">
            <a:avLst/>
          </a:prstGeom>
          <a:solidFill>
            <a:schemeClr val="bg2">
              <a:tint val="85000"/>
              <a:shade val="90000"/>
              <a:satMod val="150000"/>
              <a:alpha val="65000"/>
            </a:schemeClr>
          </a:solidFill>
          <a:ln w="11000" cap="rnd">
            <a:solidFill>
              <a:schemeClr val="bg2">
                <a:tint val="78000"/>
                <a:satMod val="180000"/>
                <a:alpha val="88000"/>
              </a:schemeClr>
            </a:solidFill>
          </a:ln>
          <a:effectLst>
            <a:outerShdw blurRad="114300">
              <a:srgbClr val="000000">
                <a:alpha val="100000"/>
              </a:srgbClr>
            </a:outerShdw>
          </a:effectLst>
        </p:spPr>
        <p:txBody>
          <a:bodyPr anchor="t"/>
          <a:lstStyle>
            <a:lvl1pPr lvl="0" indent="0">
              <a:buNone/>
              <a:defRPr sz="3200"/>
            </a:lvl1pPr>
          </a:lstStyle>
          <a:p>
            <a:pPr marL="0" lvl="0" algn="l"/>
            <a:r>
              <a:rPr>
                <a:solidFill>
                  <a:schemeClr val="lt1"/>
                </a:solidFill>
                <a:latin typeface="Rockwell"/>
              </a:rPr>
              <a:t>Click icon to add picture</a:t>
            </a:r>
          </a:p>
        </p:txBody>
      </p:sp>
      <p:sp>
        <p:nvSpPr>
          <p:cNvPr id="5" name="Date Placeholder 4"/>
          <p:cNvSpPr txBox="1">
            <a:spLocks noGrp="1"/>
          </p:cNvSpPr>
          <p:nvPr>
            <p:ph type="dt" sz="half" idx="10"/>
          </p:nvPr>
        </p:nvSpPr>
        <p:spPr>
          <a:xfrm>
            <a:off x="5562600" y="6509004"/>
            <a:ext cx="3002280" cy="274320"/>
          </a:xfrm>
          <a:prstGeom prst="rect">
            <a:avLst/>
          </a:prstGeom>
        </p:spPr>
        <p:txBody>
          <a:bodyPr/>
          <a:lstStyle>
            <a:lvl1pPr lvl="0">
              <a:defRPr/>
            </a:lvl1pPr>
          </a:lstStyle>
          <a:p>
            <a:endParaRPr/>
          </a:p>
        </p:txBody>
      </p:sp>
      <p:sp>
        <p:nvSpPr>
          <p:cNvPr id="6" name="Slide Number Placeholder 5"/>
          <p:cNvSpPr txBox="1">
            <a:spLocks noGrp="1"/>
          </p:cNvSpPr>
          <p:nvPr>
            <p:ph type="sldNum" sz="quarter" idx="11"/>
          </p:nvPr>
        </p:nvSpPr>
        <p:spPr>
          <a:xfrm>
            <a:off x="8638952" y="6509004"/>
            <a:ext cx="464288" cy="274320"/>
          </a:xfrm>
          <a:prstGeom prst="rect">
            <a:avLst/>
          </a:prstGeom>
        </p:spPr>
        <p:txBody>
          <a:bodyPr/>
          <a:lstStyle>
            <a:lvl1pPr lvl="0">
              <a:defRPr>
                <a:solidFill>
                  <a:schemeClr val="tx2">
                    <a:shade val="90000"/>
                  </a:schemeClr>
                </a:solidFill>
              </a:defRPr>
            </a:lvl1pPr>
          </a:lstStyle>
          <a:p>
            <a:fld id="{8B38DBA3-52F9-4AF4-A6A4-FA4D7DB2F99C}" type="slidenum">
              <a:rPr/>
              <a:pPr/>
              <a:t>‹#›</a:t>
            </a:fld>
            <a:endParaRPr/>
          </a:p>
        </p:txBody>
      </p:sp>
      <p:sp>
        <p:nvSpPr>
          <p:cNvPr id="7" name="Footer Placeholder 6"/>
          <p:cNvSpPr txBox="1">
            <a:spLocks noGrp="1"/>
          </p:cNvSpPr>
          <p:nvPr>
            <p:ph type="ftr" sz="quarter" idx="12"/>
          </p:nvPr>
        </p:nvSpPr>
        <p:spPr>
          <a:xfrm>
            <a:off x="1600200" y="6509004"/>
            <a:ext cx="3907464" cy="274320"/>
          </a:xfrm>
          <a:prstGeom prst="rect">
            <a:avLst/>
          </a:prstGeom>
        </p:spPr>
        <p:txBody>
          <a:bodyPr/>
          <a:lstStyle>
            <a:lvl1pPr lvl="0">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ound Diagonal Corner Rectangle 1"/>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a:solidFill>
              <a:schemeClr val="bg2">
                <a:tint val="78000"/>
                <a:satMod val="180000"/>
                <a:alpha val="88000"/>
              </a:schemeClr>
            </a:solidFill>
          </a:ln>
          <a:effectLst>
            <a:outerShdw blurRad="114300">
              <a:srgbClr val="000000">
                <a:alpha val="100000"/>
              </a:srgbClr>
            </a:outerShdw>
          </a:effectLst>
        </p:spPr>
        <p:txBody>
          <a:bodyPr anchor="ctr"/>
          <a:lstStyle>
            <a:lvl1pPr lvl="0">
              <a:defRPr/>
            </a:lvl1pPr>
          </a:lstStyle>
          <a:p>
            <a:endParaRPr/>
          </a:p>
        </p:txBody>
      </p:sp>
      <p:sp>
        <p:nvSpPr>
          <p:cNvPr id="3" name="Footer Placeholder 2"/>
          <p:cNvSpPr txBox="1">
            <a:spLocks noGrp="1"/>
          </p:cNvSpPr>
          <p:nvPr>
            <p:ph type="ftr" sz="quarter" idx="3"/>
          </p:nvPr>
        </p:nvSpPr>
        <p:spPr>
          <a:xfrm>
            <a:off x="1295400" y="6400800"/>
            <a:ext cx="4212264" cy="274320"/>
          </a:xfrm>
          <a:prstGeom prst="rect">
            <a:avLst/>
          </a:prstGeom>
        </p:spPr>
        <p:txBody>
          <a:bodyPr/>
          <a:lstStyle>
            <a:lvl1pPr lvl="0" algn="r">
              <a:defRPr sz="1300">
                <a:solidFill>
                  <a:schemeClr val="bg2">
                    <a:tint val="60000"/>
                    <a:satMod val="155000"/>
                  </a:schemeClr>
                </a:solidFill>
              </a:defRPr>
            </a:lvl1pPr>
          </a:lstStyle>
          <a:p>
            <a:endParaRPr/>
          </a:p>
        </p:txBody>
      </p:sp>
      <p:sp>
        <p:nvSpPr>
          <p:cNvPr id="4" name="Date Placeholder 3"/>
          <p:cNvSpPr txBox="1">
            <a:spLocks noGrp="1"/>
          </p:cNvSpPr>
          <p:nvPr>
            <p:ph type="dt" sz="half" idx="2"/>
          </p:nvPr>
        </p:nvSpPr>
        <p:spPr>
          <a:xfrm>
            <a:off x="5562600" y="6400800"/>
            <a:ext cx="3002280" cy="274320"/>
          </a:xfrm>
          <a:prstGeom prst="rect">
            <a:avLst/>
          </a:prstGeom>
        </p:spPr>
        <p:txBody>
          <a:bodyPr/>
          <a:lstStyle>
            <a:lvl1pPr lvl="0" algn="l">
              <a:defRPr sz="1300">
                <a:solidFill>
                  <a:schemeClr val="bg2">
                    <a:tint val="60000"/>
                    <a:satMod val="155000"/>
                  </a:schemeClr>
                </a:solidFill>
              </a:defRPr>
            </a:lvl1pPr>
          </a:lstStyle>
          <a:p>
            <a:endParaRPr/>
          </a:p>
        </p:txBody>
      </p:sp>
      <p:sp>
        <p:nvSpPr>
          <p:cNvPr id="5" name="Slide Number Placeholder 4"/>
          <p:cNvSpPr txBox="1">
            <a:spLocks noGrp="1"/>
          </p:cNvSpPr>
          <p:nvPr>
            <p:ph type="sldNum" sz="quarter" idx="4"/>
          </p:nvPr>
        </p:nvSpPr>
        <p:spPr>
          <a:xfrm>
            <a:off x="8638952" y="6514568"/>
            <a:ext cx="464288" cy="274320"/>
          </a:xfrm>
          <a:prstGeom prst="rect">
            <a:avLst/>
          </a:prstGeom>
        </p:spPr>
        <p:txBody>
          <a:bodyPr anchor="ctr"/>
          <a:lstStyle>
            <a:lvl1pPr lvl="0" algn="r">
              <a:defRPr sz="1600">
                <a:solidFill>
                  <a:schemeClr val="tx2">
                    <a:shade val="90000"/>
                  </a:schemeClr>
                </a:solidFill>
              </a:defRPr>
            </a:lvl1pPr>
          </a:lstStyle>
          <a:p>
            <a:fld id="{8B38DBA3-52F9-4AF4-A6A4-FA4D7DB2F99C}" type="slidenum">
              <a:rPr/>
              <a:pPr/>
              <a:t>‹#›</a:t>
            </a:fld>
            <a:endParaRPr/>
          </a:p>
        </p:txBody>
      </p:sp>
      <p:sp>
        <p:nvSpPr>
          <p:cNvPr id="6" name="Title Placeholder 5"/>
          <p:cNvSpPr txBox="1">
            <a:spLocks noGrp="1"/>
          </p:cNvSpPr>
          <p:nvPr>
            <p:ph type="title"/>
          </p:nvPr>
        </p:nvSpPr>
        <p:spPr>
          <a:xfrm>
            <a:off x="457200" y="253536"/>
            <a:ext cx="8229600" cy="1143000"/>
          </a:xfrm>
          <a:prstGeom prst="rect">
            <a:avLst/>
          </a:prstGeom>
        </p:spPr>
        <p:txBody>
          <a:bodyPr rIns="91440" anchor="b"/>
          <a:lstStyle>
            <a:lvl1pPr lvl="0">
              <a:defRPr/>
            </a:lvl1pPr>
          </a:lstStyle>
          <a:p>
            <a:pPr lvl="0"/>
            <a:r>
              <a:rPr/>
              <a:t>Click to edit Master title style</a:t>
            </a:r>
          </a:p>
        </p:txBody>
      </p:sp>
      <p:sp>
        <p:nvSpPr>
          <p:cNvPr id="7" name="Text Placeholder 6"/>
          <p:cNvSpPr txBox="1">
            <a:spLocks noGrp="1"/>
          </p:cNvSpPr>
          <p:nvPr>
            <p:ph type="body" idx="1"/>
          </p:nvPr>
        </p:nvSpPr>
        <p:spPr>
          <a:xfrm>
            <a:off x="457200" y="1646237"/>
            <a:ext cx="8229600" cy="4526280"/>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Tree>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marL="53975" lvl="0" algn="r">
        <a:buNone/>
        <a:defRPr sz="4600">
          <a:solidFill>
            <a:schemeClr val="tx2">
              <a:tint val="100000"/>
              <a:shade val="90000"/>
              <a:satMod val="250000"/>
              <a:alpha val="100000"/>
            </a:schemeClr>
          </a:solidFill>
          <a:effectLst>
            <a:outerShdw blurRad="38100" dist="38100" dir="2700000" algn="tl">
              <a:srgbClr val="000000">
                <a:alpha val="43137"/>
              </a:srgbClr>
            </a:outerShdw>
          </a:effectLst>
          <a:latin typeface="Rockwell"/>
        </a:defRPr>
      </a:lvl1pPr>
    </p:titleStyle>
    <p:bodyStyle>
      <a:lvl1pPr marL="292100" lvl="0" indent="-292100" algn="l">
        <a:buClr>
          <a:schemeClr val="accent1"/>
        </a:buClr>
        <a:buSzPct val="70000"/>
        <a:buFont typeface="Wingdings 2"/>
        <a:buChar char=""/>
        <a:defRPr sz="3200">
          <a:solidFill>
            <a:schemeClr val="tx1"/>
          </a:solidFill>
          <a:latin typeface="Rockwell"/>
        </a:defRPr>
      </a:lvl1pPr>
      <a:lvl2pPr marL="638175" lvl="0" indent="-228600" algn="l">
        <a:spcBef>
          <a:spcPts val="400"/>
        </a:spcBef>
        <a:buClr>
          <a:schemeClr val="accent2"/>
        </a:buClr>
        <a:buSzPct val="90000"/>
        <a:buChar char="•"/>
        <a:defRPr sz="2600">
          <a:solidFill>
            <a:schemeClr val="tx1"/>
          </a:solidFill>
          <a:latin typeface="Rockwell"/>
        </a:defRPr>
      </a:lvl2pPr>
      <a:lvl3pPr marL="822325" lvl="0" indent="-190500" algn="l">
        <a:spcBef>
          <a:spcPts val="400"/>
        </a:spcBef>
        <a:buClr>
          <a:schemeClr val="accent3"/>
        </a:buClr>
        <a:buSzPct val="100000"/>
        <a:buFont typeface="Wingdings 2"/>
        <a:buChar char=""/>
        <a:defRPr sz="2300">
          <a:solidFill>
            <a:schemeClr val="tx1"/>
          </a:solidFill>
          <a:latin typeface="Rockwell"/>
        </a:defRPr>
      </a:lvl3pPr>
      <a:lvl4pPr marL="1003300" lvl="0" indent="-182563" algn="l">
        <a:spcBef>
          <a:spcPts val="400"/>
        </a:spcBef>
        <a:buClr>
          <a:schemeClr val="accent3"/>
        </a:buClr>
        <a:buSzPct val="100000"/>
        <a:buFont typeface="Wingdings 2"/>
        <a:buChar char=""/>
        <a:defRPr sz="2000">
          <a:solidFill>
            <a:schemeClr val="tx1"/>
          </a:solidFill>
          <a:latin typeface="Rockwell"/>
        </a:defRPr>
      </a:lvl4pPr>
      <a:lvl5pPr marL="1187450" lvl="0" indent="-182563" algn="l">
        <a:spcBef>
          <a:spcPts val="400"/>
        </a:spcBef>
        <a:buClr>
          <a:schemeClr val="accent3"/>
        </a:buClr>
        <a:buSzPct val="100000"/>
        <a:buFont typeface="Wingdings 2"/>
        <a:buChar char=""/>
        <a:defRPr sz="1900">
          <a:solidFill>
            <a:schemeClr val="tx1"/>
          </a:solidFill>
          <a:latin typeface="Rockwell"/>
        </a:defRPr>
      </a:lvl5pPr>
      <a:lvl6pPr marL="1371600" lvl="0" indent="-173038" algn="l">
        <a:spcBef>
          <a:spcPts val="400"/>
        </a:spcBef>
        <a:buClr>
          <a:schemeClr val="accent4"/>
        </a:buClr>
        <a:buFont typeface="Wingdings 2"/>
        <a:buChar char=""/>
        <a:defRPr sz="1800" baseline="0">
          <a:solidFill>
            <a:schemeClr val="tx1"/>
          </a:solidFill>
          <a:latin typeface="Rockwell"/>
        </a:defRPr>
      </a:lvl6pPr>
      <a:lvl7pPr marL="1552575" lvl="0" indent="-173038" algn="l">
        <a:spcBef>
          <a:spcPts val="400"/>
        </a:spcBef>
        <a:buClr>
          <a:schemeClr val="accent4"/>
        </a:buClr>
        <a:buFont typeface="Wingdings 2"/>
        <a:buChar char=""/>
        <a:defRPr sz="1600" baseline="0">
          <a:solidFill>
            <a:schemeClr val="tx1"/>
          </a:solidFill>
          <a:latin typeface="Rockwell"/>
        </a:defRPr>
      </a:lvl7pPr>
      <a:lvl8pPr marL="1736725" lvl="0" indent="-173038" algn="l">
        <a:spcBef>
          <a:spcPts val="400"/>
        </a:spcBef>
        <a:buClr>
          <a:schemeClr val="accent4"/>
        </a:buClr>
        <a:buFont typeface="Wingdings 2"/>
        <a:buChar char=""/>
        <a:defRPr sz="1600" baseline="0">
          <a:solidFill>
            <a:schemeClr val="tx1"/>
          </a:solidFill>
          <a:latin typeface="Rockwell"/>
        </a:defRPr>
      </a:lvl8pPr>
      <a:lvl9pPr marL="1917700" lvl="0" indent="-173038" algn="l">
        <a:spcBef>
          <a:spcPts val="400"/>
        </a:spcBef>
        <a:buClr>
          <a:schemeClr val="accent4"/>
        </a:buClr>
        <a:buFont typeface="Wingdings 2"/>
        <a:buChar char=""/>
        <a:defRPr sz="1600" baseline="0">
          <a:solidFill>
            <a:schemeClr val="tx1"/>
          </a:solidFill>
          <a:latin typeface="Rockwell"/>
        </a:defRPr>
      </a:lvl9pPr>
    </p:bodyStyle>
    <p:otherStyle>
      <a:lvl1pPr marL="0" lvl="0" algn="l">
        <a:defRPr>
          <a:solidFill>
            <a:schemeClr val="tx1"/>
          </a:solidFill>
          <a:latin typeface="Rockwell"/>
        </a:defRPr>
      </a:lvl1pPr>
      <a:lvl2pPr marL="457200" lvl="0" algn="l">
        <a:defRPr>
          <a:solidFill>
            <a:schemeClr val="tx1"/>
          </a:solidFill>
          <a:latin typeface="Rockwell"/>
        </a:defRPr>
      </a:lvl2pPr>
      <a:lvl3pPr marL="914400" lvl="0" algn="l">
        <a:defRPr>
          <a:solidFill>
            <a:schemeClr val="tx1"/>
          </a:solidFill>
          <a:latin typeface="Rockwell"/>
        </a:defRPr>
      </a:lvl3pPr>
      <a:lvl4pPr marL="1371600" lvl="0" algn="l">
        <a:defRPr>
          <a:solidFill>
            <a:schemeClr val="tx1"/>
          </a:solidFill>
          <a:latin typeface="Rockwell"/>
        </a:defRPr>
      </a:lvl4pPr>
      <a:lvl5pPr marL="1828800" lvl="0" algn="l">
        <a:defRPr>
          <a:solidFill>
            <a:schemeClr val="tx1"/>
          </a:solidFill>
          <a:latin typeface="Rockwell"/>
        </a:defRPr>
      </a:lvl5pPr>
      <a:lvl6pPr marL="2286000" lvl="0" algn="l">
        <a:defRPr>
          <a:solidFill>
            <a:schemeClr val="tx1"/>
          </a:solidFill>
          <a:latin typeface="Rockwell"/>
        </a:defRPr>
      </a:lvl6pPr>
      <a:lvl7pPr marL="2743200" lvl="0" algn="l">
        <a:defRPr>
          <a:solidFill>
            <a:schemeClr val="tx1"/>
          </a:solidFill>
          <a:latin typeface="Rockwell"/>
        </a:defRPr>
      </a:lvl7pPr>
      <a:lvl8pPr marL="3200400" lvl="0" algn="l">
        <a:defRPr>
          <a:solidFill>
            <a:schemeClr val="tx1"/>
          </a:solidFill>
          <a:latin typeface="Rockwell"/>
        </a:defRPr>
      </a:lvl8pPr>
      <a:lvl9pPr marL="3657600" lvl="0" algn="l">
        <a:defRPr>
          <a:solidFill>
            <a:schemeClr val="tx1"/>
          </a:solidFill>
          <a:latin typeface="Rockwel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943004" y="601653"/>
            <a:ext cx="7772400" cy="1470025"/>
          </a:xfrm>
          <a:prstGeom prst="rect">
            <a:avLst/>
          </a:prstGeom>
        </p:spPr>
        <p:txBody>
          <a:bodyPr>
            <a:normAutofit fontScale="90000"/>
          </a:bodyPr>
          <a:lstStyle>
            <a:lvl1pPr lvl="0">
              <a:defRPr/>
            </a:lvl1pPr>
          </a:lstStyle>
          <a:p>
            <a:pPr lvl="0"/>
            <a:r>
              <a:rPr>
                <a:latin typeface="+mn-lt"/>
              </a:rPr>
              <a:t>Ticagrelor versus Aspirin in Acute Stroke</a:t>
            </a:r>
            <a:br>
              <a:rPr>
                <a:latin typeface="+mn-lt"/>
              </a:rPr>
            </a:br>
            <a:r>
              <a:rPr>
                <a:latin typeface="+mn-lt"/>
              </a:rPr>
              <a:t>or Transient Ischemic Attack</a:t>
            </a:r>
          </a:p>
        </p:txBody>
      </p:sp>
      <p:sp>
        <p:nvSpPr>
          <p:cNvPr id="3" name="Subtitle 2"/>
          <p:cNvSpPr txBox="1">
            <a:spLocks noGrp="1"/>
          </p:cNvSpPr>
          <p:nvPr>
            <p:ph type="subTitle" idx="1"/>
          </p:nvPr>
        </p:nvSpPr>
        <p:spPr>
          <a:xfrm>
            <a:off x="642910" y="3714752"/>
            <a:ext cx="7929620" cy="1924048"/>
          </a:xfrm>
          <a:prstGeom prst="rect">
            <a:avLst/>
          </a:prstGeom>
        </p:spPr>
        <p:txBody>
          <a:bodyPr/>
          <a:lstStyle>
            <a:lvl1pPr lvl="0">
              <a:defRPr/>
            </a:lvl1pPr>
          </a:lstStyle>
          <a:p>
            <a:pPr lvl="0"/>
            <a:endParaRPr sz="2400" b="1" i="1" dirty="0">
              <a:solidFill>
                <a:schemeClr val="tx1">
                  <a:lumMod val="50000"/>
                  <a:lumOff val="50000"/>
                </a:schemeClr>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EXCLUSION  CRITERIA</a:t>
            </a:r>
          </a:p>
        </p:txBody>
      </p:sp>
      <p:sp>
        <p:nvSpPr>
          <p:cNvPr id="3" name="Text Placeholder 2"/>
          <p:cNvSpPr txBox="1">
            <a:spLocks noGrp="1"/>
          </p:cNvSpPr>
          <p:nvPr>
            <p:ph type="body" idx="1"/>
          </p:nvPr>
        </p:nvSpPr>
        <p:spPr>
          <a:xfrm>
            <a:off x="457200" y="1431922"/>
            <a:ext cx="8472520" cy="4854598"/>
          </a:xfrm>
          <a:prstGeom prst="rect">
            <a:avLst/>
          </a:prstGeom>
        </p:spPr>
        <p:txBody>
          <a:bodyPr>
            <a:noAutofit/>
          </a:bodyPr>
          <a:lstStyle>
            <a:lvl1pPr lvl="0">
              <a:defRPr/>
            </a:lvl1pPr>
          </a:lstStyle>
          <a:p>
            <a:pPr lvl="0"/>
            <a:r>
              <a:rPr sz="2000">
                <a:latin typeface="+mn-lt"/>
              </a:rPr>
              <a:t>If other specific antiplatelet therapy or </a:t>
            </a:r>
          </a:p>
          <a:p>
            <a:pPr lvl="0"/>
            <a:endParaRPr sz="2000">
              <a:latin typeface="+mn-lt"/>
            </a:endParaRPr>
          </a:p>
          <a:p>
            <a:pPr lvl="0"/>
            <a:r>
              <a:rPr sz="2000">
                <a:latin typeface="+mn-lt"/>
              </a:rPr>
              <a:t>Anticoagulation therapy was planned or </a:t>
            </a:r>
          </a:p>
          <a:p>
            <a:pPr lvl="0">
              <a:buNone/>
            </a:pPr>
            <a:endParaRPr sz="2000">
              <a:latin typeface="+mn-lt"/>
            </a:endParaRPr>
          </a:p>
          <a:p>
            <a:pPr lvl="0"/>
            <a:r>
              <a:rPr sz="2000">
                <a:latin typeface="+mn-lt"/>
              </a:rPr>
              <a:t>If carotid, cerebrovascular, or coronary revascularization was planned that would require halting study treatment within 7 days after randomization or </a:t>
            </a:r>
          </a:p>
          <a:p>
            <a:pPr lvl="0"/>
            <a:endParaRPr sz="2000">
              <a:latin typeface="+mn-lt"/>
            </a:endParaRPr>
          </a:p>
          <a:p>
            <a:pPr lvl="0"/>
            <a:r>
              <a:rPr sz="2000">
                <a:latin typeface="+mn-lt"/>
              </a:rPr>
              <a:t>Hypersensitivity to ticagrelor or aspirin;</a:t>
            </a:r>
          </a:p>
          <a:p>
            <a:pPr lvl="0">
              <a:buNone/>
            </a:pPr>
            <a:endParaRPr sz="2000">
              <a:latin typeface="+mn-lt"/>
            </a:endParaRPr>
          </a:p>
          <a:p>
            <a:pPr lvl="0"/>
            <a:r>
              <a:rPr sz="2000">
                <a:latin typeface="+mn-lt"/>
              </a:rPr>
              <a:t>History of atrial fibrillation, ventricular aneurysm, or suspicion of cardioembolic cause for transient ischemic attack or stroke;</a:t>
            </a:r>
          </a:p>
          <a:p>
            <a:pPr lvl="0"/>
            <a:endParaRPr lang="en-IN" sz="2000" dirty="0" smtClean="0">
              <a:latin typeface="+mn-lt"/>
            </a:endParaRPr>
          </a:p>
          <a:p>
            <a:r>
              <a:rPr lang="en-IN" sz="2000" dirty="0" smtClean="0"/>
              <a:t> Underwent intravenous or </a:t>
            </a:r>
            <a:r>
              <a:rPr lang="en-IN" sz="2000" dirty="0" err="1" smtClean="0"/>
              <a:t>intraarterial</a:t>
            </a:r>
            <a:r>
              <a:rPr lang="en-IN" sz="2000" dirty="0" smtClean="0"/>
              <a:t> </a:t>
            </a:r>
            <a:r>
              <a:rPr lang="en-IN" sz="2000" dirty="0" err="1" smtClean="0"/>
              <a:t>thrombolysis</a:t>
            </a:r>
            <a:r>
              <a:rPr lang="en-IN" sz="2000" dirty="0" smtClean="0"/>
              <a:t> or mechanical </a:t>
            </a:r>
            <a:r>
              <a:rPr lang="en-IN" sz="2000" dirty="0" err="1" smtClean="0"/>
              <a:t>thrombectomy</a:t>
            </a:r>
            <a:r>
              <a:rPr lang="en-IN" sz="2000" dirty="0" smtClean="0"/>
              <a:t> within 24 hours before randomization;</a:t>
            </a:r>
          </a:p>
          <a:p>
            <a:pPr lvl="0"/>
            <a:endParaRPr sz="2000">
              <a:latin typeface="+mn-lt"/>
            </a:endParaRPr>
          </a:p>
          <a:p>
            <a:pPr lvl="8">
              <a:buNone/>
            </a:pPr>
            <a:r>
              <a:rPr sz="2000">
                <a:latin typeface="+mn-lt"/>
              </a:rPr>
              <a:t>	</a:t>
            </a:r>
            <a:r>
              <a:rPr lang="en-IN" sz="2000" dirty="0" smtClean="0">
                <a:latin typeface="+mn-lt"/>
              </a:rPr>
              <a:t>                                                         </a:t>
            </a:r>
            <a:r>
              <a:rPr lang="en-IN" sz="2000" dirty="0" smtClean="0"/>
              <a:t> Conti.........</a:t>
            </a:r>
            <a:endParaRPr sz="200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500174"/>
            <a:ext cx="8401080" cy="5072100"/>
          </a:xfrm>
          <a:prstGeom prst="rect">
            <a:avLst/>
          </a:prstGeom>
        </p:spPr>
        <p:txBody>
          <a:bodyPr>
            <a:noAutofit/>
          </a:bodyPr>
          <a:lstStyle>
            <a:lvl1pPr lvl="0">
              <a:defRPr/>
            </a:lvl1pPr>
          </a:lstStyle>
          <a:p>
            <a:pPr lvl="0"/>
            <a:endParaRPr sz="2000">
              <a:latin typeface="+mn-lt"/>
            </a:endParaRPr>
          </a:p>
          <a:p>
            <a:pPr lvl="0"/>
            <a:r>
              <a:rPr sz="2000">
                <a:latin typeface="+mn-lt"/>
              </a:rPr>
              <a:t>Required treatment with nonsteroidal antiinflammatory drugs for more than 7 consecutive days; </a:t>
            </a:r>
          </a:p>
          <a:p>
            <a:pPr lvl="0"/>
            <a:endParaRPr sz="2000">
              <a:latin typeface="+mn-lt"/>
            </a:endParaRPr>
          </a:p>
          <a:p>
            <a:pPr lvl="0"/>
            <a:r>
              <a:rPr sz="2000">
                <a:latin typeface="+mn-lt"/>
              </a:rPr>
              <a:t>Had a known bleeding diathesis or coagulation disorder; </a:t>
            </a:r>
          </a:p>
          <a:p>
            <a:pPr lvl="0"/>
            <a:endParaRPr sz="2000">
              <a:latin typeface="+mn-lt"/>
            </a:endParaRPr>
          </a:p>
          <a:p>
            <a:pPr lvl="0"/>
            <a:r>
              <a:rPr sz="2000">
                <a:latin typeface="+mn-lt"/>
              </a:rPr>
              <a:t>Had a history of </a:t>
            </a:r>
          </a:p>
          <a:p>
            <a:pPr lvl="1"/>
            <a:r>
              <a:rPr sz="2000">
                <a:latin typeface="+mn-lt"/>
              </a:rPr>
              <a:t>Symptomatic nontraumatic intracerebral hemorrhage at any time, </a:t>
            </a:r>
          </a:p>
          <a:p>
            <a:pPr lvl="1"/>
            <a:r>
              <a:rPr sz="2000">
                <a:latin typeface="+mn-lt"/>
              </a:rPr>
              <a:t>Gastrointestinal bleed within the past 6 months, </a:t>
            </a:r>
          </a:p>
          <a:p>
            <a:pPr lvl="1"/>
            <a:r>
              <a:rPr sz="2000">
                <a:latin typeface="+mn-lt"/>
              </a:rPr>
              <a:t>Major surgery within 30 days;</a:t>
            </a:r>
          </a:p>
          <a:p>
            <a:pPr lvl="1"/>
            <a:r>
              <a:rPr sz="2000">
                <a:latin typeface="+mn-lt"/>
              </a:rPr>
              <a:t> Had severe liver disease; </a:t>
            </a:r>
          </a:p>
          <a:p>
            <a:pPr lvl="1"/>
            <a:r>
              <a:rPr sz="2000">
                <a:latin typeface="+mn-lt"/>
              </a:rPr>
              <a:t>Had renal failure requiring dialysis;</a:t>
            </a:r>
          </a:p>
          <a:p>
            <a:pPr lvl="1"/>
            <a:r>
              <a:rPr sz="2000">
                <a:latin typeface="+mn-lt"/>
              </a:rPr>
              <a:t> Pregnant</a:t>
            </a:r>
          </a:p>
          <a:p>
            <a:pPr lvl="1"/>
            <a:r>
              <a:rPr sz="2000">
                <a:latin typeface="+mn-lt"/>
              </a:rPr>
              <a:t>Lactating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latin typeface="+mn-lt"/>
              </a:rPr>
              <a:t>PRIMARY OBJECTIVE</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2000">
                <a:latin typeface="+mn-lt"/>
              </a:rPr>
              <a:t>Whether Ticagrelor would be a more effective antiplatelet therapy than aspirin for the prevention of recurrent stroke and cardiovascular events in patients with acute cerebral ischemia.</a:t>
            </a:r>
          </a:p>
          <a:p>
            <a:pPr lvl="0"/>
            <a:endParaRPr sz="2000">
              <a:latin typeface="+mn-lt"/>
            </a:endParaRPr>
          </a:p>
          <a:p>
            <a:pPr lvl="0"/>
            <a:endParaRPr sz="2000">
              <a:latin typeface="+mn-lt"/>
            </a:endParaRPr>
          </a:p>
          <a:p>
            <a:pPr lvl="0"/>
            <a:r>
              <a:rPr sz="2000">
                <a:latin typeface="+mn-lt"/>
              </a:rPr>
              <a:t>The primary outcome was the occurrence of</a:t>
            </a:r>
          </a:p>
          <a:p>
            <a:pPr lvl="1"/>
            <a:r>
              <a:rPr sz="2000">
                <a:latin typeface="+mn-lt"/>
              </a:rPr>
              <a:t>Stroke</a:t>
            </a:r>
          </a:p>
          <a:p>
            <a:pPr lvl="1"/>
            <a:r>
              <a:rPr sz="2000">
                <a:latin typeface="+mn-lt"/>
              </a:rPr>
              <a:t>Myocardial infarction</a:t>
            </a:r>
          </a:p>
          <a:p>
            <a:pPr lvl="1"/>
            <a:r>
              <a:rPr sz="2000">
                <a:latin typeface="+mn-lt"/>
              </a:rPr>
              <a:t>Death within 90 days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latin typeface="+mn-lt"/>
              </a:rPr>
              <a:t>TREATMENT</a:t>
            </a:r>
          </a:p>
        </p:txBody>
      </p:sp>
      <p:sp>
        <p:nvSpPr>
          <p:cNvPr id="3" name="Text Placeholder 2"/>
          <p:cNvSpPr txBox="1">
            <a:spLocks noGrp="1"/>
          </p:cNvSpPr>
          <p:nvPr>
            <p:ph type="body" idx="1"/>
          </p:nvPr>
        </p:nvSpPr>
        <p:spPr>
          <a:xfrm>
            <a:off x="457200" y="1357298"/>
            <a:ext cx="8229600" cy="4525963"/>
          </a:xfrm>
          <a:prstGeom prst="rect">
            <a:avLst/>
          </a:prstGeom>
        </p:spPr>
        <p:txBody>
          <a:bodyPr/>
          <a:lstStyle>
            <a:lvl1pPr lvl="0">
              <a:defRPr/>
            </a:lvl1pPr>
          </a:lstStyle>
          <a:p>
            <a:pPr lvl="0"/>
            <a:r>
              <a:rPr sz="2000">
                <a:latin typeface="+mn-lt"/>
              </a:rPr>
              <a:t>Within 24 hours after the onset of symptoms of acute ischemic stroke or transient ischemic attack, eligible patients were randomly assigned to a treatment group  The loading dose was to be given as soon as possible after randomization.</a:t>
            </a:r>
          </a:p>
          <a:p>
            <a:pPr lvl="0"/>
            <a:endParaRPr sz="2000">
              <a:latin typeface="+mn-lt"/>
            </a:endParaRPr>
          </a:p>
          <a:p>
            <a:pPr lvl="0"/>
            <a:r>
              <a:rPr sz="2000">
                <a:latin typeface="+mn-lt"/>
              </a:rPr>
              <a:t>Eligible patients were randomly assigned in a 1:1 ratio to one of  two treatment groups.</a:t>
            </a:r>
          </a:p>
          <a:p>
            <a:pPr lvl="0"/>
            <a:endParaRPr sz="2000">
              <a:latin typeface="+mn-lt"/>
            </a:endParaRPr>
          </a:p>
          <a:p>
            <a:pPr lvl="0"/>
            <a:r>
              <a:rPr sz="2000">
                <a:latin typeface="+mn-lt"/>
              </a:rPr>
              <a:t>Patients received  either  ticagrelor (a loading dose of 180 mg given as two 90-mg tablets on day 1, followed by 90 mg twice daily given orally together with loading and daily doses of aspirin placebo)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646236"/>
            <a:ext cx="8258204" cy="4997473"/>
          </a:xfrm>
          <a:prstGeom prst="rect">
            <a:avLst/>
          </a:prstGeom>
        </p:spPr>
        <p:txBody>
          <a:bodyPr>
            <a:noAutofit/>
          </a:bodyPr>
          <a:lstStyle>
            <a:lvl1pPr lvl="0">
              <a:defRPr/>
            </a:lvl1pPr>
          </a:lstStyle>
          <a:p>
            <a:pPr lvl="0"/>
            <a:r>
              <a:rPr sz="2000">
                <a:latin typeface="+mn-lt"/>
              </a:rPr>
              <a:t>Or aspirin (a loading dose of 300 mg given as three 100-mg tablets on day 1, followed by 100 mg daily given orally together with a loading dose and twice-daily doses of  ticagrelor  placebo). </a:t>
            </a:r>
          </a:p>
          <a:p>
            <a:pPr lvl="0"/>
            <a:endParaRPr sz="2000">
              <a:latin typeface="+mn-lt"/>
            </a:endParaRPr>
          </a:p>
          <a:p>
            <a:pPr lvl="0"/>
            <a:r>
              <a:rPr sz="2000">
                <a:latin typeface="+mn-lt"/>
              </a:rPr>
              <a:t>Subsequent maintenance doses were taken in the morning and evening, at approximately 12-hour intervals, for the remainder of the 90-day treatment period.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xt Placeholder 1"/>
          <p:cNvPicPr>
            <a:picLocks noGrp="1"/>
          </p:cNvPicPr>
          <p:nvPr>
            <p:ph type="body" idx="1"/>
          </p:nvPr>
        </p:nvPicPr>
        <p:blipFill>
          <a:blip r:embed="rId2" cstate="print"/>
          <a:srcRect/>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xt Placeholder 1"/>
          <p:cNvPicPr>
            <a:picLocks noGrp="1"/>
          </p:cNvPicPr>
          <p:nvPr>
            <p:ph type="body" idx="1"/>
          </p:nvPr>
        </p:nvPicPr>
        <p:blipFill>
          <a:blip r:embed="rId2" cstate="print"/>
          <a:srcRect/>
          <a:stretch>
            <a:fillRect/>
          </a:stretch>
        </p:blipFill>
        <p:spPr>
          <a:xfrm>
            <a:off x="-24074" y="0"/>
            <a:ext cx="9168076"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END  POINTS</a:t>
            </a:r>
          </a:p>
        </p:txBody>
      </p:sp>
      <p:sp>
        <p:nvSpPr>
          <p:cNvPr id="3" name="Text Placeholder 2"/>
          <p:cNvSpPr txBox="1">
            <a:spLocks noGrp="1"/>
          </p:cNvSpPr>
          <p:nvPr>
            <p:ph type="body" idx="1"/>
          </p:nvPr>
        </p:nvSpPr>
        <p:spPr>
          <a:xfrm>
            <a:off x="457200" y="1500174"/>
            <a:ext cx="8401080" cy="5143536"/>
          </a:xfrm>
          <a:prstGeom prst="rect">
            <a:avLst/>
          </a:prstGeom>
        </p:spPr>
        <p:txBody>
          <a:bodyPr/>
          <a:lstStyle>
            <a:lvl1pPr lvl="0">
              <a:defRPr/>
            </a:lvl1pPr>
          </a:lstStyle>
          <a:p>
            <a:pPr lvl="0"/>
            <a:r>
              <a:rPr sz="2000">
                <a:latin typeface="+mn-lt"/>
              </a:rPr>
              <a:t>The primary end point was the time from randomization to the first occurrence of any event from the composite of stroke (ischemic or </a:t>
            </a:r>
            <a:r>
              <a:rPr sz="2000" smtClean="0">
                <a:latin typeface="+mn-lt"/>
              </a:rPr>
              <a:t>hemorrhagic</a:t>
            </a:r>
            <a:r>
              <a:rPr sz="2000">
                <a:latin typeface="+mn-lt"/>
              </a:rPr>
              <a:t>), myocardial infarction , or  death. </a:t>
            </a:r>
          </a:p>
          <a:p>
            <a:pPr lvl="0"/>
            <a:endParaRPr>
              <a:latin typeface="+mn-lt"/>
            </a:endParaRPr>
          </a:p>
          <a:p>
            <a:pPr lvl="0"/>
            <a:r>
              <a:rPr sz="2000">
                <a:latin typeface="+mn-lt"/>
              </a:rPr>
              <a:t>The secondary end point  , if the difference between the treatment groups with regard to the primary end point was significant , was the time to ischemic stroke.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a:xfrm>
            <a:off x="285720" y="214290"/>
            <a:ext cx="8572560" cy="62151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a:xfrm>
            <a:off x="142844" y="71414"/>
            <a:ext cx="8786874" cy="67151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latin typeface="+mn-lt"/>
              </a:rPr>
              <a:t>WHY THIS STUDY?</a:t>
            </a:r>
          </a:p>
        </p:txBody>
      </p:sp>
      <p:sp>
        <p:nvSpPr>
          <p:cNvPr id="3" name="Text Placeholder 2"/>
          <p:cNvSpPr txBox="1">
            <a:spLocks noGrp="1"/>
          </p:cNvSpPr>
          <p:nvPr>
            <p:ph type="body" idx="1"/>
          </p:nvPr>
        </p:nvSpPr>
        <p:spPr>
          <a:xfrm>
            <a:off x="214282" y="1500174"/>
            <a:ext cx="8715438" cy="5143536"/>
          </a:xfrm>
          <a:prstGeom prst="rect">
            <a:avLst/>
          </a:prstGeom>
        </p:spPr>
        <p:txBody>
          <a:bodyPr/>
          <a:lstStyle>
            <a:lvl1pPr lvl="0">
              <a:defRPr/>
            </a:lvl1pPr>
          </a:lstStyle>
          <a:p>
            <a:pPr lvl="0"/>
            <a:r>
              <a:rPr sz="2000">
                <a:latin typeface="+mn-lt"/>
              </a:rPr>
              <a:t>The risk of subsequent ischemic events is particularly high during the first 90 days after the index cerebrovascular event</a:t>
            </a:r>
          </a:p>
          <a:p>
            <a:pPr lvl="0"/>
            <a:endParaRPr sz="2000">
              <a:latin typeface="+mn-lt"/>
            </a:endParaRPr>
          </a:p>
          <a:p>
            <a:pPr lvl="0"/>
            <a:r>
              <a:rPr sz="2000">
                <a:latin typeface="+mn-lt"/>
              </a:rPr>
              <a:t>Aspirin at a dose of 50 to 325 mg daily is commonly used in this context.</a:t>
            </a:r>
          </a:p>
          <a:p>
            <a:pPr lvl="0"/>
            <a:endParaRPr sz="2000">
              <a:latin typeface="+mn-lt"/>
            </a:endParaRPr>
          </a:p>
          <a:p>
            <a:pPr lvl="0"/>
            <a:r>
              <a:rPr sz="2000">
                <a:latin typeface="+mn-lt"/>
              </a:rPr>
              <a:t>The benefit of aspirin in the secondary prevention of ischemic stroke is limited; </a:t>
            </a:r>
          </a:p>
          <a:p>
            <a:pPr lvl="0"/>
            <a:endParaRPr sz="2000">
              <a:latin typeface="+mn-lt"/>
            </a:endParaRPr>
          </a:p>
          <a:p>
            <a:pPr lvl="0"/>
            <a:r>
              <a:rPr sz="2000">
                <a:latin typeface="+mn-lt"/>
              </a:rPr>
              <a:t>The rate of recurrent stroke is 10 to 15% in the first 90 days, </a:t>
            </a:r>
            <a:endParaRPr lang="en-IN" sz="2000" dirty="0" smtClean="0">
              <a:latin typeface="+mn-lt"/>
            </a:endParaRPr>
          </a:p>
          <a:p>
            <a:pPr lvl="0"/>
            <a:endParaRPr sz="2000">
              <a:latin typeface="+mn-lt"/>
            </a:endParaRPr>
          </a:p>
          <a:p>
            <a:pPr lvl="0"/>
            <a:r>
              <a:rPr sz="2000">
                <a:latin typeface="+mn-lt"/>
              </a:rPr>
              <a:t>The rate of new ischemic events  with aspirin   in  long term is 22% lower than the rate with no preventive treatment.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28596" y="1714488"/>
            <a:ext cx="8229600" cy="2714644"/>
          </a:xfrm>
          <a:prstGeom prst="rect">
            <a:avLst/>
          </a:prstGeom>
        </p:spPr>
        <p:txBody>
          <a:bodyPr/>
          <a:lstStyle>
            <a:lvl1pPr lvl="0">
              <a:defRPr/>
            </a:lvl1pPr>
          </a:lstStyle>
          <a:p>
            <a:pPr lvl="0"/>
            <a:r>
              <a:rPr sz="2000">
                <a:latin typeface="+mn-lt"/>
              </a:rPr>
              <a:t>The safety end points included time to first major bleeding event, assessed with the use of the PLATO bleeding definition; </a:t>
            </a:r>
            <a:endParaRPr lang="en-IN" sz="2000" dirty="0" smtClean="0">
              <a:latin typeface="+mn-lt"/>
            </a:endParaRPr>
          </a:p>
          <a:p>
            <a:pPr lvl="0"/>
            <a:endParaRPr sz="2000">
              <a:latin typeface="+mn-lt"/>
            </a:endParaRPr>
          </a:p>
          <a:p>
            <a:pPr lvl="0"/>
            <a:r>
              <a:rPr sz="2000">
                <a:latin typeface="+mn-lt"/>
              </a:rPr>
              <a:t>Time to discontinuation of study treatment as a result of any bleeding event; incidence of intracranial hemorrhage</a:t>
            </a:r>
            <a:r>
              <a:rPr sz="2000" smtClean="0">
                <a:latin typeface="+mn-lt"/>
              </a:rPr>
              <a:t>;</a:t>
            </a:r>
            <a:endParaRPr lang="en-IN" sz="2000" dirty="0" smtClean="0">
              <a:latin typeface="+mn-lt"/>
            </a:endParaRPr>
          </a:p>
          <a:p>
            <a:pPr lvl="0"/>
            <a:r>
              <a:rPr sz="2000" smtClean="0">
                <a:latin typeface="+mn-lt"/>
              </a:rPr>
              <a:t> </a:t>
            </a:r>
            <a:endParaRPr sz="2000">
              <a:latin typeface="+mn-lt"/>
            </a:endParaRPr>
          </a:p>
          <a:p>
            <a:pPr lvl="0"/>
            <a:r>
              <a:rPr sz="2000">
                <a:latin typeface="+mn-lt"/>
              </a:rPr>
              <a:t>Incidence of fatal bleeding; and incidence of serious and selected nonserious adverse events.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PLATO  CLASSIFICATION</a:t>
            </a:r>
            <a:endParaRPr lang="en-IN" dirty="0"/>
          </a:p>
        </p:txBody>
      </p:sp>
      <p:sp>
        <p:nvSpPr>
          <p:cNvPr id="3" name="Text Placeholder 2"/>
          <p:cNvSpPr>
            <a:spLocks noGrp="1"/>
          </p:cNvSpPr>
          <p:nvPr>
            <p:ph type="body" idx="1"/>
          </p:nvPr>
        </p:nvSpPr>
        <p:spPr>
          <a:xfrm>
            <a:off x="457200" y="1685615"/>
            <a:ext cx="8229600" cy="4886657"/>
          </a:xfrm>
        </p:spPr>
        <p:txBody>
          <a:bodyPr/>
          <a:lstStyle/>
          <a:p>
            <a:r>
              <a:rPr lang="en-IN" sz="1800" b="1" i="1" dirty="0" smtClean="0"/>
              <a:t> </a:t>
            </a:r>
            <a:r>
              <a:rPr lang="en-IN" sz="2000" b="1" i="1" dirty="0" smtClean="0"/>
              <a:t>MAJOR</a:t>
            </a:r>
          </a:p>
          <a:p>
            <a:pPr lvl="1"/>
            <a:r>
              <a:rPr lang="en-IN" sz="1800" dirty="0" smtClean="0"/>
              <a:t> </a:t>
            </a:r>
            <a:r>
              <a:rPr lang="en-IN" sz="1400" dirty="0" smtClean="0"/>
              <a:t>LIFE THREATENING</a:t>
            </a:r>
            <a:endParaRPr lang="en-IN" sz="1200" dirty="0" smtClean="0"/>
          </a:p>
          <a:p>
            <a:pPr lvl="2"/>
            <a:r>
              <a:rPr lang="en-IN" sz="1200" dirty="0" smtClean="0"/>
              <a:t>Intracranial , </a:t>
            </a:r>
            <a:r>
              <a:rPr lang="en-IN" sz="1200" dirty="0" err="1" smtClean="0"/>
              <a:t>Intrapericardial</a:t>
            </a:r>
            <a:r>
              <a:rPr lang="en-IN" sz="1200" dirty="0" smtClean="0"/>
              <a:t> with Cardiac </a:t>
            </a:r>
            <a:r>
              <a:rPr lang="en-IN" sz="1200" dirty="0" err="1" smtClean="0"/>
              <a:t>Temponade</a:t>
            </a:r>
            <a:endParaRPr lang="en-IN" sz="1200" dirty="0" smtClean="0"/>
          </a:p>
          <a:p>
            <a:pPr lvl="2"/>
            <a:r>
              <a:rPr lang="en-IN" sz="1200" dirty="0" smtClean="0"/>
              <a:t>Bleed resulting in </a:t>
            </a:r>
            <a:r>
              <a:rPr lang="en-IN" sz="1200" dirty="0" err="1" smtClean="0"/>
              <a:t>Hypovolemic</a:t>
            </a:r>
            <a:r>
              <a:rPr lang="en-IN" sz="1200" dirty="0" smtClean="0"/>
              <a:t> shock or severe hypotension that requires </a:t>
            </a:r>
            <a:r>
              <a:rPr lang="en-IN" sz="1200" dirty="0" err="1" smtClean="0"/>
              <a:t>vasopressors</a:t>
            </a:r>
            <a:r>
              <a:rPr lang="en-IN" sz="1200" dirty="0" smtClean="0"/>
              <a:t> or surgery</a:t>
            </a:r>
          </a:p>
          <a:p>
            <a:pPr lvl="2"/>
            <a:r>
              <a:rPr lang="en-IN" sz="1200" dirty="0" smtClean="0"/>
              <a:t>Clinically Overt or Apparent bleeding associated with decreased </a:t>
            </a:r>
            <a:r>
              <a:rPr lang="en-IN" sz="1200" dirty="0" err="1" smtClean="0"/>
              <a:t>Hb</a:t>
            </a:r>
            <a:r>
              <a:rPr lang="en-IN" sz="1200" dirty="0" smtClean="0"/>
              <a:t> &lt; 5 gm/dl</a:t>
            </a:r>
          </a:p>
          <a:p>
            <a:pPr lvl="2"/>
            <a:r>
              <a:rPr lang="en-IN" sz="1200" dirty="0" smtClean="0"/>
              <a:t>Requiring transfusion of &gt;3 BT (whole blood or PCV) </a:t>
            </a:r>
          </a:p>
          <a:p>
            <a:pPr lvl="1"/>
            <a:r>
              <a:rPr lang="en-IN" sz="1600" dirty="0" smtClean="0"/>
              <a:t>OTHER</a:t>
            </a:r>
          </a:p>
          <a:p>
            <a:pPr lvl="2"/>
            <a:r>
              <a:rPr lang="en-IN" sz="1200" dirty="0" smtClean="0"/>
              <a:t>Significant disabling </a:t>
            </a:r>
            <a:r>
              <a:rPr lang="en-IN" sz="1200" dirty="0" err="1" smtClean="0"/>
              <a:t>eg</a:t>
            </a:r>
            <a:r>
              <a:rPr lang="en-IN" sz="1200" dirty="0" smtClean="0"/>
              <a:t> intraocular with permanent vision loss</a:t>
            </a:r>
          </a:p>
          <a:p>
            <a:pPr lvl="2"/>
            <a:r>
              <a:rPr lang="en-IN" sz="1200" dirty="0" smtClean="0"/>
              <a:t>Drop in </a:t>
            </a:r>
            <a:r>
              <a:rPr lang="en-IN" sz="1200" dirty="0" err="1" smtClean="0"/>
              <a:t>Hb</a:t>
            </a:r>
            <a:r>
              <a:rPr lang="en-IN" sz="1200" dirty="0" smtClean="0"/>
              <a:t> 3 to 5 gm/dl</a:t>
            </a:r>
          </a:p>
          <a:p>
            <a:pPr lvl="2"/>
            <a:r>
              <a:rPr lang="en-IN" sz="1200" dirty="0" smtClean="0"/>
              <a:t>Requiring 2 to 3 BT</a:t>
            </a:r>
          </a:p>
          <a:p>
            <a:pPr lvl="1"/>
            <a:r>
              <a:rPr lang="en-IN" sz="1600" dirty="0" smtClean="0"/>
              <a:t>ANY  MAJOR</a:t>
            </a:r>
          </a:p>
          <a:p>
            <a:pPr lvl="2"/>
            <a:r>
              <a:rPr lang="en-IN" sz="1300" dirty="0" smtClean="0"/>
              <a:t>Any one of above</a:t>
            </a:r>
          </a:p>
          <a:p>
            <a:r>
              <a:rPr lang="en-IN" sz="2000" b="1" i="1" dirty="0" smtClean="0"/>
              <a:t>MINOR</a:t>
            </a:r>
          </a:p>
          <a:p>
            <a:pPr lvl="2"/>
            <a:r>
              <a:rPr lang="en-IN" sz="1200" dirty="0" smtClean="0"/>
              <a:t>Requiring medical intervention to stop or treat bleeding ( </a:t>
            </a:r>
            <a:r>
              <a:rPr lang="en-IN" sz="1200" dirty="0" err="1" smtClean="0"/>
              <a:t>eg</a:t>
            </a:r>
            <a:r>
              <a:rPr lang="en-IN" sz="1200" dirty="0" smtClean="0"/>
              <a:t> </a:t>
            </a:r>
            <a:r>
              <a:rPr lang="en-IN" sz="1200" dirty="0" err="1" smtClean="0"/>
              <a:t>Epistaxis</a:t>
            </a:r>
            <a:r>
              <a:rPr lang="en-IN" sz="1200" dirty="0" smtClean="0"/>
              <a:t> requiring packing</a:t>
            </a:r>
          </a:p>
          <a:p>
            <a:r>
              <a:rPr lang="en-IN" sz="2400" b="1" i="1" dirty="0" smtClean="0"/>
              <a:t>MINIMAL</a:t>
            </a:r>
          </a:p>
          <a:p>
            <a:pPr lvl="2"/>
            <a:r>
              <a:rPr lang="en-IN" sz="1200" dirty="0" smtClean="0"/>
              <a:t>As others </a:t>
            </a:r>
            <a:r>
              <a:rPr lang="en-IN" sz="1200" dirty="0" err="1" smtClean="0"/>
              <a:t>eg</a:t>
            </a:r>
            <a:r>
              <a:rPr lang="en-IN" sz="1200" dirty="0" smtClean="0"/>
              <a:t> bruising , bleeding gums , oozing from any injection site not requiring intervention or treatment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a:xfrm>
            <a:off x="357158" y="428604"/>
            <a:ext cx="8429684" cy="61436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57158" y="1399863"/>
            <a:ext cx="8329642" cy="4672343"/>
          </a:xfrm>
          <a:prstGeom prst="rect">
            <a:avLst/>
          </a:prstGeom>
        </p:spPr>
        <p:txBody>
          <a:bodyPr>
            <a:noAutofit/>
          </a:bodyPr>
          <a:lstStyle>
            <a:lvl1pPr lvl="0">
              <a:defRPr/>
            </a:lvl1pPr>
          </a:lstStyle>
          <a:p>
            <a:pPr lvl="0"/>
            <a:r>
              <a:rPr sz="2000">
                <a:latin typeface="+mn-lt"/>
              </a:rPr>
              <a:t>Secondary end points included the time to net clinical outcome, defined as the composite of </a:t>
            </a:r>
          </a:p>
          <a:p>
            <a:pPr lvl="1"/>
            <a:r>
              <a:rPr sz="2000" smtClean="0">
                <a:latin typeface="+mn-lt"/>
              </a:rPr>
              <a:t>Stroke</a:t>
            </a:r>
            <a:r>
              <a:rPr lang="en-IN" sz="2000" dirty="0" smtClean="0">
                <a:latin typeface="+mn-lt"/>
              </a:rPr>
              <a:t> , </a:t>
            </a:r>
            <a:r>
              <a:rPr sz="2000" smtClean="0">
                <a:latin typeface="+mn-lt"/>
              </a:rPr>
              <a:t>Myocardial infarction</a:t>
            </a:r>
            <a:r>
              <a:rPr lang="en-IN" sz="2000" dirty="0" smtClean="0">
                <a:latin typeface="+mn-lt"/>
              </a:rPr>
              <a:t> , </a:t>
            </a:r>
            <a:r>
              <a:rPr sz="2000" smtClean="0">
                <a:latin typeface="+mn-lt"/>
              </a:rPr>
              <a:t>Death</a:t>
            </a:r>
            <a:endParaRPr sz="2000">
              <a:latin typeface="+mn-lt"/>
            </a:endParaRPr>
          </a:p>
          <a:p>
            <a:pPr lvl="2"/>
            <a:r>
              <a:rPr sz="1700">
                <a:latin typeface="+mn-lt"/>
              </a:rPr>
              <a:t>Life-threatening bleeding</a:t>
            </a:r>
          </a:p>
          <a:p>
            <a:pPr lvl="2"/>
            <a:r>
              <a:rPr sz="1700">
                <a:latin typeface="+mn-lt"/>
              </a:rPr>
              <a:t>The composite of cardiovascular death</a:t>
            </a:r>
          </a:p>
          <a:p>
            <a:pPr lvl="2"/>
            <a:r>
              <a:rPr sz="1700">
                <a:latin typeface="+mn-lt"/>
              </a:rPr>
              <a:t>Myocardial infarction</a:t>
            </a:r>
          </a:p>
          <a:p>
            <a:pPr lvl="2"/>
            <a:r>
              <a:rPr sz="1700">
                <a:latin typeface="+mn-lt"/>
              </a:rPr>
              <a:t>Ischemic stroke</a:t>
            </a:r>
          </a:p>
          <a:p>
            <a:pPr lvl="2"/>
            <a:r>
              <a:rPr sz="1700">
                <a:latin typeface="+mn-lt"/>
              </a:rPr>
              <a:t>all strokes</a:t>
            </a:r>
          </a:p>
          <a:p>
            <a:pPr lvl="2"/>
            <a:r>
              <a:rPr sz="1700">
                <a:latin typeface="+mn-lt"/>
              </a:rPr>
              <a:t>Disabling strokes</a:t>
            </a:r>
          </a:p>
          <a:p>
            <a:pPr lvl="2"/>
            <a:r>
              <a:rPr sz="1700">
                <a:latin typeface="+mn-lt"/>
              </a:rPr>
              <a:t>Fatal strokes individually</a:t>
            </a:r>
          </a:p>
          <a:p>
            <a:pPr lvl="2"/>
            <a:r>
              <a:rPr sz="1700">
                <a:latin typeface="+mn-lt"/>
              </a:rPr>
              <a:t>Death from any cause</a:t>
            </a:r>
          </a:p>
          <a:p>
            <a:pPr lvl="2"/>
            <a:r>
              <a:rPr sz="1700">
                <a:latin typeface="+mn-lt"/>
              </a:rPr>
              <a:t>Death from cardiovascular causes</a:t>
            </a:r>
          </a:p>
          <a:p>
            <a:pPr lvl="2"/>
            <a:r>
              <a:rPr sz="1700">
                <a:latin typeface="+mn-lt"/>
              </a:rPr>
              <a:t>Myocardial infarction individually.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STATISTICAL  ANALYSIS</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2000">
                <a:latin typeface="+mn-lt"/>
              </a:rPr>
              <a:t>The trial was event-driven. To detect a hazard ratio of 0.80 with a final two-sided significance level of 4.98% and 88.7% power, a total of 844 primary end-point events were required.</a:t>
            </a:r>
          </a:p>
          <a:p>
            <a:pPr lvl="0"/>
            <a:endParaRPr sz="2000">
              <a:latin typeface="+mn-lt"/>
            </a:endParaRPr>
          </a:p>
          <a:p>
            <a:pPr lvl="0"/>
            <a:r>
              <a:rPr sz="2000">
                <a:latin typeface="+mn-lt"/>
              </a:rPr>
              <a:t>The significance level was adjusted from 5.00% to account for a single interim analysis for efficacy and futility that was performed when half the primary end-point events had been observed.</a:t>
            </a:r>
          </a:p>
          <a:p>
            <a:pPr lvl="0"/>
            <a:endParaRPr sz="2000">
              <a:latin typeface="+mn-lt"/>
            </a:endParaRPr>
          </a:p>
          <a:p>
            <a:pPr lvl="0"/>
            <a:r>
              <a:rPr sz="2000">
                <a:latin typeface="+mn-lt"/>
              </a:rPr>
              <a:t> On the basis of the pooled observed event rate, the sample size was recalculated during the trial from 9600 to 13,200 patients to accrue the target number of primary events.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28596" y="1428736"/>
            <a:ext cx="8501126" cy="5429264"/>
          </a:xfrm>
          <a:prstGeom prst="rect">
            <a:avLst/>
          </a:prstGeom>
        </p:spPr>
        <p:txBody>
          <a:bodyPr/>
          <a:lstStyle>
            <a:lvl1pPr lvl="0">
              <a:defRPr/>
            </a:lvl1pPr>
          </a:lstStyle>
          <a:p>
            <a:pPr lvl="0"/>
            <a:r>
              <a:rPr sz="2000">
                <a:latin typeface="+mn-lt"/>
              </a:rPr>
              <a:t>All efficacy analyses were based on the intention- to-treat principle and included the full analysis set of patients with adjudicated events.</a:t>
            </a:r>
          </a:p>
          <a:p>
            <a:pPr lvl="0"/>
            <a:endParaRPr>
              <a:latin typeface="+mn-lt"/>
            </a:endParaRPr>
          </a:p>
          <a:p>
            <a:pPr lvl="0"/>
            <a:r>
              <a:rPr sz="2000">
                <a:latin typeface="+mn-lt"/>
              </a:rPr>
              <a:t> Safety</a:t>
            </a:r>
            <a:r>
              <a:rPr sz="2000">
                <a:solidFill>
                  <a:schemeClr val="tx1">
                    <a:lumMod val="50000"/>
                    <a:lumOff val="50000"/>
                  </a:schemeClr>
                </a:solidFill>
                <a:latin typeface="+mn-lt"/>
              </a:rPr>
              <a:t> </a:t>
            </a:r>
            <a:r>
              <a:rPr sz="2000">
                <a:latin typeface="+mn-lt"/>
              </a:rPr>
              <a:t>analyses were performed with the cohort that received treatment. </a:t>
            </a:r>
            <a:endParaRPr lang="en-IN" sz="2000" dirty="0" smtClean="0">
              <a:latin typeface="+mn-lt"/>
            </a:endParaRPr>
          </a:p>
          <a:p>
            <a:pPr lvl="0"/>
            <a:endParaRPr lang="en-IN" sz="2000" dirty="0" smtClean="0">
              <a:latin typeface="+mn-lt"/>
            </a:endParaRPr>
          </a:p>
          <a:p>
            <a:pPr lvl="0"/>
            <a:r>
              <a:rPr sz="2000" smtClean="0">
                <a:latin typeface="+mn-lt"/>
              </a:rPr>
              <a:t>The </a:t>
            </a:r>
            <a:r>
              <a:rPr sz="2000">
                <a:latin typeface="+mn-lt"/>
              </a:rPr>
              <a:t>secondary end point, time to first ischemic stroke, was to be tested for confirmation only if the results of the primary analysis were significant. </a:t>
            </a:r>
            <a:endParaRPr lang="en-IN" sz="2000" dirty="0" smtClean="0">
              <a:latin typeface="+mn-lt"/>
            </a:endParaRPr>
          </a:p>
          <a:p>
            <a:pPr lvl="0"/>
            <a:endParaRPr>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r>
              <a:rPr lang="en-IN" sz="2000" dirty="0" smtClean="0"/>
              <a:t> The time from randomization to the first occurrence of any event for a given end point was compared with the use of the </a:t>
            </a:r>
            <a:r>
              <a:rPr lang="en-IN" sz="2000" dirty="0" smtClean="0">
                <a:solidFill>
                  <a:srgbClr val="FFFF00"/>
                </a:solidFill>
              </a:rPr>
              <a:t>Cox proportional hazards model</a:t>
            </a:r>
            <a:r>
              <a:rPr lang="en-IN" sz="2000" dirty="0" smtClean="0"/>
              <a:t>. </a:t>
            </a:r>
          </a:p>
          <a:p>
            <a:pPr lvl="0"/>
            <a:endParaRPr lang="en-IN" sz="2000" dirty="0" smtClean="0"/>
          </a:p>
          <a:p>
            <a:pPr lvl="0"/>
            <a:r>
              <a:rPr lang="en-IN" sz="2000" dirty="0" smtClean="0"/>
              <a:t>Interactions between treatment assignment and </a:t>
            </a:r>
            <a:r>
              <a:rPr lang="en-IN" sz="2000" dirty="0" err="1" smtClean="0"/>
              <a:t>prespecified</a:t>
            </a:r>
            <a:r>
              <a:rPr lang="en-IN" sz="2000" dirty="0" smtClean="0"/>
              <a:t> subgroups were evaluated by including terms for treatment, subgroup, and treatment- by-subgroup interaction in the Cox model. Interaction terms with a P value of less than 0.05 were considered to be statistically significant.</a:t>
            </a:r>
          </a:p>
          <a:p>
            <a:endParaRPr lang="en-IN"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a:t>RESULT FROM PRIMARY OUTCOME</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2000">
                <a:latin typeface="+mn-lt"/>
              </a:rPr>
              <a:t>Overall, 13,307 patients were enrolled, and 13,199 patients underwent randomization.</a:t>
            </a:r>
          </a:p>
          <a:p>
            <a:pPr lvl="0"/>
            <a:endParaRPr>
              <a:latin typeface="+mn-lt"/>
            </a:endParaRPr>
          </a:p>
          <a:p>
            <a:pPr lvl="0"/>
            <a:r>
              <a:rPr sz="2000">
                <a:latin typeface="+mn-lt"/>
              </a:rPr>
              <a:t>A total of 494 patients (3.7%) presented with ischemic stroke within 4.5 hours after symptom onset, of  whom 128 (1.0% of the total patient population) had an NIHSS score higher than .</a:t>
            </a:r>
          </a:p>
          <a:p>
            <a:pPr lvl="0"/>
            <a:endParaRPr>
              <a:latin typeface="+mn-lt"/>
            </a:endParaRPr>
          </a:p>
          <a:p>
            <a:pPr lvl="0"/>
            <a:r>
              <a:rPr sz="2000">
                <a:latin typeface="+mn-lt"/>
              </a:rPr>
              <a:t>Two patients were lost to follow-up, and we were unable to determine the vital status of 7 others after they withdrew their consent.</a:t>
            </a:r>
          </a:p>
          <a:p>
            <a:pPr lvl="0"/>
            <a:endParaRPr>
              <a:latin typeface="+mn-lt"/>
            </a:endParaRPr>
          </a:p>
          <a:p>
            <a:pPr lvl="0"/>
            <a:r>
              <a:rPr sz="2000">
                <a:latin typeface="+mn-lt"/>
              </a:rPr>
              <a:t>Event statuses for components of the primary end point were ascertained for 98.5% of the potential patient followup time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prstGeom prst="rect">
            <a:avLst/>
          </a:prstGeom>
        </p:spPr>
        <p:txBody>
          <a:bodyPr/>
          <a:lstStyle>
            <a:lvl1pPr lvl="0">
              <a:defRPr/>
            </a:lvl1pPr>
          </a:lstStyle>
          <a:p>
            <a:pPr lvl="0"/>
            <a:r>
              <a:rPr sz="2000"/>
              <a:t>A primary composite end-point event occurred in 442 of the 6589 patients (6.7%) in the ticagrelor  group and in 497 of the 6610 patients (7.5%) in the aspirin group (hazard ratio, 0.89; 95% confidence interval [CI], 0.78 to 1.01; P = 0.07). </a:t>
            </a:r>
          </a:p>
          <a:p>
            <a:pPr lvl="0"/>
            <a:endParaRPr/>
          </a:p>
          <a:p>
            <a:pPr lvl="0"/>
            <a:r>
              <a:rPr sz="2000"/>
              <a:t>The main secondary end point, ischemic stroke, occurred in 385 patients (5.8%) in the ticagrelor group and 441 patients (6.7%) in the aspirin group (hazard ratio, 0.87; 95% CI, 0.76 to 1.00; nominal P = 0.046)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prstGeom prst="rect">
            <a:avLst/>
          </a:prstGeom>
        </p:spPr>
        <p:txBody>
          <a:bodyPr/>
          <a:lstStyle>
            <a:lvl1pPr lvl="0">
              <a:defRPr/>
            </a:lvl1pPr>
          </a:lstStyle>
          <a:p>
            <a:pPr lvl="0"/>
            <a:r>
              <a:rPr sz="2000">
                <a:latin typeface="+mn-lt"/>
              </a:rPr>
              <a:t>Major bleeding occurred in 31 patients (0.5%) in the ticagrelor group and 38 patients (0.6%) in the aspirin group (hazard ratio, 0.83; 95% CI, 0.52 to 1.34) </a:t>
            </a:r>
          </a:p>
          <a:p>
            <a:pPr lvl="0"/>
            <a:endParaRPr sz="2000">
              <a:latin typeface="+mn-lt"/>
            </a:endParaRPr>
          </a:p>
          <a:p>
            <a:pPr lvl="0"/>
            <a:r>
              <a:rPr sz="2000">
                <a:latin typeface="+mn-lt"/>
              </a:rPr>
              <a:t> Intracranial hemorrhage occurred in 12 patients (0.2%) in the ticagrelor group and in 18 patients (0.3%) in the aspirin group.</a:t>
            </a:r>
          </a:p>
          <a:p>
            <a:pPr lvl="0"/>
            <a:endParaRPr sz="2000">
              <a:latin typeface="+mn-lt"/>
            </a:endParaRPr>
          </a:p>
          <a:p>
            <a:pPr lvl="0"/>
            <a:r>
              <a:rPr sz="2000">
                <a:latin typeface="+mn-lt"/>
              </a:rPr>
              <a:t>Fatal bleeding occurred in 9 patients (0.1%) in the ticagrelor group and in 4 patients (0.1%) in the aspirin group. </a:t>
            </a:r>
          </a:p>
          <a:p>
            <a:pPr lvl="0"/>
            <a:endParaRPr sz="2000">
              <a:latin typeface="+mn-lt"/>
            </a:endParaRPr>
          </a:p>
          <a:p>
            <a:pPr lvl="0"/>
            <a:r>
              <a:rPr sz="2000">
                <a:latin typeface="+mn-lt"/>
              </a:rPr>
              <a:t>there were no significant differences in the other major safety outcomes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28596" y="1428737"/>
            <a:ext cx="8229600" cy="4572031"/>
          </a:xfrm>
          <a:prstGeom prst="rect">
            <a:avLst/>
          </a:prstGeom>
        </p:spPr>
        <p:txBody>
          <a:bodyPr/>
          <a:lstStyle>
            <a:lvl1pPr lvl="0">
              <a:defRPr/>
            </a:lvl1pPr>
          </a:lstStyle>
          <a:p>
            <a:pPr lvl="0"/>
            <a:r>
              <a:rPr sz="2000">
                <a:latin typeface="+mn-lt"/>
              </a:rPr>
              <a:t>Moderate doses of  Aspirin are associated with relative risks of </a:t>
            </a:r>
          </a:p>
          <a:p>
            <a:pPr lvl="1"/>
            <a:r>
              <a:rPr sz="2000">
                <a:latin typeface="+mn-lt"/>
              </a:rPr>
              <a:t>Hemorrhagic events</a:t>
            </a:r>
          </a:p>
          <a:p>
            <a:pPr lvl="1"/>
            <a:r>
              <a:rPr sz="2000">
                <a:latin typeface="+mn-lt"/>
              </a:rPr>
              <a:t>Gastrointestinal bleeding.</a:t>
            </a:r>
          </a:p>
          <a:p>
            <a:pPr lvl="0"/>
            <a:endParaRPr sz="2000">
              <a:latin typeface="+mn-lt"/>
            </a:endParaRPr>
          </a:p>
          <a:p>
            <a:pPr lvl="0"/>
            <a:endParaRPr sz="2000">
              <a:latin typeface="+mn-lt"/>
            </a:endParaRPr>
          </a:p>
          <a:p>
            <a:r>
              <a:rPr sz="2000">
                <a:latin typeface="+mn-lt"/>
              </a:rPr>
              <a:t> More intensive antiplatelet therapy through a different mechanism of action may be more effective than </a:t>
            </a:r>
            <a:r>
              <a:rPr sz="2000" smtClean="0">
                <a:latin typeface="+mn-lt"/>
              </a:rPr>
              <a:t>aspirin</a:t>
            </a:r>
            <a:endParaRPr lang="en-IN" sz="2000" dirty="0" smtClean="0">
              <a:latin typeface="+mn-lt"/>
            </a:endParaRPr>
          </a:p>
          <a:p>
            <a:pPr lvl="1"/>
            <a:r>
              <a:rPr sz="2000" smtClean="0">
                <a:latin typeface="+mn-lt"/>
              </a:rPr>
              <a:t>at </a:t>
            </a:r>
            <a:r>
              <a:rPr sz="2000">
                <a:latin typeface="+mn-lt"/>
              </a:rPr>
              <a:t>reducing the risk of recurrent ischemia after transient ischemic attack or acute ischemic stroke</a:t>
            </a:r>
            <a:r>
              <a:rPr sz="2000" smtClean="0">
                <a:latin typeface="+mn-lt"/>
              </a:rPr>
              <a:t>,</a:t>
            </a:r>
            <a:endParaRPr lang="en-IN" sz="2000" dirty="0" smtClean="0">
              <a:latin typeface="+mn-lt"/>
            </a:endParaRPr>
          </a:p>
          <a:p>
            <a:pPr lvl="1"/>
            <a:r>
              <a:rPr sz="2000" smtClean="0">
                <a:latin typeface="+mn-lt"/>
              </a:rPr>
              <a:t> </a:t>
            </a:r>
            <a:r>
              <a:rPr sz="2000">
                <a:latin typeface="+mn-lt"/>
              </a:rPr>
              <a:t>but evidence to support this is limited.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28737"/>
            <a:ext cx="8543956" cy="4857784"/>
          </a:xfrm>
          <a:prstGeom prst="rect">
            <a:avLst/>
          </a:prstGeom>
        </p:spPr>
        <p:txBody>
          <a:bodyPr>
            <a:noAutofit/>
          </a:bodyPr>
          <a:lstStyle>
            <a:lvl1pPr lvl="0">
              <a:defRPr/>
            </a:lvl1pPr>
          </a:lstStyle>
          <a:p>
            <a:pPr lvl="0"/>
            <a:r>
              <a:rPr sz="2000">
                <a:latin typeface="+mn-lt"/>
              </a:rPr>
              <a:t>Dyspnea was more common in the ticagrelor group than in the aspirin </a:t>
            </a:r>
            <a:r>
              <a:rPr lang="fr-FR" sz="2000" dirty="0">
                <a:latin typeface="+mn-lt"/>
              </a:rPr>
              <a:t>group (6.2% vs. 1.4%).</a:t>
            </a:r>
          </a:p>
          <a:p>
            <a:pPr lvl="0"/>
            <a:endParaRPr sz="2000">
              <a:latin typeface="+mn-lt"/>
            </a:endParaRPr>
          </a:p>
          <a:p>
            <a:pPr lvl="0"/>
            <a:r>
              <a:rPr lang="fr-FR" sz="2000" dirty="0">
                <a:latin typeface="+mn-lt"/>
              </a:rPr>
              <a:t> Permanent discontinuation </a:t>
            </a:r>
            <a:r>
              <a:rPr sz="2000">
                <a:latin typeface="+mn-lt"/>
              </a:rPr>
              <a:t>of study treatment occurred in 17.5% of patients in the ticagrelor group, versus 14.7% of patients in the aspirin group . </a:t>
            </a:r>
          </a:p>
          <a:p>
            <a:pPr lvl="0"/>
            <a:endParaRPr sz="2000">
              <a:latin typeface="+mn-lt"/>
            </a:endParaRPr>
          </a:p>
          <a:p>
            <a:pPr lvl="0"/>
            <a:r>
              <a:rPr sz="2000">
                <a:latin typeface="+mn-lt"/>
              </a:rPr>
              <a:t>Dyspnea and bleeding events were the most frequent factors accounting for the difference, with rates of discontinuation due to dyspnea in the ticagrelor and aspirin groups of 1.4% and 0.3%, respectively, and rates of discontinuation due to any bleeding of 1.3% and 0.6%. </a:t>
            </a:r>
          </a:p>
          <a:p>
            <a:pPr lvl="0"/>
            <a:endParaRPr sz="2000">
              <a:latin typeface="+mn-lt"/>
            </a:endParaRPr>
          </a:p>
          <a:p>
            <a:pPr lvl="0"/>
            <a:r>
              <a:rPr sz="2000">
                <a:latin typeface="+mn-lt"/>
              </a:rPr>
              <a:t>A net clinical outcome, defined as a composite of stroke, myocardial infarction, death, or life-threatening bleeding, occurred in 6.9% of patients in the ticagrelor group and 7.7% of patients in the aspirin group (hazard ratio, 0.90; </a:t>
            </a:r>
            <a:r>
              <a:rPr lang="pl-PL" sz="2000" dirty="0">
                <a:latin typeface="+mn-lt"/>
              </a:rPr>
              <a:t>95% CI, 0.79 to 1.02).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xt Placeholder 1"/>
          <p:cNvPicPr>
            <a:picLocks noGrp="1"/>
          </p:cNvPicPr>
          <p:nvPr>
            <p:ph type="body" idx="1"/>
          </p:nvPr>
        </p:nvPicPr>
        <p:blipFill>
          <a:blip r:embed="rId2" cstate="print"/>
          <a:srcRect/>
          <a:stretch>
            <a:fillRect/>
          </a:stretch>
        </p:blipFill>
        <p:spPr>
          <a:xfrm>
            <a:off x="34282" y="-24"/>
            <a:ext cx="9109718" cy="695122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DISCUSSION</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2000"/>
              <a:t>They tested the efficacy and safety of monotherapy with ticagrelor versus aspirin in patients who were treated within 24 hours after the onset of a cerebral ischemic event.</a:t>
            </a:r>
          </a:p>
          <a:p>
            <a:pPr lvl="0"/>
            <a:endParaRPr sz="2000"/>
          </a:p>
          <a:p>
            <a:pPr lvl="0"/>
            <a:r>
              <a:rPr sz="2000"/>
              <a:t>They concluded events included in the primary end point — a composite of stroke, myocardial infarction, or death — were not less common among patients who received ticagrelor than among patients who received aspirin during the 90-day follow-up period.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571472" y="1500174"/>
            <a:ext cx="8229600" cy="5697561"/>
          </a:xfrm>
          <a:prstGeom prst="rect">
            <a:avLst/>
          </a:prstGeom>
        </p:spPr>
        <p:txBody>
          <a:bodyPr/>
          <a:lstStyle>
            <a:lvl1pPr lvl="0">
              <a:defRPr/>
            </a:lvl1pPr>
          </a:lstStyle>
          <a:p>
            <a:pPr lvl="0"/>
            <a:r>
              <a:rPr lang="en-IN" sz="2000" dirty="0" smtClean="0">
                <a:latin typeface="+mn-lt"/>
              </a:rPr>
              <a:t>N</a:t>
            </a:r>
            <a:r>
              <a:rPr sz="2000" smtClean="0">
                <a:latin typeface="+mn-lt"/>
              </a:rPr>
              <a:t>o </a:t>
            </a:r>
            <a:r>
              <a:rPr sz="2000">
                <a:latin typeface="+mn-lt"/>
              </a:rPr>
              <a:t>evidence of a higher risk of major or intracranial hemorrhage with ticagrelor than with aspirin, </a:t>
            </a:r>
            <a:endParaRPr lang="en-IN" sz="2000" dirty="0" smtClean="0">
              <a:latin typeface="+mn-lt"/>
            </a:endParaRPr>
          </a:p>
          <a:p>
            <a:pPr lvl="0"/>
            <a:endParaRPr lang="en-IN" sz="2000" dirty="0" smtClean="0">
              <a:latin typeface="+mn-lt"/>
            </a:endParaRPr>
          </a:p>
          <a:p>
            <a:pPr lvl="0"/>
            <a:r>
              <a:rPr sz="2000" smtClean="0">
                <a:latin typeface="+mn-lt"/>
              </a:rPr>
              <a:t>but more </a:t>
            </a:r>
            <a:r>
              <a:rPr sz="2000">
                <a:latin typeface="+mn-lt"/>
              </a:rPr>
              <a:t>instances of dyspnea and minor bleeding in the ticagrelor group.</a:t>
            </a:r>
          </a:p>
          <a:p>
            <a:pPr lvl="0">
              <a:buNone/>
            </a:pPr>
            <a:endParaRPr sz="2000">
              <a:latin typeface="+mn-lt"/>
            </a:endParaRPr>
          </a:p>
          <a:p>
            <a:pPr lvl="0"/>
            <a:endParaRPr sz="2000">
              <a:latin typeface="+mn-lt"/>
            </a:endParaRPr>
          </a:p>
          <a:p>
            <a:pPr lvl="0"/>
            <a:r>
              <a:rPr sz="2000">
                <a:latin typeface="+mn-lt"/>
              </a:rPr>
              <a:t>Although some studies have suggested that the risk of stroke after transient ischemic attack has decreased in recent years, </a:t>
            </a:r>
            <a:endParaRPr lang="en-IN" sz="2000" dirty="0" smtClean="0">
              <a:latin typeface="+mn-lt"/>
            </a:endParaRPr>
          </a:p>
          <a:p>
            <a:pPr lvl="0"/>
            <a:r>
              <a:rPr sz="2000" smtClean="0">
                <a:latin typeface="+mn-lt"/>
              </a:rPr>
              <a:t>their trial confirms previous studies that have shown a high risk in the first 2 weeks, with particularly high event rates in the first 2 days.</a:t>
            </a:r>
            <a:endParaRPr sz="2000">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xt Placeholder 1"/>
          <p:cNvPicPr>
            <a:picLocks noGrp="1"/>
          </p:cNvPicPr>
          <p:nvPr>
            <p:ph type="body" idx="1"/>
          </p:nvPr>
        </p:nvPicPr>
        <p:blipFill>
          <a:blip r:embed="rId2" cstate="print"/>
          <a:srcRect/>
          <a:stretch>
            <a:fillRect/>
          </a:stretch>
        </p:blipFill>
        <p:spPr>
          <a:xfrm>
            <a:off x="0" y="-24"/>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xt Placeholder 1"/>
          <p:cNvPicPr>
            <a:picLocks noGrp="1"/>
          </p:cNvPicPr>
          <p:nvPr>
            <p:ph type="body" idx="1"/>
          </p:nvPr>
        </p:nvPicPr>
        <p:blipFill>
          <a:blip r:embed="rId2" cstate="print"/>
          <a:srcRect/>
          <a:stretch>
            <a:fillRect/>
          </a:stretch>
        </p:blipFill>
        <p:spPr>
          <a:xfrm>
            <a:off x="0" y="-71462"/>
            <a:ext cx="9144002" cy="6929462"/>
          </a:xfrm>
          <a:prstGeom prst="rect">
            <a:avLst/>
          </a:prstGeom>
        </p:spPr>
      </p:pic>
      <p:sp>
        <p:nvSpPr>
          <p:cNvPr id="3" name="TextBox 2"/>
          <p:cNvSpPr txBox="1"/>
          <p:nvPr/>
        </p:nvSpPr>
        <p:spPr>
          <a:xfrm>
            <a:off x="214282" y="6143644"/>
            <a:ext cx="8215370" cy="369332"/>
          </a:xfrm>
          <a:prstGeom prst="rect">
            <a:avLst/>
          </a:prstGeom>
          <a:noFill/>
        </p:spPr>
        <p:txBody>
          <a:bodyPr wrap="square"/>
          <a:lstStyle>
            <a:lvl1pPr lvl="0">
              <a:defRPr/>
            </a:lvl1pPr>
          </a:lstStyle>
          <a:p>
            <a:pPr lvl="0"/>
            <a:r>
              <a:rPr b="1"/>
              <a:t>Hazard Ratios for the Primary End Point According to Predefined Subgroups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latin typeface="+mn-lt"/>
              </a:rPr>
              <a:t>LIMITATION OF THIS STUDY</a:t>
            </a:r>
          </a:p>
        </p:txBody>
      </p:sp>
      <p:sp>
        <p:nvSpPr>
          <p:cNvPr id="3" name="Text Placeholder 2"/>
          <p:cNvSpPr txBox="1">
            <a:spLocks noGrp="1"/>
          </p:cNvSpPr>
          <p:nvPr>
            <p:ph type="body" idx="1"/>
          </p:nvPr>
        </p:nvSpPr>
        <p:spPr>
          <a:prstGeom prst="rect">
            <a:avLst/>
          </a:prstGeom>
        </p:spPr>
        <p:txBody>
          <a:bodyPr>
            <a:noAutofit/>
          </a:bodyPr>
          <a:lstStyle>
            <a:lvl1pPr lvl="0">
              <a:defRPr/>
            </a:lvl1pPr>
          </a:lstStyle>
          <a:p>
            <a:pPr lvl="0"/>
            <a:r>
              <a:rPr sz="2000">
                <a:latin typeface="+mn-lt"/>
              </a:rPr>
              <a:t>the limited enrollment of patients who were at especially high risk for stroke, such as those with high-grade carotid or severe intracranial stenosis.</a:t>
            </a:r>
          </a:p>
          <a:p>
            <a:pPr lvl="0"/>
            <a:endParaRPr sz="2000">
              <a:latin typeface="+mn-lt"/>
            </a:endParaRPr>
          </a:p>
          <a:p>
            <a:pPr lvl="0"/>
            <a:r>
              <a:rPr lang="en-IN" sz="2000" dirty="0" smtClean="0">
                <a:latin typeface="+mn-lt"/>
              </a:rPr>
              <a:t>P</a:t>
            </a:r>
            <a:r>
              <a:rPr sz="2000" smtClean="0">
                <a:latin typeface="+mn-lt"/>
              </a:rPr>
              <a:t>atients</a:t>
            </a:r>
            <a:r>
              <a:rPr lang="en-IN" sz="2000" dirty="0" smtClean="0">
                <a:latin typeface="+mn-lt"/>
              </a:rPr>
              <a:t> ,</a:t>
            </a:r>
            <a:r>
              <a:rPr sz="2000" smtClean="0">
                <a:latin typeface="+mn-lt"/>
              </a:rPr>
              <a:t>undergone </a:t>
            </a:r>
            <a:r>
              <a:rPr sz="2000">
                <a:latin typeface="+mn-lt"/>
              </a:rPr>
              <a:t>vascular interventions or may have been treated with the combination of clopidogrel plus aspirin on the basis of the results of the Clopidogrel in High- Risk Patients with Acute Nondisabling Cerebrovascular Events (CHANCE) </a:t>
            </a:r>
            <a:r>
              <a:rPr sz="2000" smtClean="0">
                <a:latin typeface="+mn-lt"/>
              </a:rPr>
              <a:t>trial. </a:t>
            </a:r>
            <a:endParaRPr sz="2000">
              <a:latin typeface="+mn-lt"/>
            </a:endParaRPr>
          </a:p>
          <a:p>
            <a:pPr lvl="0"/>
            <a:endParaRPr sz="2000">
              <a:latin typeface="+mn-lt"/>
            </a:endParaRPr>
          </a:p>
          <a:p>
            <a:pPr lvl="0"/>
            <a:r>
              <a:rPr sz="2000">
                <a:latin typeface="+mn-lt"/>
              </a:rPr>
              <a:t>The primary end-point event rates in the group with transient ischemic attack were lower than expected, </a:t>
            </a:r>
            <a:r>
              <a:rPr sz="2000" smtClean="0">
                <a:latin typeface="+mn-lt"/>
              </a:rPr>
              <a:t>possibility </a:t>
            </a:r>
            <a:r>
              <a:rPr sz="2000">
                <a:latin typeface="+mn-lt"/>
              </a:rPr>
              <a:t>that they enrolled some patients with nonischemic conditions mimicking a transient ischemic attack, in whom antiplatelet therapy is unlikely to be efficacious.</a:t>
            </a:r>
          </a:p>
          <a:p>
            <a:pPr lvl="0"/>
            <a:endParaRPr sz="200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000108"/>
            <a:ext cx="8229600" cy="5126056"/>
          </a:xfrm>
          <a:prstGeom prst="rect">
            <a:avLst/>
          </a:prstGeom>
        </p:spPr>
        <p:txBody>
          <a:bodyPr/>
          <a:lstStyle>
            <a:lvl1pPr lvl="0">
              <a:defRPr/>
            </a:lvl1pPr>
          </a:lstStyle>
          <a:p>
            <a:pPr lvl="0"/>
            <a:endParaRPr/>
          </a:p>
          <a:p>
            <a:r>
              <a:rPr lang="en-IN" sz="2000" dirty="0" smtClean="0"/>
              <a:t> Patients who underwent </a:t>
            </a:r>
            <a:r>
              <a:rPr lang="en-IN" sz="2000" dirty="0" err="1" smtClean="0"/>
              <a:t>thrombolysis</a:t>
            </a:r>
            <a:r>
              <a:rPr lang="en-IN" sz="2000" dirty="0" smtClean="0"/>
              <a:t> or </a:t>
            </a:r>
            <a:r>
              <a:rPr lang="en-IN" sz="2000" dirty="0" err="1" smtClean="0"/>
              <a:t>thrombectomy</a:t>
            </a:r>
            <a:r>
              <a:rPr lang="en-IN" sz="2000" dirty="0" smtClean="0"/>
              <a:t> were not eligible for participation in this trial, so the results should not be generalized to them.</a:t>
            </a:r>
          </a:p>
          <a:p>
            <a:pPr lvl="0"/>
            <a:endParaRPr lang="en-IN" sz="2000" dirty="0" smtClean="0"/>
          </a:p>
          <a:p>
            <a:pPr lvl="0"/>
            <a:endParaRPr lang="en-IN" sz="2000" dirty="0" smtClean="0"/>
          </a:p>
          <a:p>
            <a:pPr lvl="0"/>
            <a:r>
              <a:rPr lang="en-IN" sz="2000" dirty="0" smtClean="0"/>
              <a:t>T</a:t>
            </a:r>
            <a:r>
              <a:rPr sz="2000" smtClean="0"/>
              <a:t>he </a:t>
            </a:r>
            <a:r>
              <a:rPr sz="2000"/>
              <a:t>rate of serious adverse events did not differ significantly between the ticagrelor and aspirin </a:t>
            </a:r>
            <a:r>
              <a:rPr sz="2000" smtClean="0"/>
              <a:t>groups</a:t>
            </a:r>
            <a:endParaRPr lang="en-IN" sz="2000" dirty="0" smtClean="0"/>
          </a:p>
          <a:p>
            <a:pPr lvl="0"/>
            <a:endParaRPr lang="en-IN" sz="2000" dirty="0" smtClean="0"/>
          </a:p>
          <a:p>
            <a:pPr lvl="0"/>
            <a:r>
              <a:rPr sz="2000" smtClean="0"/>
              <a:t>discontinuation </a:t>
            </a:r>
            <a:r>
              <a:rPr sz="2000"/>
              <a:t>of study treatment was more common among patients who received </a:t>
            </a:r>
            <a:r>
              <a:rPr sz="2000" smtClean="0"/>
              <a:t>ticagrelor</a:t>
            </a:r>
            <a:r>
              <a:rPr lang="en-IN" sz="2000" dirty="0" smtClean="0"/>
              <a:t>,</a:t>
            </a:r>
            <a:r>
              <a:rPr sz="2000" smtClean="0"/>
              <a:t> </a:t>
            </a:r>
            <a:r>
              <a:rPr sz="2000"/>
              <a:t>primarily due to </a:t>
            </a:r>
            <a:r>
              <a:rPr sz="2000" smtClean="0"/>
              <a:t>dyspnea</a:t>
            </a:r>
            <a:r>
              <a:rPr lang="en-IN" sz="2000" dirty="0" smtClean="0"/>
              <a:t> (</a:t>
            </a:r>
            <a:r>
              <a:rPr sz="2000" smtClean="0"/>
              <a:t>known </a:t>
            </a:r>
            <a:r>
              <a:rPr sz="2000"/>
              <a:t>adverse effect of </a:t>
            </a:r>
            <a:r>
              <a:rPr sz="2000" smtClean="0"/>
              <a:t>ticagrelor</a:t>
            </a:r>
            <a:r>
              <a:rPr lang="en-IN" sz="2000" dirty="0" smtClean="0"/>
              <a:t>)</a:t>
            </a:r>
            <a:r>
              <a:rPr sz="2000" smtClean="0"/>
              <a:t>. </a:t>
            </a:r>
            <a:endParaRPr sz="2000"/>
          </a:p>
          <a:p>
            <a:pPr lvl="0"/>
            <a:endParaRPr/>
          </a:p>
          <a:p>
            <a:pPr lvl="0"/>
            <a:r>
              <a:rPr sz="2000"/>
              <a:t>Other causes of the higher rate of discontinuation in the ticagrelor group were minor and minimal bleeding events. </a:t>
            </a:r>
          </a:p>
          <a:p>
            <a:pPr lvl="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14282" y="1428736"/>
            <a:ext cx="8472520" cy="4572032"/>
          </a:xfrm>
          <a:prstGeom prst="rect">
            <a:avLst/>
          </a:prstGeom>
        </p:spPr>
        <p:txBody>
          <a:bodyPr>
            <a:noAutofit/>
          </a:bodyPr>
          <a:lstStyle>
            <a:lvl1pPr lvl="0">
              <a:defRPr/>
            </a:lvl1pPr>
          </a:lstStyle>
          <a:p>
            <a:pPr lvl="0"/>
            <a:endParaRPr lang="en-IN" sz="2000" dirty="0" smtClean="0">
              <a:latin typeface="+mn-lt"/>
            </a:endParaRPr>
          </a:p>
          <a:p>
            <a:pPr lvl="0"/>
            <a:r>
              <a:rPr lang="en-IN" sz="2000" dirty="0" smtClean="0">
                <a:latin typeface="+mn-lt"/>
              </a:rPr>
              <a:t> Approximately one third of the patients were taking aspirin at the time of the qualifying cerebral ischemic event. </a:t>
            </a:r>
          </a:p>
          <a:p>
            <a:pPr lvl="0"/>
            <a:endParaRPr lang="en-IN" sz="2000" dirty="0" smtClean="0">
              <a:latin typeface="+mn-lt"/>
            </a:endParaRPr>
          </a:p>
          <a:p>
            <a:pPr lvl="0"/>
            <a:r>
              <a:rPr lang="en-IN" sz="2000" dirty="0" smtClean="0">
                <a:latin typeface="+mn-lt"/>
              </a:rPr>
              <a:t>The </a:t>
            </a:r>
            <a:r>
              <a:rPr lang="en-IN" sz="2000" dirty="0" err="1" smtClean="0">
                <a:latin typeface="+mn-lt"/>
              </a:rPr>
              <a:t>antiplatelet</a:t>
            </a:r>
            <a:r>
              <a:rPr lang="en-IN" sz="2000" dirty="0" smtClean="0">
                <a:latin typeface="+mn-lt"/>
              </a:rPr>
              <a:t> effects of aspirin typically last several days, the introduction of </a:t>
            </a:r>
            <a:r>
              <a:rPr lang="en-IN" sz="2000" dirty="0" err="1" smtClean="0">
                <a:latin typeface="+mn-lt"/>
              </a:rPr>
              <a:t>ticagrelor</a:t>
            </a:r>
            <a:r>
              <a:rPr lang="en-IN" sz="2000" dirty="0" smtClean="0">
                <a:latin typeface="+mn-lt"/>
              </a:rPr>
              <a:t> represented short-term dual </a:t>
            </a:r>
            <a:r>
              <a:rPr lang="en-IN" sz="2000" dirty="0" err="1" smtClean="0">
                <a:latin typeface="+mn-lt"/>
              </a:rPr>
              <a:t>antiplatelet</a:t>
            </a:r>
            <a:r>
              <a:rPr lang="en-IN" sz="2000" dirty="0" smtClean="0">
                <a:latin typeface="+mn-lt"/>
              </a:rPr>
              <a:t> therapy. </a:t>
            </a:r>
          </a:p>
          <a:p>
            <a:pPr lvl="0"/>
            <a:endParaRPr lang="en-IN" sz="2000" dirty="0" smtClean="0">
              <a:latin typeface="+mn-lt"/>
            </a:endParaRPr>
          </a:p>
          <a:p>
            <a:pPr lvl="0"/>
            <a:r>
              <a:rPr lang="en-IN" sz="2000" dirty="0" smtClean="0">
                <a:latin typeface="+mn-lt"/>
              </a:rPr>
              <a:t>Subgroup analysis did not reveal a significant interaction indicating a benefit of </a:t>
            </a:r>
            <a:r>
              <a:rPr lang="en-IN" sz="2000" dirty="0" err="1" smtClean="0">
                <a:latin typeface="+mn-lt"/>
              </a:rPr>
              <a:t>ticagrelor</a:t>
            </a:r>
            <a:r>
              <a:rPr lang="en-IN" sz="2000" dirty="0" smtClean="0">
                <a:latin typeface="+mn-lt"/>
              </a:rPr>
              <a:t> in patients who were taking aspirin at baseline, but further study of the combination of </a:t>
            </a:r>
            <a:r>
              <a:rPr lang="en-IN" sz="2000" dirty="0" err="1" smtClean="0">
                <a:latin typeface="+mn-lt"/>
              </a:rPr>
              <a:t>ticagrelor</a:t>
            </a:r>
            <a:r>
              <a:rPr lang="en-IN" sz="2000" dirty="0" smtClean="0">
                <a:latin typeface="+mn-lt"/>
              </a:rPr>
              <a:t> and aspirin may be warranted, given the possibility that the rates of ischemic stroke were lower in association with </a:t>
            </a:r>
            <a:r>
              <a:rPr lang="en-IN" sz="2000" dirty="0" err="1" smtClean="0">
                <a:latin typeface="+mn-lt"/>
              </a:rPr>
              <a:t>ticagrelor</a:t>
            </a:r>
            <a:r>
              <a:rPr lang="en-IN" sz="2000" dirty="0" smtClean="0">
                <a:latin typeface="+mn-lt"/>
              </a:rPr>
              <a:t> in this group of patients.</a:t>
            </a:r>
          </a:p>
          <a:p>
            <a:pPr lvl="0"/>
            <a:endParaRPr lang="en-IN" sz="2000" dirty="0" smtClean="0">
              <a:latin typeface="+mn-lt"/>
            </a:endParaRPr>
          </a:p>
          <a:p>
            <a:pPr lvl="0"/>
            <a:endParaRPr sz="200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AUTHOR’S CONCLUSION</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2000">
                <a:latin typeface="+mn-lt"/>
              </a:rPr>
              <a:t>in their trial involving patients with acute ischemic stroke or transient ischemic attack, ticagrelor was not found to be superior to aspirin in reducing the risk of the composite end point of stroke, myocardial infarction, or death.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500034" y="1928802"/>
            <a:ext cx="8229600" cy="4286280"/>
          </a:xfrm>
          <a:prstGeom prst="rect">
            <a:avLst/>
          </a:prstGeom>
        </p:spPr>
        <p:txBody>
          <a:bodyPr/>
          <a:lstStyle>
            <a:lvl1pPr lvl="0">
              <a:defRPr/>
            </a:lvl1pPr>
          </a:lstStyle>
          <a:p>
            <a:pPr lvl="0"/>
            <a:r>
              <a:rPr sz="2000">
                <a:latin typeface="+mn-lt"/>
              </a:rPr>
              <a:t>Ticagrelor is a potent antiplatelet agent that is directly acting and reversibly binds and inhibits the P2Y12 receptor on </a:t>
            </a:r>
            <a:r>
              <a:rPr sz="2000" smtClean="0">
                <a:latin typeface="+mn-lt"/>
              </a:rPr>
              <a:t>platelets.</a:t>
            </a:r>
            <a:endParaRPr sz="2000">
              <a:latin typeface="+mn-lt"/>
            </a:endParaRPr>
          </a:p>
          <a:p>
            <a:pPr lvl="0"/>
            <a:endParaRPr sz="2000">
              <a:latin typeface="+mn-lt"/>
            </a:endParaRPr>
          </a:p>
          <a:p>
            <a:pPr lvl="0"/>
            <a:r>
              <a:rPr sz="2000">
                <a:latin typeface="+mn-lt"/>
              </a:rPr>
              <a:t>The Acute Stroke or Transient Ischaemic Attack Treated with Aspirin or Ticagrelor and Patient Outcomes (SOCRATES) trial was designed to compare Ticagrelor with Aspirin with regard to their effectiveness for the prevention of  major vascular events </a:t>
            </a:r>
          </a:p>
          <a:p>
            <a:pPr lvl="1"/>
            <a:r>
              <a:rPr sz="2000">
                <a:latin typeface="+mn-lt"/>
              </a:rPr>
              <a:t>A composite of stroke [ischemic or hemorrhagic],</a:t>
            </a:r>
          </a:p>
          <a:p>
            <a:pPr lvl="1"/>
            <a:r>
              <a:rPr sz="2000">
                <a:latin typeface="+mn-lt"/>
              </a:rPr>
              <a:t> Myocardial infarction,</a:t>
            </a:r>
          </a:p>
          <a:p>
            <a:pPr lvl="1"/>
            <a:r>
              <a:rPr sz="2000">
                <a:latin typeface="+mn-lt"/>
              </a:rPr>
              <a:t> Or death     </a:t>
            </a:r>
          </a:p>
          <a:p>
            <a:pPr lvl="0">
              <a:buNone/>
            </a:pPr>
            <a:r>
              <a:rPr sz="2000">
                <a:latin typeface="+mn-lt"/>
              </a:rPr>
              <a:t>    </a:t>
            </a:r>
            <a:r>
              <a:rPr sz="2000">
                <a:solidFill>
                  <a:srgbClr val="FFFF00"/>
                </a:solidFill>
                <a:latin typeface="+mn-lt"/>
              </a:rPr>
              <a:t>over a period of 90 days in the treatment of patients with acute cerebral ischemia</a:t>
            </a:r>
            <a:r>
              <a:rPr sz="2000">
                <a:solidFill>
                  <a:schemeClr val="accent2">
                    <a:lumMod val="60000"/>
                    <a:lumOff val="40000"/>
                  </a:schemeClr>
                </a:solidFill>
                <a:latin typeface="+mn-lt"/>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latin typeface="+mn-lt"/>
              </a:rPr>
              <a:t>MY CONCLUSION</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2000">
                <a:latin typeface="+mn-lt"/>
              </a:rPr>
              <a:t>Further large scale studies are required in Indian set </a:t>
            </a:r>
            <a:r>
              <a:rPr sz="2000" smtClean="0">
                <a:latin typeface="+mn-lt"/>
              </a:rPr>
              <a:t>ups</a:t>
            </a:r>
            <a:endParaRPr lang="en-IN" sz="2000" dirty="0" smtClean="0">
              <a:latin typeface="+mn-lt"/>
            </a:endParaRPr>
          </a:p>
          <a:p>
            <a:pPr lvl="0"/>
            <a:endParaRPr lang="en-IN" sz="2000" dirty="0" smtClean="0">
              <a:latin typeface="+mn-lt"/>
            </a:endParaRPr>
          </a:p>
          <a:p>
            <a:pPr lvl="0"/>
            <a:r>
              <a:rPr lang="en-IN" sz="2000" dirty="0" smtClean="0">
                <a:latin typeface="+mn-lt"/>
              </a:rPr>
              <a:t>Duration of the study should be longer</a:t>
            </a:r>
            <a:endParaRPr sz="2000">
              <a:latin typeface="+mn-lt"/>
            </a:endParaRPr>
          </a:p>
          <a:p>
            <a:pPr lvl="0">
              <a:buNone/>
            </a:pPr>
            <a:endParaRPr>
              <a:latin typeface="+mn-lt"/>
            </a:endParaRPr>
          </a:p>
          <a:p>
            <a:pPr lvl="0"/>
            <a:r>
              <a:rPr sz="2000">
                <a:latin typeface="+mn-lt"/>
              </a:rPr>
              <a:t>Aspirin to be continued to be preferred in our set up rather than costly Ticagrelor  as no major benefits noted in this study</a:t>
            </a:r>
          </a:p>
          <a:p>
            <a:pPr lvl="0"/>
            <a:endParaRPr>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 xmlns:p14="http://schemas.microsoft.com/office/powerpoint/2010/main" val="3282558840"/>
              </p:ext>
            </p:extLst>
          </p:nvPr>
        </p:nvGraphicFramePr>
        <p:xfrm>
          <a:off x="0" y="31360"/>
          <a:ext cx="9144000" cy="7782670"/>
        </p:xfrm>
        <a:graphic>
          <a:graphicData uri="http://schemas.openxmlformats.org/drawingml/2006/table">
            <a:tbl>
              <a:tblPr firstRow="1" bandRow="1">
                <a:tableStyleId>{5C22544A-7EE6-4342-B048-85BDC9FD1C3A}</a:tableStyleId>
              </a:tblPr>
              <a:tblGrid>
                <a:gridCol w="9144000"/>
              </a:tblGrid>
              <a:tr h="1002901">
                <a:tc>
                  <a:txBody>
                    <a:bodyPr/>
                    <a:lstStyle>
                      <a:lvl1pPr lvl="0">
                        <a:defRPr/>
                      </a:lvl1pPr>
                    </a:lstStyle>
                    <a:p>
                      <a:pPr lvl="0" algn="l">
                        <a:lnSpc>
                          <a:spcPct val="115000"/>
                        </a:lnSpc>
                        <a:spcAft>
                          <a:spcPts val="1000"/>
                        </a:spcAft>
                      </a:pPr>
                      <a:r>
                        <a:rPr sz="1600" b="1">
                          <a:solidFill>
                            <a:schemeClr val="tx1"/>
                          </a:solidFill>
                          <a:latin typeface="+mn-lt"/>
                        </a:rPr>
                        <a:t>Citation:</a:t>
                      </a:r>
                    </a:p>
                    <a:p>
                      <a:pPr lvl="0" algn="l">
                        <a:lnSpc>
                          <a:spcPts val="2800"/>
                        </a:lnSpc>
                        <a:spcAft>
                          <a:spcPts val="1200"/>
                        </a:spcAft>
                      </a:pPr>
                      <a:r>
                        <a:rPr sz="1600" b="1">
                          <a:solidFill>
                            <a:schemeClr val="tx1"/>
                          </a:solidFill>
                          <a:latin typeface="+mn-lt"/>
                        </a:rPr>
                        <a:t>Ticagrelor</a:t>
                      </a:r>
                      <a:r>
                        <a:rPr sz="1600" b="1" baseline="0">
                          <a:solidFill>
                            <a:schemeClr val="tx1"/>
                          </a:solidFill>
                          <a:latin typeface="+mn-lt"/>
                        </a:rPr>
                        <a:t>  vs  Aspirin to prevent recurrent stroke and cardiovascular events in pt with acute cerebral ischemia</a:t>
                      </a:r>
                    </a:p>
                  </a:txBody>
                  <a:tcPr marL="68580" marR="68580" marT="0" marB="0">
                    <a:solidFill>
                      <a:schemeClr val="bg1">
                        <a:lumMod val="50000"/>
                        <a:lumOff val="50000"/>
                      </a:schemeClr>
                    </a:solidFill>
                  </a:tcPr>
                </a:tc>
              </a:tr>
              <a:tr h="774623">
                <a:tc>
                  <a:txBody>
                    <a:bodyPr/>
                    <a:lstStyle>
                      <a:lvl1pPr lvl="0">
                        <a:defRPr/>
                      </a:lvl1pPr>
                    </a:lstStyle>
                    <a:p>
                      <a:pPr marL="0" lvl="0" indent="0" algn="l">
                        <a:lnSpc>
                          <a:spcPct val="100000"/>
                        </a:lnSpc>
                        <a:buNone/>
                      </a:pPr>
                      <a:r>
                        <a:rPr sz="1600" b="1" i="0">
                          <a:solidFill>
                            <a:schemeClr val="tx1"/>
                          </a:solidFill>
                          <a:latin typeface="+mn-lt"/>
                        </a:rPr>
                        <a:t>What  question did the study ask  </a:t>
                      </a:r>
                      <a:r>
                        <a:rPr sz="1600" b="0">
                          <a:solidFill>
                            <a:schemeClr val="tx1"/>
                          </a:solidFill>
                          <a:latin typeface="+mn-lt"/>
                        </a:rPr>
                        <a:t>Would Ticagrelor be a more effective antiplatelet therapy than aspirin for the prevention of recurrent stroke and cardiovascular events in patients with acute cerebral ischemia?</a:t>
                      </a:r>
                    </a:p>
                  </a:txBody>
                  <a:tcPr marL="68580" marR="68580" marT="0" marB="0">
                    <a:solidFill>
                      <a:schemeClr val="bg1">
                        <a:lumMod val="50000"/>
                        <a:lumOff val="50000"/>
                      </a:schemeClr>
                    </a:solidFill>
                  </a:tcPr>
                </a:tc>
              </a:tr>
              <a:tr h="646690">
                <a:tc>
                  <a:txBody>
                    <a:bodyPr/>
                    <a:lstStyle>
                      <a:lvl1pPr lvl="0">
                        <a:defRPr/>
                      </a:lvl1pPr>
                    </a:lstStyle>
                    <a:p>
                      <a:pPr lvl="0"/>
                      <a:r>
                        <a:rPr sz="1600" b="1">
                          <a:solidFill>
                            <a:schemeClr val="tx1"/>
                          </a:solidFill>
                          <a:latin typeface="+mn-lt"/>
                        </a:rPr>
                        <a:t>Intervention</a:t>
                      </a:r>
                      <a:r>
                        <a:rPr sz="1600" b="0">
                          <a:solidFill>
                            <a:schemeClr val="tx1"/>
                          </a:solidFill>
                          <a:latin typeface="+mn-lt"/>
                        </a:rPr>
                        <a:t> : </a:t>
                      </a:r>
                      <a:r>
                        <a:rPr lang="en-IN" sz="1600" b="0" dirty="0" smtClean="0">
                          <a:solidFill>
                            <a:schemeClr val="tx1"/>
                          </a:solidFill>
                          <a:latin typeface="+mn-lt"/>
                        </a:rPr>
                        <a:t>T</a:t>
                      </a:r>
                      <a:r>
                        <a:rPr sz="1600" b="0" smtClean="0">
                          <a:solidFill>
                            <a:schemeClr val="tx1"/>
                          </a:solidFill>
                          <a:latin typeface="+mn-lt"/>
                        </a:rPr>
                        <a:t>icagrelor </a:t>
                      </a:r>
                      <a:r>
                        <a:rPr sz="1600" b="0">
                          <a:solidFill>
                            <a:schemeClr val="tx1"/>
                          </a:solidFill>
                          <a:latin typeface="+mn-lt"/>
                        </a:rPr>
                        <a:t>(a loading dose of 180 mg given as two 90-mg tablets on day 1, followed by 90 mg twice daily given orally together with loading and daily doses of aspirin placebo) </a:t>
                      </a:r>
                    </a:p>
                    <a:p>
                      <a:pPr lvl="0"/>
                      <a:r>
                        <a:rPr sz="1600" b="0">
                          <a:solidFill>
                            <a:schemeClr val="tx1"/>
                          </a:solidFill>
                          <a:latin typeface="+mn-lt"/>
                        </a:rPr>
                        <a:t>Or aspirin (a loading dose of 300 mg given as three 100-mg tablets on day 1, followed by 100 mg daily given orally together with a loading dose and twice-daily doses of ticagrelor placebo)</a:t>
                      </a:r>
                      <a:r>
                        <a:rPr sz="1600" b="0" baseline="0">
                          <a:solidFill>
                            <a:schemeClr val="tx1"/>
                          </a:solidFill>
                          <a:latin typeface="+mn-lt"/>
                        </a:rPr>
                        <a:t> for period of 90 days.</a:t>
                      </a:r>
                    </a:p>
                  </a:txBody>
                  <a:tcPr marL="68580" marR="68580" marT="0" marB="0">
                    <a:solidFill>
                      <a:schemeClr val="bg1">
                        <a:lumMod val="50000"/>
                        <a:lumOff val="50000"/>
                      </a:schemeClr>
                    </a:solidFill>
                  </a:tcPr>
                </a:tc>
              </a:tr>
              <a:tr h="646690">
                <a:tc>
                  <a:txBody>
                    <a:bodyPr/>
                    <a:lstStyle>
                      <a:lvl1pPr lvl="0">
                        <a:defRPr/>
                      </a:lvl1pPr>
                    </a:lstStyle>
                    <a:p>
                      <a:pPr lvl="0" algn="l"/>
                      <a:r>
                        <a:rPr sz="1600" b="1">
                          <a:solidFill>
                            <a:schemeClr val="tx1"/>
                          </a:solidFill>
                          <a:latin typeface="+mn-lt"/>
                        </a:rPr>
                        <a:t>Comparison</a:t>
                      </a:r>
                      <a:r>
                        <a:rPr sz="1600" b="0">
                          <a:solidFill>
                            <a:schemeClr val="tx1"/>
                          </a:solidFill>
                          <a:latin typeface="+mn-lt"/>
                        </a:rPr>
                        <a:t>:</a:t>
                      </a:r>
                      <a:r>
                        <a:rPr sz="1600" b="0" baseline="0">
                          <a:solidFill>
                            <a:schemeClr val="tx1"/>
                          </a:solidFill>
                          <a:latin typeface="+mn-lt"/>
                        </a:rPr>
                        <a:t>  Ticagrelor vs Aspirin</a:t>
                      </a:r>
                    </a:p>
                  </a:txBody>
                  <a:tcPr marL="68580" marR="68580" marT="0" marB="0">
                    <a:solidFill>
                      <a:schemeClr val="bg1">
                        <a:lumMod val="50000"/>
                        <a:lumOff val="50000"/>
                      </a:schemeClr>
                    </a:solidFill>
                  </a:tcPr>
                </a:tc>
              </a:tr>
              <a:tr h="1066335">
                <a:tc>
                  <a:txBody>
                    <a:bodyPr/>
                    <a:lstStyle>
                      <a:lvl1pPr lvl="0">
                        <a:defRPr/>
                      </a:lvl1pPr>
                    </a:lstStyle>
                    <a:p>
                      <a:pPr marL="0" lvl="0" indent="0" algn="l">
                        <a:lnSpc>
                          <a:spcPct val="100000"/>
                        </a:lnSpc>
                        <a:buNone/>
                      </a:pPr>
                      <a:r>
                        <a:rPr sz="1600" b="1">
                          <a:solidFill>
                            <a:schemeClr val="tx1"/>
                          </a:solidFill>
                          <a:latin typeface="+mn-lt"/>
                        </a:rPr>
                        <a:t>Outcome(s)</a:t>
                      </a:r>
                      <a:r>
                        <a:rPr sz="1600" b="0">
                          <a:solidFill>
                            <a:schemeClr val="tx1"/>
                          </a:solidFill>
                          <a:latin typeface="+mn-lt"/>
                        </a:rPr>
                        <a:t>:   Ticagrelor would be a more effective antiplatelet therapy than aspirin for the prevention of recurrent stroke and cardiovascular events in patients with acute cerebral ischemia.</a:t>
                      </a:r>
                    </a:p>
                  </a:txBody>
                  <a:tcPr marL="68580" marR="68580" marT="0" marB="0">
                    <a:solidFill>
                      <a:schemeClr val="bg1">
                        <a:lumMod val="50000"/>
                        <a:lumOff val="50000"/>
                      </a:schemeClr>
                    </a:solidFill>
                  </a:tcPr>
                </a:tc>
              </a:tr>
              <a:tr h="1527469">
                <a:tc>
                  <a:txBody>
                    <a:bodyPr/>
                    <a:lstStyle>
                      <a:lvl1pPr lvl="0">
                        <a:defRPr/>
                      </a:lvl1pPr>
                    </a:lstStyle>
                    <a:p>
                      <a:pPr lvl="0" algn="l">
                        <a:lnSpc>
                          <a:spcPct val="115000"/>
                        </a:lnSpc>
                        <a:spcAft>
                          <a:spcPts val="1000"/>
                        </a:spcAft>
                      </a:pPr>
                      <a:r>
                        <a:rPr sz="1600" b="1">
                          <a:solidFill>
                            <a:schemeClr val="tx1"/>
                          </a:solidFill>
                          <a:latin typeface="+mn-lt"/>
                        </a:rPr>
                        <a:t>Citation:</a:t>
                      </a:r>
                    </a:p>
                    <a:p>
                      <a:pPr lvl="0" algn="l">
                        <a:lnSpc>
                          <a:spcPts val="2800"/>
                        </a:lnSpc>
                        <a:spcAft>
                          <a:spcPts val="1200"/>
                        </a:spcAft>
                      </a:pPr>
                      <a:r>
                        <a:rPr sz="1600" b="0">
                          <a:solidFill>
                            <a:schemeClr val="tx1"/>
                          </a:solidFill>
                          <a:latin typeface="+mn-lt"/>
                        </a:rPr>
                        <a:t>Ticagrelor</a:t>
                      </a:r>
                      <a:r>
                        <a:rPr sz="1600" b="0" baseline="0">
                          <a:solidFill>
                            <a:schemeClr val="tx1"/>
                          </a:solidFill>
                          <a:latin typeface="+mn-lt"/>
                        </a:rPr>
                        <a:t>  vs  Aspirin to prevent recurrent stroke and cardiovascular events in pt with acute cerebral ischemia</a:t>
                      </a:r>
                    </a:p>
                    <a:p>
                      <a:pPr lvl="0" algn="l">
                        <a:lnSpc>
                          <a:spcPct val="115000"/>
                        </a:lnSpc>
                        <a:spcAft>
                          <a:spcPts val="1000"/>
                        </a:spcAft>
                      </a:pPr>
                      <a:r>
                        <a:rPr sz="1600" b="0">
                          <a:solidFill>
                            <a:schemeClr val="tx1"/>
                          </a:solidFill>
                          <a:latin typeface="+mn-lt"/>
                        </a:rPr>
                        <a:t> </a:t>
                      </a:r>
                    </a:p>
                  </a:txBody>
                  <a:tcPr marL="68580" marR="68580" marT="0" marB="0">
                    <a:solidFill>
                      <a:schemeClr val="bg1">
                        <a:lumMod val="50000"/>
                        <a:lumOff val="50000"/>
                      </a:schemeClr>
                    </a:solidFill>
                  </a:tcPr>
                </a:tc>
              </a:tr>
              <a:tr h="774623">
                <a:tc>
                  <a:txBody>
                    <a:bodyPr/>
                    <a:lstStyle>
                      <a:lvl1pPr lvl="0">
                        <a:defRPr/>
                      </a:lvl1pPr>
                    </a:lstStyle>
                    <a:p>
                      <a:pPr lvl="0" algn="l"/>
                      <a:r>
                        <a:rPr sz="1600" b="1" i="0">
                          <a:solidFill>
                            <a:schemeClr val="tx1"/>
                          </a:solidFill>
                          <a:latin typeface="+mn-lt"/>
                        </a:rPr>
                        <a:t>What  question did the study ask?</a:t>
                      </a:r>
                      <a:r>
                        <a:rPr sz="1600" b="0" i="1">
                          <a:solidFill>
                            <a:schemeClr val="tx1"/>
                          </a:solidFill>
                          <a:latin typeface="+mn-lt"/>
                        </a:rPr>
                        <a:t> </a:t>
                      </a:r>
                      <a:r>
                        <a:rPr sz="1600" b="0">
                          <a:solidFill>
                            <a:schemeClr val="tx1"/>
                          </a:solidFill>
                          <a:latin typeface="+mn-lt"/>
                        </a:rPr>
                        <a:t>Population/problem: </a:t>
                      </a:r>
                    </a:p>
                    <a:p>
                      <a:pPr lvl="0" algn="l"/>
                      <a:r>
                        <a:rPr sz="1600" b="0">
                          <a:solidFill>
                            <a:schemeClr val="tx1"/>
                          </a:solidFill>
                          <a:latin typeface="+mn-lt"/>
                        </a:rPr>
                        <a:t>                               how to prevent recurrent</a:t>
                      </a:r>
                      <a:r>
                        <a:rPr sz="1600" b="0" baseline="0">
                          <a:solidFill>
                            <a:schemeClr val="tx1"/>
                          </a:solidFill>
                          <a:latin typeface="+mn-lt"/>
                        </a:rPr>
                        <a:t> strokes and cardiovascular events with acute cerebral ischemia?</a:t>
                      </a:r>
                    </a:p>
                  </a:txBody>
                  <a:tcPr marL="68580" marR="68580" marT="0" marB="0">
                    <a:solidFill>
                      <a:schemeClr val="bg1">
                        <a:lumMod val="50000"/>
                        <a:lumOff val="50000"/>
                      </a:schemeClr>
                    </a:solidFill>
                  </a:tcPr>
                </a:tc>
              </a:tr>
              <a:tr h="387311">
                <a:tc>
                  <a:txBody>
                    <a:bodyPr/>
                    <a:lstStyle>
                      <a:lvl1pPr lvl="0">
                        <a:defRPr/>
                      </a:lvl1pPr>
                    </a:lstStyle>
                    <a:p>
                      <a:pPr lvl="0" algn="l"/>
                      <a:r>
                        <a:rPr sz="1600" b="0">
                          <a:solidFill>
                            <a:schemeClr val="tx1"/>
                          </a:solidFill>
                          <a:latin typeface="+mn-lt"/>
                        </a:rPr>
                        <a:t>Intervention :</a:t>
                      </a:r>
                      <a:r>
                        <a:rPr sz="1600" b="0" baseline="0">
                          <a:solidFill>
                            <a:schemeClr val="tx1"/>
                          </a:solidFill>
                          <a:latin typeface="+mn-lt"/>
                        </a:rPr>
                        <a:t> Ticagrelor VS Aspirin for 90 days period in pt with acute cerebral ischemia.</a:t>
                      </a:r>
                    </a:p>
                  </a:txBody>
                  <a:tcPr marL="68580" marR="68580" marT="0" marB="0">
                    <a:solidFill>
                      <a:schemeClr val="bg1">
                        <a:lumMod val="50000"/>
                        <a:lumOff val="50000"/>
                      </a:schemeClr>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graphicFrame>
        <p:nvGraphicFramePr>
          <p:cNvPr id="3" name="Table 2"/>
          <p:cNvGraphicFramePr/>
          <p:nvPr>
            <p:extLst>
              <p:ext uri="{D42A27DB-BD31-4B8C-83A1-F6EECF244321}">
                <p14:modId xmlns="" xmlns:p14="http://schemas.microsoft.com/office/powerpoint/2010/main" val="3282558840"/>
              </p:ext>
            </p:extLst>
          </p:nvPr>
        </p:nvGraphicFramePr>
        <p:xfrm>
          <a:off x="152400" y="228600"/>
          <a:ext cx="8988425" cy="6629397"/>
        </p:xfrm>
        <a:graphic>
          <a:graphicData uri="http://schemas.openxmlformats.org/drawingml/2006/table">
            <a:tbl>
              <a:tblPr firstRow="1" bandRow="1">
                <a:tableStyleId>{5C22544A-7EE6-4342-B048-85BDC9FD1C3A}</a:tableStyleId>
              </a:tblPr>
              <a:tblGrid>
                <a:gridCol w="7051675"/>
                <a:gridCol w="1936750"/>
              </a:tblGrid>
              <a:tr h="827722">
                <a:tc>
                  <a:txBody>
                    <a:bodyPr/>
                    <a:lstStyle>
                      <a:lvl1pPr lvl="0">
                        <a:defRPr/>
                      </a:lvl1pPr>
                    </a:lstStyle>
                    <a:p>
                      <a:pPr marL="0" lvl="0" indent="0" algn="l">
                        <a:lnSpc>
                          <a:spcPct val="100000"/>
                        </a:lnSpc>
                        <a:buNone/>
                      </a:pPr>
                      <a:r>
                        <a:rPr sz="2000" b="0">
                          <a:solidFill>
                            <a:schemeClr val="tx1"/>
                          </a:solidFill>
                          <a:latin typeface="+mn-lt"/>
                        </a:rPr>
                        <a:t>Assess validity of the study:</a:t>
                      </a:r>
                    </a:p>
                  </a:txBody>
                  <a:tcPr>
                    <a:solidFill>
                      <a:schemeClr val="bg1">
                        <a:lumMod val="50000"/>
                        <a:lumOff val="50000"/>
                      </a:schemeClr>
                    </a:solidFill>
                  </a:tcPr>
                </a:tc>
                <a:tc>
                  <a:txBody>
                    <a:bodyPr/>
                    <a:lstStyle>
                      <a:lvl1pPr lvl="0">
                        <a:defRPr/>
                      </a:lvl1pPr>
                    </a:lstStyle>
                    <a:p>
                      <a:endParaRPr sz="2000" b="0">
                        <a:solidFill>
                          <a:schemeClr val="tx1"/>
                        </a:solidFill>
                        <a:latin typeface="+mn-lt"/>
                      </a:endParaRPr>
                    </a:p>
                  </a:txBody>
                  <a:tcPr>
                    <a:solidFill>
                      <a:schemeClr val="bg1">
                        <a:lumMod val="50000"/>
                        <a:lumOff val="50000"/>
                      </a:schemeClr>
                    </a:solidFill>
                  </a:tcPr>
                </a:tc>
              </a:tr>
              <a:tr h="827722">
                <a:tc>
                  <a:txBody>
                    <a:bodyPr/>
                    <a:lstStyle>
                      <a:lvl1pPr lvl="0">
                        <a:defRPr/>
                      </a:lvl1pPr>
                    </a:lstStyle>
                    <a:p>
                      <a:pPr lvl="0"/>
                      <a:r>
                        <a:rPr sz="2000" b="0">
                          <a:solidFill>
                            <a:schemeClr val="tx1"/>
                          </a:solidFill>
                          <a:latin typeface="+mn-lt"/>
                        </a:rPr>
                        <a:t>Recruitment – were the subjects representative?</a:t>
                      </a:r>
                    </a:p>
                  </a:txBody>
                  <a:tcPr marL="68580" marR="68580" marT="0" marB="0">
                    <a:solidFill>
                      <a:schemeClr val="bg1">
                        <a:lumMod val="50000"/>
                        <a:lumOff val="50000"/>
                      </a:schemeClr>
                    </a:solidFill>
                  </a:tcPr>
                </a:tc>
                <a:tc>
                  <a:txBody>
                    <a:bodyPr/>
                    <a:lstStyle>
                      <a:lvl1pPr lvl="0">
                        <a:defRPr/>
                      </a:lvl1pPr>
                    </a:lstStyle>
                    <a:p>
                      <a:pPr lvl="0" algn="ctr">
                        <a:lnSpc>
                          <a:spcPct val="115000"/>
                        </a:lnSpc>
                        <a:spcAft>
                          <a:spcPts val="1000"/>
                        </a:spcAft>
                      </a:pPr>
                      <a:r>
                        <a:rPr sz="2000" b="0">
                          <a:solidFill>
                            <a:schemeClr val="tx1"/>
                          </a:solidFill>
                          <a:latin typeface="+mn-lt"/>
                        </a:rPr>
                        <a:t>yes</a:t>
                      </a:r>
                    </a:p>
                  </a:txBody>
                  <a:tcPr marL="68580" marR="68580" marT="0" marB="0">
                    <a:solidFill>
                      <a:schemeClr val="bg1">
                        <a:lumMod val="50000"/>
                        <a:lumOff val="50000"/>
                      </a:schemeClr>
                    </a:solidFill>
                  </a:tcPr>
                </a:tc>
              </a:tr>
              <a:tr h="835343">
                <a:tc>
                  <a:txBody>
                    <a:bodyPr/>
                    <a:lstStyle>
                      <a:lvl1pPr lvl="0">
                        <a:defRPr/>
                      </a:lvl1pPr>
                    </a:lstStyle>
                    <a:p>
                      <a:pPr lvl="0">
                        <a:lnSpc>
                          <a:spcPct val="115000"/>
                        </a:lnSpc>
                        <a:spcAft>
                          <a:spcPts val="1000"/>
                        </a:spcAft>
                      </a:pPr>
                      <a:r>
                        <a:rPr sz="2000" b="0">
                          <a:solidFill>
                            <a:schemeClr val="tx1"/>
                          </a:solidFill>
                          <a:latin typeface="+mn-lt"/>
                        </a:rPr>
                        <a:t>Was the assignment of patients to treatments randomised?</a:t>
                      </a:r>
                    </a:p>
                    <a:p>
                      <a:pPr lvl="0">
                        <a:lnSpc>
                          <a:spcPct val="115000"/>
                        </a:lnSpc>
                        <a:spcAft>
                          <a:spcPts val="1000"/>
                        </a:spcAft>
                      </a:pPr>
                      <a:r>
                        <a:rPr sz="2000" b="0">
                          <a:solidFill>
                            <a:schemeClr val="tx1"/>
                          </a:solidFill>
                          <a:latin typeface="+mn-lt"/>
                        </a:rPr>
                        <a:t>Was the randomisation list concealed?</a:t>
                      </a:r>
                    </a:p>
                  </a:txBody>
                  <a:tcPr marL="68580" marR="68580" marT="0" marB="0">
                    <a:solidFill>
                      <a:schemeClr val="bg1">
                        <a:lumMod val="50000"/>
                        <a:lumOff val="50000"/>
                      </a:schemeClr>
                    </a:solidFill>
                  </a:tcPr>
                </a:tc>
                <a:tc>
                  <a:txBody>
                    <a:bodyPr/>
                    <a:lstStyle>
                      <a:lvl1pPr lvl="0">
                        <a:defRPr/>
                      </a:lvl1pPr>
                    </a:lstStyle>
                    <a:p>
                      <a:pPr lvl="0" algn="ctr">
                        <a:lnSpc>
                          <a:spcPct val="115000"/>
                        </a:lnSpc>
                        <a:spcAft>
                          <a:spcPts val="1000"/>
                        </a:spcAft>
                      </a:pPr>
                      <a:r>
                        <a:rPr sz="2000" b="0">
                          <a:solidFill>
                            <a:schemeClr val="tx1"/>
                          </a:solidFill>
                          <a:latin typeface="+mn-lt"/>
                        </a:rPr>
                        <a:t>Yes</a:t>
                      </a:r>
                    </a:p>
                    <a:p>
                      <a:pPr lvl="0" algn="ctr">
                        <a:lnSpc>
                          <a:spcPct val="115000"/>
                        </a:lnSpc>
                        <a:spcAft>
                          <a:spcPts val="1000"/>
                        </a:spcAft>
                      </a:pPr>
                      <a:r>
                        <a:rPr sz="2000" b="0">
                          <a:solidFill>
                            <a:schemeClr val="tx1"/>
                          </a:solidFill>
                          <a:latin typeface="+mn-lt"/>
                        </a:rPr>
                        <a:t>yes</a:t>
                      </a:r>
                    </a:p>
                  </a:txBody>
                  <a:tcPr marL="68580" marR="68580" marT="0" marB="0">
                    <a:solidFill>
                      <a:schemeClr val="bg1">
                        <a:lumMod val="50000"/>
                        <a:lumOff val="50000"/>
                      </a:schemeClr>
                    </a:solidFill>
                  </a:tcPr>
                </a:tc>
              </a:tr>
              <a:tr h="827722">
                <a:tc>
                  <a:txBody>
                    <a:bodyPr/>
                    <a:lstStyle>
                      <a:lvl1pPr lvl="0">
                        <a:defRPr/>
                      </a:lvl1pPr>
                    </a:lstStyle>
                    <a:p>
                      <a:pPr lvl="0">
                        <a:lnSpc>
                          <a:spcPct val="115000"/>
                        </a:lnSpc>
                        <a:spcAft>
                          <a:spcPts val="1000"/>
                        </a:spcAft>
                      </a:pPr>
                      <a:r>
                        <a:rPr sz="2000" b="0">
                          <a:solidFill>
                            <a:schemeClr val="tx1"/>
                          </a:solidFill>
                          <a:latin typeface="+mn-lt"/>
                        </a:rPr>
                        <a:t>Was follow-up of patients sufficiently long and complete?</a:t>
                      </a:r>
                    </a:p>
                  </a:txBody>
                  <a:tcPr marL="68580" marR="68580" marT="0" marB="0">
                    <a:solidFill>
                      <a:schemeClr val="bg1">
                        <a:lumMod val="50000"/>
                        <a:lumOff val="50000"/>
                      </a:schemeClr>
                    </a:solidFill>
                  </a:tcPr>
                </a:tc>
                <a:tc>
                  <a:txBody>
                    <a:bodyPr/>
                    <a:lstStyle>
                      <a:lvl1pPr lvl="0">
                        <a:defRPr/>
                      </a:lvl1pPr>
                    </a:lstStyle>
                    <a:p>
                      <a:pPr lvl="0" algn="ctr">
                        <a:lnSpc>
                          <a:spcPct val="115000"/>
                        </a:lnSpc>
                        <a:spcAft>
                          <a:spcPts val="1000"/>
                        </a:spcAft>
                      </a:pPr>
                      <a:r>
                        <a:rPr sz="2000" b="0">
                          <a:solidFill>
                            <a:schemeClr val="tx1"/>
                          </a:solidFill>
                          <a:latin typeface="+mn-lt"/>
                        </a:rPr>
                        <a:t>Yes</a:t>
                      </a:r>
                    </a:p>
                  </a:txBody>
                  <a:tcPr marL="68580" marR="68580" marT="0" marB="0">
                    <a:solidFill>
                      <a:schemeClr val="bg1">
                        <a:lumMod val="50000"/>
                        <a:lumOff val="50000"/>
                      </a:schemeClr>
                    </a:solidFill>
                  </a:tcPr>
                </a:tc>
              </a:tr>
              <a:tr h="827722">
                <a:tc>
                  <a:txBody>
                    <a:bodyPr/>
                    <a:lstStyle>
                      <a:lvl1pPr lvl="0">
                        <a:defRPr/>
                      </a:lvl1pPr>
                    </a:lstStyle>
                    <a:p>
                      <a:pPr lvl="0">
                        <a:lnSpc>
                          <a:spcPct val="115000"/>
                        </a:lnSpc>
                        <a:spcAft>
                          <a:spcPts val="1000"/>
                        </a:spcAft>
                      </a:pPr>
                      <a:r>
                        <a:rPr sz="2000" b="0">
                          <a:solidFill>
                            <a:schemeClr val="tx1"/>
                          </a:solidFill>
                          <a:latin typeface="+mn-lt"/>
                        </a:rPr>
                        <a:t>Were all patients analysed in the groups to which they were randomised?</a:t>
                      </a:r>
                    </a:p>
                  </a:txBody>
                  <a:tcPr marL="68580" marR="68580" marT="0" marB="0">
                    <a:solidFill>
                      <a:schemeClr val="bg1">
                        <a:lumMod val="50000"/>
                        <a:lumOff val="50000"/>
                      </a:schemeClr>
                    </a:solidFill>
                  </a:tcPr>
                </a:tc>
                <a:tc>
                  <a:txBody>
                    <a:bodyPr/>
                    <a:lstStyle>
                      <a:lvl1pPr lvl="0">
                        <a:defRPr/>
                      </a:lvl1pPr>
                    </a:lstStyle>
                    <a:p>
                      <a:pPr lvl="0" algn="ctr">
                        <a:lnSpc>
                          <a:spcPct val="115000"/>
                        </a:lnSpc>
                        <a:spcAft>
                          <a:spcPts val="1000"/>
                        </a:spcAft>
                      </a:pPr>
                      <a:r>
                        <a:rPr sz="2000" b="0">
                          <a:solidFill>
                            <a:schemeClr val="tx1"/>
                          </a:solidFill>
                          <a:latin typeface="+mn-lt"/>
                        </a:rPr>
                        <a:t>yes</a:t>
                      </a:r>
                    </a:p>
                  </a:txBody>
                  <a:tcPr marL="68580" marR="68580" marT="0" marB="0">
                    <a:solidFill>
                      <a:schemeClr val="bg1">
                        <a:lumMod val="50000"/>
                        <a:lumOff val="50000"/>
                      </a:schemeClr>
                    </a:solidFill>
                  </a:tcPr>
                </a:tc>
              </a:tr>
              <a:tr h="827722">
                <a:tc>
                  <a:txBody>
                    <a:bodyPr/>
                    <a:lstStyle>
                      <a:lvl1pPr lvl="0">
                        <a:defRPr/>
                      </a:lvl1pPr>
                    </a:lstStyle>
                    <a:p>
                      <a:pPr lvl="0">
                        <a:lnSpc>
                          <a:spcPct val="115000"/>
                        </a:lnSpc>
                        <a:spcAft>
                          <a:spcPts val="1000"/>
                        </a:spcAft>
                      </a:pPr>
                      <a:r>
                        <a:rPr sz="2000" b="0">
                          <a:solidFill>
                            <a:schemeClr val="tx1"/>
                          </a:solidFill>
                          <a:latin typeface="+mn-lt"/>
                        </a:rPr>
                        <a:t>Were patients and clinicians kept “blind” to treatment?</a:t>
                      </a:r>
                    </a:p>
                  </a:txBody>
                  <a:tcPr marL="68580" marR="68580" marT="0" marB="0">
                    <a:solidFill>
                      <a:schemeClr val="bg1">
                        <a:lumMod val="50000"/>
                        <a:lumOff val="50000"/>
                      </a:schemeClr>
                    </a:solidFill>
                  </a:tcPr>
                </a:tc>
                <a:tc>
                  <a:txBody>
                    <a:bodyPr/>
                    <a:lstStyle>
                      <a:lvl1pPr lvl="0">
                        <a:defRPr/>
                      </a:lvl1pPr>
                    </a:lstStyle>
                    <a:p>
                      <a:pPr lvl="0" algn="ctr">
                        <a:lnSpc>
                          <a:spcPct val="115000"/>
                        </a:lnSpc>
                        <a:spcAft>
                          <a:spcPts val="1000"/>
                        </a:spcAft>
                      </a:pPr>
                      <a:r>
                        <a:rPr sz="2000" b="0">
                          <a:solidFill>
                            <a:schemeClr val="tx1"/>
                          </a:solidFill>
                          <a:latin typeface="+mn-lt"/>
                        </a:rPr>
                        <a:t>yes</a:t>
                      </a:r>
                    </a:p>
                  </a:txBody>
                  <a:tcPr marL="68580" marR="68580" marT="0" marB="0">
                    <a:solidFill>
                      <a:schemeClr val="bg1">
                        <a:lumMod val="50000"/>
                        <a:lumOff val="50000"/>
                      </a:schemeClr>
                    </a:solidFill>
                  </a:tcPr>
                </a:tc>
              </a:tr>
              <a:tr h="827722">
                <a:tc>
                  <a:txBody>
                    <a:bodyPr/>
                    <a:lstStyle>
                      <a:lvl1pPr lvl="0">
                        <a:defRPr/>
                      </a:lvl1pPr>
                    </a:lstStyle>
                    <a:p>
                      <a:pPr lvl="0">
                        <a:lnSpc>
                          <a:spcPct val="115000"/>
                        </a:lnSpc>
                        <a:spcAft>
                          <a:spcPts val="1000"/>
                        </a:spcAft>
                      </a:pPr>
                      <a:r>
                        <a:rPr sz="2000" b="0">
                          <a:solidFill>
                            <a:schemeClr val="tx1"/>
                          </a:solidFill>
                          <a:latin typeface="+mn-lt"/>
                        </a:rPr>
                        <a:t>Were the groups treated equally, apart from the experimental treatment?</a:t>
                      </a:r>
                    </a:p>
                  </a:txBody>
                  <a:tcPr marL="68580" marR="68580" marT="0" marB="0">
                    <a:solidFill>
                      <a:schemeClr val="bg1">
                        <a:lumMod val="50000"/>
                        <a:lumOff val="50000"/>
                      </a:schemeClr>
                    </a:solidFill>
                  </a:tcPr>
                </a:tc>
                <a:tc>
                  <a:txBody>
                    <a:bodyPr/>
                    <a:lstStyle>
                      <a:lvl1pPr lvl="0">
                        <a:defRPr/>
                      </a:lvl1pPr>
                    </a:lstStyle>
                    <a:p>
                      <a:pPr lvl="0" algn="ctr">
                        <a:lnSpc>
                          <a:spcPct val="115000"/>
                        </a:lnSpc>
                        <a:spcAft>
                          <a:spcPts val="1000"/>
                        </a:spcAft>
                      </a:pPr>
                      <a:r>
                        <a:rPr sz="2000" b="0">
                          <a:solidFill>
                            <a:schemeClr val="tx1"/>
                          </a:solidFill>
                          <a:latin typeface="+mn-lt"/>
                        </a:rPr>
                        <a:t>yes</a:t>
                      </a:r>
                    </a:p>
                  </a:txBody>
                  <a:tcPr marL="68580" marR="68580" marT="0" marB="0">
                    <a:solidFill>
                      <a:schemeClr val="bg1">
                        <a:lumMod val="50000"/>
                        <a:lumOff val="50000"/>
                      </a:schemeClr>
                    </a:solidFill>
                  </a:tcPr>
                </a:tc>
              </a:tr>
              <a:tr h="827722">
                <a:tc>
                  <a:txBody>
                    <a:bodyPr/>
                    <a:lstStyle>
                      <a:lvl1pPr lvl="0">
                        <a:defRPr/>
                      </a:lvl1pPr>
                    </a:lstStyle>
                    <a:p>
                      <a:pPr lvl="0">
                        <a:lnSpc>
                          <a:spcPct val="115000"/>
                        </a:lnSpc>
                        <a:spcAft>
                          <a:spcPts val="1000"/>
                        </a:spcAft>
                      </a:pPr>
                      <a:r>
                        <a:rPr sz="2000" b="0">
                          <a:solidFill>
                            <a:schemeClr val="tx1"/>
                          </a:solidFill>
                          <a:latin typeface="+mn-lt"/>
                        </a:rPr>
                        <a:t>Were the groups similar at the start of the trial?</a:t>
                      </a:r>
                    </a:p>
                  </a:txBody>
                  <a:tcPr marL="68580" marR="68580" marT="0" marB="0">
                    <a:solidFill>
                      <a:schemeClr val="bg1">
                        <a:lumMod val="50000"/>
                        <a:lumOff val="50000"/>
                      </a:schemeClr>
                    </a:solidFill>
                  </a:tcPr>
                </a:tc>
                <a:tc>
                  <a:txBody>
                    <a:bodyPr/>
                    <a:lstStyle>
                      <a:lvl1pPr lvl="0">
                        <a:defRPr/>
                      </a:lvl1pPr>
                    </a:lstStyle>
                    <a:p>
                      <a:pPr lvl="0" algn="ctr">
                        <a:lnSpc>
                          <a:spcPct val="115000"/>
                        </a:lnSpc>
                        <a:spcAft>
                          <a:spcPts val="1000"/>
                        </a:spcAft>
                      </a:pPr>
                      <a:r>
                        <a:rPr sz="2000" b="0">
                          <a:solidFill>
                            <a:schemeClr val="tx1"/>
                          </a:solidFill>
                          <a:latin typeface="+mn-lt"/>
                        </a:rPr>
                        <a:t>yes</a:t>
                      </a:r>
                    </a:p>
                  </a:txBody>
                  <a:tcPr marL="68580" marR="68580" marT="0" marB="0">
                    <a:solidFill>
                      <a:schemeClr val="bg1">
                        <a:lumMod val="50000"/>
                        <a:lumOff val="50000"/>
                      </a:schemeClr>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 xmlns:p14="http://schemas.microsoft.com/office/powerpoint/2010/main" val="3282558840"/>
              </p:ext>
            </p:extLst>
          </p:nvPr>
        </p:nvGraphicFramePr>
        <p:xfrm>
          <a:off x="152400" y="-2053"/>
          <a:ext cx="8991600" cy="6763702"/>
        </p:xfrm>
        <a:graphic>
          <a:graphicData uri="http://schemas.openxmlformats.org/drawingml/2006/table">
            <a:tbl>
              <a:tblPr firstRow="1" bandRow="1">
                <a:tableStyleId>{5C22544A-7EE6-4342-B048-85BDC9FD1C3A}</a:tableStyleId>
              </a:tblPr>
              <a:tblGrid>
                <a:gridCol w="6248400"/>
                <a:gridCol w="2743200"/>
              </a:tblGrid>
              <a:tr h="611653">
                <a:tc>
                  <a:txBody>
                    <a:bodyPr/>
                    <a:lstStyle>
                      <a:lvl1pPr lvl="0">
                        <a:defRPr/>
                      </a:lvl1pPr>
                    </a:lstStyle>
                    <a:p>
                      <a:pPr marL="0" lvl="0" indent="0" algn="l">
                        <a:lnSpc>
                          <a:spcPct val="100000"/>
                        </a:lnSpc>
                        <a:buNone/>
                      </a:pPr>
                      <a:r>
                        <a:rPr sz="2000" b="0">
                          <a:solidFill>
                            <a:schemeClr val="tx1"/>
                          </a:solidFill>
                          <a:latin typeface="+mn-lt"/>
                        </a:rPr>
                        <a:t>Are the valid results of this randomised trial important?</a:t>
                      </a:r>
                    </a:p>
                  </a:txBody>
                  <a:tcPr>
                    <a:solidFill>
                      <a:schemeClr val="bg1">
                        <a:lumMod val="50000"/>
                        <a:lumOff val="50000"/>
                      </a:schemeClr>
                    </a:solidFill>
                  </a:tcPr>
                </a:tc>
                <a:tc>
                  <a:txBody>
                    <a:bodyPr/>
                    <a:lstStyle>
                      <a:lvl1pPr lvl="0">
                        <a:defRPr/>
                      </a:lvl1pPr>
                    </a:lstStyle>
                    <a:p>
                      <a:endParaRPr sz="2000" b="0">
                        <a:solidFill>
                          <a:schemeClr val="tx1"/>
                        </a:solidFill>
                        <a:latin typeface="+mn-lt"/>
                      </a:endParaRPr>
                    </a:p>
                  </a:txBody>
                  <a:tcPr>
                    <a:solidFill>
                      <a:schemeClr val="bg1">
                        <a:lumMod val="50000"/>
                        <a:lumOff val="50000"/>
                      </a:schemeClr>
                    </a:solidFill>
                  </a:tcPr>
                </a:tc>
              </a:tr>
              <a:tr h="702971">
                <a:tc>
                  <a:txBody>
                    <a:bodyPr/>
                    <a:lstStyle>
                      <a:lvl1pPr lvl="0">
                        <a:defRPr/>
                      </a:lvl1pPr>
                    </a:lstStyle>
                    <a:p>
                      <a:pPr lvl="0">
                        <a:lnSpc>
                          <a:spcPct val="115000"/>
                        </a:lnSpc>
                        <a:spcAft>
                          <a:spcPts val="1000"/>
                        </a:spcAft>
                      </a:pPr>
                      <a:r>
                        <a:rPr sz="2000" b="0">
                          <a:solidFill>
                            <a:schemeClr val="tx1"/>
                          </a:solidFill>
                          <a:latin typeface="+mn-lt"/>
                        </a:rPr>
                        <a:t>What was the sample size?</a:t>
                      </a:r>
                    </a:p>
                  </a:txBody>
                  <a:tcPr marL="68580" marR="68580" marT="0" marB="0">
                    <a:solidFill>
                      <a:schemeClr val="bg1">
                        <a:lumMod val="50000"/>
                        <a:lumOff val="50000"/>
                      </a:schemeClr>
                    </a:solidFill>
                  </a:tcPr>
                </a:tc>
                <a:tc>
                  <a:txBody>
                    <a:bodyPr/>
                    <a:lstStyle>
                      <a:lvl1pPr lvl="0">
                        <a:defRPr/>
                      </a:lvl1pPr>
                    </a:lstStyle>
                    <a:p>
                      <a:pPr lvl="0"/>
                      <a:r>
                        <a:rPr sz="2000" b="0">
                          <a:solidFill>
                            <a:schemeClr val="tx1"/>
                          </a:solidFill>
                          <a:latin typeface="+mn-lt"/>
                        </a:rPr>
                        <a:t>                13199</a:t>
                      </a:r>
                    </a:p>
                  </a:txBody>
                  <a:tcPr marL="68580" marR="68580" marT="0" marB="0">
                    <a:solidFill>
                      <a:schemeClr val="bg1">
                        <a:lumMod val="50000"/>
                        <a:lumOff val="50000"/>
                      </a:schemeClr>
                    </a:solidFill>
                  </a:tcPr>
                </a:tc>
              </a:tr>
              <a:tr h="1798442">
                <a:tc>
                  <a:txBody>
                    <a:bodyPr/>
                    <a:lstStyle>
                      <a:lvl1pPr lvl="0">
                        <a:defRPr/>
                      </a:lvl1pPr>
                    </a:lstStyle>
                    <a:p>
                      <a:pPr lvl="0">
                        <a:lnSpc>
                          <a:spcPct val="115000"/>
                        </a:lnSpc>
                        <a:spcAft>
                          <a:spcPts val="1000"/>
                        </a:spcAft>
                      </a:pPr>
                      <a:r>
                        <a:rPr sz="2000" b="0">
                          <a:solidFill>
                            <a:schemeClr val="tx1"/>
                          </a:solidFill>
                          <a:latin typeface="+mn-lt"/>
                        </a:rPr>
                        <a:t>What statistical tests were used and were they appropriate?</a:t>
                      </a:r>
                    </a:p>
                    <a:p>
                      <a:pPr lvl="0">
                        <a:lnSpc>
                          <a:spcPct val="115000"/>
                        </a:lnSpc>
                        <a:spcAft>
                          <a:spcPts val="1000"/>
                        </a:spcAft>
                      </a:pPr>
                      <a:r>
                        <a:rPr sz="2000" b="0">
                          <a:solidFill>
                            <a:schemeClr val="tx1"/>
                          </a:solidFill>
                          <a:latin typeface="+mn-lt"/>
                        </a:rPr>
                        <a:t>Clinical vs. statistical significance?</a:t>
                      </a:r>
                    </a:p>
                  </a:txBody>
                  <a:tcPr marL="68580" marR="68580" marT="0" marB="0">
                    <a:solidFill>
                      <a:schemeClr val="bg1">
                        <a:lumMod val="50000"/>
                        <a:lumOff val="50000"/>
                      </a:schemeClr>
                    </a:solidFill>
                  </a:tcPr>
                </a:tc>
                <a:tc>
                  <a:txBody>
                    <a:bodyPr/>
                    <a:lstStyle>
                      <a:lvl1pPr lvl="0">
                        <a:defRPr/>
                      </a:lvl1pPr>
                    </a:lstStyle>
                    <a:p>
                      <a:pPr lvl="0">
                        <a:lnSpc>
                          <a:spcPts val="1300"/>
                        </a:lnSpc>
                        <a:spcAft>
                          <a:spcPts val="1200"/>
                        </a:spcAft>
                      </a:pPr>
                      <a:endParaRPr sz="2000" b="0">
                        <a:solidFill>
                          <a:schemeClr val="tx1"/>
                        </a:solidFill>
                        <a:latin typeface="+mn-lt"/>
                      </a:endParaRPr>
                    </a:p>
                    <a:p>
                      <a:pPr lvl="0">
                        <a:lnSpc>
                          <a:spcPts val="1300"/>
                        </a:lnSpc>
                        <a:spcAft>
                          <a:spcPts val="1200"/>
                        </a:spcAft>
                      </a:pPr>
                      <a:r>
                        <a:rPr sz="2000" b="0">
                          <a:solidFill>
                            <a:schemeClr val="tx1"/>
                          </a:solidFill>
                          <a:latin typeface="+mn-lt"/>
                        </a:rPr>
                        <a:t>               yes</a:t>
                      </a:r>
                    </a:p>
                  </a:txBody>
                  <a:tcPr marL="68580" marR="68580" marT="0" marB="0">
                    <a:solidFill>
                      <a:schemeClr val="bg1">
                        <a:lumMod val="50000"/>
                        <a:lumOff val="50000"/>
                      </a:schemeClr>
                    </a:solidFill>
                  </a:tcPr>
                </a:tc>
              </a:tr>
              <a:tr h="629935">
                <a:tc>
                  <a:txBody>
                    <a:bodyPr/>
                    <a:lstStyle>
                      <a:lvl1pPr lvl="0">
                        <a:defRPr/>
                      </a:lvl1pPr>
                    </a:lstStyle>
                    <a:p>
                      <a:pPr lvl="0">
                        <a:lnSpc>
                          <a:spcPct val="115000"/>
                        </a:lnSpc>
                        <a:spcAft>
                          <a:spcPts val="1000"/>
                        </a:spcAft>
                      </a:pPr>
                      <a:r>
                        <a:rPr sz="2000" b="0">
                          <a:solidFill>
                            <a:schemeClr val="tx1"/>
                          </a:solidFill>
                          <a:latin typeface="+mn-lt"/>
                        </a:rPr>
                        <a:t>Selection of outcomes : Does the article report all relevant outcomes including side effects?</a:t>
                      </a:r>
                    </a:p>
                  </a:txBody>
                  <a:tcPr marL="68580" marR="68580" marT="0" marB="0">
                    <a:solidFill>
                      <a:schemeClr val="bg1">
                        <a:lumMod val="50000"/>
                        <a:lumOff val="50000"/>
                      </a:schemeClr>
                    </a:solidFill>
                  </a:tcPr>
                </a:tc>
                <a:tc>
                  <a:txBody>
                    <a:bodyPr/>
                    <a:lstStyle>
                      <a:lvl1pPr lvl="0">
                        <a:defRPr/>
                      </a:lvl1pPr>
                    </a:lstStyle>
                    <a:p>
                      <a:pPr lvl="0" algn="ctr"/>
                      <a:r>
                        <a:rPr sz="2000" b="0">
                          <a:solidFill>
                            <a:schemeClr val="tx1"/>
                          </a:solidFill>
                          <a:latin typeface="+mn-lt"/>
                        </a:rPr>
                        <a:t>yes</a:t>
                      </a:r>
                    </a:p>
                  </a:txBody>
                  <a:tcPr marL="68580" marR="68580" marT="0" marB="0">
                    <a:solidFill>
                      <a:schemeClr val="bg1">
                        <a:lumMod val="50000"/>
                        <a:lumOff val="50000"/>
                      </a:schemeClr>
                    </a:solidFill>
                  </a:tcPr>
                </a:tc>
              </a:tr>
              <a:tr h="975360">
                <a:tc>
                  <a:txBody>
                    <a:bodyPr/>
                    <a:lstStyle>
                      <a:lvl1pPr lvl="0">
                        <a:defRPr/>
                      </a:lvl1pPr>
                    </a:lstStyle>
                    <a:p>
                      <a:pPr lvl="0">
                        <a:lnSpc>
                          <a:spcPct val="115000"/>
                        </a:lnSpc>
                        <a:spcAft>
                          <a:spcPts val="1000"/>
                        </a:spcAft>
                      </a:pPr>
                      <a:r>
                        <a:rPr sz="2000" b="0">
                          <a:solidFill>
                            <a:schemeClr val="tx1"/>
                          </a:solidFill>
                          <a:latin typeface="+mn-lt"/>
                        </a:rPr>
                        <a:t>Effect size : Was there a difference between the outcomes of the treatments, and how big was the difference?</a:t>
                      </a:r>
                    </a:p>
                  </a:txBody>
                  <a:tcPr marL="68580" marR="68580" marT="0" marB="0">
                    <a:solidFill>
                      <a:schemeClr val="bg1">
                        <a:lumMod val="50000"/>
                        <a:lumOff val="50000"/>
                      </a:schemeClr>
                    </a:solidFill>
                  </a:tcPr>
                </a:tc>
                <a:tc>
                  <a:txBody>
                    <a:bodyPr/>
                    <a:lstStyle>
                      <a:lvl1pPr lvl="0">
                        <a:defRPr/>
                      </a:lvl1pPr>
                    </a:lstStyle>
                    <a:p>
                      <a:pPr lvl="0" algn="ctr">
                        <a:lnSpc>
                          <a:spcPct val="115000"/>
                        </a:lnSpc>
                        <a:spcAft>
                          <a:spcPts val="1000"/>
                        </a:spcAft>
                      </a:pPr>
                      <a:r>
                        <a:rPr sz="2000" b="0">
                          <a:solidFill>
                            <a:schemeClr val="tx1"/>
                          </a:solidFill>
                          <a:latin typeface="+mn-lt"/>
                        </a:rPr>
                        <a:t>no</a:t>
                      </a:r>
                    </a:p>
                  </a:txBody>
                  <a:tcPr marL="68580" marR="68580" marT="0" marB="0">
                    <a:solidFill>
                      <a:schemeClr val="bg1">
                        <a:lumMod val="50000"/>
                        <a:lumOff val="50000"/>
                      </a:schemeClr>
                    </a:solidFill>
                  </a:tcPr>
                </a:tc>
              </a:tr>
              <a:tr h="1412409">
                <a:tc>
                  <a:txBody>
                    <a:bodyPr/>
                    <a:lstStyle>
                      <a:lvl1pPr lvl="0">
                        <a:defRPr/>
                      </a:lvl1pPr>
                    </a:lstStyle>
                    <a:p>
                      <a:pPr lvl="0">
                        <a:lnSpc>
                          <a:spcPct val="115000"/>
                        </a:lnSpc>
                        <a:spcAft>
                          <a:spcPts val="1000"/>
                        </a:spcAft>
                      </a:pPr>
                      <a:r>
                        <a:rPr sz="2000" b="0">
                          <a:solidFill>
                            <a:schemeClr val="tx1"/>
                          </a:solidFill>
                          <a:latin typeface="+mn-lt"/>
                        </a:rPr>
                        <a:t>Impact on practice and the patients you treat?</a:t>
                      </a:r>
                    </a:p>
                    <a:p>
                      <a:pPr marL="457200" lvl="0">
                        <a:lnSpc>
                          <a:spcPct val="115000"/>
                        </a:lnSpc>
                        <a:spcAft>
                          <a:spcPts val="1000"/>
                        </a:spcAft>
                      </a:pPr>
                      <a:r>
                        <a:rPr sz="2000" b="0">
                          <a:solidFill>
                            <a:schemeClr val="tx1"/>
                          </a:solidFill>
                          <a:latin typeface="+mn-lt"/>
                        </a:rPr>
                        <a:t> </a:t>
                      </a:r>
                    </a:p>
                  </a:txBody>
                  <a:tcPr marL="68580" marR="68580" marT="0" marB="0">
                    <a:solidFill>
                      <a:schemeClr val="bg1">
                        <a:lumMod val="50000"/>
                        <a:lumOff val="50000"/>
                      </a:schemeClr>
                    </a:solidFill>
                  </a:tcPr>
                </a:tc>
                <a:tc>
                  <a:txBody>
                    <a:bodyPr/>
                    <a:lstStyle>
                      <a:lvl1pPr lvl="0">
                        <a:defRPr/>
                      </a:lvl1pPr>
                    </a:lstStyle>
                    <a:p>
                      <a:pPr lvl="0">
                        <a:lnSpc>
                          <a:spcPts val="1300"/>
                        </a:lnSpc>
                        <a:spcAft>
                          <a:spcPts val="1200"/>
                        </a:spcAft>
                      </a:pPr>
                      <a:endParaRPr sz="2000" b="0">
                        <a:solidFill>
                          <a:schemeClr val="tx1"/>
                        </a:solidFill>
                        <a:latin typeface="+mn-lt"/>
                      </a:endParaRPr>
                    </a:p>
                    <a:p>
                      <a:pPr lvl="0">
                        <a:lnSpc>
                          <a:spcPts val="1300"/>
                        </a:lnSpc>
                        <a:spcAft>
                          <a:spcPts val="1200"/>
                        </a:spcAft>
                      </a:pPr>
                      <a:r>
                        <a:rPr sz="2000" b="0">
                          <a:solidFill>
                            <a:schemeClr val="tx1"/>
                          </a:solidFill>
                          <a:latin typeface="+mn-lt"/>
                        </a:rPr>
                        <a:t>                  no</a:t>
                      </a:r>
                    </a:p>
                    <a:p>
                      <a:pPr lvl="0">
                        <a:lnSpc>
                          <a:spcPct val="115000"/>
                        </a:lnSpc>
                        <a:spcAft>
                          <a:spcPts val="1000"/>
                        </a:spcAft>
                      </a:pPr>
                      <a:r>
                        <a:rPr sz="2000" b="0">
                          <a:solidFill>
                            <a:schemeClr val="tx1"/>
                          </a:solidFill>
                          <a:latin typeface="+mn-lt"/>
                        </a:rPr>
                        <a:t> </a:t>
                      </a:r>
                    </a:p>
                  </a:txBody>
                  <a:tcPr marL="68580" marR="68580" marT="0" marB="0">
                    <a:solidFill>
                      <a:schemeClr val="bg1">
                        <a:lumMod val="50000"/>
                        <a:lumOff val="50000"/>
                      </a:schemeClr>
                    </a:solidFill>
                  </a:tcPr>
                </a:tc>
              </a:tr>
              <a:tr h="328662">
                <a:tc>
                  <a:txBody>
                    <a:bodyPr/>
                    <a:lstStyle>
                      <a:lvl1pPr lvl="0">
                        <a:defRPr/>
                      </a:lvl1pPr>
                    </a:lstStyle>
                    <a:p>
                      <a:endParaRPr sz="2000" b="0">
                        <a:solidFill>
                          <a:schemeClr val="tx1"/>
                        </a:solidFill>
                        <a:latin typeface="+mn-lt"/>
                      </a:endParaRPr>
                    </a:p>
                  </a:txBody>
                  <a:tcPr>
                    <a:solidFill>
                      <a:schemeClr val="bg1">
                        <a:lumMod val="50000"/>
                        <a:lumOff val="50000"/>
                      </a:schemeClr>
                    </a:solidFill>
                  </a:tcPr>
                </a:tc>
                <a:tc>
                  <a:txBody>
                    <a:bodyPr/>
                    <a:lstStyle>
                      <a:lvl1pPr lvl="0">
                        <a:defRPr/>
                      </a:lvl1pPr>
                    </a:lstStyle>
                    <a:p>
                      <a:endParaRPr sz="2000" b="0">
                        <a:solidFill>
                          <a:schemeClr val="tx1"/>
                        </a:solidFill>
                        <a:latin typeface="+mn-lt"/>
                      </a:endParaRPr>
                    </a:p>
                  </a:txBody>
                  <a:tcPr>
                    <a:solidFill>
                      <a:schemeClr val="bg1">
                        <a:lumMod val="50000"/>
                        <a:lumOff val="50000"/>
                      </a:schemeClr>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 xmlns:p14="http://schemas.microsoft.com/office/powerpoint/2010/main" val="3282558840"/>
              </p:ext>
            </p:extLst>
          </p:nvPr>
        </p:nvGraphicFramePr>
        <p:xfrm>
          <a:off x="0" y="-4"/>
          <a:ext cx="9144000" cy="6858004"/>
        </p:xfrm>
        <a:graphic>
          <a:graphicData uri="http://schemas.openxmlformats.org/drawingml/2006/table">
            <a:tbl>
              <a:tblPr firstRow="1" bandRow="1">
                <a:tableStyleId>{5C22544A-7EE6-4342-B048-85BDC9FD1C3A}</a:tableStyleId>
              </a:tblPr>
              <a:tblGrid>
                <a:gridCol w="6248400"/>
                <a:gridCol w="2895600"/>
              </a:tblGrid>
              <a:tr h="864372">
                <a:tc>
                  <a:txBody>
                    <a:bodyPr/>
                    <a:lstStyle>
                      <a:lvl1pPr lvl="0">
                        <a:defRPr/>
                      </a:lvl1pPr>
                    </a:lstStyle>
                    <a:p>
                      <a:pPr lvl="0"/>
                      <a:r>
                        <a:rPr sz="2000" b="0">
                          <a:solidFill>
                            <a:schemeClr val="tx1"/>
                          </a:solidFill>
                          <a:latin typeface="+mn-lt"/>
                        </a:rPr>
                        <a:t>Can you apply this valid, important evidence about therapy in caring for your patient </a:t>
                      </a:r>
                    </a:p>
                  </a:txBody>
                  <a:tcPr>
                    <a:solidFill>
                      <a:schemeClr val="bg1">
                        <a:lumMod val="50000"/>
                        <a:lumOff val="50000"/>
                      </a:schemeClr>
                    </a:solidFill>
                  </a:tcPr>
                </a:tc>
                <a:tc>
                  <a:txBody>
                    <a:bodyPr/>
                    <a:lstStyle>
                      <a:lvl1pPr lvl="0">
                        <a:defRPr/>
                      </a:lvl1pPr>
                    </a:lstStyle>
                    <a:p>
                      <a:r>
                        <a:rPr lang="en-IN" sz="2000" b="0" dirty="0" smtClean="0">
                          <a:solidFill>
                            <a:schemeClr val="tx1"/>
                          </a:solidFill>
                          <a:latin typeface="+mn-lt"/>
                        </a:rPr>
                        <a:t>               YES</a:t>
                      </a:r>
                      <a:endParaRPr sz="2000" b="0">
                        <a:solidFill>
                          <a:schemeClr val="tx1"/>
                        </a:solidFill>
                        <a:latin typeface="+mn-lt"/>
                      </a:endParaRPr>
                    </a:p>
                  </a:txBody>
                  <a:tcPr>
                    <a:solidFill>
                      <a:schemeClr val="bg1">
                        <a:lumMod val="50000"/>
                        <a:lumOff val="50000"/>
                      </a:schemeClr>
                    </a:solidFill>
                  </a:tcPr>
                </a:tc>
              </a:tr>
              <a:tr h="864372">
                <a:tc>
                  <a:txBody>
                    <a:bodyPr/>
                    <a:lstStyle>
                      <a:lvl1pPr lvl="0">
                        <a:defRPr/>
                      </a:lvl1pPr>
                    </a:lstStyle>
                    <a:p>
                      <a:pPr lvl="0">
                        <a:lnSpc>
                          <a:spcPct val="115000"/>
                        </a:lnSpc>
                        <a:spcBef>
                          <a:spcPts val="1000"/>
                        </a:spcBef>
                      </a:pPr>
                      <a:r>
                        <a:rPr sz="2000" b="0">
                          <a:solidFill>
                            <a:schemeClr val="tx1"/>
                          </a:solidFill>
                          <a:latin typeface="+mn-lt"/>
                        </a:rPr>
                        <a:t>Do these results apply to your patient?</a:t>
                      </a:r>
                    </a:p>
                  </a:txBody>
                  <a:tcPr marL="68580" marR="68580" marT="0" marB="0">
                    <a:solidFill>
                      <a:schemeClr val="bg1">
                        <a:lumMod val="50000"/>
                        <a:lumOff val="50000"/>
                      </a:schemeClr>
                    </a:solidFill>
                  </a:tcPr>
                </a:tc>
                <a:tc>
                  <a:txBody>
                    <a:bodyPr/>
                    <a:lstStyle>
                      <a:lvl1pPr lvl="0">
                        <a:defRPr/>
                      </a:lvl1pPr>
                    </a:lstStyle>
                    <a:p>
                      <a:pPr lvl="0" algn="ctr">
                        <a:lnSpc>
                          <a:spcPct val="115000"/>
                        </a:lnSpc>
                        <a:spcBef>
                          <a:spcPts val="1000"/>
                        </a:spcBef>
                      </a:pPr>
                      <a:r>
                        <a:rPr sz="2000" b="0">
                          <a:solidFill>
                            <a:schemeClr val="tx1"/>
                          </a:solidFill>
                          <a:latin typeface="+mn-lt"/>
                        </a:rPr>
                        <a:t>YES</a:t>
                      </a:r>
                    </a:p>
                  </a:txBody>
                  <a:tcPr marL="68580" marR="68580" marT="0" marB="0">
                    <a:solidFill>
                      <a:schemeClr val="bg1">
                        <a:lumMod val="50000"/>
                        <a:lumOff val="50000"/>
                      </a:schemeClr>
                    </a:solidFill>
                  </a:tcPr>
                </a:tc>
              </a:tr>
              <a:tr h="864372">
                <a:tc>
                  <a:txBody>
                    <a:bodyPr/>
                    <a:lstStyle>
                      <a:lvl1pPr lvl="0">
                        <a:defRPr/>
                      </a:lvl1pPr>
                    </a:lstStyle>
                    <a:p>
                      <a:pPr lvl="0">
                        <a:lnSpc>
                          <a:spcPct val="115000"/>
                        </a:lnSpc>
                        <a:spcAft>
                          <a:spcPts val="1000"/>
                        </a:spcAft>
                      </a:pPr>
                      <a:r>
                        <a:rPr sz="2000" b="0">
                          <a:solidFill>
                            <a:schemeClr val="tx1"/>
                          </a:solidFill>
                          <a:latin typeface="+mn-lt"/>
                        </a:rPr>
                        <a:t>Is your patient so different from those in the study that its results cannot apply?</a:t>
                      </a:r>
                    </a:p>
                  </a:txBody>
                  <a:tcPr marL="68580" marR="68580" marT="0" marB="0">
                    <a:solidFill>
                      <a:schemeClr val="bg1">
                        <a:lumMod val="50000"/>
                        <a:lumOff val="50000"/>
                      </a:schemeClr>
                    </a:solidFill>
                  </a:tcPr>
                </a:tc>
                <a:tc>
                  <a:txBody>
                    <a:bodyPr/>
                    <a:lstStyle>
                      <a:lvl1pPr lvl="0">
                        <a:defRPr/>
                      </a:lvl1pPr>
                    </a:lstStyle>
                    <a:p>
                      <a:pPr lvl="0" algn="ctr">
                        <a:lnSpc>
                          <a:spcPct val="115000"/>
                        </a:lnSpc>
                        <a:spcAft>
                          <a:spcPts val="1000"/>
                        </a:spcAft>
                      </a:pPr>
                      <a:r>
                        <a:rPr sz="2000" b="0">
                          <a:solidFill>
                            <a:schemeClr val="tx1"/>
                          </a:solidFill>
                          <a:latin typeface="+mn-lt"/>
                        </a:rPr>
                        <a:t>YES</a:t>
                      </a:r>
                    </a:p>
                  </a:txBody>
                  <a:tcPr marL="68580" marR="68580" marT="0" marB="0">
                    <a:solidFill>
                      <a:schemeClr val="bg1">
                        <a:lumMod val="50000"/>
                        <a:lumOff val="50000"/>
                      </a:schemeClr>
                    </a:solidFill>
                  </a:tcPr>
                </a:tc>
              </a:tr>
              <a:tr h="864372">
                <a:tc>
                  <a:txBody>
                    <a:bodyPr/>
                    <a:lstStyle>
                      <a:lvl1pPr lvl="0">
                        <a:defRPr/>
                      </a:lvl1pPr>
                    </a:lstStyle>
                    <a:p>
                      <a:pPr lvl="0">
                        <a:lnSpc>
                          <a:spcPct val="115000"/>
                        </a:lnSpc>
                        <a:spcBef>
                          <a:spcPts val="1000"/>
                        </a:spcBef>
                      </a:pPr>
                      <a:r>
                        <a:rPr sz="2000" b="0" i="1">
                          <a:solidFill>
                            <a:schemeClr val="tx1"/>
                          </a:solidFill>
                          <a:latin typeface="+mn-lt"/>
                        </a:rPr>
                        <a:t>Is the treatment feasible in your setting?</a:t>
                      </a:r>
                    </a:p>
                  </a:txBody>
                  <a:tcPr marL="68580" marR="68580" marT="0" marB="0">
                    <a:solidFill>
                      <a:schemeClr val="bg1">
                        <a:lumMod val="50000"/>
                        <a:lumOff val="50000"/>
                      </a:schemeClr>
                    </a:solidFill>
                  </a:tcPr>
                </a:tc>
                <a:tc>
                  <a:txBody>
                    <a:bodyPr/>
                    <a:lstStyle>
                      <a:lvl1pPr lvl="0">
                        <a:defRPr/>
                      </a:lvl1pPr>
                    </a:lstStyle>
                    <a:p>
                      <a:pPr lvl="0" algn="ctr">
                        <a:lnSpc>
                          <a:spcPct val="115000"/>
                        </a:lnSpc>
                        <a:spcAft>
                          <a:spcPts val="1000"/>
                        </a:spcAft>
                      </a:pPr>
                      <a:r>
                        <a:rPr sz="2000" b="0">
                          <a:solidFill>
                            <a:schemeClr val="tx1"/>
                          </a:solidFill>
                          <a:latin typeface="+mn-lt"/>
                        </a:rPr>
                        <a:t>No</a:t>
                      </a:r>
                    </a:p>
                  </a:txBody>
                  <a:tcPr marL="68580" marR="68580" marT="0" marB="0">
                    <a:solidFill>
                      <a:schemeClr val="bg1">
                        <a:lumMod val="50000"/>
                        <a:lumOff val="50000"/>
                      </a:schemeClr>
                    </a:solidFill>
                  </a:tcPr>
                </a:tc>
              </a:tr>
              <a:tr h="3400516">
                <a:tc>
                  <a:txBody>
                    <a:bodyPr/>
                    <a:lstStyle>
                      <a:lvl1pPr lvl="0">
                        <a:defRPr/>
                      </a:lvl1pPr>
                    </a:lstStyle>
                    <a:p>
                      <a:pPr lvl="0">
                        <a:lnSpc>
                          <a:spcPct val="115000"/>
                        </a:lnSpc>
                        <a:spcAft>
                          <a:spcPts val="1000"/>
                        </a:spcAft>
                      </a:pPr>
                      <a:r>
                        <a:rPr sz="2000" b="0">
                          <a:solidFill>
                            <a:schemeClr val="tx1"/>
                          </a:solidFill>
                          <a:latin typeface="+mn-lt"/>
                        </a:rPr>
                        <a:t>What are your patient’s potential benefits and harms from the therapy?</a:t>
                      </a:r>
                    </a:p>
                  </a:txBody>
                  <a:tcPr marL="68580" marR="68580" marT="0" marB="0">
                    <a:solidFill>
                      <a:schemeClr val="bg1">
                        <a:lumMod val="50000"/>
                        <a:lumOff val="50000"/>
                      </a:schemeClr>
                    </a:solidFill>
                  </a:tcPr>
                </a:tc>
                <a:tc>
                  <a:txBody>
                    <a:bodyPr/>
                    <a:lstStyle>
                      <a:lvl1pPr lvl="0">
                        <a:defRPr/>
                      </a:lvl1pPr>
                    </a:lstStyle>
                    <a:p>
                      <a:pPr lvl="0">
                        <a:lnSpc>
                          <a:spcPct val="115000"/>
                        </a:lnSpc>
                        <a:spcAft>
                          <a:spcPts val="1000"/>
                        </a:spcAft>
                      </a:pPr>
                      <a:r>
                        <a:rPr sz="2000" b="0">
                          <a:solidFill>
                            <a:schemeClr val="tx1"/>
                          </a:solidFill>
                          <a:latin typeface="+mn-lt"/>
                        </a:rPr>
                        <a:t>No potential benefit</a:t>
                      </a:r>
                      <a:r>
                        <a:rPr sz="2000" b="0" baseline="0">
                          <a:solidFill>
                            <a:schemeClr val="tx1"/>
                          </a:solidFill>
                          <a:latin typeface="+mn-lt"/>
                        </a:rPr>
                        <a:t> of the therapy</a:t>
                      </a:r>
                    </a:p>
                  </a:txBody>
                  <a:tcPr marL="68580" marR="68580" marT="0" marB="0">
                    <a:solidFill>
                      <a:schemeClr val="bg1">
                        <a:lumMod val="50000"/>
                        <a:lumOff val="50000"/>
                      </a:schemeClr>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xt Placeholder 1"/>
          <p:cNvPicPr>
            <a:picLocks noGrp="1"/>
          </p:cNvPicPr>
          <p:nvPr>
            <p:ph type="body" idx="1"/>
          </p:nvPr>
        </p:nvPicPr>
        <p:blipFill>
          <a:blip r:embed="rId2" cstate="print"/>
          <a:srcRect/>
          <a:stretch>
            <a:fillRect/>
          </a:stretch>
        </p:blipFill>
        <p:spPr>
          <a:xfrm>
            <a:off x="-32" y="-24"/>
            <a:ext cx="9062178" cy="678658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a:xfrm>
            <a:off x="214282" y="3643314"/>
            <a:ext cx="6929488" cy="2885375"/>
          </a:xfrm>
          <a:prstGeom prst="rect">
            <a:avLst/>
          </a:prstGeom>
        </p:spPr>
      </p:pic>
      <p:pic>
        <p:nvPicPr>
          <p:cNvPr id="4" name="Picture 3"/>
          <p:cNvPicPr/>
          <p:nvPr/>
        </p:nvPicPr>
        <p:blipFill>
          <a:blip r:embed="rId3" cstate="print"/>
          <a:srcRect/>
          <a:stretch>
            <a:fillRect/>
          </a:stretch>
        </p:blipFill>
        <p:spPr>
          <a:xfrm>
            <a:off x="142844" y="285728"/>
            <a:ext cx="7072331" cy="3500438"/>
          </a:xfrm>
          <a:prstGeom prst="rect">
            <a:avLst/>
          </a:prstGeom>
        </p:spPr>
      </p:pic>
      <p:sp>
        <p:nvSpPr>
          <p:cNvPr id="5" name="TextBox 4"/>
          <p:cNvSpPr txBox="1"/>
          <p:nvPr/>
        </p:nvSpPr>
        <p:spPr>
          <a:xfrm>
            <a:off x="428596" y="202148"/>
            <a:ext cx="8286808" cy="369332"/>
          </a:xfrm>
          <a:prstGeom prst="rect">
            <a:avLst/>
          </a:prstGeom>
          <a:noFill/>
        </p:spPr>
        <p:txBody>
          <a:bodyPr wrap="square"/>
          <a:lstStyle>
            <a:lvl1pPr lvl="0">
              <a:defRPr/>
            </a:lvl1pPr>
          </a:lstStyle>
          <a:p>
            <a:pPr lvl="0"/>
            <a:r>
              <a:rPr/>
              <a:t>BRILINTA( Astrazeneca) &amp;  Tab Axcer (sun pharma) 90 mg ,  50 RS PER TABLET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357570"/>
            <a:ext cx="8229600" cy="1143000"/>
          </a:xfrm>
          <a:prstGeom prst="rect">
            <a:avLst/>
          </a:prstGeom>
        </p:spPr>
        <p:txBody>
          <a:bodyPr/>
          <a:lstStyle>
            <a:lvl1pPr lvl="0">
              <a:defRPr/>
            </a:lvl1pPr>
          </a:lstStyle>
          <a:p>
            <a:pPr lvl="0"/>
            <a:r>
              <a:rPr>
                <a:latin typeface="+mj-lt"/>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METHODS</a:t>
            </a:r>
          </a:p>
        </p:txBody>
      </p:sp>
      <p:sp>
        <p:nvSpPr>
          <p:cNvPr id="3" name="Text Placeholder 2"/>
          <p:cNvSpPr txBox="1">
            <a:spLocks noGrp="1"/>
          </p:cNvSpPr>
          <p:nvPr>
            <p:ph type="body" idx="1"/>
          </p:nvPr>
        </p:nvSpPr>
        <p:spPr>
          <a:xfrm>
            <a:off x="428596" y="1142984"/>
            <a:ext cx="8229600" cy="4525963"/>
          </a:xfrm>
          <a:prstGeom prst="rect">
            <a:avLst/>
          </a:prstGeom>
        </p:spPr>
        <p:txBody>
          <a:bodyPr/>
          <a:lstStyle>
            <a:lvl1pPr lvl="0">
              <a:defRPr/>
            </a:lvl1pPr>
          </a:lstStyle>
          <a:p>
            <a:pPr lvl="0"/>
            <a:endParaRPr sz="2000">
              <a:latin typeface="+mn-lt"/>
            </a:endParaRPr>
          </a:p>
          <a:p>
            <a:pPr lvl="0"/>
            <a:r>
              <a:rPr sz="2000">
                <a:latin typeface="+mn-lt"/>
              </a:rPr>
              <a:t>SOCRATES  a multicenter, randomized, double- blind, double-dummy, parallel-group trial </a:t>
            </a:r>
          </a:p>
          <a:p>
            <a:pPr lvl="0">
              <a:buNone/>
            </a:pPr>
            <a:endParaRPr sz="2000">
              <a:latin typeface="+mn-lt"/>
            </a:endParaRPr>
          </a:p>
          <a:p>
            <a:pPr lvl="0"/>
            <a:r>
              <a:rPr sz="2000">
                <a:latin typeface="+mn-lt"/>
              </a:rPr>
              <a:t>from January 7, 2014, through October 29/ 2015</a:t>
            </a:r>
          </a:p>
          <a:p>
            <a:pPr lvl="0"/>
            <a:endParaRPr sz="2000">
              <a:latin typeface="+mn-lt"/>
            </a:endParaRPr>
          </a:p>
          <a:p>
            <a:pPr lvl="0"/>
            <a:r>
              <a:rPr sz="2000">
                <a:latin typeface="+mn-lt"/>
              </a:rPr>
              <a:t>Total of 13,199 Pts were enrolled at 674 sites in 33 countries.</a:t>
            </a:r>
          </a:p>
          <a:p>
            <a:pPr lvl="0">
              <a:buNone/>
            </a:pPr>
            <a:endParaRPr sz="2000">
              <a:latin typeface="+mn-lt"/>
            </a:endParaRPr>
          </a:p>
          <a:p>
            <a:pPr lvl="0"/>
            <a:r>
              <a:rPr sz="2000">
                <a:latin typeface="+mn-lt"/>
              </a:rPr>
              <a:t>patients with a ischemic stroke or high-risk transient ischemic attack who had not received intravenous or intraarterial thrombolysis and were not considered to have had a cardioembolic stroke were randomly assigned </a:t>
            </a:r>
            <a:r>
              <a:rPr sz="2000">
                <a:solidFill>
                  <a:srgbClr val="FFFF00"/>
                </a:solidFill>
                <a:latin typeface="+mn-lt"/>
              </a:rPr>
              <a:t>within 24 hours after symptom onset, in a 1:1 ratio,</a:t>
            </a:r>
            <a:r>
              <a:rPr sz="2000">
                <a:latin typeface="+mn-lt"/>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prstGeom prst="rect">
            <a:avLst/>
          </a:prstGeom>
        </p:spPr>
        <p:txBody>
          <a:bodyPr/>
          <a:lstStyle>
            <a:lvl1pPr lvl="0">
              <a:defRPr/>
            </a:lvl1pPr>
          </a:lstStyle>
          <a:p>
            <a:pPr lvl="0">
              <a:buNone/>
            </a:pPr>
            <a:r>
              <a:rPr sz="2000">
                <a:latin typeface="+mn-lt"/>
              </a:rPr>
              <a:t>To receive </a:t>
            </a:r>
            <a:r>
              <a:rPr sz="2000" smtClean="0">
                <a:latin typeface="+mn-lt"/>
              </a:rPr>
              <a:t>either </a:t>
            </a:r>
            <a:endParaRPr lang="en-IN" sz="2000" dirty="0" smtClean="0">
              <a:latin typeface="+mn-lt"/>
            </a:endParaRPr>
          </a:p>
          <a:p>
            <a:pPr lvl="0"/>
            <a:endParaRPr lang="en-IN" sz="2000" dirty="0" smtClean="0">
              <a:latin typeface="+mn-lt"/>
            </a:endParaRPr>
          </a:p>
          <a:p>
            <a:pPr lvl="0"/>
            <a:r>
              <a:rPr lang="en-IN" sz="2000" dirty="0" smtClean="0">
                <a:solidFill>
                  <a:srgbClr val="FFFF00"/>
                </a:solidFill>
                <a:latin typeface="+mn-lt"/>
              </a:rPr>
              <a:t>T</a:t>
            </a:r>
            <a:r>
              <a:rPr sz="2000" smtClean="0">
                <a:solidFill>
                  <a:srgbClr val="FFFF00"/>
                </a:solidFill>
                <a:latin typeface="+mn-lt"/>
              </a:rPr>
              <a:t>icagrelor</a:t>
            </a:r>
          </a:p>
          <a:p>
            <a:pPr lvl="0">
              <a:buNone/>
            </a:pPr>
            <a:r>
              <a:rPr sz="2000" smtClean="0">
                <a:solidFill>
                  <a:srgbClr val="FFFF00"/>
                </a:solidFill>
                <a:latin typeface="+mn-lt"/>
              </a:rPr>
              <a:t>   (180 mg loading dose on day 1</a:t>
            </a:r>
          </a:p>
          <a:p>
            <a:pPr lvl="0">
              <a:buNone/>
            </a:pPr>
            <a:r>
              <a:rPr sz="2000" smtClean="0">
                <a:solidFill>
                  <a:srgbClr val="FFFF00"/>
                </a:solidFill>
                <a:latin typeface="+mn-lt"/>
              </a:rPr>
              <a:t>    </a:t>
            </a:r>
            <a:r>
              <a:rPr sz="2000">
                <a:solidFill>
                  <a:srgbClr val="FFFF00"/>
                </a:solidFill>
                <a:latin typeface="+mn-lt"/>
              </a:rPr>
              <a:t>followed by 90 mg twice daily for days 2 through 90) </a:t>
            </a:r>
          </a:p>
          <a:p>
            <a:pPr lvl="0">
              <a:buNone/>
            </a:pPr>
            <a:r>
              <a:rPr sz="2000">
                <a:latin typeface="+mn-lt"/>
              </a:rPr>
              <a:t>                                     </a:t>
            </a:r>
          </a:p>
          <a:p>
            <a:pPr lvl="0">
              <a:buNone/>
            </a:pPr>
            <a:r>
              <a:rPr sz="2000">
                <a:latin typeface="+mn-lt"/>
              </a:rPr>
              <a:t>					   or </a:t>
            </a:r>
          </a:p>
          <a:p>
            <a:pPr lvl="0"/>
            <a:r>
              <a:rPr lang="en-IN" sz="2000" dirty="0" smtClean="0">
                <a:solidFill>
                  <a:srgbClr val="FFFF00"/>
                </a:solidFill>
                <a:latin typeface="+mn-lt"/>
              </a:rPr>
              <a:t>A</a:t>
            </a:r>
            <a:r>
              <a:rPr sz="2000" smtClean="0">
                <a:solidFill>
                  <a:srgbClr val="FFFF00"/>
                </a:solidFill>
                <a:latin typeface="+mn-lt"/>
              </a:rPr>
              <a:t>spirin </a:t>
            </a:r>
            <a:r>
              <a:rPr sz="2000">
                <a:solidFill>
                  <a:srgbClr val="FFFF00"/>
                </a:solidFill>
                <a:latin typeface="+mn-lt"/>
              </a:rPr>
              <a:t>(300 mg on day 1 followed by 100 mg daily for days 2 through 90). </a:t>
            </a:r>
          </a:p>
          <a:p>
            <a:pPr lvl="0"/>
            <a:endParaRPr sz="2000">
              <a:latin typeface="+mn-lt"/>
            </a:endParaRPr>
          </a:p>
          <a:p>
            <a:pPr lvl="0"/>
            <a:endParaRPr sz="2000">
              <a:latin typeface="+mn-lt"/>
            </a:endParaRPr>
          </a:p>
          <a:p>
            <a:pPr lvl="0"/>
            <a:r>
              <a:rPr sz="2000">
                <a:latin typeface="+mn-lt"/>
              </a:rPr>
              <a:t>At the end of 90 days of study treatment, patients were treated at the discretion of the investigator and followed for an additional 30 days.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571472" y="1500174"/>
            <a:ext cx="8229600" cy="5911875"/>
          </a:xfrm>
          <a:prstGeom prst="rect">
            <a:avLst/>
          </a:prstGeom>
        </p:spPr>
        <p:txBody>
          <a:bodyPr/>
          <a:lstStyle>
            <a:lvl1pPr lvl="0">
              <a:defRPr/>
            </a:lvl1pPr>
          </a:lstStyle>
          <a:p>
            <a:pPr lvl="0"/>
            <a:r>
              <a:rPr sz="2000">
                <a:latin typeface="+mn-lt"/>
              </a:rPr>
              <a:t>The sponsor (AstraZeneca) developed the protocol, with guidance from the first author and advice from the other academic authors.</a:t>
            </a:r>
          </a:p>
          <a:p>
            <a:pPr lvl="0"/>
            <a:endParaRPr sz="2000">
              <a:latin typeface="+mn-lt"/>
            </a:endParaRPr>
          </a:p>
          <a:p>
            <a:pPr lvl="0"/>
            <a:r>
              <a:rPr sz="2000">
                <a:latin typeface="+mn-lt"/>
              </a:rPr>
              <a:t>The trial was approved by the ethics committee at each trial center, and all the patients provided written informed consent.</a:t>
            </a:r>
          </a:p>
          <a:p>
            <a:pPr lvl="0"/>
            <a:endParaRPr sz="2000">
              <a:latin typeface="+mn-lt"/>
            </a:endParaRPr>
          </a:p>
          <a:p>
            <a:pPr lvl="0"/>
            <a:r>
              <a:rPr sz="2000">
                <a:latin typeface="+mn-lt"/>
              </a:rPr>
              <a:t>AstraZeneca funded the trial and its analyses, performed trial monitoring and reporting, provided oversight, verified key results provided by DataMap, and had no other role  in the trial.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INCLUSION  CRITERIA</a:t>
            </a:r>
          </a:p>
        </p:txBody>
      </p:sp>
      <p:sp>
        <p:nvSpPr>
          <p:cNvPr id="3" name="Text Placeholder 2"/>
          <p:cNvSpPr txBox="1">
            <a:spLocks noGrp="1"/>
          </p:cNvSpPr>
          <p:nvPr>
            <p:ph type="body" idx="1"/>
          </p:nvPr>
        </p:nvSpPr>
        <p:spPr>
          <a:prstGeom prst="rect">
            <a:avLst/>
          </a:prstGeom>
        </p:spPr>
        <p:txBody>
          <a:bodyPr>
            <a:normAutofit/>
          </a:bodyPr>
          <a:lstStyle>
            <a:lvl1pPr lvl="0">
              <a:defRPr/>
            </a:lvl1pPr>
          </a:lstStyle>
          <a:p>
            <a:pPr lvl="0">
              <a:buNone/>
            </a:pPr>
            <a:r>
              <a:rPr sz="2000">
                <a:latin typeface="+mn-lt"/>
              </a:rPr>
              <a:t> </a:t>
            </a:r>
          </a:p>
          <a:p>
            <a:pPr lvl="0"/>
            <a:r>
              <a:rPr sz="2000">
                <a:latin typeface="+mn-lt"/>
              </a:rPr>
              <a:t>acute ischemic stroke with a National Institutes of Health Stroke Scale (NIHSS) score of 5 or lower </a:t>
            </a:r>
          </a:p>
          <a:p>
            <a:pPr lvl="0"/>
            <a:endParaRPr sz="2000">
              <a:latin typeface="+mn-lt"/>
            </a:endParaRPr>
          </a:p>
          <a:p>
            <a:pPr lvl="0"/>
            <a:r>
              <a:rPr sz="2000" smtClean="0">
                <a:latin typeface="+mn-lt"/>
              </a:rPr>
              <a:t>ABCD2 </a:t>
            </a:r>
            <a:r>
              <a:rPr sz="2000">
                <a:latin typeface="+mn-lt"/>
              </a:rPr>
              <a:t>stroke risk score of ≥4 [scores range from 0 to 7 with higher scores indicating higher risk of stroke] or </a:t>
            </a:r>
          </a:p>
          <a:p>
            <a:pPr lvl="0"/>
            <a:endParaRPr sz="2000">
              <a:latin typeface="+mn-lt"/>
            </a:endParaRPr>
          </a:p>
          <a:p>
            <a:pPr lvl="0"/>
            <a:r>
              <a:rPr sz="2000">
                <a:latin typeface="+mn-lt"/>
              </a:rPr>
              <a:t>symptomatic intracranial or extracranial arterial </a:t>
            </a:r>
            <a:r>
              <a:rPr sz="2000" smtClean="0">
                <a:latin typeface="+mn-lt"/>
              </a:rPr>
              <a:t>stenosis </a:t>
            </a:r>
            <a:r>
              <a:rPr sz="2000">
                <a:latin typeface="+mn-lt"/>
              </a:rPr>
              <a:t>and could undergo randomization within 24 hours after symptom onset</a:t>
            </a:r>
          </a:p>
          <a:p>
            <a:pPr lvl="0">
              <a:buNone/>
            </a:pPr>
            <a:endParaRPr sz="2000">
              <a:latin typeface="+mn-lt"/>
            </a:endParaRPr>
          </a:p>
          <a:p>
            <a:pPr lvl="0"/>
            <a:r>
              <a:rPr sz="2000">
                <a:latin typeface="+mn-lt"/>
              </a:rPr>
              <a:t>at least 40 years of age, and had undergone  CT or  MRI  scan before randomization to rule out intracranial bleeding or other conditions that could account for the neurologic symptoms or contraindicate study treatment.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xt Placeholder 1"/>
          <p:cNvPicPr>
            <a:picLocks noGrp="1"/>
          </p:cNvPicPr>
          <p:nvPr>
            <p:ph type="body" idx="1"/>
          </p:nvPr>
        </p:nvPicPr>
        <p:blipFill>
          <a:blip r:embed="rId2" cstate="print"/>
          <a:srcRect/>
          <a:stretch>
            <a:fillRect/>
          </a:stretch>
        </p:blipFill>
        <p:spPr>
          <a:xfrm>
            <a:off x="34994" y="73632"/>
            <a:ext cx="4465568" cy="6784368"/>
          </a:xfrm>
          <a:prstGeom prst="rect">
            <a:avLst/>
          </a:prstGeom>
        </p:spPr>
      </p:pic>
      <p:pic>
        <p:nvPicPr>
          <p:cNvPr id="3" name="Picture 2"/>
          <p:cNvPicPr/>
          <p:nvPr/>
        </p:nvPicPr>
        <p:blipFill>
          <a:blip r:embed="rId3" cstate="print"/>
          <a:srcRect/>
          <a:stretch>
            <a:fillRect/>
          </a:stretch>
        </p:blipFill>
        <p:spPr>
          <a:xfrm>
            <a:off x="4500562" y="762015"/>
            <a:ext cx="4643438" cy="495300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2875</Words>
  <Application>Microsoft Office PowerPoint</Application>
  <PresentationFormat>On-screen Show (4:3)</PresentationFormat>
  <Paragraphs>281</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Foundry</vt:lpstr>
      <vt:lpstr>Ticagrelor versus Aspirin in Acute Stroke or Transient Ischemic Attack</vt:lpstr>
      <vt:lpstr>WHY THIS STUDY?</vt:lpstr>
      <vt:lpstr>Slide 3</vt:lpstr>
      <vt:lpstr>Slide 4</vt:lpstr>
      <vt:lpstr>METHODS</vt:lpstr>
      <vt:lpstr>Slide 6</vt:lpstr>
      <vt:lpstr>Slide 7</vt:lpstr>
      <vt:lpstr>INCLUSION  CRITERIA</vt:lpstr>
      <vt:lpstr>Slide 9</vt:lpstr>
      <vt:lpstr>EXCLUSION  CRITERIA</vt:lpstr>
      <vt:lpstr>Slide 11</vt:lpstr>
      <vt:lpstr>PRIMARY OBJECTIVE</vt:lpstr>
      <vt:lpstr>TREATMENT</vt:lpstr>
      <vt:lpstr>Slide 14</vt:lpstr>
      <vt:lpstr>Slide 15</vt:lpstr>
      <vt:lpstr>Slide 16</vt:lpstr>
      <vt:lpstr>END  POINTS</vt:lpstr>
      <vt:lpstr>Slide 18</vt:lpstr>
      <vt:lpstr>Slide 19</vt:lpstr>
      <vt:lpstr>Slide 20</vt:lpstr>
      <vt:lpstr>PLATO  CLASSIFICATION</vt:lpstr>
      <vt:lpstr>Slide 22</vt:lpstr>
      <vt:lpstr>Slide 23</vt:lpstr>
      <vt:lpstr>STATISTICAL  ANALYSIS</vt:lpstr>
      <vt:lpstr>Slide 25</vt:lpstr>
      <vt:lpstr>Slide 26</vt:lpstr>
      <vt:lpstr>RESULT FROM PRIMARY OUTCOME</vt:lpstr>
      <vt:lpstr>Slide 28</vt:lpstr>
      <vt:lpstr>Slide 29</vt:lpstr>
      <vt:lpstr>Slide 30</vt:lpstr>
      <vt:lpstr>Slide 31</vt:lpstr>
      <vt:lpstr>DISCUSSION</vt:lpstr>
      <vt:lpstr>Slide 33</vt:lpstr>
      <vt:lpstr>Slide 34</vt:lpstr>
      <vt:lpstr>Slide 35</vt:lpstr>
      <vt:lpstr>LIMITATION OF THIS STUDY</vt:lpstr>
      <vt:lpstr>Slide 37</vt:lpstr>
      <vt:lpstr>Slide 38</vt:lpstr>
      <vt:lpstr>AUTHOR’S CONCLUSION</vt:lpstr>
      <vt:lpstr>MY CONCLUSION</vt:lpstr>
      <vt:lpstr>Slide 41</vt:lpstr>
      <vt:lpstr>Slide 42</vt:lpstr>
      <vt:lpstr>Slide 43</vt:lpstr>
      <vt:lpstr>Slide 44</vt:lpstr>
      <vt:lpstr>Slide 45</vt:lpstr>
      <vt:lpstr>Slide 46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Ticagrelor versus Aspirin in Acute Stroke or Transient Ischemic Attack</dc:title>
  <dc:creator>Niket Domadia</dc:creator>
  <cp:lastModifiedBy>Jeevana</cp:lastModifiedBy>
  <cp:revision>27</cp:revision>
  <dcterms:modified xsi:type="dcterms:W3CDTF">2020-08-19T11:17:10Z</dcterms:modified>
</cp:coreProperties>
</file>