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8" r:id="rId4"/>
    <p:sldId id="269" r:id="rId5"/>
    <p:sldId id="270" r:id="rId6"/>
    <p:sldId id="281" r:id="rId7"/>
    <p:sldId id="282" r:id="rId8"/>
    <p:sldId id="283" r:id="rId9"/>
    <p:sldId id="284" r:id="rId10"/>
    <p:sldId id="285" r:id="rId11"/>
    <p:sldId id="286" r:id="rId12"/>
    <p:sldId id="287" r:id="rId13"/>
    <p:sldId id="288" r:id="rId14"/>
    <p:sldId id="289" r:id="rId15"/>
    <p:sldId id="290" r:id="rId16"/>
    <p:sldId id="271" r:id="rId17"/>
    <p:sldId id="272" r:id="rId18"/>
    <p:sldId id="274" r:id="rId19"/>
    <p:sldId id="275" r:id="rId20"/>
    <p:sldId id="294" r:id="rId21"/>
    <p:sldId id="291" r:id="rId22"/>
    <p:sldId id="292" r:id="rId23"/>
    <p:sldId id="276" r:id="rId24"/>
    <p:sldId id="277" r:id="rId25"/>
    <p:sldId id="278" r:id="rId26"/>
    <p:sldId id="279" r:id="rId27"/>
    <p:sldId id="295" r:id="rId28"/>
    <p:sldId id="293"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34BB94-8AA4-46F3-9BF0-79407D9FA4C3}" type="datetimeFigureOut">
              <a:rPr lang="en-US" smtClean="0"/>
              <a:pPr/>
              <a:t>8/13/2020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CB1FBFE-0B29-42D2-8105-30677B7376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34BB94-8AA4-46F3-9BF0-79407D9FA4C3}"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1FBFE-0B29-42D2-8105-30677B7376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34BB94-8AA4-46F3-9BF0-79407D9FA4C3}"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1FBFE-0B29-42D2-8105-30677B7376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34BB94-8AA4-46F3-9BF0-79407D9FA4C3}"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1FBFE-0B29-42D2-8105-30677B7376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34BB94-8AA4-46F3-9BF0-79407D9FA4C3}"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1FBFE-0B29-42D2-8105-30677B7376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34BB94-8AA4-46F3-9BF0-79407D9FA4C3}"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1FBFE-0B29-42D2-8105-30677B7376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34BB94-8AA4-46F3-9BF0-79407D9FA4C3}"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1FBFE-0B29-42D2-8105-30677B7376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34BB94-8AA4-46F3-9BF0-79407D9FA4C3}"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1FBFE-0B29-42D2-8105-30677B7376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4BB94-8AA4-46F3-9BF0-79407D9FA4C3}"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1FBFE-0B29-42D2-8105-30677B7376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34BB94-8AA4-46F3-9BF0-79407D9FA4C3}"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1FBFE-0B29-42D2-8105-30677B7376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34BB94-8AA4-46F3-9BF0-79407D9FA4C3}"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CB1FBFE-0B29-42D2-8105-30677B73768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34BB94-8AA4-46F3-9BF0-79407D9FA4C3}" type="datetimeFigureOut">
              <a:rPr lang="en-US" smtClean="0"/>
              <a:pPr/>
              <a:t>8/13/2020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CB1FBFE-0B29-42D2-8105-30677B73768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onlinelibrary.wiley.com/doi/10.1002/(SICI)1098-2353(1997)10:4%3c%3e1.0.CO;2-E/issueto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jbppni.com/registration/technical.asp?process=default&amp;msg=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nlinelibrary.wiley.com/doi/10.1111/bjo.2007.114.issue-8/issueto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1"/>
            <a:ext cx="8382000" cy="1771650"/>
          </a:xfrm>
        </p:spPr>
        <p:txBody>
          <a:bodyPr>
            <a:noAutofit/>
          </a:bodyPr>
          <a:lstStyle/>
          <a:p>
            <a:r>
              <a:rPr lang="en-US" sz="8000" b="1" cap="all" dirty="0" smtClean="0"/>
              <a:t>brachial plexus</a:t>
            </a:r>
            <a:endParaRPr lang="en-US" sz="8000" cap="all" dirty="0"/>
          </a:p>
        </p:txBody>
      </p:sp>
      <p:sp>
        <p:nvSpPr>
          <p:cNvPr id="4" name="Subtitle 3"/>
          <p:cNvSpPr>
            <a:spLocks noGrp="1"/>
          </p:cNvSpPr>
          <p:nvPr>
            <p:ph type="subTitle" idx="1"/>
          </p:nvPr>
        </p:nvSpPr>
        <p:spPr>
          <a:xfrm>
            <a:off x="5029200" y="5105400"/>
            <a:ext cx="4114800" cy="1752600"/>
          </a:xfrm>
        </p:spPr>
        <p:txBody>
          <a:bodyPr>
            <a:normAutofit fontScale="92500" lnSpcReduction="20000"/>
          </a:bodyPr>
          <a:lstStyle/>
          <a:p>
            <a:pPr algn="l"/>
            <a:r>
              <a:rPr lang="en-US" sz="2800" dirty="0" err="1" smtClean="0"/>
              <a:t>Dr.Manoj</a:t>
            </a:r>
            <a:r>
              <a:rPr lang="en-US" sz="2800" dirty="0" smtClean="0"/>
              <a:t> </a:t>
            </a:r>
            <a:r>
              <a:rPr lang="en-US" sz="2800" dirty="0" err="1" smtClean="0"/>
              <a:t>Kulkarni</a:t>
            </a:r>
            <a:endParaRPr lang="en-US" sz="2800" dirty="0" smtClean="0"/>
          </a:p>
          <a:p>
            <a:pPr algn="l"/>
            <a:r>
              <a:rPr lang="en-US" sz="2800" smtClean="0"/>
              <a:t>Professor</a:t>
            </a:r>
            <a:endParaRPr lang="en-US" sz="2800" dirty="0" smtClean="0"/>
          </a:p>
          <a:p>
            <a:pPr algn="l"/>
            <a:r>
              <a:rPr lang="en-US" sz="2800" dirty="0" smtClean="0"/>
              <a:t>Department of Anatomy</a:t>
            </a:r>
          </a:p>
          <a:p>
            <a:pPr algn="l"/>
            <a:r>
              <a:rPr lang="en-US" sz="2800" dirty="0" smtClean="0"/>
              <a:t>S.B.K.S.M.I. &amp; R.C.</a:t>
            </a:r>
          </a:p>
          <a:p>
            <a:pPr algn="l"/>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dirty="0" smtClean="0"/>
              <a:t>Branches of the Brachial Plexus</a:t>
            </a:r>
            <a:endParaRPr lang="en-US" sz="3200" dirty="0"/>
          </a:p>
        </p:txBody>
      </p:sp>
      <p:sp>
        <p:nvSpPr>
          <p:cNvPr id="3" name="Content Placeholder 2"/>
          <p:cNvSpPr>
            <a:spLocks noGrp="1"/>
          </p:cNvSpPr>
          <p:nvPr>
            <p:ph idx="1"/>
          </p:nvPr>
        </p:nvSpPr>
        <p:spPr>
          <a:xfrm>
            <a:off x="457200" y="1447800"/>
            <a:ext cx="8229600" cy="4876800"/>
          </a:xfrm>
        </p:spPr>
        <p:txBody>
          <a:bodyPr/>
          <a:lstStyle/>
          <a:p>
            <a:r>
              <a:rPr lang="en-US" u="sng" dirty="0" smtClean="0"/>
              <a:t>Branches Of The Cords</a:t>
            </a:r>
          </a:p>
          <a:p>
            <a:pPr marL="971550" indent="-514350">
              <a:buFont typeface="+mj-lt"/>
              <a:buAutoNum type="alphaUcPeriod" startAt="2"/>
            </a:pPr>
            <a:r>
              <a:rPr lang="en-US" i="1" u="sng" dirty="0" smtClean="0"/>
              <a:t>Branches of the Medial Cord</a:t>
            </a:r>
          </a:p>
          <a:p>
            <a:pPr marL="971550" indent="-285750">
              <a:buFont typeface="+mj-lt"/>
              <a:buAutoNum type="arabicPeriod"/>
            </a:pPr>
            <a:r>
              <a:rPr lang="en-US" dirty="0" smtClean="0"/>
              <a:t>Medial Pectoral (C8,T1)</a:t>
            </a:r>
          </a:p>
          <a:p>
            <a:pPr marL="971550" indent="-285750">
              <a:buFont typeface="+mj-lt"/>
              <a:buAutoNum type="arabicPeriod"/>
            </a:pPr>
            <a:r>
              <a:rPr lang="en-US" dirty="0" smtClean="0"/>
              <a:t>Medial </a:t>
            </a:r>
            <a:r>
              <a:rPr lang="en-US" dirty="0" err="1" smtClean="0"/>
              <a:t>Cutaneous</a:t>
            </a:r>
            <a:r>
              <a:rPr lang="en-US" dirty="0" smtClean="0"/>
              <a:t> nerve of the arm(C8,T1)</a:t>
            </a:r>
          </a:p>
          <a:p>
            <a:pPr marL="971550" indent="-285750">
              <a:buFont typeface="+mj-lt"/>
              <a:buAutoNum type="arabicPeriod"/>
            </a:pPr>
            <a:r>
              <a:rPr lang="en-US" dirty="0" smtClean="0"/>
              <a:t>Medial </a:t>
            </a:r>
            <a:r>
              <a:rPr lang="en-US" dirty="0" err="1" smtClean="0"/>
              <a:t>Cutaneous</a:t>
            </a:r>
            <a:r>
              <a:rPr lang="en-US" dirty="0" smtClean="0"/>
              <a:t> nerve of the forearm (C8T1)</a:t>
            </a:r>
          </a:p>
          <a:p>
            <a:pPr marL="971550" indent="-285750">
              <a:buFont typeface="+mj-lt"/>
              <a:buAutoNum type="arabicPeriod"/>
            </a:pPr>
            <a:r>
              <a:rPr lang="en-US" dirty="0" err="1" smtClean="0"/>
              <a:t>Ulnar</a:t>
            </a:r>
            <a:r>
              <a:rPr lang="en-US" dirty="0" smtClean="0"/>
              <a:t> (C7,C8 &amp;T1) </a:t>
            </a:r>
            <a:r>
              <a:rPr lang="en-US" dirty="0" err="1" smtClean="0"/>
              <a:t>fibres</a:t>
            </a:r>
            <a:r>
              <a:rPr lang="en-US" dirty="0" smtClean="0"/>
              <a:t> reach by a communicating branch from lateral root of median nerve</a:t>
            </a:r>
          </a:p>
          <a:p>
            <a:pPr marL="971550" indent="-285750">
              <a:buFont typeface="+mj-lt"/>
              <a:buAutoNum type="arabicPeriod"/>
            </a:pPr>
            <a:r>
              <a:rPr lang="en-US" dirty="0" smtClean="0"/>
              <a:t>Medial root of median nerve</a:t>
            </a:r>
          </a:p>
          <a:p>
            <a:pPr marL="1428750" indent="-514350">
              <a:buFont typeface="+mj-lt"/>
              <a:buAutoNum type="arabicPeriod"/>
            </a:pPr>
            <a:endParaRPr lang="en-US" dirty="0" smtClean="0"/>
          </a:p>
          <a:p>
            <a:pPr marL="971550" indent="-514350">
              <a:buNone/>
            </a:pPr>
            <a:endParaRPr lang="en-US" u="sng" dirty="0" smtClean="0"/>
          </a:p>
          <a:p>
            <a:pPr marL="971550" indent="-514350">
              <a:buFont typeface="+mj-lt"/>
              <a:buAutoNum type="alphaUcPeriod" startAt="2"/>
            </a:pPr>
            <a:endParaRPr lang="en-US" dirty="0"/>
          </a:p>
        </p:txBody>
      </p:sp>
      <p:sp>
        <p:nvSpPr>
          <p:cNvPr id="4" name="Rectangle 3"/>
          <p:cNvSpPr/>
          <p:nvPr/>
        </p:nvSpPr>
        <p:spPr>
          <a:xfrm>
            <a:off x="3048000" y="6324600"/>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dirty="0" smtClean="0"/>
              <a:t>Branches of the Brachial Plexus</a:t>
            </a:r>
            <a:endParaRPr lang="en-US" sz="3200" dirty="0"/>
          </a:p>
        </p:txBody>
      </p:sp>
      <p:sp>
        <p:nvSpPr>
          <p:cNvPr id="3" name="Content Placeholder 2"/>
          <p:cNvSpPr>
            <a:spLocks noGrp="1"/>
          </p:cNvSpPr>
          <p:nvPr>
            <p:ph idx="1"/>
          </p:nvPr>
        </p:nvSpPr>
        <p:spPr>
          <a:xfrm>
            <a:off x="457200" y="1447800"/>
            <a:ext cx="8229600" cy="4876800"/>
          </a:xfrm>
        </p:spPr>
        <p:txBody>
          <a:bodyPr/>
          <a:lstStyle/>
          <a:p>
            <a:r>
              <a:rPr lang="en-US" u="sng" dirty="0" smtClean="0"/>
              <a:t>Branches Of The Cords</a:t>
            </a:r>
          </a:p>
          <a:p>
            <a:pPr marL="971550" indent="-514350">
              <a:buFont typeface="+mj-lt"/>
              <a:buAutoNum type="alphaUcPeriod" startAt="3"/>
            </a:pPr>
            <a:r>
              <a:rPr lang="en-US" i="1" u="sng" dirty="0" smtClean="0"/>
              <a:t>Branches of the Posterior Cord</a:t>
            </a:r>
          </a:p>
          <a:p>
            <a:pPr marL="914400" indent="-228600">
              <a:buFont typeface="+mj-lt"/>
              <a:buAutoNum type="arabicPeriod"/>
            </a:pPr>
            <a:r>
              <a:rPr lang="en-US" dirty="0" smtClean="0"/>
              <a:t>Upper </a:t>
            </a:r>
            <a:r>
              <a:rPr lang="en-US" dirty="0" err="1" smtClean="0"/>
              <a:t>Subscapular</a:t>
            </a:r>
            <a:r>
              <a:rPr lang="en-US" dirty="0" smtClean="0"/>
              <a:t> (C5,6)</a:t>
            </a:r>
          </a:p>
          <a:p>
            <a:pPr marL="914400" indent="-228600">
              <a:buFont typeface="+mj-lt"/>
              <a:buAutoNum type="arabicPeriod"/>
            </a:pPr>
            <a:r>
              <a:rPr lang="en-US" dirty="0" smtClean="0"/>
              <a:t>Nerve to </a:t>
            </a:r>
            <a:r>
              <a:rPr lang="en-US" dirty="0" err="1" smtClean="0"/>
              <a:t>latissimus</a:t>
            </a:r>
            <a:r>
              <a:rPr lang="en-US" dirty="0" smtClean="0"/>
              <a:t> </a:t>
            </a:r>
            <a:r>
              <a:rPr lang="en-US" dirty="0" err="1" smtClean="0"/>
              <a:t>dorsii</a:t>
            </a:r>
            <a:r>
              <a:rPr lang="en-US" dirty="0" smtClean="0"/>
              <a:t> (</a:t>
            </a:r>
            <a:r>
              <a:rPr lang="en-US" dirty="0" err="1" smtClean="0"/>
              <a:t>thoracodorsal</a:t>
            </a:r>
            <a:r>
              <a:rPr lang="en-US" dirty="0" smtClean="0"/>
              <a:t>) (C7,8)</a:t>
            </a:r>
          </a:p>
          <a:p>
            <a:pPr marL="914400" indent="-228600">
              <a:buFont typeface="+mj-lt"/>
              <a:buAutoNum type="arabicPeriod"/>
            </a:pPr>
            <a:r>
              <a:rPr lang="en-US" dirty="0" smtClean="0"/>
              <a:t>Lower </a:t>
            </a:r>
            <a:r>
              <a:rPr lang="en-US" dirty="0" err="1" smtClean="0"/>
              <a:t>Subscapular</a:t>
            </a:r>
            <a:r>
              <a:rPr lang="en-US" dirty="0" smtClean="0"/>
              <a:t> (C5,6)</a:t>
            </a:r>
          </a:p>
          <a:p>
            <a:pPr marL="914400" indent="-228600">
              <a:buFont typeface="+mj-lt"/>
              <a:buAutoNum type="arabicPeriod"/>
            </a:pPr>
            <a:r>
              <a:rPr lang="en-US" dirty="0" err="1" smtClean="0"/>
              <a:t>Axillary</a:t>
            </a:r>
            <a:r>
              <a:rPr lang="en-US" dirty="0" smtClean="0"/>
              <a:t> (Circumflex) (C5,6)</a:t>
            </a:r>
          </a:p>
          <a:p>
            <a:pPr marL="914400" indent="-228600">
              <a:buFont typeface="+mj-lt"/>
              <a:buAutoNum type="arabicPeriod"/>
            </a:pPr>
            <a:r>
              <a:rPr lang="en-US" dirty="0" smtClean="0"/>
              <a:t>Radial (C5,6,7,8 &amp;T1)</a:t>
            </a:r>
          </a:p>
          <a:p>
            <a:pPr marL="971550" indent="-514350">
              <a:buFont typeface="+mj-lt"/>
              <a:buAutoNum type="alphaUcPeriod" startAt="3"/>
            </a:pPr>
            <a:endParaRPr lang="en-US" dirty="0"/>
          </a:p>
        </p:txBody>
      </p:sp>
      <p:sp>
        <p:nvSpPr>
          <p:cNvPr id="4" name="Rectangle 3"/>
          <p:cNvSpPr/>
          <p:nvPr/>
        </p:nvSpPr>
        <p:spPr>
          <a:xfrm>
            <a:off x="28194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905000"/>
            <a:ext cx="8229600" cy="1143000"/>
          </a:xfrm>
        </p:spPr>
        <p:txBody>
          <a:bodyPr>
            <a:noAutofit/>
          </a:bodyPr>
          <a:lstStyle/>
          <a:p>
            <a:pPr algn="ctr"/>
            <a:r>
              <a:rPr lang="en-US" sz="5400" dirty="0" smtClean="0"/>
              <a:t>Evidence of Variations in Brachial Plexus Formation</a:t>
            </a:r>
            <a:endParaRPr lang="en-IN" sz="5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lvl="0" fontAlgn="base"/>
            <a:r>
              <a:rPr lang="en-IN" sz="1800" dirty="0" smtClean="0"/>
              <a:t>Walter G. Harry, John D.C. Bennett, </a:t>
            </a:r>
            <a:r>
              <a:rPr lang="en-IN" sz="1800" dirty="0" err="1" smtClean="0"/>
              <a:t>Somes</a:t>
            </a:r>
            <a:r>
              <a:rPr lang="en-IN" sz="1800" dirty="0" smtClean="0"/>
              <a:t> C. </a:t>
            </a:r>
            <a:r>
              <a:rPr lang="en-IN" sz="1800" dirty="0" err="1" smtClean="0"/>
              <a:t>Guha</a:t>
            </a:r>
            <a:r>
              <a:rPr lang="en-IN" sz="1800" dirty="0" smtClean="0"/>
              <a:t/>
            </a:r>
            <a:br>
              <a:rPr lang="en-IN" sz="1800" dirty="0" smtClean="0"/>
            </a:br>
            <a:r>
              <a:rPr lang="en-IN" sz="1800" b="1" dirty="0" smtClean="0"/>
              <a:t>Issue Clinical Anatomy </a:t>
            </a:r>
            <a:r>
              <a:rPr lang="en-IN" sz="1800" b="1" dirty="0" smtClean="0">
                <a:solidFill>
                  <a:srgbClr val="FFC000"/>
                </a:solidFill>
                <a:hlinkClick r:id="rId2"/>
              </a:rPr>
              <a:t>Volume 10</a:t>
            </a:r>
            <a:r>
              <a:rPr lang="en-IN" sz="1800" dirty="0" smtClean="0">
                <a:solidFill>
                  <a:srgbClr val="FFC000"/>
                </a:solidFill>
                <a:hlinkClick r:id="rId2"/>
              </a:rPr>
              <a:t>, </a:t>
            </a:r>
            <a:r>
              <a:rPr lang="en-IN" sz="1800" b="1" dirty="0" smtClean="0">
                <a:solidFill>
                  <a:srgbClr val="FFC000"/>
                </a:solidFill>
                <a:hlinkClick r:id="rId2"/>
              </a:rPr>
              <a:t>Issue 4</a:t>
            </a:r>
            <a:r>
              <a:rPr lang="en-IN" sz="1800" dirty="0" smtClean="0">
                <a:solidFill>
                  <a:srgbClr val="FFC000"/>
                </a:solidFill>
                <a:hlinkClick r:id="rId2"/>
              </a:rPr>
              <a:t>,</a:t>
            </a:r>
            <a:r>
              <a:rPr lang="en-IN" sz="1800" dirty="0" smtClean="0">
                <a:hlinkClick r:id="rId2"/>
              </a:rPr>
              <a:t> </a:t>
            </a:r>
            <a:r>
              <a:rPr lang="en-IN" sz="1800" dirty="0" smtClean="0"/>
              <a:t>  </a:t>
            </a:r>
            <a:r>
              <a:rPr lang="en-IN" sz="1800" b="1" dirty="0" smtClean="0"/>
              <a:t>pages 250–252</a:t>
            </a:r>
            <a:r>
              <a:rPr lang="en-IN" sz="1800" dirty="0" smtClean="0"/>
              <a:t>, </a:t>
            </a:r>
            <a:r>
              <a:rPr lang="en-IN" sz="1800" b="1" dirty="0" smtClean="0"/>
              <a:t>1997</a:t>
            </a:r>
            <a:br>
              <a:rPr lang="en-IN" sz="1800" b="1" dirty="0" smtClean="0"/>
            </a:br>
            <a:endParaRPr lang="en-IN" sz="1800" dirty="0"/>
          </a:p>
        </p:txBody>
      </p:sp>
      <p:graphicFrame>
        <p:nvGraphicFramePr>
          <p:cNvPr id="7" name="Content Placeholder 6"/>
          <p:cNvGraphicFramePr>
            <a:graphicFrameLocks noGrp="1"/>
          </p:cNvGraphicFramePr>
          <p:nvPr>
            <p:ph idx="1"/>
          </p:nvPr>
        </p:nvGraphicFramePr>
        <p:xfrm>
          <a:off x="533400" y="990600"/>
          <a:ext cx="8229600" cy="5577840"/>
        </p:xfrm>
        <a:graphic>
          <a:graphicData uri="http://schemas.openxmlformats.org/drawingml/2006/table">
            <a:tbl>
              <a:tblPr firstRow="1" bandRow="1">
                <a:tableStyleId>{5C22544A-7EE6-4342-B048-85BDC9FD1C3A}</a:tableStyleId>
              </a:tblPr>
              <a:tblGrid>
                <a:gridCol w="1219200"/>
                <a:gridCol w="1752600"/>
                <a:gridCol w="1600200"/>
                <a:gridCol w="2011680"/>
                <a:gridCol w="164592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smtClean="0"/>
                        <a:t>1.Walter </a:t>
                      </a:r>
                      <a:r>
                        <a:rPr lang="en-IN" sz="1800" dirty="0" err="1" smtClean="0"/>
                        <a:t>G.Harry</a:t>
                      </a:r>
                      <a:r>
                        <a:rPr lang="en-IN" sz="1800" dirty="0" smtClean="0"/>
                        <a:t>,   John D.C. Bennett,   </a:t>
                      </a:r>
                      <a:r>
                        <a:rPr lang="en-IN" sz="1800" dirty="0" err="1" smtClean="0"/>
                        <a:t>Somes</a:t>
                      </a:r>
                      <a:r>
                        <a:rPr lang="en-IN" sz="1800" dirty="0" smtClean="0"/>
                        <a:t> C. </a:t>
                      </a:r>
                      <a:r>
                        <a:rPr lang="en-IN" sz="1800" dirty="0" err="1" smtClean="0"/>
                        <a:t>Guha</a:t>
                      </a:r>
                      <a:endParaRPr lang="en-IN" sz="1800" dirty="0" smtClean="0"/>
                    </a:p>
                    <a:p>
                      <a:endParaRPr lang="en-IN" sz="1800" dirty="0"/>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smtClean="0">
                          <a:solidFill>
                            <a:srgbClr val="FFC000"/>
                          </a:solidFill>
                        </a:rPr>
                        <a:t>Scalene muscles and the brachial plexus: Anatomical variations and their clinical significance</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b="1" dirty="0" smtClean="0">
                        <a:solidFill>
                          <a:srgbClr val="FFC000"/>
                        </a:solidFill>
                      </a:endParaRPr>
                    </a:p>
                    <a:p>
                      <a:r>
                        <a:rPr lang="en-US" dirty="0" smtClean="0">
                          <a:solidFill>
                            <a:srgbClr val="7030A0"/>
                          </a:solidFill>
                        </a:rPr>
                        <a:t>Medium Level of Evidence</a:t>
                      </a:r>
                      <a:endParaRPr lang="en-IN" dirty="0">
                        <a:solidFill>
                          <a:srgbClr val="7030A0"/>
                        </a:solidFill>
                      </a:endParaRPr>
                    </a:p>
                  </a:txBody>
                  <a:tcPr>
                    <a:solidFill>
                      <a:schemeClr val="accent1"/>
                    </a:solidFill>
                  </a:tcPr>
                </a:tc>
                <a:tc>
                  <a:txBody>
                    <a:bodyPr/>
                    <a:lstStyle/>
                    <a:p>
                      <a:r>
                        <a:rPr lang="en-IN" sz="1600" dirty="0" smtClean="0"/>
                        <a:t>Walter G. Harry et al  studied</a:t>
                      </a:r>
                      <a:r>
                        <a:rPr lang="en-IN" sz="1600" baseline="0" dirty="0" smtClean="0"/>
                        <a:t>  </a:t>
                      </a:r>
                      <a:r>
                        <a:rPr lang="en-IN" sz="1600" dirty="0" smtClean="0"/>
                        <a:t>32 female and 19 male adult </a:t>
                      </a:r>
                      <a:r>
                        <a:rPr lang="en-IN" sz="1600" dirty="0" err="1" smtClean="0"/>
                        <a:t>cadavers.The</a:t>
                      </a:r>
                      <a:r>
                        <a:rPr lang="en-IN" sz="1600" dirty="0" smtClean="0"/>
                        <a:t> commonly described anatomical relationship of the brachial plexus (BP) lying between the anterior scalene (AS) and middle scalene (MS) muscles was studied.</a:t>
                      </a:r>
                      <a:endParaRPr lang="en-IN" sz="1600" dirty="0"/>
                    </a:p>
                  </a:txBody>
                  <a:tcPr>
                    <a:solidFill>
                      <a:schemeClr val="accent1"/>
                    </a:solidFill>
                  </a:tcPr>
                </a:tc>
                <a:tc>
                  <a:txBody>
                    <a:bodyPr/>
                    <a:lstStyle/>
                    <a:p>
                      <a:r>
                        <a:rPr lang="en-IN" sz="1200" dirty="0" smtClean="0"/>
                        <a:t>The commonly described anatomical relationship of the brachial plexus (BP) lying between the anterior scalene (AS) and middle scalene (MS) muscles was found in only 60%; of instances. </a:t>
                      </a:r>
                      <a:r>
                        <a:rPr lang="en-IN" sz="1200" dirty="0" err="1" smtClean="0"/>
                        <a:t>Scalenus</a:t>
                      </a:r>
                      <a:r>
                        <a:rPr lang="en-IN" sz="1200" dirty="0" smtClean="0"/>
                        <a:t> </a:t>
                      </a:r>
                      <a:r>
                        <a:rPr lang="en-IN" sz="1200" dirty="0" err="1" smtClean="0"/>
                        <a:t>minimus</a:t>
                      </a:r>
                      <a:r>
                        <a:rPr lang="en-IN" sz="1200" dirty="0" smtClean="0"/>
                        <a:t> was present in 46%; of instances (bilateral in 14 cadavers). The most common variation was the penetration of the AS by the C5 and/or C6 ventral </a:t>
                      </a:r>
                      <a:r>
                        <a:rPr lang="en-IN" sz="1200" dirty="0" err="1" smtClean="0"/>
                        <a:t>rami</a:t>
                      </a:r>
                      <a:r>
                        <a:rPr lang="en-IN" sz="1200" dirty="0" smtClean="0"/>
                        <a:t>. The C5 and C6 roots may fuse before piercing AS (15%; cases, bilateral in 4 cadavers), or the C5 root alone pierce the belly of AS (13%; cases, bilateral in 3 cadavers). The roots also may pierce AS independently (6%; cases, bilateral in 1 cadaver). In 3%;, the C5 root was found to be completely anterior to AS.</a:t>
                      </a:r>
                      <a:endParaRPr lang="en-IN" sz="1200" dirty="0"/>
                    </a:p>
                  </a:txBody>
                  <a:tcPr>
                    <a:solidFill>
                      <a:schemeClr val="accent1"/>
                    </a:solidFill>
                  </a:tcPr>
                </a:tc>
                <a:tc>
                  <a:txBody>
                    <a:bodyPr/>
                    <a:lstStyle/>
                    <a:p>
                      <a:r>
                        <a:rPr lang="en-US" sz="1600" dirty="0" smtClean="0"/>
                        <a:t>The most commonly described anatomical relationship</a:t>
                      </a:r>
                      <a:r>
                        <a:rPr lang="en-US" sz="1600" baseline="0" dirty="0" smtClean="0"/>
                        <a:t> of the brachial plexus with anterior  scalene &amp; middle scalene  is prevalent in majority of cases but variations also are found in very high percentage &amp; need to be kept in mind by the surgeons</a:t>
                      </a:r>
                      <a:endParaRPr lang="en-IN" sz="1600" dirty="0"/>
                    </a:p>
                  </a:txBody>
                  <a:tcPr>
                    <a:solidFill>
                      <a:schemeClr val="accent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IN" sz="1600" dirty="0" smtClean="0"/>
              <a:t>James VILLAMERE [1]Shannon GOODWIN [2]Maxwell HINCKE [2]</a:t>
            </a:r>
            <a:r>
              <a:rPr lang="en-IN" sz="1600" dirty="0" err="1" smtClean="0"/>
              <a:t>Alireza</a:t>
            </a:r>
            <a:r>
              <a:rPr lang="en-IN" sz="1600" dirty="0" smtClean="0"/>
              <a:t> JALALI [2]</a:t>
            </a:r>
            <a:br>
              <a:rPr lang="en-IN" sz="1600" dirty="0" smtClean="0"/>
            </a:br>
            <a:r>
              <a:rPr lang="en-IN" sz="1600" dirty="0" smtClean="0"/>
              <a:t>[1] Faculty of Medicine, University of Ottawa, Ottawa, CANADA; [2] Division of</a:t>
            </a:r>
            <a:br>
              <a:rPr lang="en-IN" sz="1600" dirty="0" smtClean="0"/>
            </a:br>
            <a:r>
              <a:rPr lang="en-IN" sz="1600" dirty="0" smtClean="0"/>
              <a:t>Clinical and Functional Anatomy, Faculty of Medicine, University of Ottawa, Ottawa,</a:t>
            </a:r>
            <a:br>
              <a:rPr lang="en-IN" sz="1600" dirty="0" smtClean="0"/>
            </a:br>
            <a:r>
              <a:rPr lang="en-IN" sz="1600" dirty="0" smtClean="0"/>
              <a:t>CANADA. 14 March, 2009 © http://www.neuroanatomy.org</a:t>
            </a:r>
            <a:endParaRPr lang="en-IN" sz="1600" dirty="0"/>
          </a:p>
        </p:txBody>
      </p:sp>
      <p:graphicFrame>
        <p:nvGraphicFramePr>
          <p:cNvPr id="4" name="Content Placeholder 3"/>
          <p:cNvGraphicFramePr>
            <a:graphicFrameLocks noGrp="1"/>
          </p:cNvGraphicFramePr>
          <p:nvPr>
            <p:ph idx="1"/>
          </p:nvPr>
        </p:nvGraphicFramePr>
        <p:xfrm>
          <a:off x="457200" y="1463040"/>
          <a:ext cx="8229600" cy="5425440"/>
        </p:xfrm>
        <a:graphic>
          <a:graphicData uri="http://schemas.openxmlformats.org/drawingml/2006/table">
            <a:tbl>
              <a:tblPr firstRow="1" bandRow="1">
                <a:tableStyleId>{5C22544A-7EE6-4342-B048-85BDC9FD1C3A}</a:tableStyleId>
              </a:tblPr>
              <a:tblGrid>
                <a:gridCol w="1447800"/>
                <a:gridCol w="1447800"/>
                <a:gridCol w="1676400"/>
                <a:gridCol w="1600200"/>
                <a:gridCol w="2057400"/>
              </a:tblGrid>
              <a:tr h="370840">
                <a:tc>
                  <a:txBody>
                    <a:bodyPr/>
                    <a:lstStyle/>
                    <a:p>
                      <a:r>
                        <a:rPr kumimoji="0" lang="en-IN" sz="1600" b="1" kern="1200" baseline="0" dirty="0" smtClean="0">
                          <a:solidFill>
                            <a:schemeClr val="lt1"/>
                          </a:solidFill>
                          <a:latin typeface="+mn-lt"/>
                          <a:ea typeface="+mn-ea"/>
                          <a:cs typeface="+mn-cs"/>
                        </a:rPr>
                        <a:t>James VILLAMERE [1]</a:t>
                      </a:r>
                    </a:p>
                    <a:p>
                      <a:r>
                        <a:rPr kumimoji="0" lang="en-IN" sz="1600" b="1" kern="1200" baseline="0" dirty="0" smtClean="0">
                          <a:solidFill>
                            <a:schemeClr val="lt1"/>
                          </a:solidFill>
                          <a:latin typeface="+mn-lt"/>
                          <a:ea typeface="+mn-ea"/>
                          <a:cs typeface="+mn-cs"/>
                        </a:rPr>
                        <a:t>Shannon GOODWIN [2]</a:t>
                      </a:r>
                    </a:p>
                    <a:p>
                      <a:r>
                        <a:rPr kumimoji="0" lang="en-IN" sz="1600" b="1" kern="1200" baseline="0" dirty="0" smtClean="0">
                          <a:solidFill>
                            <a:schemeClr val="lt1"/>
                          </a:solidFill>
                          <a:latin typeface="+mn-lt"/>
                          <a:ea typeface="+mn-ea"/>
                          <a:cs typeface="+mn-cs"/>
                        </a:rPr>
                        <a:t>Maxwell HINCKE [2]</a:t>
                      </a:r>
                    </a:p>
                    <a:p>
                      <a:r>
                        <a:rPr kumimoji="0" lang="en-IN" sz="1600" b="1" kern="1200" baseline="0" dirty="0" err="1" smtClean="0">
                          <a:solidFill>
                            <a:schemeClr val="lt1"/>
                          </a:solidFill>
                          <a:latin typeface="+mn-lt"/>
                          <a:ea typeface="+mn-ea"/>
                          <a:cs typeface="+mn-cs"/>
                        </a:rPr>
                        <a:t>Alireza</a:t>
                      </a:r>
                      <a:r>
                        <a:rPr kumimoji="0" lang="en-IN" sz="1600" b="1" kern="1200" baseline="0" dirty="0" smtClean="0">
                          <a:solidFill>
                            <a:schemeClr val="lt1"/>
                          </a:solidFill>
                          <a:latin typeface="+mn-lt"/>
                          <a:ea typeface="+mn-ea"/>
                          <a:cs typeface="+mn-cs"/>
                        </a:rPr>
                        <a:t> JALALI [2]</a:t>
                      </a:r>
                      <a:endParaRPr lang="en-IN" sz="1600" dirty="0"/>
                    </a:p>
                  </a:txBody>
                  <a:tcPr/>
                </a:tc>
                <a:tc>
                  <a:txBody>
                    <a:bodyPr/>
                    <a:lstStyle/>
                    <a:p>
                      <a:r>
                        <a:rPr kumimoji="0" lang="en-IN" sz="1600" b="1" kern="1200" baseline="0" dirty="0" smtClean="0">
                          <a:solidFill>
                            <a:srgbClr val="FFC000"/>
                          </a:solidFill>
                          <a:latin typeface="+mn-lt"/>
                          <a:ea typeface="+mn-ea"/>
                          <a:cs typeface="+mn-cs"/>
                        </a:rPr>
                        <a:t>A brachial plexus variation characterized by the absence of the superior trunk</a:t>
                      </a:r>
                    </a:p>
                    <a:p>
                      <a:r>
                        <a:rPr kumimoji="0" lang="en-US" sz="1600" b="1" kern="1200" baseline="0" dirty="0" smtClean="0">
                          <a:solidFill>
                            <a:srgbClr val="FFC000"/>
                          </a:solidFill>
                          <a:latin typeface="+mn-lt"/>
                          <a:ea typeface="+mn-ea"/>
                          <a:cs typeface="+mn-cs"/>
                        </a:rPr>
                        <a:t> </a:t>
                      </a:r>
                    </a:p>
                    <a:p>
                      <a:endParaRPr kumimoji="0" lang="en-US" sz="1600" b="1" kern="1200" baseline="0" dirty="0" smtClean="0">
                        <a:solidFill>
                          <a:srgbClr val="FFC000"/>
                        </a:solidFill>
                        <a:latin typeface="+mn-lt"/>
                        <a:ea typeface="+mn-ea"/>
                        <a:cs typeface="+mn-cs"/>
                      </a:endParaRPr>
                    </a:p>
                    <a:p>
                      <a:r>
                        <a:rPr kumimoji="0" lang="en-US" sz="1600" b="1" kern="1200" baseline="0" dirty="0" smtClean="0">
                          <a:solidFill>
                            <a:schemeClr val="tx1"/>
                          </a:solidFill>
                          <a:latin typeface="+mn-lt"/>
                          <a:ea typeface="+mn-ea"/>
                          <a:cs typeface="+mn-cs"/>
                        </a:rPr>
                        <a:t> A case report</a:t>
                      </a:r>
                    </a:p>
                    <a:p>
                      <a:endParaRPr kumimoji="0" lang="en-US" sz="1600" b="1" kern="1200" baseline="0" dirty="0" smtClean="0">
                        <a:solidFill>
                          <a:schemeClr val="tx1"/>
                        </a:solidFill>
                        <a:latin typeface="+mn-lt"/>
                        <a:ea typeface="+mn-ea"/>
                        <a:cs typeface="+mn-cs"/>
                      </a:endParaRPr>
                    </a:p>
                    <a:p>
                      <a:r>
                        <a:rPr kumimoji="0" lang="en-US" sz="1600" b="1" kern="1200" baseline="0" dirty="0" smtClean="0">
                          <a:solidFill>
                            <a:srgbClr val="7030A0"/>
                          </a:solidFill>
                          <a:latin typeface="+mn-lt"/>
                          <a:ea typeface="+mn-ea"/>
                          <a:cs typeface="+mn-cs"/>
                        </a:rPr>
                        <a:t>Low level of evidence</a:t>
                      </a:r>
                      <a:endParaRPr lang="en-IN" sz="1600" dirty="0">
                        <a:solidFill>
                          <a:srgbClr val="7030A0"/>
                        </a:solidFill>
                      </a:endParaRPr>
                    </a:p>
                  </a:txBody>
                  <a:tcPr/>
                </a:tc>
                <a:tc>
                  <a:txBody>
                    <a:bodyPr/>
                    <a:lstStyle/>
                    <a:p>
                      <a:r>
                        <a:rPr kumimoji="0" lang="en-IN" sz="1600" b="1" kern="1200" baseline="0" dirty="0" smtClean="0">
                          <a:solidFill>
                            <a:schemeClr val="lt1"/>
                          </a:solidFill>
                          <a:latin typeface="+mn-lt"/>
                          <a:ea typeface="+mn-ea"/>
                          <a:cs typeface="+mn-cs"/>
                        </a:rPr>
                        <a:t>During routine dissection of a 55-year-old female cadaver, a variation of the brachial plexus characterized</a:t>
                      </a:r>
                    </a:p>
                    <a:p>
                      <a:r>
                        <a:rPr kumimoji="0" lang="en-IN" sz="1600" b="1" kern="1200" baseline="0" dirty="0" smtClean="0">
                          <a:solidFill>
                            <a:schemeClr val="lt1"/>
                          </a:solidFill>
                          <a:latin typeface="+mn-lt"/>
                          <a:ea typeface="+mn-ea"/>
                          <a:cs typeface="+mn-cs"/>
                        </a:rPr>
                        <a:t>by the absence of the superior trunk on the left side was observed.</a:t>
                      </a:r>
                      <a:endParaRPr lang="en-IN" sz="1600" dirty="0"/>
                    </a:p>
                  </a:txBody>
                  <a:tcPr/>
                </a:tc>
                <a:tc>
                  <a:txBody>
                    <a:bodyPr/>
                    <a:lstStyle/>
                    <a:p>
                      <a:r>
                        <a:rPr kumimoji="0" lang="en-IN" sz="1200" b="1" kern="1200" baseline="0" dirty="0" smtClean="0">
                          <a:solidFill>
                            <a:schemeClr val="lt1"/>
                          </a:solidFill>
                          <a:latin typeface="+mn-lt"/>
                          <a:ea typeface="+mn-ea"/>
                          <a:cs typeface="+mn-cs"/>
                        </a:rPr>
                        <a:t>The ventral </a:t>
                      </a:r>
                      <a:r>
                        <a:rPr kumimoji="0" lang="en-IN" sz="1200" b="1" kern="1200" baseline="0" dirty="0" err="1" smtClean="0">
                          <a:solidFill>
                            <a:schemeClr val="lt1"/>
                          </a:solidFill>
                          <a:latin typeface="+mn-lt"/>
                          <a:ea typeface="+mn-ea"/>
                          <a:cs typeface="+mn-cs"/>
                        </a:rPr>
                        <a:t>rami</a:t>
                      </a:r>
                      <a:r>
                        <a:rPr kumimoji="0" lang="en-IN" sz="1200" b="1" kern="1200" baseline="0" dirty="0" smtClean="0">
                          <a:solidFill>
                            <a:schemeClr val="lt1"/>
                          </a:solidFill>
                          <a:latin typeface="+mn-lt"/>
                          <a:ea typeface="+mn-ea"/>
                          <a:cs typeface="+mn-cs"/>
                        </a:rPr>
                        <a:t> of the C5 and C6 nerve</a:t>
                      </a:r>
                    </a:p>
                    <a:p>
                      <a:r>
                        <a:rPr kumimoji="0" lang="en-IN" sz="1200" b="1" kern="1200" baseline="0" dirty="0" smtClean="0">
                          <a:solidFill>
                            <a:schemeClr val="lt1"/>
                          </a:solidFill>
                          <a:latin typeface="+mn-lt"/>
                          <a:ea typeface="+mn-ea"/>
                          <a:cs typeface="+mn-cs"/>
                        </a:rPr>
                        <a:t>roots, without joining to form the superior trunk, independently divided into anterior and posterior divisions,</a:t>
                      </a:r>
                    </a:p>
                    <a:p>
                      <a:r>
                        <a:rPr kumimoji="0" lang="en-IN" sz="1200" b="1" kern="1200" baseline="0" dirty="0" smtClean="0">
                          <a:solidFill>
                            <a:schemeClr val="lt1"/>
                          </a:solidFill>
                          <a:latin typeface="+mn-lt"/>
                          <a:ea typeface="+mn-ea"/>
                          <a:cs typeface="+mn-cs"/>
                        </a:rPr>
                        <a:t>which joined the lateral and posterior cords, respectively. Additionally, the </a:t>
                      </a:r>
                      <a:r>
                        <a:rPr kumimoji="0" lang="en-IN" sz="1200" b="1" kern="1200" baseline="0" dirty="0" err="1" smtClean="0">
                          <a:solidFill>
                            <a:schemeClr val="lt1"/>
                          </a:solidFill>
                          <a:latin typeface="+mn-lt"/>
                          <a:ea typeface="+mn-ea"/>
                          <a:cs typeface="+mn-cs"/>
                        </a:rPr>
                        <a:t>suprascapular</a:t>
                      </a:r>
                      <a:r>
                        <a:rPr kumimoji="0" lang="en-IN" sz="1200" b="1" kern="1200" baseline="0" dirty="0" smtClean="0">
                          <a:solidFill>
                            <a:schemeClr val="lt1"/>
                          </a:solidFill>
                          <a:latin typeface="+mn-lt"/>
                          <a:ea typeface="+mn-ea"/>
                          <a:cs typeface="+mn-cs"/>
                        </a:rPr>
                        <a:t> nerve that normally</a:t>
                      </a:r>
                    </a:p>
                    <a:p>
                      <a:r>
                        <a:rPr kumimoji="0" lang="en-IN" sz="1200" b="1" kern="1200" baseline="0" dirty="0" smtClean="0">
                          <a:solidFill>
                            <a:schemeClr val="lt1"/>
                          </a:solidFill>
                          <a:latin typeface="+mn-lt"/>
                          <a:ea typeface="+mn-ea"/>
                          <a:cs typeface="+mn-cs"/>
                        </a:rPr>
                        <a:t>originates from the superior trunk initiated exclusively from the C5 nerve root in this variation. Similar</a:t>
                      </a:r>
                    </a:p>
                    <a:p>
                      <a:r>
                        <a:rPr kumimoji="0" lang="en-IN" sz="1200" b="1" kern="1200" baseline="0" dirty="0" smtClean="0">
                          <a:solidFill>
                            <a:schemeClr val="lt1"/>
                          </a:solidFill>
                          <a:latin typeface="+mn-lt"/>
                          <a:ea typeface="+mn-ea"/>
                          <a:cs typeface="+mn-cs"/>
                        </a:rPr>
                        <a:t>variations in the brachial plexus were not observed on the </a:t>
                      </a:r>
                      <a:r>
                        <a:rPr kumimoji="0" lang="en-IN" sz="1200" b="1" kern="1200" baseline="0" dirty="0" err="1" smtClean="0">
                          <a:solidFill>
                            <a:schemeClr val="lt1"/>
                          </a:solidFill>
                          <a:latin typeface="+mn-lt"/>
                          <a:ea typeface="+mn-ea"/>
                          <a:cs typeface="+mn-cs"/>
                        </a:rPr>
                        <a:t>contralateral</a:t>
                      </a:r>
                      <a:r>
                        <a:rPr kumimoji="0" lang="en-IN" sz="1200" b="1" kern="1200" baseline="0" dirty="0" smtClean="0">
                          <a:solidFill>
                            <a:schemeClr val="lt1"/>
                          </a:solidFill>
                          <a:latin typeface="+mn-lt"/>
                          <a:ea typeface="+mn-ea"/>
                          <a:cs typeface="+mn-cs"/>
                        </a:rPr>
                        <a:t> side.</a:t>
                      </a:r>
                      <a:endParaRPr lang="en-IN" sz="1200" dirty="0"/>
                    </a:p>
                  </a:txBody>
                  <a:tcPr/>
                </a:tc>
                <a:tc>
                  <a:txBody>
                    <a:bodyPr/>
                    <a:lstStyle/>
                    <a:p>
                      <a:r>
                        <a:rPr kumimoji="0" lang="en-IN" sz="1400" b="1" kern="1200" baseline="0" dirty="0" smtClean="0">
                          <a:solidFill>
                            <a:schemeClr val="lt1"/>
                          </a:solidFill>
                          <a:latin typeface="+mn-lt"/>
                          <a:ea typeface="+mn-ea"/>
                          <a:cs typeface="+mn-cs"/>
                        </a:rPr>
                        <a:t> Variation of the </a:t>
                      </a:r>
                      <a:r>
                        <a:rPr kumimoji="0" lang="en-IN" sz="1400" b="1" kern="1200" baseline="0" dirty="0" err="1" smtClean="0">
                          <a:solidFill>
                            <a:schemeClr val="lt1"/>
                          </a:solidFill>
                          <a:latin typeface="+mn-lt"/>
                          <a:ea typeface="+mn-ea"/>
                          <a:cs typeface="+mn-cs"/>
                        </a:rPr>
                        <a:t>suprascapular</a:t>
                      </a:r>
                      <a:r>
                        <a:rPr kumimoji="0" lang="en-IN" sz="1400" b="1" kern="1200" baseline="0" dirty="0" smtClean="0">
                          <a:solidFill>
                            <a:schemeClr val="lt1"/>
                          </a:solidFill>
                          <a:latin typeface="+mn-lt"/>
                          <a:ea typeface="+mn-ea"/>
                          <a:cs typeface="+mn-cs"/>
                        </a:rPr>
                        <a:t> nerve characterized by direct origin from the C5 nerve root may have clinical implications in</a:t>
                      </a:r>
                    </a:p>
                    <a:p>
                      <a:r>
                        <a:rPr kumimoji="0" lang="en-IN" sz="1400" b="1" kern="1200" baseline="0" dirty="0" smtClean="0">
                          <a:solidFill>
                            <a:schemeClr val="lt1"/>
                          </a:solidFill>
                          <a:latin typeface="+mn-lt"/>
                          <a:ea typeface="+mn-ea"/>
                          <a:cs typeface="+mn-cs"/>
                        </a:rPr>
                        <a:t>the setting of a cervical nerve root impingement. The</a:t>
                      </a:r>
                    </a:p>
                    <a:p>
                      <a:r>
                        <a:rPr kumimoji="0" lang="en-IN" sz="1400" b="1" kern="1200" baseline="0" dirty="0" smtClean="0">
                          <a:solidFill>
                            <a:schemeClr val="lt1"/>
                          </a:solidFill>
                          <a:latin typeface="+mn-lt"/>
                          <a:ea typeface="+mn-ea"/>
                          <a:cs typeface="+mn-cs"/>
                        </a:rPr>
                        <a:t>absence of the superior trunk may increase the likelihood</a:t>
                      </a:r>
                    </a:p>
                    <a:p>
                      <a:r>
                        <a:rPr kumimoji="0" lang="en-IN" sz="1400" b="1" kern="1200" baseline="0" dirty="0" smtClean="0">
                          <a:solidFill>
                            <a:schemeClr val="lt1"/>
                          </a:solidFill>
                          <a:latin typeface="+mn-lt"/>
                          <a:ea typeface="+mn-ea"/>
                          <a:cs typeface="+mn-cs"/>
                        </a:rPr>
                        <a:t>of nerve root avulsion in the context of traction injury of</a:t>
                      </a:r>
                    </a:p>
                    <a:p>
                      <a:r>
                        <a:rPr kumimoji="0" lang="en-IN" sz="1400" b="1" kern="1200" baseline="0" dirty="0" smtClean="0">
                          <a:solidFill>
                            <a:schemeClr val="lt1"/>
                          </a:solidFill>
                          <a:latin typeface="+mn-lt"/>
                          <a:ea typeface="+mn-ea"/>
                          <a:cs typeface="+mn-cs"/>
                        </a:rPr>
                        <a:t>the brachial plexus. Moreover, the variation may have  clinical implications during the </a:t>
                      </a:r>
                      <a:r>
                        <a:rPr kumimoji="0" lang="en-IN" sz="1400" b="1" kern="1200" baseline="0" dirty="0" err="1" smtClean="0">
                          <a:solidFill>
                            <a:schemeClr val="lt1"/>
                          </a:solidFill>
                          <a:latin typeface="+mn-lt"/>
                          <a:ea typeface="+mn-ea"/>
                          <a:cs typeface="+mn-cs"/>
                        </a:rPr>
                        <a:t>anesthetic</a:t>
                      </a:r>
                      <a:r>
                        <a:rPr kumimoji="0" lang="en-IN" sz="1400" b="1" kern="1200" baseline="0" dirty="0" smtClean="0">
                          <a:solidFill>
                            <a:schemeClr val="lt1"/>
                          </a:solidFill>
                          <a:latin typeface="+mn-lt"/>
                          <a:ea typeface="+mn-ea"/>
                          <a:cs typeface="+mn-cs"/>
                        </a:rPr>
                        <a:t> administration of an </a:t>
                      </a:r>
                      <a:r>
                        <a:rPr kumimoji="0" lang="en-IN" sz="1400" b="1" kern="1200" baseline="0" dirty="0" err="1" smtClean="0">
                          <a:solidFill>
                            <a:schemeClr val="lt1"/>
                          </a:solidFill>
                          <a:latin typeface="+mn-lt"/>
                          <a:ea typeface="+mn-ea"/>
                          <a:cs typeface="+mn-cs"/>
                        </a:rPr>
                        <a:t>intrascalene</a:t>
                      </a:r>
                      <a:r>
                        <a:rPr kumimoji="0" lang="en-IN" sz="1400" b="1" kern="1200" baseline="0" dirty="0" smtClean="0">
                          <a:solidFill>
                            <a:schemeClr val="lt1"/>
                          </a:solidFill>
                          <a:latin typeface="+mn-lt"/>
                          <a:ea typeface="+mn-ea"/>
                          <a:cs typeface="+mn-cs"/>
                        </a:rPr>
                        <a:t> nerve block.</a:t>
                      </a:r>
                      <a:endParaRPr lang="en-IN" sz="1400"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143000"/>
          </a:xfrm>
        </p:spPr>
        <p:txBody>
          <a:bodyPr>
            <a:normAutofit fontScale="90000"/>
          </a:bodyPr>
          <a:lstStyle/>
          <a:p>
            <a:r>
              <a:rPr lang="en-IN" sz="1800" b="1" dirty="0" smtClean="0"/>
              <a:t/>
            </a:r>
            <a:br>
              <a:rPr lang="en-IN" sz="1800" b="1" dirty="0" smtClean="0"/>
            </a:br>
            <a:r>
              <a:rPr lang="en-IN" sz="1800" b="1" dirty="0" err="1" smtClean="0"/>
              <a:t>Suruchi</a:t>
            </a:r>
            <a:r>
              <a:rPr lang="en-IN" sz="1800" b="1" dirty="0" smtClean="0"/>
              <a:t> </a:t>
            </a:r>
            <a:r>
              <a:rPr lang="en-IN" sz="1800" b="1" dirty="0" err="1" smtClean="0"/>
              <a:t>Singhal</a:t>
            </a:r>
            <a:r>
              <a:rPr lang="en-IN" sz="1800" dirty="0" smtClean="0"/>
              <a:t> </a:t>
            </a:r>
            <a:r>
              <a:rPr lang="en-IN" sz="1800" dirty="0" smtClean="0">
                <a:hlinkClick r:id="rId2"/>
              </a:rPr>
              <a:t> </a:t>
            </a:r>
            <a:r>
              <a:rPr lang="en-IN" sz="1800" dirty="0" smtClean="0"/>
              <a:t>, </a:t>
            </a:r>
            <a:r>
              <a:rPr lang="en-IN" sz="1800" b="1" dirty="0" err="1" smtClean="0"/>
              <a:t>Vani</a:t>
            </a:r>
            <a:r>
              <a:rPr lang="en-IN" sz="1800" b="1" dirty="0" smtClean="0"/>
              <a:t> Vijay </a:t>
            </a:r>
            <a:r>
              <a:rPr lang="en-IN" sz="1800" b="1" dirty="0" err="1" smtClean="0"/>
              <a:t>Rao</a:t>
            </a:r>
            <a:r>
              <a:rPr lang="en-IN" sz="1800" dirty="0" smtClean="0"/>
              <a:t> </a:t>
            </a:r>
            <a:r>
              <a:rPr lang="en-IN" sz="1800" dirty="0" smtClean="0">
                <a:hlinkClick r:id="rId2"/>
              </a:rPr>
              <a:t> </a:t>
            </a:r>
            <a:r>
              <a:rPr lang="en-IN" sz="1800" dirty="0" smtClean="0"/>
              <a:t> and </a:t>
            </a:r>
            <a:r>
              <a:rPr lang="en-IN" sz="1800" b="1" dirty="0" err="1" smtClean="0"/>
              <a:t>Roopa</a:t>
            </a:r>
            <a:r>
              <a:rPr lang="en-IN" sz="1800" b="1" dirty="0" smtClean="0"/>
              <a:t> </a:t>
            </a:r>
            <a:r>
              <a:rPr lang="en-IN" sz="1800" b="1" dirty="0" err="1" smtClean="0"/>
              <a:t>Ravindranath</a:t>
            </a:r>
            <a:r>
              <a:rPr lang="en-IN" sz="1800" dirty="0" smtClean="0"/>
              <a:t> </a:t>
            </a:r>
            <a:r>
              <a:rPr lang="en-IN" sz="1800" dirty="0" smtClean="0">
                <a:hlinkClick r:id="rId2"/>
              </a:rPr>
              <a:t> </a:t>
            </a:r>
            <a:r>
              <a:rPr lang="en-IN" sz="1800" dirty="0" smtClean="0"/>
              <a:t/>
            </a:r>
            <a:br>
              <a:rPr lang="en-IN" sz="1800" dirty="0" smtClean="0"/>
            </a:br>
            <a:r>
              <a:rPr lang="en-IN" sz="1800" dirty="0" smtClean="0"/>
              <a:t>Department of Anatomy, St John's Medical College, Bangalore – 560034, India</a:t>
            </a:r>
            <a:br>
              <a:rPr lang="en-IN" sz="1800" dirty="0" smtClean="0"/>
            </a:br>
            <a:r>
              <a:rPr lang="en-IN" sz="1800" i="1" dirty="0" smtClean="0"/>
              <a:t>Journal of Brachial Plexus and Peripheral Nerve Injury</a:t>
            </a:r>
            <a:r>
              <a:rPr lang="en-IN" sz="1800" dirty="0" smtClean="0"/>
              <a:t> 2007, </a:t>
            </a:r>
            <a:r>
              <a:rPr lang="en-IN" sz="1800" b="1" dirty="0" smtClean="0"/>
              <a:t>2:</a:t>
            </a:r>
            <a:r>
              <a:rPr lang="en-IN" sz="1800" dirty="0" smtClean="0"/>
              <a:t>21doi:10.1186/1749-7221-2-21</a:t>
            </a:r>
            <a:br>
              <a:rPr lang="en-IN" sz="1800" dirty="0" smtClean="0"/>
            </a:br>
            <a:endParaRPr lang="en-IN" sz="1800" dirty="0"/>
          </a:p>
        </p:txBody>
      </p:sp>
      <p:graphicFrame>
        <p:nvGraphicFramePr>
          <p:cNvPr id="4" name="Content Placeholder 3"/>
          <p:cNvGraphicFramePr>
            <a:graphicFrameLocks noGrp="1"/>
          </p:cNvGraphicFramePr>
          <p:nvPr>
            <p:ph idx="1"/>
          </p:nvPr>
        </p:nvGraphicFramePr>
        <p:xfrm>
          <a:off x="457200" y="1524000"/>
          <a:ext cx="8229600" cy="5044440"/>
        </p:xfrm>
        <a:graphic>
          <a:graphicData uri="http://schemas.openxmlformats.org/drawingml/2006/table">
            <a:tbl>
              <a:tblPr firstRow="1" bandRow="1">
                <a:tableStyleId>{5C22544A-7EE6-4342-B048-85BDC9FD1C3A}</a:tableStyleId>
              </a:tblPr>
              <a:tblGrid>
                <a:gridCol w="1905000"/>
                <a:gridCol w="1524000"/>
                <a:gridCol w="1508760"/>
                <a:gridCol w="1645920"/>
                <a:gridCol w="1645920"/>
              </a:tblGrid>
              <a:tr h="370840">
                <a:tc>
                  <a:txBody>
                    <a:bodyPr/>
                    <a:lstStyle/>
                    <a:p>
                      <a:r>
                        <a:rPr kumimoji="0" lang="en-IN" sz="1800" b="1" kern="1200" dirty="0" err="1" smtClean="0">
                          <a:solidFill>
                            <a:schemeClr val="lt1"/>
                          </a:solidFill>
                          <a:latin typeface="+mn-lt"/>
                          <a:ea typeface="+mn-ea"/>
                          <a:cs typeface="+mn-cs"/>
                        </a:rPr>
                        <a:t>Suruchi</a:t>
                      </a:r>
                      <a:r>
                        <a:rPr kumimoji="0" lang="en-IN" sz="1800" b="1" kern="1200" dirty="0" smtClean="0">
                          <a:solidFill>
                            <a:schemeClr val="lt1"/>
                          </a:solidFill>
                          <a:latin typeface="+mn-lt"/>
                          <a:ea typeface="+mn-ea"/>
                          <a:cs typeface="+mn-cs"/>
                        </a:rPr>
                        <a:t> </a:t>
                      </a:r>
                      <a:r>
                        <a:rPr kumimoji="0" lang="en-IN" sz="1800" b="1" kern="1200" dirty="0" err="1" smtClean="0">
                          <a:solidFill>
                            <a:schemeClr val="lt1"/>
                          </a:solidFill>
                          <a:latin typeface="+mn-lt"/>
                          <a:ea typeface="+mn-ea"/>
                          <a:cs typeface="+mn-cs"/>
                        </a:rPr>
                        <a:t>Singhal</a:t>
                      </a:r>
                      <a:r>
                        <a:rPr kumimoji="0" lang="en-IN" sz="1800" b="1" kern="1200" dirty="0" smtClean="0">
                          <a:solidFill>
                            <a:schemeClr val="lt1"/>
                          </a:solidFill>
                          <a:latin typeface="+mn-lt"/>
                          <a:ea typeface="+mn-ea"/>
                          <a:cs typeface="+mn-cs"/>
                        </a:rPr>
                        <a:t> </a:t>
                      </a:r>
                      <a:r>
                        <a:rPr kumimoji="0" lang="en-IN" sz="1800" b="1" u="none" strike="noStrike" kern="1200" dirty="0" smtClean="0">
                          <a:solidFill>
                            <a:schemeClr val="lt1"/>
                          </a:solidFill>
                          <a:latin typeface="+mn-lt"/>
                          <a:ea typeface="+mn-ea"/>
                          <a:cs typeface="+mn-cs"/>
                          <a:hlinkClick r:id=""/>
                        </a:rPr>
                        <a:t> </a:t>
                      </a:r>
                      <a:r>
                        <a:rPr kumimoji="0" lang="en-IN" sz="1800" b="1" kern="1200" dirty="0" smtClean="0">
                          <a:solidFill>
                            <a:schemeClr val="lt1"/>
                          </a:solidFill>
                          <a:latin typeface="+mn-lt"/>
                          <a:ea typeface="+mn-ea"/>
                          <a:cs typeface="+mn-cs"/>
                        </a:rPr>
                        <a:t>,              </a:t>
                      </a:r>
                      <a:r>
                        <a:rPr kumimoji="0" lang="en-IN" sz="1800" b="1" kern="1200" dirty="0" err="1" smtClean="0">
                          <a:solidFill>
                            <a:schemeClr val="lt1"/>
                          </a:solidFill>
                          <a:latin typeface="+mn-lt"/>
                          <a:ea typeface="+mn-ea"/>
                          <a:cs typeface="+mn-cs"/>
                        </a:rPr>
                        <a:t>Vani</a:t>
                      </a:r>
                      <a:r>
                        <a:rPr kumimoji="0" lang="en-IN" sz="1800" b="1" kern="1200" dirty="0" smtClean="0">
                          <a:solidFill>
                            <a:schemeClr val="lt1"/>
                          </a:solidFill>
                          <a:latin typeface="+mn-lt"/>
                          <a:ea typeface="+mn-ea"/>
                          <a:cs typeface="+mn-cs"/>
                        </a:rPr>
                        <a:t> Vijay </a:t>
                      </a:r>
                      <a:r>
                        <a:rPr kumimoji="0" lang="en-IN" sz="1800" b="1" kern="1200" dirty="0" err="1" smtClean="0">
                          <a:solidFill>
                            <a:schemeClr val="lt1"/>
                          </a:solidFill>
                          <a:latin typeface="+mn-lt"/>
                          <a:ea typeface="+mn-ea"/>
                          <a:cs typeface="+mn-cs"/>
                        </a:rPr>
                        <a:t>Rao</a:t>
                      </a:r>
                      <a:r>
                        <a:rPr kumimoji="0" lang="en-IN" sz="1800" b="1" kern="1200" dirty="0" smtClean="0">
                          <a:solidFill>
                            <a:schemeClr val="lt1"/>
                          </a:solidFill>
                          <a:latin typeface="+mn-lt"/>
                          <a:ea typeface="+mn-ea"/>
                          <a:cs typeface="+mn-cs"/>
                        </a:rPr>
                        <a:t>  and </a:t>
                      </a:r>
                      <a:r>
                        <a:rPr kumimoji="0" lang="en-IN" sz="1800" b="1" kern="1200" dirty="0" err="1" smtClean="0">
                          <a:solidFill>
                            <a:schemeClr val="lt1"/>
                          </a:solidFill>
                          <a:latin typeface="+mn-lt"/>
                          <a:ea typeface="+mn-ea"/>
                          <a:cs typeface="+mn-cs"/>
                        </a:rPr>
                        <a:t>Roopa</a:t>
                      </a:r>
                      <a:r>
                        <a:rPr kumimoji="0" lang="en-IN" sz="1800" b="1" kern="1200" dirty="0" smtClean="0">
                          <a:solidFill>
                            <a:schemeClr val="lt1"/>
                          </a:solidFill>
                          <a:latin typeface="+mn-lt"/>
                          <a:ea typeface="+mn-ea"/>
                          <a:cs typeface="+mn-cs"/>
                        </a:rPr>
                        <a:t>  </a:t>
                      </a:r>
                      <a:r>
                        <a:rPr kumimoji="0" lang="en-IN" sz="1800" b="1" kern="1200" dirty="0" err="1" smtClean="0">
                          <a:solidFill>
                            <a:schemeClr val="lt1"/>
                          </a:solidFill>
                          <a:latin typeface="+mn-lt"/>
                          <a:ea typeface="+mn-ea"/>
                          <a:cs typeface="+mn-cs"/>
                        </a:rPr>
                        <a:t>Ravindranath</a:t>
                      </a:r>
                      <a:r>
                        <a:rPr kumimoji="0" lang="en-IN" sz="1800" b="1" kern="1200" dirty="0" smtClean="0">
                          <a:solidFill>
                            <a:schemeClr val="lt1"/>
                          </a:solidFill>
                          <a:latin typeface="+mn-lt"/>
                          <a:ea typeface="+mn-ea"/>
                          <a:cs typeface="+mn-cs"/>
                        </a:rPr>
                        <a:t> </a:t>
                      </a:r>
                      <a:r>
                        <a:rPr kumimoji="0" lang="en-IN" sz="1800" b="1" u="none" strike="noStrike" kern="1200" dirty="0" smtClean="0">
                          <a:solidFill>
                            <a:schemeClr val="lt1"/>
                          </a:solidFill>
                          <a:latin typeface="+mn-lt"/>
                          <a:ea typeface="+mn-ea"/>
                          <a:cs typeface="+mn-cs"/>
                          <a:hlinkClick r:id=""/>
                        </a:rPr>
                        <a:t> </a:t>
                      </a:r>
                      <a:endParaRPr kumimoji="0" lang="en-IN" sz="1800" b="1" kern="1200" dirty="0" smtClean="0">
                        <a:solidFill>
                          <a:schemeClr val="lt1"/>
                        </a:solidFill>
                        <a:latin typeface="+mn-lt"/>
                        <a:ea typeface="+mn-ea"/>
                        <a:cs typeface="+mn-cs"/>
                      </a:endParaRPr>
                    </a:p>
                    <a:p>
                      <a:r>
                        <a:rPr kumimoji="0" lang="en-IN" sz="1800" b="1" kern="1200" dirty="0" smtClean="0">
                          <a:solidFill>
                            <a:schemeClr val="lt1"/>
                          </a:solidFill>
                          <a:latin typeface="+mn-lt"/>
                          <a:ea typeface="+mn-ea"/>
                          <a:cs typeface="+mn-cs"/>
                        </a:rPr>
                        <a:t>Department of Anatomy,                     St John's Medical College, Bangalore – 560034, India</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1" kern="1200" dirty="0" smtClean="0">
                          <a:solidFill>
                            <a:srgbClr val="FFC000"/>
                          </a:solidFill>
                          <a:latin typeface="+mn-lt"/>
                          <a:ea typeface="+mn-ea"/>
                          <a:cs typeface="+mn-cs"/>
                        </a:rPr>
                        <a:t>Variations in brachial plexus and the relationship of median nerve with the </a:t>
                      </a:r>
                      <a:r>
                        <a:rPr kumimoji="0" lang="en-IN" sz="1800" b="1" kern="1200" dirty="0" err="1" smtClean="0">
                          <a:solidFill>
                            <a:srgbClr val="FFC000"/>
                          </a:solidFill>
                          <a:latin typeface="+mn-lt"/>
                          <a:ea typeface="+mn-ea"/>
                          <a:cs typeface="+mn-cs"/>
                        </a:rPr>
                        <a:t>axillary</a:t>
                      </a:r>
                      <a:r>
                        <a:rPr kumimoji="0" lang="en-IN" sz="1800" b="1" kern="1200" dirty="0" smtClean="0">
                          <a:solidFill>
                            <a:srgbClr val="FFC000"/>
                          </a:solidFill>
                          <a:latin typeface="+mn-lt"/>
                          <a:ea typeface="+mn-ea"/>
                          <a:cs typeface="+mn-cs"/>
                        </a:rPr>
                        <a:t> artery: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1" kern="1200" dirty="0" smtClean="0">
                          <a:solidFill>
                            <a:schemeClr val="lt1"/>
                          </a:solidFill>
                          <a:latin typeface="+mn-lt"/>
                          <a:ea typeface="+mn-ea"/>
                          <a:cs typeface="+mn-cs"/>
                        </a:rPr>
                        <a:t>A </a:t>
                      </a:r>
                      <a:r>
                        <a:rPr kumimoji="0" lang="en-IN" sz="1800" b="1" kern="1200" smtClean="0">
                          <a:solidFill>
                            <a:schemeClr val="lt1"/>
                          </a:solidFill>
                          <a:latin typeface="+mn-lt"/>
                          <a:ea typeface="+mn-ea"/>
                          <a:cs typeface="+mn-cs"/>
                        </a:rPr>
                        <a:t>case report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IN" sz="1800" b="1" kern="1200" dirty="0" smtClean="0">
                        <a:solidFill>
                          <a:schemeClr val="lt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rgbClr val="7030A0"/>
                          </a:solidFill>
                          <a:latin typeface="+mn-lt"/>
                          <a:ea typeface="+mn-ea"/>
                          <a:cs typeface="+mn-cs"/>
                        </a:rPr>
                        <a:t>Low level of evidence</a:t>
                      </a:r>
                      <a:endParaRPr kumimoji="0" lang="en-IN" sz="1800" b="1" kern="1200" dirty="0" smtClean="0">
                        <a:solidFill>
                          <a:srgbClr val="7030A0"/>
                        </a:solidFill>
                        <a:latin typeface="+mn-lt"/>
                        <a:ea typeface="+mn-ea"/>
                        <a:cs typeface="+mn-cs"/>
                      </a:endParaRPr>
                    </a:p>
                    <a:p>
                      <a:endParaRPr lang="en-IN" dirty="0"/>
                    </a:p>
                  </a:txBody>
                  <a:tcPr/>
                </a:tc>
                <a:tc>
                  <a:txBody>
                    <a:bodyPr/>
                    <a:lstStyle/>
                    <a:p>
                      <a:r>
                        <a:rPr kumimoji="0" lang="en-IN" sz="1800" b="1" kern="1200" dirty="0" smtClean="0">
                          <a:solidFill>
                            <a:schemeClr val="lt1"/>
                          </a:solidFill>
                          <a:latin typeface="+mn-lt"/>
                          <a:ea typeface="+mn-ea"/>
                          <a:cs typeface="+mn-cs"/>
                        </a:rPr>
                        <a:t>On routine dissection of an embalmed 57 year old male cadaver, variations were found in the formation of divisions and cords of the Brachial Plexus of the right side. </a:t>
                      </a:r>
                      <a:endParaRPr lang="en-IN" dirty="0"/>
                    </a:p>
                  </a:txBody>
                  <a:tcPr/>
                </a:tc>
                <a:tc>
                  <a:txBody>
                    <a:bodyPr/>
                    <a:lstStyle/>
                    <a:p>
                      <a:r>
                        <a:rPr kumimoji="0" lang="en-IN" sz="1300" b="1" kern="1200" dirty="0" smtClean="0">
                          <a:solidFill>
                            <a:schemeClr val="lt1"/>
                          </a:solidFill>
                          <a:latin typeface="+mn-lt"/>
                          <a:ea typeface="+mn-ea"/>
                          <a:cs typeface="+mn-cs"/>
                        </a:rPr>
                        <a:t>Some previously unreported findings observed were; direct branches to the muscles </a:t>
                      </a:r>
                      <a:r>
                        <a:rPr kumimoji="0" lang="en-IN" sz="1300" b="1" kern="1200" dirty="0" err="1" smtClean="0">
                          <a:solidFill>
                            <a:schemeClr val="lt1"/>
                          </a:solidFill>
                          <a:latin typeface="+mn-lt"/>
                          <a:ea typeface="+mn-ea"/>
                          <a:cs typeface="+mn-cs"/>
                        </a:rPr>
                        <a:t>Pectoralis</a:t>
                      </a:r>
                      <a:r>
                        <a:rPr kumimoji="0" lang="en-IN" sz="1300" b="1" kern="1200" dirty="0" smtClean="0">
                          <a:solidFill>
                            <a:schemeClr val="lt1"/>
                          </a:solidFill>
                          <a:latin typeface="+mn-lt"/>
                          <a:ea typeface="+mn-ea"/>
                          <a:cs typeface="+mn-cs"/>
                        </a:rPr>
                        <a:t> Minor and </a:t>
                      </a:r>
                      <a:r>
                        <a:rPr kumimoji="0" lang="en-IN" sz="1300" b="1" kern="1200" dirty="0" err="1" smtClean="0">
                          <a:solidFill>
                            <a:schemeClr val="lt1"/>
                          </a:solidFill>
                          <a:latin typeface="+mn-lt"/>
                          <a:ea typeface="+mn-ea"/>
                          <a:cs typeface="+mn-cs"/>
                        </a:rPr>
                        <a:t>Latissimus</a:t>
                      </a:r>
                      <a:r>
                        <a:rPr kumimoji="0" lang="en-IN" sz="1300" b="1" kern="1200" dirty="0" smtClean="0">
                          <a:solidFill>
                            <a:schemeClr val="lt1"/>
                          </a:solidFill>
                          <a:latin typeface="+mn-lt"/>
                          <a:ea typeface="+mn-ea"/>
                          <a:cs typeface="+mn-cs"/>
                        </a:rPr>
                        <a:t> </a:t>
                      </a:r>
                      <a:r>
                        <a:rPr kumimoji="0" lang="en-IN" sz="1300" b="1" kern="1200" dirty="0" err="1" smtClean="0">
                          <a:solidFill>
                            <a:schemeClr val="lt1"/>
                          </a:solidFill>
                          <a:latin typeface="+mn-lt"/>
                          <a:ea typeface="+mn-ea"/>
                          <a:cs typeface="+mn-cs"/>
                        </a:rPr>
                        <a:t>dorsi</a:t>
                      </a:r>
                      <a:r>
                        <a:rPr kumimoji="0" lang="en-IN" sz="1300" b="1" kern="1200" dirty="0" smtClean="0">
                          <a:solidFill>
                            <a:schemeClr val="lt1"/>
                          </a:solidFill>
                          <a:latin typeface="+mn-lt"/>
                          <a:ea typeface="+mn-ea"/>
                          <a:cs typeface="+mn-cs"/>
                        </a:rPr>
                        <a:t> from C6, </a:t>
                      </a:r>
                      <a:r>
                        <a:rPr kumimoji="0" lang="en-IN" sz="1300" b="1" kern="1200" dirty="0" err="1" smtClean="0">
                          <a:solidFill>
                            <a:schemeClr val="lt1"/>
                          </a:solidFill>
                          <a:latin typeface="+mn-lt"/>
                          <a:ea typeface="+mn-ea"/>
                          <a:cs typeface="+mn-cs"/>
                        </a:rPr>
                        <a:t>innervation</a:t>
                      </a:r>
                      <a:r>
                        <a:rPr kumimoji="0" lang="en-IN" sz="1300" b="1" kern="1200" dirty="0" smtClean="0">
                          <a:solidFill>
                            <a:schemeClr val="lt1"/>
                          </a:solidFill>
                          <a:latin typeface="+mn-lt"/>
                          <a:ea typeface="+mn-ea"/>
                          <a:cs typeface="+mn-cs"/>
                        </a:rPr>
                        <a:t> of deltoid by C6 and C7 roots and the origin of lateral pectoral nerve from the posterior division of upper trunk. The median nerve was present lateral to </a:t>
                      </a:r>
                      <a:r>
                        <a:rPr kumimoji="0" lang="en-IN" sz="1300" b="1" kern="1200" dirty="0" err="1" smtClean="0">
                          <a:solidFill>
                            <a:schemeClr val="lt1"/>
                          </a:solidFill>
                          <a:latin typeface="+mn-lt"/>
                          <a:ea typeface="+mn-ea"/>
                          <a:cs typeface="+mn-cs"/>
                        </a:rPr>
                        <a:t>axillary</a:t>
                      </a:r>
                      <a:r>
                        <a:rPr kumimoji="0" lang="en-IN" sz="1300" b="1" kern="1200" dirty="0" smtClean="0">
                          <a:solidFill>
                            <a:schemeClr val="lt1"/>
                          </a:solidFill>
                          <a:latin typeface="+mn-lt"/>
                          <a:ea typeface="+mn-ea"/>
                          <a:cs typeface="+mn-cs"/>
                        </a:rPr>
                        <a:t> artery. The left side brachial plexus was also inspected and found to have normal anatomy.</a:t>
                      </a:r>
                      <a:endParaRPr lang="en-IN"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200" b="1" kern="1200" dirty="0" smtClean="0">
                          <a:solidFill>
                            <a:schemeClr val="lt1"/>
                          </a:solidFill>
                          <a:latin typeface="+mn-lt"/>
                          <a:ea typeface="+mn-ea"/>
                          <a:cs typeface="+mn-cs"/>
                        </a:rPr>
                        <a:t>Variations assume significance during surgical exploration of the </a:t>
                      </a:r>
                      <a:r>
                        <a:rPr kumimoji="0" lang="en-IN" sz="1200" b="1" kern="1200" dirty="0" err="1" smtClean="0">
                          <a:solidFill>
                            <a:schemeClr val="lt1"/>
                          </a:solidFill>
                          <a:latin typeface="+mn-lt"/>
                          <a:ea typeface="+mn-ea"/>
                          <a:cs typeface="+mn-cs"/>
                        </a:rPr>
                        <a:t>axilla</a:t>
                      </a:r>
                      <a:r>
                        <a:rPr kumimoji="0" lang="en-IN" sz="1200" b="1" kern="1200" dirty="0" smtClean="0">
                          <a:solidFill>
                            <a:schemeClr val="lt1"/>
                          </a:solidFill>
                          <a:latin typeface="+mn-lt"/>
                          <a:ea typeface="+mn-ea"/>
                          <a:cs typeface="+mn-cs"/>
                        </a:rPr>
                        <a:t> and can even fail the nerve block of </a:t>
                      </a:r>
                      <a:r>
                        <a:rPr kumimoji="0" lang="en-IN" sz="1200" b="1" kern="1200" dirty="0" err="1" smtClean="0">
                          <a:solidFill>
                            <a:schemeClr val="lt1"/>
                          </a:solidFill>
                          <a:latin typeface="+mn-lt"/>
                          <a:ea typeface="+mn-ea"/>
                          <a:cs typeface="+mn-cs"/>
                        </a:rPr>
                        <a:t>infraclavicular</a:t>
                      </a:r>
                      <a:r>
                        <a:rPr kumimoji="0" lang="en-IN" sz="1200" b="1" kern="1200" dirty="0" smtClean="0">
                          <a:solidFill>
                            <a:schemeClr val="lt1"/>
                          </a:solidFill>
                          <a:latin typeface="+mn-lt"/>
                          <a:ea typeface="+mn-ea"/>
                          <a:cs typeface="+mn-cs"/>
                        </a:rPr>
                        <a:t> part of the brachial plexus. Though the variations that we have mentioned here may not alter the normal functioning of the limb of the individual, it is important to keep these in mind in surgical and </a:t>
                      </a:r>
                      <a:r>
                        <a:rPr kumimoji="0" lang="en-IN" sz="1200" b="1" kern="1200" dirty="0" err="1" smtClean="0">
                          <a:solidFill>
                            <a:schemeClr val="lt1"/>
                          </a:solidFill>
                          <a:latin typeface="+mn-lt"/>
                          <a:ea typeface="+mn-ea"/>
                          <a:cs typeface="+mn-cs"/>
                        </a:rPr>
                        <a:t>anaesthesiological</a:t>
                      </a:r>
                      <a:r>
                        <a:rPr kumimoji="0" lang="en-IN" sz="1200" b="1" kern="1200" dirty="0" smtClean="0">
                          <a:solidFill>
                            <a:schemeClr val="lt1"/>
                          </a:solidFill>
                          <a:latin typeface="+mn-lt"/>
                          <a:ea typeface="+mn-ea"/>
                          <a:cs typeface="+mn-cs"/>
                        </a:rPr>
                        <a:t> procedures.</a:t>
                      </a:r>
                    </a:p>
                    <a:p>
                      <a:endParaRPr lang="en-IN" sz="1200"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u="sng" dirty="0" smtClean="0"/>
              <a:t>Applied anatomy</a:t>
            </a:r>
            <a:endParaRPr lang="en-US" b="1" u="sng" dirty="0"/>
          </a:p>
        </p:txBody>
      </p:sp>
      <p:sp>
        <p:nvSpPr>
          <p:cNvPr id="3" name="Content Placeholder 2"/>
          <p:cNvSpPr>
            <a:spLocks noGrp="1"/>
          </p:cNvSpPr>
          <p:nvPr>
            <p:ph idx="1"/>
          </p:nvPr>
        </p:nvSpPr>
        <p:spPr>
          <a:xfrm>
            <a:off x="457200" y="1447800"/>
            <a:ext cx="8229600" cy="5410200"/>
          </a:xfrm>
        </p:spPr>
        <p:txBody>
          <a:bodyPr>
            <a:normAutofit/>
          </a:bodyPr>
          <a:lstStyle/>
          <a:p>
            <a:r>
              <a:rPr lang="en-US" sz="3200" b="1" u="sng" dirty="0" smtClean="0"/>
              <a:t>Erb’s palsy:</a:t>
            </a:r>
          </a:p>
          <a:p>
            <a:r>
              <a:rPr lang="en-US" dirty="0" smtClean="0"/>
              <a:t>Injury to upper trunk of brachial plexus</a:t>
            </a:r>
          </a:p>
          <a:p>
            <a:r>
              <a:rPr lang="en-US" b="1" dirty="0" smtClean="0"/>
              <a:t>Causes-</a:t>
            </a:r>
            <a:r>
              <a:rPr lang="en-US" dirty="0" smtClean="0"/>
              <a:t> birth injury, fall on shoulder, during </a:t>
            </a:r>
            <a:r>
              <a:rPr lang="en-US" dirty="0" err="1" smtClean="0"/>
              <a:t>anaesthesia</a:t>
            </a:r>
            <a:endParaRPr lang="en-US" dirty="0" smtClean="0"/>
          </a:p>
          <a:p>
            <a:r>
              <a:rPr lang="en-US" b="1" dirty="0" smtClean="0"/>
              <a:t>Nerve roots involved- </a:t>
            </a:r>
            <a:r>
              <a:rPr lang="en-US" dirty="0" smtClean="0"/>
              <a:t>C5,6</a:t>
            </a:r>
          </a:p>
          <a:p>
            <a:r>
              <a:rPr lang="en-US" b="1" dirty="0" smtClean="0"/>
              <a:t>Muscles </a:t>
            </a:r>
            <a:r>
              <a:rPr lang="en-US" b="1" dirty="0" err="1" smtClean="0"/>
              <a:t>paralysed</a:t>
            </a:r>
            <a:r>
              <a:rPr lang="en-US" b="1" dirty="0" smtClean="0"/>
              <a:t>- </a:t>
            </a:r>
            <a:r>
              <a:rPr lang="en-US" dirty="0" smtClean="0"/>
              <a:t>biceps, deltoid, </a:t>
            </a:r>
            <a:r>
              <a:rPr lang="en-US" dirty="0" err="1" smtClean="0"/>
              <a:t>brachialis</a:t>
            </a:r>
            <a:r>
              <a:rPr lang="en-US" dirty="0" smtClean="0"/>
              <a:t>, </a:t>
            </a:r>
            <a:r>
              <a:rPr lang="en-US" dirty="0" err="1" smtClean="0"/>
              <a:t>brachioradialis</a:t>
            </a:r>
            <a:endParaRPr lang="en-US" b="1" dirty="0" smtClean="0"/>
          </a:p>
          <a:p>
            <a:r>
              <a:rPr lang="en-US" b="1" i="1" dirty="0" smtClean="0"/>
              <a:t>Deformity: Porter’s tip/Policeman’s tip </a:t>
            </a:r>
          </a:p>
          <a:p>
            <a:pPr>
              <a:buNone/>
            </a:pPr>
            <a:r>
              <a:rPr lang="en-US" b="1" dirty="0" smtClean="0"/>
              <a:t>     Arm- </a:t>
            </a:r>
            <a:r>
              <a:rPr lang="en-US" dirty="0" smtClean="0"/>
              <a:t>hangs by side, adducted and medially rotated</a:t>
            </a:r>
          </a:p>
          <a:p>
            <a:pPr>
              <a:buNone/>
            </a:pPr>
            <a:r>
              <a:rPr lang="en-US" b="1" dirty="0" smtClean="0"/>
              <a:t>     Forearm- </a:t>
            </a:r>
            <a:r>
              <a:rPr lang="en-US" dirty="0" smtClean="0"/>
              <a:t>extended and </a:t>
            </a:r>
            <a:r>
              <a:rPr lang="en-US" dirty="0" err="1" smtClean="0"/>
              <a:t>pronated</a:t>
            </a:r>
            <a:endParaRPr lang="en-US" dirty="0"/>
          </a:p>
        </p:txBody>
      </p:sp>
      <p:sp>
        <p:nvSpPr>
          <p:cNvPr id="4" name="Rectangle 3"/>
          <p:cNvSpPr/>
          <p:nvPr/>
        </p:nvSpPr>
        <p:spPr>
          <a:xfrm>
            <a:off x="29718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err="1" smtClean="0"/>
              <a:t>Erb’s</a:t>
            </a:r>
            <a:r>
              <a:rPr lang="en-US" dirty="0" smtClean="0"/>
              <a:t> point:</a:t>
            </a:r>
            <a:endParaRPr lang="en-US" dirty="0"/>
          </a:p>
        </p:txBody>
      </p:sp>
      <p:cxnSp>
        <p:nvCxnSpPr>
          <p:cNvPr id="5" name="Straight Connector 4"/>
          <p:cNvCxnSpPr/>
          <p:nvPr/>
        </p:nvCxnSpPr>
        <p:spPr>
          <a:xfrm>
            <a:off x="1295400" y="27432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34290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62200" y="27432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86000" y="3048000"/>
            <a:ext cx="914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00400" y="30480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124200" y="25908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2971800" y="3352800"/>
            <a:ext cx="762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81400" y="2667000"/>
            <a:ext cx="533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81400" y="30480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14800" y="26670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14800" y="3352800"/>
            <a:ext cx="838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048000" y="2743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38200" y="2590800"/>
            <a:ext cx="609600" cy="400110"/>
          </a:xfrm>
          <a:prstGeom prst="rect">
            <a:avLst/>
          </a:prstGeom>
          <a:noFill/>
        </p:spPr>
        <p:txBody>
          <a:bodyPr wrap="square" rtlCol="0">
            <a:spAutoFit/>
          </a:bodyPr>
          <a:lstStyle/>
          <a:p>
            <a:r>
              <a:rPr lang="en-US" sz="2000" b="1" dirty="0" smtClean="0"/>
              <a:t>C5</a:t>
            </a:r>
            <a:endParaRPr lang="en-US" sz="2000" b="1" dirty="0"/>
          </a:p>
        </p:txBody>
      </p:sp>
      <p:sp>
        <p:nvSpPr>
          <p:cNvPr id="33" name="TextBox 32"/>
          <p:cNvSpPr txBox="1"/>
          <p:nvPr/>
        </p:nvSpPr>
        <p:spPr>
          <a:xfrm>
            <a:off x="838200" y="3276600"/>
            <a:ext cx="533400" cy="400110"/>
          </a:xfrm>
          <a:prstGeom prst="rect">
            <a:avLst/>
          </a:prstGeom>
          <a:noFill/>
        </p:spPr>
        <p:txBody>
          <a:bodyPr wrap="square" rtlCol="0">
            <a:spAutoFit/>
          </a:bodyPr>
          <a:lstStyle/>
          <a:p>
            <a:r>
              <a:rPr lang="en-US" sz="2000" b="1" dirty="0" smtClean="0"/>
              <a:t>C6</a:t>
            </a:r>
            <a:endParaRPr lang="en-US" sz="2000" b="1" dirty="0"/>
          </a:p>
        </p:txBody>
      </p:sp>
      <p:sp>
        <p:nvSpPr>
          <p:cNvPr id="34" name="TextBox 33"/>
          <p:cNvSpPr txBox="1"/>
          <p:nvPr/>
        </p:nvSpPr>
        <p:spPr>
          <a:xfrm>
            <a:off x="3429000" y="2133600"/>
            <a:ext cx="3048000" cy="369332"/>
          </a:xfrm>
          <a:prstGeom prst="rect">
            <a:avLst/>
          </a:prstGeom>
          <a:noFill/>
        </p:spPr>
        <p:txBody>
          <a:bodyPr wrap="square" rtlCol="0">
            <a:spAutoFit/>
          </a:bodyPr>
          <a:lstStyle/>
          <a:p>
            <a:r>
              <a:rPr lang="en-US" dirty="0" err="1" smtClean="0"/>
              <a:t>Suprascapular</a:t>
            </a:r>
            <a:r>
              <a:rPr lang="en-US" dirty="0" smtClean="0"/>
              <a:t> nerve</a:t>
            </a:r>
            <a:endParaRPr lang="en-US" dirty="0"/>
          </a:p>
        </p:txBody>
      </p:sp>
      <p:sp>
        <p:nvSpPr>
          <p:cNvPr id="35" name="TextBox 34"/>
          <p:cNvSpPr txBox="1"/>
          <p:nvPr/>
        </p:nvSpPr>
        <p:spPr>
          <a:xfrm>
            <a:off x="2895600" y="3810000"/>
            <a:ext cx="2590800" cy="369332"/>
          </a:xfrm>
          <a:prstGeom prst="rect">
            <a:avLst/>
          </a:prstGeom>
          <a:noFill/>
        </p:spPr>
        <p:txBody>
          <a:bodyPr wrap="square" rtlCol="0">
            <a:spAutoFit/>
          </a:bodyPr>
          <a:lstStyle/>
          <a:p>
            <a:r>
              <a:rPr lang="en-US" dirty="0" smtClean="0"/>
              <a:t>Nerve to </a:t>
            </a:r>
            <a:r>
              <a:rPr lang="en-US" dirty="0" err="1" smtClean="0"/>
              <a:t>subclavius</a:t>
            </a:r>
            <a:endParaRPr lang="en-US" dirty="0"/>
          </a:p>
        </p:txBody>
      </p:sp>
      <p:sp>
        <p:nvSpPr>
          <p:cNvPr id="36" name="TextBox 35"/>
          <p:cNvSpPr txBox="1"/>
          <p:nvPr/>
        </p:nvSpPr>
        <p:spPr>
          <a:xfrm>
            <a:off x="4953000" y="2514600"/>
            <a:ext cx="2057400" cy="369332"/>
          </a:xfrm>
          <a:prstGeom prst="rect">
            <a:avLst/>
          </a:prstGeom>
          <a:noFill/>
        </p:spPr>
        <p:txBody>
          <a:bodyPr wrap="square" rtlCol="0">
            <a:spAutoFit/>
          </a:bodyPr>
          <a:lstStyle/>
          <a:p>
            <a:r>
              <a:rPr lang="en-US" dirty="0" smtClean="0"/>
              <a:t>Anterior division</a:t>
            </a:r>
            <a:endParaRPr lang="en-US" dirty="0"/>
          </a:p>
        </p:txBody>
      </p:sp>
      <p:sp>
        <p:nvSpPr>
          <p:cNvPr id="37" name="TextBox 36"/>
          <p:cNvSpPr txBox="1"/>
          <p:nvPr/>
        </p:nvSpPr>
        <p:spPr>
          <a:xfrm>
            <a:off x="4953000" y="3200400"/>
            <a:ext cx="1981200" cy="369332"/>
          </a:xfrm>
          <a:prstGeom prst="rect">
            <a:avLst/>
          </a:prstGeom>
          <a:noFill/>
        </p:spPr>
        <p:txBody>
          <a:bodyPr wrap="square" rtlCol="0">
            <a:spAutoFit/>
          </a:bodyPr>
          <a:lstStyle/>
          <a:p>
            <a:r>
              <a:rPr lang="en-US" dirty="0" smtClean="0"/>
              <a:t>Posterior division</a:t>
            </a:r>
            <a:endParaRPr lang="en-US" dirty="0"/>
          </a:p>
        </p:txBody>
      </p:sp>
      <p:sp>
        <p:nvSpPr>
          <p:cNvPr id="22" name="Rectangle 21"/>
          <p:cNvSpPr/>
          <p:nvPr/>
        </p:nvSpPr>
        <p:spPr>
          <a:xfrm>
            <a:off x="3352800" y="5791200"/>
            <a:ext cx="2378152" cy="369332"/>
          </a:xfrm>
          <a:prstGeom prst="rect">
            <a:avLst/>
          </a:prstGeom>
        </p:spPr>
        <p:txBody>
          <a:bodyPr wrap="none">
            <a:spAutoFit/>
          </a:bodyPr>
          <a:lstStyle/>
          <a:p>
            <a:r>
              <a:rPr lang="en-US" dirty="0" smtClean="0">
                <a:solidFill>
                  <a:srgbClr val="FF0000"/>
                </a:solidFill>
              </a:rPr>
              <a:t>depts.washington.edu</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Documents and Settings\user1\Desktop\New Folder (2)\rsd.jpg"/>
          <p:cNvPicPr>
            <a:picLocks noGrp="1" noChangeAspect="1" noChangeArrowheads="1"/>
          </p:cNvPicPr>
          <p:nvPr>
            <p:ph idx="1"/>
          </p:nvPr>
        </p:nvPicPr>
        <p:blipFill>
          <a:blip r:embed="rId2"/>
          <a:srcRect t="7854"/>
          <a:stretch>
            <a:fillRect/>
          </a:stretch>
        </p:blipFill>
        <p:spPr bwMode="auto">
          <a:xfrm>
            <a:off x="1676400" y="381000"/>
            <a:ext cx="6467134" cy="5745163"/>
          </a:xfrm>
          <a:prstGeom prst="rect">
            <a:avLst/>
          </a:prstGeom>
          <a:noFill/>
        </p:spPr>
      </p:pic>
      <p:sp>
        <p:nvSpPr>
          <p:cNvPr id="4" name="Rectangle 3"/>
          <p:cNvSpPr/>
          <p:nvPr/>
        </p:nvSpPr>
        <p:spPr>
          <a:xfrm>
            <a:off x="3657600" y="6248400"/>
            <a:ext cx="1755545" cy="369332"/>
          </a:xfrm>
          <a:prstGeom prst="rect">
            <a:avLst/>
          </a:prstGeom>
        </p:spPr>
        <p:txBody>
          <a:bodyPr wrap="none">
            <a:spAutoFit/>
          </a:bodyPr>
          <a:lstStyle/>
          <a:p>
            <a:r>
              <a:rPr lang="en-US" dirty="0" smtClean="0">
                <a:solidFill>
                  <a:srgbClr val="FF0000"/>
                </a:solidFill>
              </a:rPr>
              <a:t>scrubnotes.com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home.comcast.net/~wnor/portertip.jpg"/>
          <p:cNvPicPr>
            <a:picLocks noGrp="1"/>
          </p:cNvPicPr>
          <p:nvPr>
            <p:ph idx="1"/>
          </p:nvPr>
        </p:nvPicPr>
        <p:blipFill>
          <a:blip r:embed="rId2"/>
          <a:srcRect/>
          <a:stretch>
            <a:fillRect/>
          </a:stretch>
        </p:blipFill>
        <p:spPr bwMode="auto">
          <a:xfrm>
            <a:off x="1676400" y="304800"/>
            <a:ext cx="4419600" cy="5867400"/>
          </a:xfrm>
          <a:prstGeom prst="rect">
            <a:avLst/>
          </a:prstGeom>
          <a:noFill/>
          <a:ln w="9525">
            <a:noFill/>
            <a:miter lim="800000"/>
            <a:headEnd/>
            <a:tailEnd/>
          </a:ln>
        </p:spPr>
      </p:pic>
      <p:sp>
        <p:nvSpPr>
          <p:cNvPr id="5" name="Rectangle 4"/>
          <p:cNvSpPr/>
          <p:nvPr/>
        </p:nvSpPr>
        <p:spPr>
          <a:xfrm>
            <a:off x="3581400" y="6172200"/>
            <a:ext cx="1755545" cy="369332"/>
          </a:xfrm>
          <a:prstGeom prst="rect">
            <a:avLst/>
          </a:prstGeom>
        </p:spPr>
        <p:txBody>
          <a:bodyPr wrap="none">
            <a:spAutoFit/>
          </a:bodyPr>
          <a:lstStyle/>
          <a:p>
            <a:r>
              <a:rPr lang="en-US" dirty="0" smtClean="0">
                <a:solidFill>
                  <a:srgbClr val="FF0000"/>
                </a:solidFill>
              </a:rPr>
              <a:t>scrubnotes.com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descr="C:\Documents and Settings\user1\Desktop\New Folder (2)\segm.gif"/>
          <p:cNvPicPr>
            <a:picLocks noGrp="1" noChangeAspect="1" noChangeArrowheads="1"/>
          </p:cNvPicPr>
          <p:nvPr>
            <p:ph idx="1"/>
          </p:nvPr>
        </p:nvPicPr>
        <p:blipFill>
          <a:blip r:embed="rId2"/>
          <a:srcRect/>
          <a:stretch>
            <a:fillRect/>
          </a:stretch>
        </p:blipFill>
        <p:spPr bwMode="auto">
          <a:xfrm>
            <a:off x="676654" y="990600"/>
            <a:ext cx="7933946" cy="5135563"/>
          </a:xfrm>
          <a:prstGeom prst="rect">
            <a:avLst/>
          </a:prstGeom>
          <a:noFill/>
        </p:spPr>
      </p:pic>
      <p:sp>
        <p:nvSpPr>
          <p:cNvPr id="4" name="Rectangle 3"/>
          <p:cNvSpPr/>
          <p:nvPr/>
        </p:nvSpPr>
        <p:spPr>
          <a:xfrm>
            <a:off x="3810000" y="6172200"/>
            <a:ext cx="1511696" cy="369332"/>
          </a:xfrm>
          <a:prstGeom prst="rect">
            <a:avLst/>
          </a:prstGeom>
        </p:spPr>
        <p:txBody>
          <a:bodyPr wrap="none">
            <a:spAutoFit/>
          </a:bodyPr>
          <a:lstStyle/>
          <a:p>
            <a:r>
              <a:rPr lang="en-US" dirty="0" smtClean="0">
                <a:solidFill>
                  <a:srgbClr val="FF0000"/>
                </a:solidFill>
              </a:rPr>
              <a:t>proprofs.com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905000"/>
            <a:ext cx="8229600" cy="1143000"/>
          </a:xfrm>
        </p:spPr>
        <p:txBody>
          <a:bodyPr>
            <a:noAutofit/>
          </a:bodyPr>
          <a:lstStyle/>
          <a:p>
            <a:pPr algn="ctr"/>
            <a:r>
              <a:rPr lang="en-US" sz="5400" dirty="0" smtClean="0"/>
              <a:t>Evidence on applied of the </a:t>
            </a:r>
            <a:r>
              <a:rPr lang="en-US" sz="5400" dirty="0" err="1" smtClean="0"/>
              <a:t>Erb’s</a:t>
            </a:r>
            <a:r>
              <a:rPr lang="en-US" sz="5400" dirty="0" smtClean="0"/>
              <a:t> palsy</a:t>
            </a:r>
            <a:endParaRPr lang="en-IN" sz="5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K Weizsaecker, JE Deaver, WR Cohen,</a:t>
            </a:r>
            <a:r>
              <a:rPr lang="en-US" sz="2400" b="1" dirty="0" smtClean="0"/>
              <a:t>BJOG: An International Journal of Obstetrics &amp; </a:t>
            </a:r>
            <a:r>
              <a:rPr lang="en-US" sz="2400" b="1" dirty="0" err="1" smtClean="0"/>
              <a:t>Gynaecology,</a:t>
            </a:r>
            <a:r>
              <a:rPr lang="en-US" sz="2400" dirty="0" err="1" smtClean="0">
                <a:hlinkClick r:id="rId2"/>
              </a:rPr>
              <a:t>Volume</a:t>
            </a:r>
            <a:r>
              <a:rPr lang="en-US" sz="2400" dirty="0" smtClean="0">
                <a:hlinkClick r:id="rId2"/>
              </a:rPr>
              <a:t> 114, Issue 8, </a:t>
            </a:r>
            <a:r>
              <a:rPr lang="en-US" sz="2400" dirty="0" smtClean="0"/>
              <a:t>pages 1003–1009, August 2007</a:t>
            </a:r>
            <a:br>
              <a:rPr lang="en-US" sz="2400" dirty="0" smtClean="0"/>
            </a:br>
            <a:endParaRPr lang="en-US" sz="2400" dirty="0"/>
          </a:p>
        </p:txBody>
      </p:sp>
      <p:graphicFrame>
        <p:nvGraphicFramePr>
          <p:cNvPr id="4" name="Content Placeholder 3"/>
          <p:cNvGraphicFramePr>
            <a:graphicFrameLocks noGrp="1"/>
          </p:cNvGraphicFramePr>
          <p:nvPr>
            <p:ph idx="1"/>
          </p:nvPr>
        </p:nvGraphicFramePr>
        <p:xfrm>
          <a:off x="457200" y="990600"/>
          <a:ext cx="8229600" cy="58674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5867400">
                <a:tc>
                  <a:txBody>
                    <a:bodyPr/>
                    <a:lstStyle/>
                    <a:p>
                      <a:r>
                        <a:rPr lang="de-DE" dirty="0" smtClean="0"/>
                        <a:t>K Weizsaecker, </a:t>
                      </a:r>
                    </a:p>
                    <a:p>
                      <a:r>
                        <a:rPr lang="de-DE" dirty="0" smtClean="0"/>
                        <a:t>JE Deaver, </a:t>
                      </a:r>
                    </a:p>
                    <a:p>
                      <a:r>
                        <a:rPr lang="de-DE" dirty="0" smtClean="0"/>
                        <a:t>WR Cohen</a:t>
                      </a:r>
                      <a:r>
                        <a:rPr lang="de-DE" baseline="30000" dirty="0" smtClean="0"/>
                        <a:t>*</a:t>
                      </a:r>
                      <a:endParaRPr lang="de-DE"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Labour</a:t>
                      </a:r>
                      <a:r>
                        <a:rPr lang="en-US" b="1" dirty="0" smtClean="0"/>
                        <a:t> characteristics and neonatal </a:t>
                      </a:r>
                      <a:r>
                        <a:rPr lang="en-US" b="1" dirty="0" err="1" smtClean="0"/>
                        <a:t>Erb’s</a:t>
                      </a:r>
                      <a:r>
                        <a:rPr lang="en-US" b="1" dirty="0" smtClean="0"/>
                        <a:t> palsy</a:t>
                      </a:r>
                    </a:p>
                    <a:p>
                      <a:endParaRPr lang="en-US" dirty="0"/>
                    </a:p>
                  </a:txBody>
                  <a:tcPr/>
                </a:tc>
                <a:tc>
                  <a:txBody>
                    <a:bodyPr/>
                    <a:lstStyle/>
                    <a:p>
                      <a:r>
                        <a:rPr lang="en-US" dirty="0" smtClean="0"/>
                        <a:t>A total of 45 consecutive cases of </a:t>
                      </a:r>
                      <a:r>
                        <a:rPr lang="en-US" dirty="0" err="1" smtClean="0"/>
                        <a:t>Erb’s</a:t>
                      </a:r>
                      <a:r>
                        <a:rPr lang="en-US" dirty="0" smtClean="0"/>
                        <a:t> palsy and 90 controls. Pregnancies and </a:t>
                      </a:r>
                      <a:r>
                        <a:rPr lang="en-US" dirty="0" err="1" smtClean="0"/>
                        <a:t>labours</a:t>
                      </a:r>
                      <a:r>
                        <a:rPr lang="en-US" dirty="0" smtClean="0"/>
                        <a:t> of neonatal </a:t>
                      </a:r>
                      <a:r>
                        <a:rPr lang="en-US" dirty="0" err="1" smtClean="0"/>
                        <a:t>Erb’s</a:t>
                      </a:r>
                      <a:r>
                        <a:rPr lang="en-US" dirty="0" smtClean="0"/>
                        <a:t> palsy cases were compared with 90 controls using </a:t>
                      </a:r>
                      <a:r>
                        <a:rPr lang="en-US" dirty="0" err="1" smtClean="0"/>
                        <a:t>univariate</a:t>
                      </a:r>
                      <a:r>
                        <a:rPr lang="en-US" dirty="0" smtClean="0"/>
                        <a:t> and multiple logistic regression analysis.</a:t>
                      </a:r>
                    </a:p>
                    <a:p>
                      <a:endParaRPr lang="en-US" dirty="0"/>
                    </a:p>
                  </a:txBody>
                  <a:tcPr/>
                </a:tc>
                <a:tc>
                  <a:txBody>
                    <a:bodyPr/>
                    <a:lstStyle/>
                    <a:p>
                      <a:r>
                        <a:rPr lang="en-US" sz="1400" dirty="0" smtClean="0"/>
                        <a:t>Shoulder </a:t>
                      </a:r>
                      <a:r>
                        <a:rPr lang="en-US" sz="1400" dirty="0" err="1" smtClean="0"/>
                        <a:t>dystocia</a:t>
                      </a:r>
                      <a:r>
                        <a:rPr lang="en-US" sz="1400" dirty="0" smtClean="0"/>
                        <a:t> occurred in 67% of cases and in 2% of controls (</a:t>
                      </a:r>
                      <a:r>
                        <a:rPr lang="en-US" sz="1400" i="1" dirty="0" smtClean="0"/>
                        <a:t>P</a:t>
                      </a:r>
                      <a:r>
                        <a:rPr lang="en-US" sz="1400" dirty="0" smtClean="0"/>
                        <a:t>= 0.001). Only 46% of </a:t>
                      </a:r>
                      <a:r>
                        <a:rPr lang="en-US" sz="1400" dirty="0" err="1" smtClean="0"/>
                        <a:t>labours</a:t>
                      </a:r>
                      <a:r>
                        <a:rPr lang="en-US" sz="1400" dirty="0" smtClean="0"/>
                        <a:t> had a completely normal dilatation pattern. In a multiple logistic regression model, variables independently associated with brachial plexus injury were long deceleration phase of </a:t>
                      </a:r>
                      <a:r>
                        <a:rPr lang="en-US" sz="1400" dirty="0" err="1" smtClean="0"/>
                        <a:t>labour</a:t>
                      </a:r>
                      <a:r>
                        <a:rPr lang="en-US" sz="1400" dirty="0" smtClean="0"/>
                        <a:t>, long second stage, high </a:t>
                      </a:r>
                      <a:r>
                        <a:rPr lang="en-US" sz="1400" dirty="0" err="1" smtClean="0"/>
                        <a:t>birthweight</a:t>
                      </a:r>
                      <a:r>
                        <a:rPr lang="en-US" sz="1400" dirty="0" smtClean="0"/>
                        <a:t>, black race, and high neonatal or maternal body mass.</a:t>
                      </a:r>
                      <a:endParaRPr lang="en-US" dirty="0"/>
                    </a:p>
                  </a:txBody>
                  <a:tcPr/>
                </a:tc>
                <a:tc>
                  <a:txBody>
                    <a:bodyPr/>
                    <a:lstStyle/>
                    <a:p>
                      <a:r>
                        <a:rPr lang="en-US" sz="1400" dirty="0" err="1" smtClean="0">
                          <a:latin typeface="Times New Roman" pitchFamily="18" charset="0"/>
                          <a:cs typeface="Times New Roman" pitchFamily="18" charset="0"/>
                        </a:rPr>
                        <a:t>Erb’s</a:t>
                      </a:r>
                      <a:r>
                        <a:rPr lang="en-US" sz="1400" dirty="0" smtClean="0">
                          <a:latin typeface="Times New Roman" pitchFamily="18" charset="0"/>
                          <a:cs typeface="Times New Roman" pitchFamily="18" charset="0"/>
                        </a:rPr>
                        <a:t> palsy was frequently preceded by abnormal </a:t>
                      </a:r>
                      <a:r>
                        <a:rPr lang="en-US" sz="1400" dirty="0" err="1" smtClean="0">
                          <a:latin typeface="Times New Roman" pitchFamily="18" charset="0"/>
                          <a:cs typeface="Times New Roman" pitchFamily="18" charset="0"/>
                        </a:rPr>
                        <a:t>labour</a:t>
                      </a:r>
                      <a:r>
                        <a:rPr lang="en-US" sz="1400" dirty="0" smtClean="0">
                          <a:latin typeface="Times New Roman" pitchFamily="18" charset="0"/>
                          <a:cs typeface="Times New Roman" pitchFamily="18" charset="0"/>
                        </a:rPr>
                        <a:t> and shoulder </a:t>
                      </a:r>
                      <a:r>
                        <a:rPr lang="en-US" sz="1400" dirty="0" err="1" smtClean="0">
                          <a:latin typeface="Times New Roman" pitchFamily="18" charset="0"/>
                          <a:cs typeface="Times New Roman" pitchFamily="18" charset="0"/>
                        </a:rPr>
                        <a:t>dystocia</a:t>
                      </a:r>
                      <a:r>
                        <a:rPr lang="en-US" sz="1400" dirty="0" smtClean="0">
                          <a:latin typeface="Times New Roman" pitchFamily="18" charset="0"/>
                          <a:cs typeface="Times New Roman" pitchFamily="18" charset="0"/>
                        </a:rPr>
                        <a:t>; however, a substantial proportion of cases occurred after normal </a:t>
                      </a:r>
                      <a:r>
                        <a:rPr lang="en-US" sz="1400" dirty="0" err="1" smtClean="0">
                          <a:latin typeface="Times New Roman" pitchFamily="18" charset="0"/>
                          <a:cs typeface="Times New Roman" pitchFamily="18" charset="0"/>
                        </a:rPr>
                        <a:t>labour</a:t>
                      </a:r>
                      <a:r>
                        <a:rPr lang="en-US" sz="1400" dirty="0" smtClean="0">
                          <a:latin typeface="Times New Roman" pitchFamily="18" charset="0"/>
                          <a:cs typeface="Times New Roman" pitchFamily="18" charset="0"/>
                        </a:rPr>
                        <a:t> and delivery. Predictive models will be necessary to determine to what extent careful monitoring of the terminal portion of dilatation and of fetal descent and incorporation of maternal body mass and race will help identify fetuses at risk for brachial plexus palsy.</a:t>
                      </a:r>
                      <a:endParaRPr lang="en-US" sz="14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sz="2800" dirty="0" smtClean="0"/>
              <a:t>H.F. </a:t>
            </a:r>
            <a:r>
              <a:rPr lang="en-US" sz="2800" dirty="0" err="1" smtClean="0"/>
              <a:t>Sandmire</a:t>
            </a:r>
            <a:r>
              <a:rPr lang="en-US" sz="2800" dirty="0" smtClean="0"/>
              <a:t>, R.K. </a:t>
            </a:r>
            <a:r>
              <a:rPr lang="en-US" sz="2800" dirty="0" err="1" smtClean="0"/>
              <a:t>DeMott</a:t>
            </a:r>
            <a:r>
              <a:rPr lang="en-US" sz="2800" dirty="0" smtClean="0"/>
              <a:t>, International Journal of Gynecology &amp; Obstetrics Vol. 78, Issue 3, Pages 253-256, September 2002</a:t>
            </a:r>
            <a:endParaRPr lang="en-US" sz="2800" dirty="0"/>
          </a:p>
        </p:txBody>
      </p:sp>
      <p:graphicFrame>
        <p:nvGraphicFramePr>
          <p:cNvPr id="4" name="Content Placeholder 3"/>
          <p:cNvGraphicFramePr>
            <a:graphicFrameLocks noGrp="1"/>
          </p:cNvGraphicFramePr>
          <p:nvPr>
            <p:ph idx="1"/>
          </p:nvPr>
        </p:nvGraphicFramePr>
        <p:xfrm>
          <a:off x="457200" y="1219200"/>
          <a:ext cx="8229600" cy="5486399"/>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5486399">
                <a:tc>
                  <a:txBody>
                    <a:bodyPr/>
                    <a:lstStyle/>
                    <a:p>
                      <a:r>
                        <a:rPr lang="en-US" dirty="0" smtClean="0"/>
                        <a:t>H.F. </a:t>
                      </a:r>
                      <a:r>
                        <a:rPr lang="en-US" dirty="0" err="1" smtClean="0"/>
                        <a:t>Sandmire</a:t>
                      </a:r>
                      <a:r>
                        <a:rPr lang="en-US" dirty="0" smtClean="0"/>
                        <a:t>, R.K. </a:t>
                      </a:r>
                      <a:r>
                        <a:rPr lang="en-US" dirty="0" err="1" smtClean="0"/>
                        <a:t>DeMott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Erb's</a:t>
                      </a:r>
                      <a:r>
                        <a:rPr lang="en-US" b="1" dirty="0" smtClean="0"/>
                        <a:t> palsy without shoulder </a:t>
                      </a:r>
                      <a:r>
                        <a:rPr lang="en-US" b="1" dirty="0" err="1" smtClean="0"/>
                        <a:t>dystocia</a:t>
                      </a:r>
                      <a:endParaRPr lang="en-US" b="1" dirty="0" smtClean="0"/>
                    </a:p>
                    <a:p>
                      <a:endParaRPr lang="en-US" dirty="0"/>
                    </a:p>
                  </a:txBody>
                  <a:tcPr/>
                </a:tc>
                <a:tc>
                  <a:txBody>
                    <a:bodyPr/>
                    <a:lstStyle/>
                    <a:p>
                      <a:r>
                        <a:rPr lang="en-US" sz="1400" dirty="0" smtClean="0">
                          <a:latin typeface="Times New Roman" pitchFamily="18" charset="0"/>
                          <a:cs typeface="Times New Roman" pitchFamily="18" charset="0"/>
                        </a:rPr>
                        <a:t>Prior to the last 10–12 years it was assumed that </a:t>
                      </a:r>
                      <a:r>
                        <a:rPr lang="en-US" sz="1400" dirty="0" err="1" smtClean="0">
                          <a:latin typeface="Times New Roman" pitchFamily="18" charset="0"/>
                          <a:cs typeface="Times New Roman" pitchFamily="18" charset="0"/>
                        </a:rPr>
                        <a:t>Erb's</a:t>
                      </a:r>
                      <a:r>
                        <a:rPr lang="en-US" sz="1400" dirty="0" smtClean="0">
                          <a:latin typeface="Times New Roman" pitchFamily="18" charset="0"/>
                          <a:cs typeface="Times New Roman" pitchFamily="18" charset="0"/>
                        </a:rPr>
                        <a:t> palsy occurred exclusively with and was the result of shoulder </a:t>
                      </a:r>
                      <a:r>
                        <a:rPr lang="en-US" sz="1400" dirty="0" err="1" smtClean="0">
                          <a:latin typeface="Times New Roman" pitchFamily="18" charset="0"/>
                          <a:cs typeface="Times New Roman" pitchFamily="18" charset="0"/>
                        </a:rPr>
                        <a:t>dystocia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Gonik</a:t>
                      </a:r>
                      <a:r>
                        <a:rPr lang="en-US" sz="1400" dirty="0" smtClean="0">
                          <a:latin typeface="Times New Roman" pitchFamily="18" charset="0"/>
                          <a:cs typeface="Times New Roman" pitchFamily="18" charset="0"/>
                        </a:rPr>
                        <a:t> et al. reported on a research study based on the premise that when </a:t>
                      </a:r>
                      <a:r>
                        <a:rPr lang="en-US" sz="1400" dirty="0" err="1" smtClean="0">
                          <a:latin typeface="Times New Roman" pitchFamily="18" charset="0"/>
                          <a:cs typeface="Times New Roman" pitchFamily="18" charset="0"/>
                        </a:rPr>
                        <a:t>Erb's</a:t>
                      </a:r>
                      <a:r>
                        <a:rPr lang="en-US" sz="1400" dirty="0" smtClean="0">
                          <a:latin typeface="Times New Roman" pitchFamily="18" charset="0"/>
                          <a:cs typeface="Times New Roman" pitchFamily="18" charset="0"/>
                        </a:rPr>
                        <a:t> palsies occurred there must have been shoulder </a:t>
                      </a:r>
                      <a:r>
                        <a:rPr lang="en-US" sz="1400" dirty="0" err="1" smtClean="0">
                          <a:latin typeface="Times New Roman" pitchFamily="18" charset="0"/>
                          <a:cs typeface="Times New Roman" pitchFamily="18" charset="0"/>
                        </a:rPr>
                        <a:t>dystocia</a:t>
                      </a:r>
                      <a:r>
                        <a:rPr lang="en-US" sz="1400" dirty="0" smtClean="0">
                          <a:latin typeface="Times New Roman" pitchFamily="18" charset="0"/>
                          <a:cs typeface="Times New Roman" pitchFamily="18" charset="0"/>
                        </a:rPr>
                        <a:t> present but it went undetected by the delivering physician..</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Both </a:t>
                      </a:r>
                      <a:r>
                        <a:rPr lang="en-US" sz="1400" dirty="0" err="1" smtClean="0">
                          <a:latin typeface="Times New Roman" pitchFamily="18" charset="0"/>
                          <a:cs typeface="Times New Roman" pitchFamily="18" charset="0"/>
                        </a:rPr>
                        <a:t>Gonik's</a:t>
                      </a:r>
                      <a:r>
                        <a:rPr lang="en-US" sz="1400" dirty="0" smtClean="0">
                          <a:latin typeface="Times New Roman" pitchFamily="18" charset="0"/>
                          <a:cs typeface="Times New Roman" pitchFamily="18" charset="0"/>
                        </a:rPr>
                        <a:t> and </a:t>
                      </a:r>
                      <a:r>
                        <a:rPr lang="en-US" sz="1400" dirty="0" err="1" smtClean="0">
                          <a:latin typeface="Times New Roman" pitchFamily="18" charset="0"/>
                          <a:cs typeface="Times New Roman" pitchFamily="18" charset="0"/>
                        </a:rPr>
                        <a:t>Gherman's</a:t>
                      </a:r>
                      <a:r>
                        <a:rPr lang="en-US" sz="1400" dirty="0" smtClean="0">
                          <a:latin typeface="Times New Roman" pitchFamily="18" charset="0"/>
                          <a:cs typeface="Times New Roman" pitchFamily="18" charset="0"/>
                        </a:rPr>
                        <a:t> research revealed distinct maternal and newborn differences when comparing </a:t>
                      </a:r>
                      <a:r>
                        <a:rPr lang="en-US" sz="1400" dirty="0" err="1" smtClean="0">
                          <a:latin typeface="Times New Roman" pitchFamily="18" charset="0"/>
                          <a:cs typeface="Times New Roman" pitchFamily="18" charset="0"/>
                        </a:rPr>
                        <a:t>Erb's</a:t>
                      </a:r>
                      <a:r>
                        <a:rPr lang="en-US" sz="1400" dirty="0" smtClean="0">
                          <a:latin typeface="Times New Roman" pitchFamily="18" charset="0"/>
                          <a:cs typeface="Times New Roman" pitchFamily="18" charset="0"/>
                        </a:rPr>
                        <a:t> palsy occurring with and without associated shoulder </a:t>
                      </a:r>
                      <a:r>
                        <a:rPr lang="en-US" sz="1400" dirty="0" err="1" smtClean="0">
                          <a:latin typeface="Times New Roman" pitchFamily="18" charset="0"/>
                          <a:cs typeface="Times New Roman" pitchFamily="18" charset="0"/>
                        </a:rPr>
                        <a:t>dystocia</a:t>
                      </a:r>
                      <a:r>
                        <a:rPr lang="en-US" sz="1400" dirty="0" smtClean="0">
                          <a:latin typeface="Times New Roman" pitchFamily="18" charset="0"/>
                          <a:cs typeface="Times New Roman" pitchFamily="18" charset="0"/>
                        </a:rPr>
                        <a:t>. These differences, which have nothing to do with the ability to recognize shoulder </a:t>
                      </a:r>
                      <a:r>
                        <a:rPr lang="en-US" sz="1400" dirty="0" err="1" smtClean="0">
                          <a:latin typeface="Times New Roman" pitchFamily="18" charset="0"/>
                          <a:cs typeface="Times New Roman" pitchFamily="18" charset="0"/>
                        </a:rPr>
                        <a:t>dystocia</a:t>
                      </a:r>
                      <a:r>
                        <a:rPr lang="en-US" sz="1400" dirty="0" smtClean="0">
                          <a:latin typeface="Times New Roman" pitchFamily="18" charset="0"/>
                          <a:cs typeface="Times New Roman" pitchFamily="18" charset="0"/>
                        </a:rPr>
                        <a:t>, provide conclusive evidence that </a:t>
                      </a:r>
                      <a:r>
                        <a:rPr lang="en-US" sz="1400" dirty="0" err="1" smtClean="0">
                          <a:latin typeface="Times New Roman" pitchFamily="18" charset="0"/>
                          <a:cs typeface="Times New Roman" pitchFamily="18" charset="0"/>
                        </a:rPr>
                        <a:t>Erb's</a:t>
                      </a:r>
                      <a:r>
                        <a:rPr lang="en-US" sz="1400" dirty="0" smtClean="0">
                          <a:latin typeface="Times New Roman" pitchFamily="18" charset="0"/>
                          <a:cs typeface="Times New Roman" pitchFamily="18" charset="0"/>
                        </a:rPr>
                        <a:t> palsy does occur without associated shoulder </a:t>
                      </a:r>
                      <a:r>
                        <a:rPr lang="en-US" sz="1400" dirty="0" err="1" smtClean="0">
                          <a:latin typeface="Times New Roman" pitchFamily="18" charset="0"/>
                          <a:cs typeface="Times New Roman" pitchFamily="18" charset="0"/>
                        </a:rPr>
                        <a:t>dystocia</a:t>
                      </a:r>
                      <a:r>
                        <a:rPr lang="en-US" sz="14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r>
                        <a:rPr lang="en-US" sz="1400" dirty="0" smtClean="0"/>
                        <a:t>Therefore, </a:t>
                      </a:r>
                      <a:r>
                        <a:rPr lang="en-US" sz="1400" dirty="0" err="1" smtClean="0"/>
                        <a:t>Gonik's</a:t>
                      </a:r>
                      <a:r>
                        <a:rPr lang="en-US" sz="1400" dirty="0" smtClean="0"/>
                        <a:t> original premise, that shoulder </a:t>
                      </a:r>
                      <a:r>
                        <a:rPr lang="en-US" sz="1400" dirty="0" err="1" smtClean="0"/>
                        <a:t>dystocia</a:t>
                      </a:r>
                      <a:r>
                        <a:rPr lang="en-US" sz="1400" dirty="0" smtClean="0"/>
                        <a:t> must have been present if </a:t>
                      </a:r>
                      <a:r>
                        <a:rPr lang="en-US" sz="1400" dirty="0" err="1" smtClean="0"/>
                        <a:t>Erb's</a:t>
                      </a:r>
                      <a:r>
                        <a:rPr lang="en-US" sz="1400" dirty="0" smtClean="0"/>
                        <a:t> palsy occurred, is not supported. This brings into question the cause of </a:t>
                      </a:r>
                      <a:r>
                        <a:rPr lang="en-US" sz="1400" dirty="0" err="1" smtClean="0"/>
                        <a:t>Erb's</a:t>
                      </a:r>
                      <a:r>
                        <a:rPr lang="en-US" sz="1400" dirty="0" smtClean="0"/>
                        <a:t> palsy in those cases without shoulder </a:t>
                      </a:r>
                      <a:r>
                        <a:rPr lang="en-US" sz="1400" dirty="0" err="1" smtClean="0"/>
                        <a:t>dystocia</a:t>
                      </a:r>
                      <a:r>
                        <a:rPr lang="en-US" sz="1400" dirty="0" smtClean="0"/>
                        <a:t>. The maternal forces are the most likely cause both with and without shoulder </a:t>
                      </a:r>
                      <a:r>
                        <a:rPr lang="en-US" sz="1400" dirty="0" err="1" smtClean="0"/>
                        <a:t>dystocia</a:t>
                      </a:r>
                      <a:r>
                        <a:rPr lang="en-US" sz="1400" dirty="0" smtClean="0"/>
                        <a:t>.</a:t>
                      </a:r>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u="sng" dirty="0" err="1" smtClean="0"/>
              <a:t>Klumpke’s</a:t>
            </a:r>
            <a:r>
              <a:rPr lang="en-US" b="1" u="sng" dirty="0" smtClean="0"/>
              <a:t> paralysis</a:t>
            </a:r>
            <a:endParaRPr lang="en-US" b="1" u="sng" dirty="0"/>
          </a:p>
        </p:txBody>
      </p:sp>
      <p:sp>
        <p:nvSpPr>
          <p:cNvPr id="3" name="Content Placeholder 2"/>
          <p:cNvSpPr>
            <a:spLocks noGrp="1"/>
          </p:cNvSpPr>
          <p:nvPr>
            <p:ph idx="1"/>
          </p:nvPr>
        </p:nvSpPr>
        <p:spPr>
          <a:xfrm>
            <a:off x="228600" y="1219200"/>
            <a:ext cx="8686800" cy="5105400"/>
          </a:xfrm>
        </p:spPr>
        <p:txBody>
          <a:bodyPr/>
          <a:lstStyle/>
          <a:p>
            <a:r>
              <a:rPr lang="en-US" b="1" dirty="0" smtClean="0"/>
              <a:t>Cause </a:t>
            </a:r>
            <a:r>
              <a:rPr lang="en-US" dirty="0" smtClean="0"/>
              <a:t>- by excessive abduction of the arm as a result of someone clutching for an object when falling from a height</a:t>
            </a:r>
          </a:p>
          <a:p>
            <a:r>
              <a:rPr lang="en-US" b="1" dirty="0" smtClean="0"/>
              <a:t>Nerve roots involved</a:t>
            </a:r>
            <a:r>
              <a:rPr lang="en-US" dirty="0" smtClean="0"/>
              <a:t>: C8,T1</a:t>
            </a:r>
          </a:p>
          <a:p>
            <a:r>
              <a:rPr lang="en-US" b="1" dirty="0" smtClean="0"/>
              <a:t>Muscles </a:t>
            </a:r>
            <a:r>
              <a:rPr lang="en-US" b="1" dirty="0" err="1" smtClean="0"/>
              <a:t>paralysed</a:t>
            </a:r>
            <a:r>
              <a:rPr lang="en-US" b="1" dirty="0" smtClean="0"/>
              <a:t>: </a:t>
            </a:r>
            <a:r>
              <a:rPr lang="en-US" dirty="0" smtClean="0"/>
              <a:t>intrinsic </a:t>
            </a:r>
            <a:r>
              <a:rPr lang="en-US" dirty="0" err="1" smtClean="0"/>
              <a:t>mus.of</a:t>
            </a:r>
            <a:r>
              <a:rPr lang="en-US" dirty="0" smtClean="0"/>
              <a:t> the hand</a:t>
            </a:r>
          </a:p>
          <a:p>
            <a:pPr>
              <a:buNone/>
            </a:pPr>
            <a:r>
              <a:rPr lang="en-US" dirty="0" smtClean="0"/>
              <a:t>                                        </a:t>
            </a:r>
            <a:r>
              <a:rPr lang="en-US" dirty="0" err="1" smtClean="0"/>
              <a:t>ulnar</a:t>
            </a:r>
            <a:r>
              <a:rPr lang="en-US" dirty="0" smtClean="0"/>
              <a:t> flexors of the wrist and fingers</a:t>
            </a:r>
          </a:p>
          <a:p>
            <a:r>
              <a:rPr lang="en-US" b="1" dirty="0" smtClean="0"/>
              <a:t>Deformity: </a:t>
            </a:r>
            <a:r>
              <a:rPr lang="en-US" dirty="0" smtClean="0"/>
              <a:t>Claw hand- hyperextension  </a:t>
            </a:r>
          </a:p>
          <a:p>
            <a:pPr>
              <a:buNone/>
            </a:pPr>
            <a:r>
              <a:rPr lang="en-US" dirty="0" smtClean="0"/>
              <a:t>    at the </a:t>
            </a:r>
            <a:r>
              <a:rPr lang="en-US" dirty="0" err="1" smtClean="0"/>
              <a:t>metacarpophalangeal</a:t>
            </a:r>
            <a:r>
              <a:rPr lang="en-US" dirty="0" smtClean="0"/>
              <a:t> joints and </a:t>
            </a:r>
          </a:p>
          <a:p>
            <a:pPr>
              <a:buNone/>
            </a:pPr>
            <a:r>
              <a:rPr lang="en-US" dirty="0" smtClean="0"/>
              <a:t>     flexion at the </a:t>
            </a:r>
            <a:r>
              <a:rPr lang="en-US" dirty="0" err="1" smtClean="0"/>
              <a:t>interphalangeal</a:t>
            </a:r>
            <a:r>
              <a:rPr lang="en-US" dirty="0" smtClean="0"/>
              <a:t> joint.</a:t>
            </a:r>
          </a:p>
          <a:p>
            <a:pPr>
              <a:buNone/>
            </a:pPr>
            <a:r>
              <a:rPr lang="en-US" b="1" dirty="0" smtClean="0"/>
              <a:t>			</a:t>
            </a:r>
            <a:endParaRPr lang="en-US" b="1" dirty="0"/>
          </a:p>
        </p:txBody>
      </p:sp>
      <p:pic>
        <p:nvPicPr>
          <p:cNvPr id="4" name="Picture 2"/>
          <p:cNvPicPr>
            <a:picLocks noChangeAspect="1" noChangeArrowheads="1"/>
          </p:cNvPicPr>
          <p:nvPr/>
        </p:nvPicPr>
        <p:blipFill>
          <a:blip r:embed="rId2"/>
          <a:srcRect/>
          <a:stretch>
            <a:fillRect/>
          </a:stretch>
        </p:blipFill>
        <p:spPr bwMode="auto">
          <a:xfrm>
            <a:off x="6400800" y="3962400"/>
            <a:ext cx="2286000" cy="2895600"/>
          </a:xfrm>
          <a:prstGeom prst="rect">
            <a:avLst/>
          </a:prstGeom>
          <a:noFill/>
          <a:ln w="9525">
            <a:noFill/>
            <a:miter lim="800000"/>
            <a:headEnd/>
            <a:tailEnd/>
          </a:ln>
          <a:effectLst/>
        </p:spPr>
      </p:pic>
      <p:sp>
        <p:nvSpPr>
          <p:cNvPr id="5" name="Rectangle 4"/>
          <p:cNvSpPr/>
          <p:nvPr/>
        </p:nvSpPr>
        <p:spPr>
          <a:xfrm>
            <a:off x="7162800" y="6488668"/>
            <a:ext cx="1755545" cy="369332"/>
          </a:xfrm>
          <a:prstGeom prst="rect">
            <a:avLst/>
          </a:prstGeom>
        </p:spPr>
        <p:txBody>
          <a:bodyPr wrap="none">
            <a:spAutoFit/>
          </a:bodyPr>
          <a:lstStyle/>
          <a:p>
            <a:r>
              <a:rPr lang="en-US" dirty="0" smtClean="0">
                <a:solidFill>
                  <a:srgbClr val="FF0000"/>
                </a:solidFill>
              </a:rPr>
              <a:t>scrubnotes.com</a:t>
            </a:r>
            <a:endParaRPr lang="en-US" dirty="0">
              <a:solidFill>
                <a:srgbClr val="FF0000"/>
              </a:solidFill>
            </a:endParaRPr>
          </a:p>
        </p:txBody>
      </p:sp>
      <p:sp>
        <p:nvSpPr>
          <p:cNvPr id="6" name="Rectangle 5"/>
          <p:cNvSpPr/>
          <p:nvPr/>
        </p:nvSpPr>
        <p:spPr>
          <a:xfrm>
            <a:off x="17526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err="1" smtClean="0"/>
              <a:t>Klumpke’s</a:t>
            </a:r>
            <a:r>
              <a:rPr lang="en-US" b="1" u="sng" dirty="0" smtClean="0"/>
              <a:t> paralysis</a:t>
            </a:r>
            <a:endParaRPr lang="en-US" dirty="0"/>
          </a:p>
        </p:txBody>
      </p:sp>
      <p:pic>
        <p:nvPicPr>
          <p:cNvPr id="5" name="Picture 2"/>
          <p:cNvPicPr>
            <a:picLocks noChangeAspect="1" noChangeArrowheads="1"/>
          </p:cNvPicPr>
          <p:nvPr/>
        </p:nvPicPr>
        <p:blipFill>
          <a:blip r:embed="rId2"/>
          <a:srcRect/>
          <a:stretch>
            <a:fillRect/>
          </a:stretch>
        </p:blipFill>
        <p:spPr bwMode="auto">
          <a:xfrm>
            <a:off x="4381500" y="3581400"/>
            <a:ext cx="4762500" cy="2457450"/>
          </a:xfrm>
          <a:prstGeom prst="rect">
            <a:avLst/>
          </a:prstGeom>
          <a:noFill/>
          <a:ln w="9525">
            <a:noFill/>
            <a:miter lim="800000"/>
            <a:headEnd/>
            <a:tailEnd/>
          </a:ln>
          <a:effectLst/>
        </p:spPr>
      </p:pic>
      <p:sp>
        <p:nvSpPr>
          <p:cNvPr id="6" name="Content Placeholder 5"/>
          <p:cNvSpPr>
            <a:spLocks noGrp="1"/>
          </p:cNvSpPr>
          <p:nvPr>
            <p:ph idx="1"/>
          </p:nvPr>
        </p:nvSpPr>
        <p:spPr>
          <a:xfrm>
            <a:off x="381000" y="1295400"/>
            <a:ext cx="8229600" cy="5562600"/>
          </a:xfrm>
        </p:spPr>
        <p:txBody>
          <a:bodyPr>
            <a:normAutofit fontScale="92500" lnSpcReduction="10000"/>
          </a:bodyPr>
          <a:lstStyle/>
          <a:p>
            <a:r>
              <a:rPr lang="en-US" b="1" dirty="0" smtClean="0"/>
              <a:t>Horner’s syndrome :</a:t>
            </a:r>
          </a:p>
          <a:p>
            <a:pPr>
              <a:buNone/>
            </a:pPr>
            <a:r>
              <a:rPr lang="en-US" dirty="0" smtClean="0"/>
              <a:t>  </a:t>
            </a:r>
            <a:r>
              <a:rPr lang="en-US" dirty="0" err="1" smtClean="0"/>
              <a:t>Ptosis</a:t>
            </a:r>
            <a:r>
              <a:rPr lang="en-US" dirty="0" smtClean="0"/>
              <a:t>- drooping of eyelid</a:t>
            </a:r>
          </a:p>
          <a:p>
            <a:pPr>
              <a:buNone/>
            </a:pPr>
            <a:r>
              <a:rPr lang="en-US" dirty="0" smtClean="0"/>
              <a:t>  </a:t>
            </a:r>
            <a:r>
              <a:rPr lang="en-US" dirty="0" err="1" smtClean="0"/>
              <a:t>Miosis</a:t>
            </a:r>
            <a:r>
              <a:rPr lang="en-US" dirty="0" smtClean="0"/>
              <a:t>- constriction of pupil</a:t>
            </a:r>
          </a:p>
          <a:p>
            <a:pPr>
              <a:buNone/>
            </a:pPr>
            <a:r>
              <a:rPr lang="en-US" dirty="0" smtClean="0"/>
              <a:t>  </a:t>
            </a:r>
            <a:r>
              <a:rPr lang="en-US" dirty="0" err="1" smtClean="0"/>
              <a:t>Anhydrosis</a:t>
            </a:r>
            <a:r>
              <a:rPr lang="en-US" dirty="0" smtClean="0"/>
              <a:t>- lack of sweating</a:t>
            </a:r>
          </a:p>
          <a:p>
            <a:pPr>
              <a:buNone/>
            </a:pPr>
            <a:r>
              <a:rPr lang="en-US" dirty="0" smtClean="0"/>
              <a:t>  </a:t>
            </a:r>
            <a:r>
              <a:rPr lang="en-US" dirty="0" err="1" smtClean="0"/>
              <a:t>Enophthalmos</a:t>
            </a:r>
            <a:r>
              <a:rPr lang="en-US" dirty="0" smtClean="0"/>
              <a:t>- posterior displacement of eyeball</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b="1" dirty="0" smtClean="0"/>
          </a:p>
          <a:p>
            <a:r>
              <a:rPr lang="en-US" b="1" dirty="0" smtClean="0"/>
              <a:t>Sensory loss-</a:t>
            </a:r>
          </a:p>
          <a:p>
            <a:r>
              <a:rPr lang="en-US" b="1" dirty="0" smtClean="0"/>
              <a:t>Vasomotor and </a:t>
            </a:r>
            <a:r>
              <a:rPr lang="en-US" b="1" dirty="0" err="1" smtClean="0"/>
              <a:t>Trophic</a:t>
            </a:r>
            <a:r>
              <a:rPr lang="en-US" b="1" dirty="0" smtClean="0"/>
              <a:t> changes</a:t>
            </a:r>
            <a:endParaRPr lang="en-US" dirty="0" smtClean="0"/>
          </a:p>
          <a:p>
            <a:pPr>
              <a:buNone/>
            </a:pPr>
            <a:endParaRPr lang="en-US" dirty="0"/>
          </a:p>
        </p:txBody>
      </p:sp>
      <p:sp>
        <p:nvSpPr>
          <p:cNvPr id="7" name="Rectangle 6"/>
          <p:cNvSpPr/>
          <p:nvPr/>
        </p:nvSpPr>
        <p:spPr>
          <a:xfrm>
            <a:off x="7484122" y="6019800"/>
            <a:ext cx="1659878" cy="369332"/>
          </a:xfrm>
          <a:prstGeom prst="rect">
            <a:avLst/>
          </a:prstGeom>
        </p:spPr>
        <p:txBody>
          <a:bodyPr wrap="none">
            <a:spAutoFit/>
          </a:bodyPr>
          <a:lstStyle/>
          <a:p>
            <a:r>
              <a:rPr lang="en-US" dirty="0" smtClean="0">
                <a:solidFill>
                  <a:srgbClr val="FF0000"/>
                </a:solidFill>
              </a:rPr>
              <a:t>mrcophth.com</a:t>
            </a:r>
            <a:endParaRPr lang="en-US" dirty="0">
              <a:solidFill>
                <a:srgbClr val="FF0000"/>
              </a:solidFill>
            </a:endParaRPr>
          </a:p>
        </p:txBody>
      </p:sp>
      <p:sp>
        <p:nvSpPr>
          <p:cNvPr id="8" name="Rectangle 7"/>
          <p:cNvSpPr/>
          <p:nvPr/>
        </p:nvSpPr>
        <p:spPr>
          <a:xfrm>
            <a:off x="17526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Injury to N. to </a:t>
            </a:r>
            <a:r>
              <a:rPr lang="en-US" b="1" u="sng" dirty="0" err="1" smtClean="0"/>
              <a:t>Serratus</a:t>
            </a:r>
            <a:r>
              <a:rPr lang="en-US" b="1" u="sng" dirty="0" smtClean="0"/>
              <a:t> anterior</a:t>
            </a:r>
            <a:endParaRPr lang="en-US" b="1" u="sng" dirty="0"/>
          </a:p>
        </p:txBody>
      </p:sp>
      <p:sp>
        <p:nvSpPr>
          <p:cNvPr id="3" name="Content Placeholder 2"/>
          <p:cNvSpPr>
            <a:spLocks noGrp="1"/>
          </p:cNvSpPr>
          <p:nvPr>
            <p:ph idx="1"/>
          </p:nvPr>
        </p:nvSpPr>
        <p:spPr/>
        <p:txBody>
          <a:bodyPr/>
          <a:lstStyle/>
          <a:p>
            <a:r>
              <a:rPr lang="en-US" dirty="0" smtClean="0"/>
              <a:t>by blows or pressure in the posterior triangle of the neck or during a radical mastectomy surgical procedure or heavy load on shoulder.</a:t>
            </a:r>
          </a:p>
          <a:p>
            <a:r>
              <a:rPr lang="en-US" b="1" i="1" dirty="0" smtClean="0"/>
              <a:t>‘Winging of scapula’</a:t>
            </a:r>
          </a:p>
          <a:p>
            <a:r>
              <a:rPr lang="en-US" dirty="0" smtClean="0"/>
              <a:t>Loss of pushing and punching movement</a:t>
            </a:r>
          </a:p>
          <a:p>
            <a:r>
              <a:rPr lang="en-US" dirty="0" smtClean="0"/>
              <a:t>Arm cannot raised above 90⁰</a:t>
            </a:r>
            <a:endParaRPr lang="en-US" dirty="0"/>
          </a:p>
        </p:txBody>
      </p:sp>
      <p:sp>
        <p:nvSpPr>
          <p:cNvPr id="4" name="Rectangle 3"/>
          <p:cNvSpPr/>
          <p:nvPr/>
        </p:nvSpPr>
        <p:spPr>
          <a:xfrm>
            <a:off x="2133600" y="6172200"/>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home.comcast.net/~wnor/wingedscapulalivesml.jpg"/>
          <p:cNvPicPr>
            <a:picLocks noGrp="1"/>
          </p:cNvPicPr>
          <p:nvPr>
            <p:ph idx="1"/>
          </p:nvPr>
        </p:nvPicPr>
        <p:blipFill>
          <a:blip r:embed="rId2"/>
          <a:srcRect/>
          <a:stretch>
            <a:fillRect/>
          </a:stretch>
        </p:blipFill>
        <p:spPr bwMode="auto">
          <a:xfrm>
            <a:off x="1295400" y="1219200"/>
            <a:ext cx="6134100" cy="4787106"/>
          </a:xfrm>
          <a:prstGeom prst="rect">
            <a:avLst/>
          </a:prstGeom>
          <a:noFill/>
          <a:ln w="9525">
            <a:noFill/>
            <a:miter lim="800000"/>
            <a:headEnd/>
            <a:tailEnd/>
          </a:ln>
        </p:spPr>
      </p:pic>
      <p:sp>
        <p:nvSpPr>
          <p:cNvPr id="5" name="Rectangle 4"/>
          <p:cNvSpPr/>
          <p:nvPr/>
        </p:nvSpPr>
        <p:spPr>
          <a:xfrm>
            <a:off x="3733800" y="6488668"/>
            <a:ext cx="1755545" cy="369332"/>
          </a:xfrm>
          <a:prstGeom prst="rect">
            <a:avLst/>
          </a:prstGeom>
        </p:spPr>
        <p:txBody>
          <a:bodyPr wrap="none">
            <a:spAutoFit/>
          </a:bodyPr>
          <a:lstStyle/>
          <a:p>
            <a:r>
              <a:rPr lang="en-US" dirty="0" smtClean="0">
                <a:solidFill>
                  <a:srgbClr val="FF0000"/>
                </a:solidFill>
              </a:rPr>
              <a:t>scrubnotes.com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905000"/>
            <a:ext cx="8229600" cy="1143000"/>
          </a:xfrm>
        </p:spPr>
        <p:txBody>
          <a:bodyPr>
            <a:noAutofit/>
          </a:bodyPr>
          <a:lstStyle/>
          <a:p>
            <a:pPr algn="ctr"/>
            <a:r>
              <a:rPr lang="en-US" sz="5400" dirty="0" smtClean="0"/>
              <a:t>Evidence on applied of the winging of scapula</a:t>
            </a:r>
            <a:endParaRPr lang="en-IN" sz="5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1161288"/>
          </a:xfrm>
        </p:spPr>
        <p:txBody>
          <a:bodyPr>
            <a:noAutofit/>
          </a:bodyPr>
          <a:lstStyle/>
          <a:p>
            <a:r>
              <a:rPr lang="en-US" sz="2400" dirty="0" smtClean="0"/>
              <a:t>G. J. Packer </a:t>
            </a:r>
            <a:r>
              <a:rPr lang="en-US" sz="2400" dirty="0" err="1" smtClean="0"/>
              <a:t>FRCSEd</a:t>
            </a:r>
            <a:r>
              <a:rPr lang="en-US" sz="2400" dirty="0" smtClean="0"/>
              <a:t>, G. R. </a:t>
            </a:r>
            <a:r>
              <a:rPr lang="en-US" sz="2400" dirty="0" err="1" smtClean="0"/>
              <a:t>McLatchie</a:t>
            </a:r>
            <a:r>
              <a:rPr lang="en-US" sz="2400" dirty="0" smtClean="0"/>
              <a:t> FRCS* and W. Bowden FRCS, Br J Sp Med 1993; 27(2), on September 5, 2012 - Published by group.bmj.com</a:t>
            </a:r>
            <a:endParaRPr lang="en-US" sz="2400" dirty="0"/>
          </a:p>
        </p:txBody>
      </p:sp>
      <p:graphicFrame>
        <p:nvGraphicFramePr>
          <p:cNvPr id="4" name="Content Placeholder 3"/>
          <p:cNvGraphicFramePr>
            <a:graphicFrameLocks noGrp="1"/>
          </p:cNvGraphicFramePr>
          <p:nvPr>
            <p:ph idx="1"/>
          </p:nvPr>
        </p:nvGraphicFramePr>
        <p:xfrm>
          <a:off x="457200" y="1219201"/>
          <a:ext cx="8229600" cy="56388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5638800">
                <a:tc>
                  <a:txBody>
                    <a:bodyPr/>
                    <a:lstStyle/>
                    <a:p>
                      <a:r>
                        <a:rPr kumimoji="0" lang="en-US" sz="1800" b="1" kern="1200" baseline="0" dirty="0" smtClean="0">
                          <a:solidFill>
                            <a:schemeClr val="lt1"/>
                          </a:solidFill>
                          <a:latin typeface="+mn-lt"/>
                          <a:ea typeface="+mn-ea"/>
                          <a:cs typeface="+mn-cs"/>
                        </a:rPr>
                        <a:t>G. J. Packer </a:t>
                      </a:r>
                      <a:r>
                        <a:rPr kumimoji="0" lang="en-US" sz="1800" b="1" kern="1200" baseline="0" dirty="0" err="1" smtClean="0">
                          <a:solidFill>
                            <a:schemeClr val="lt1"/>
                          </a:solidFill>
                          <a:latin typeface="+mn-lt"/>
                          <a:ea typeface="+mn-ea"/>
                          <a:cs typeface="+mn-cs"/>
                        </a:rPr>
                        <a:t>FRCSEd</a:t>
                      </a:r>
                      <a:r>
                        <a:rPr kumimoji="0" lang="en-US" sz="1800" b="1" kern="1200" baseline="0" dirty="0" smtClean="0">
                          <a:solidFill>
                            <a:schemeClr val="lt1"/>
                          </a:solidFill>
                          <a:latin typeface="+mn-lt"/>
                          <a:ea typeface="+mn-ea"/>
                          <a:cs typeface="+mn-cs"/>
                        </a:rPr>
                        <a:t>, G. R. </a:t>
                      </a:r>
                      <a:r>
                        <a:rPr kumimoji="0" lang="en-US" sz="1800" b="1" kern="1200" baseline="0" dirty="0" err="1" smtClean="0">
                          <a:solidFill>
                            <a:schemeClr val="lt1"/>
                          </a:solidFill>
                          <a:latin typeface="+mn-lt"/>
                          <a:ea typeface="+mn-ea"/>
                          <a:cs typeface="+mn-cs"/>
                        </a:rPr>
                        <a:t>McLatchie</a:t>
                      </a:r>
                      <a:r>
                        <a:rPr kumimoji="0" lang="en-US" sz="1800" b="1" kern="1200" baseline="0" dirty="0" smtClean="0">
                          <a:solidFill>
                            <a:schemeClr val="lt1"/>
                          </a:solidFill>
                          <a:latin typeface="+mn-lt"/>
                          <a:ea typeface="+mn-ea"/>
                          <a:cs typeface="+mn-cs"/>
                        </a:rPr>
                        <a:t> FRCS* and W. Bowden FRCS</a:t>
                      </a:r>
                      <a:endParaRPr lang="en-US" dirty="0"/>
                    </a:p>
                  </a:txBody>
                  <a:tcPr/>
                </a:tc>
                <a:tc>
                  <a:txBody>
                    <a:bodyPr/>
                    <a:lstStyle/>
                    <a:p>
                      <a:r>
                        <a:rPr kumimoji="0" lang="en-US" sz="1800" b="1" kern="1200" baseline="0" dirty="0" smtClean="0">
                          <a:solidFill>
                            <a:schemeClr val="lt1"/>
                          </a:solidFill>
                          <a:latin typeface="+mn-lt"/>
                          <a:ea typeface="+mn-ea"/>
                          <a:cs typeface="+mn-cs"/>
                        </a:rPr>
                        <a:t>Scapula winging in a sports injury clinic</a:t>
                      </a:r>
                      <a:endParaRPr lang="en-US" dirty="0"/>
                    </a:p>
                  </a:txBody>
                  <a:tcPr/>
                </a:tc>
                <a:tc>
                  <a:txBody>
                    <a:bodyPr/>
                    <a:lstStyle/>
                    <a:p>
                      <a:r>
                        <a:rPr kumimoji="0" lang="en-US" sz="1600" b="1" kern="1200" baseline="0" dirty="0" smtClean="0">
                          <a:solidFill>
                            <a:schemeClr val="lt1"/>
                          </a:solidFill>
                          <a:latin typeface="+mn-lt"/>
                          <a:ea typeface="+mn-ea"/>
                          <a:cs typeface="+mn-cs"/>
                        </a:rPr>
                        <a:t>Four patients with scapula</a:t>
                      </a:r>
                    </a:p>
                    <a:p>
                      <a:r>
                        <a:rPr kumimoji="0" lang="en-US" sz="1600" b="1" kern="1200" baseline="0" dirty="0" smtClean="0">
                          <a:solidFill>
                            <a:schemeClr val="lt1"/>
                          </a:solidFill>
                          <a:latin typeface="+mn-lt"/>
                          <a:ea typeface="+mn-ea"/>
                          <a:cs typeface="+mn-cs"/>
                        </a:rPr>
                        <a:t>winging referred to a sports injury clinic are presented.</a:t>
                      </a:r>
                    </a:p>
                    <a:p>
                      <a:r>
                        <a:rPr kumimoji="0" lang="en-US" sz="1600" b="1" kern="1200" baseline="0" dirty="0" smtClean="0">
                          <a:solidFill>
                            <a:schemeClr val="lt1"/>
                          </a:solidFill>
                          <a:latin typeface="+mn-lt"/>
                          <a:ea typeface="+mn-ea"/>
                          <a:cs typeface="+mn-cs"/>
                        </a:rPr>
                        <a:t>None of the patients was aware of any trauma and a</a:t>
                      </a:r>
                    </a:p>
                    <a:p>
                      <a:r>
                        <a:rPr kumimoji="0" lang="en-US" sz="1600" b="1" kern="1200" baseline="0" dirty="0" smtClean="0">
                          <a:solidFill>
                            <a:schemeClr val="lt1"/>
                          </a:solidFill>
                          <a:latin typeface="+mn-lt"/>
                          <a:ea typeface="+mn-ea"/>
                          <a:cs typeface="+mn-cs"/>
                        </a:rPr>
                        <a:t>traction injury to the long thoracic nerve is proposed as the</a:t>
                      </a:r>
                    </a:p>
                    <a:p>
                      <a:r>
                        <a:rPr kumimoji="0" lang="en-US" sz="1600" b="1" kern="1200" baseline="0" dirty="0" smtClean="0">
                          <a:solidFill>
                            <a:schemeClr val="lt1"/>
                          </a:solidFill>
                          <a:latin typeface="+mn-lt"/>
                          <a:ea typeface="+mn-ea"/>
                          <a:cs typeface="+mn-cs"/>
                        </a:rPr>
                        <a:t>etiology of this condition.</a:t>
                      </a:r>
                      <a:endParaRPr lang="en-US" sz="1600" dirty="0"/>
                    </a:p>
                  </a:txBody>
                  <a:tcPr/>
                </a:tc>
                <a:tc>
                  <a:txBody>
                    <a:bodyPr/>
                    <a:lstStyle/>
                    <a:p>
                      <a:r>
                        <a:rPr kumimoji="0" lang="en-US" sz="1800" b="1" kern="1200" baseline="0" dirty="0" smtClean="0">
                          <a:solidFill>
                            <a:schemeClr val="lt1"/>
                          </a:solidFill>
                          <a:latin typeface="+mn-lt"/>
                          <a:ea typeface="+mn-ea"/>
                          <a:cs typeface="+mn-cs"/>
                        </a:rPr>
                        <a:t>As the winging results from a </a:t>
                      </a:r>
                      <a:r>
                        <a:rPr kumimoji="0" lang="en-US" sz="1800" b="1" kern="1200" baseline="0" dirty="0" err="1" smtClean="0">
                          <a:solidFill>
                            <a:schemeClr val="lt1"/>
                          </a:solidFill>
                          <a:latin typeface="+mn-lt"/>
                          <a:ea typeface="+mn-ea"/>
                          <a:cs typeface="+mn-cs"/>
                        </a:rPr>
                        <a:t>neurapraxia</a:t>
                      </a:r>
                      <a:r>
                        <a:rPr kumimoji="0" lang="en-US" sz="1800" b="1" kern="1200" baseline="0" dirty="0" smtClean="0">
                          <a:solidFill>
                            <a:schemeClr val="lt1"/>
                          </a:solidFill>
                          <a:latin typeface="+mn-lt"/>
                          <a:ea typeface="+mn-ea"/>
                          <a:cs typeface="+mn-cs"/>
                        </a:rPr>
                        <a:t>,</a:t>
                      </a:r>
                    </a:p>
                    <a:p>
                      <a:r>
                        <a:rPr kumimoji="0" lang="en-US" sz="1800" b="1" kern="1200" baseline="0" dirty="0" smtClean="0">
                          <a:solidFill>
                            <a:schemeClr val="lt1"/>
                          </a:solidFill>
                          <a:latin typeface="+mn-lt"/>
                          <a:ea typeface="+mn-ea"/>
                          <a:cs typeface="+mn-cs"/>
                        </a:rPr>
                        <a:t>treatment consists of 'supervised neglect', shoulder</a:t>
                      </a:r>
                    </a:p>
                    <a:p>
                      <a:r>
                        <a:rPr kumimoji="0" lang="en-US" sz="1800" b="1" kern="1200" baseline="0" dirty="0" smtClean="0">
                          <a:solidFill>
                            <a:schemeClr val="lt1"/>
                          </a:solidFill>
                          <a:latin typeface="+mn-lt"/>
                          <a:ea typeface="+mn-ea"/>
                          <a:cs typeface="+mn-cs"/>
                        </a:rPr>
                        <a:t>movements being maintained under physiotherapy</a:t>
                      </a:r>
                    </a:p>
                    <a:p>
                      <a:r>
                        <a:rPr kumimoji="0" lang="en-US" sz="1800" b="1" kern="1200" baseline="0" dirty="0" smtClean="0">
                          <a:solidFill>
                            <a:schemeClr val="lt1"/>
                          </a:solidFill>
                          <a:latin typeface="+mn-lt"/>
                          <a:ea typeface="+mn-ea"/>
                          <a:cs typeface="+mn-cs"/>
                        </a:rPr>
                        <a:t>supervision.</a:t>
                      </a:r>
                      <a:endParaRPr lang="en-US" dirty="0"/>
                    </a:p>
                  </a:txBody>
                  <a:tcPr/>
                </a:tc>
                <a:tc>
                  <a:txBody>
                    <a:bodyPr/>
                    <a:lstStyle/>
                    <a:p>
                      <a:r>
                        <a:rPr kumimoji="0" lang="en-US" sz="1800" b="1" kern="1200" baseline="0" dirty="0" smtClean="0">
                          <a:solidFill>
                            <a:schemeClr val="lt1"/>
                          </a:solidFill>
                          <a:latin typeface="+mn-lt"/>
                          <a:ea typeface="+mn-ea"/>
                          <a:cs typeface="+mn-cs"/>
                        </a:rPr>
                        <a:t>The absence of precipitating trauma and the</a:t>
                      </a:r>
                    </a:p>
                    <a:p>
                      <a:r>
                        <a:rPr kumimoji="0" lang="en-US" sz="1800" b="1" kern="1200" baseline="0" dirty="0" smtClean="0">
                          <a:solidFill>
                            <a:schemeClr val="lt1"/>
                          </a:solidFill>
                          <a:latin typeface="+mn-lt"/>
                          <a:ea typeface="+mn-ea"/>
                          <a:cs typeface="+mn-cs"/>
                        </a:rPr>
                        <a:t>non-specific history may explain why scapula winging</a:t>
                      </a:r>
                    </a:p>
                    <a:p>
                      <a:r>
                        <a:rPr kumimoji="0" lang="en-US" sz="1800" b="1" kern="1200" baseline="0" dirty="0" smtClean="0">
                          <a:solidFill>
                            <a:schemeClr val="lt1"/>
                          </a:solidFill>
                          <a:latin typeface="+mn-lt"/>
                          <a:ea typeface="+mn-ea"/>
                          <a:cs typeface="+mn-cs"/>
                        </a:rPr>
                        <a:t>may be </a:t>
                      </a:r>
                      <a:r>
                        <a:rPr kumimoji="0" lang="en-US" sz="1800" b="1" kern="1200" baseline="0" dirty="0" err="1" smtClean="0">
                          <a:solidFill>
                            <a:schemeClr val="lt1"/>
                          </a:solidFill>
                          <a:latin typeface="+mn-lt"/>
                          <a:ea typeface="+mn-ea"/>
                          <a:cs typeface="+mn-cs"/>
                        </a:rPr>
                        <a:t>underdiagnosed</a:t>
                      </a:r>
                      <a:r>
                        <a:rPr kumimoji="0" lang="en-US" sz="1800" b="1" kern="1200" baseline="0" smtClean="0">
                          <a:solidFill>
                            <a:schemeClr val="lt1"/>
                          </a:solidFill>
                          <a:latin typeface="+mn-lt"/>
                          <a:ea typeface="+mn-ea"/>
                          <a:cs typeface="+mn-cs"/>
                        </a:rPr>
                        <a:t>.</a:t>
                      </a:r>
                      <a:endParaRPr lang="en-US"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Documents and Settings\user1\Desktop\New Folder (2)\images23.jpeg"/>
          <p:cNvPicPr>
            <a:picLocks noGrp="1" noChangeAspect="1" noChangeArrowheads="1"/>
          </p:cNvPicPr>
          <p:nvPr>
            <p:ph idx="1"/>
          </p:nvPr>
        </p:nvPicPr>
        <p:blipFill>
          <a:blip r:embed="rId2"/>
          <a:srcRect/>
          <a:stretch>
            <a:fillRect/>
          </a:stretch>
        </p:blipFill>
        <p:spPr bwMode="auto">
          <a:xfrm>
            <a:off x="533400" y="942919"/>
            <a:ext cx="8077200" cy="59150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brachial plexus</a:t>
            </a:r>
            <a:endParaRPr lang="en-US" dirty="0"/>
          </a:p>
        </p:txBody>
      </p:sp>
      <p:sp>
        <p:nvSpPr>
          <p:cNvPr id="3" name="Content Placeholder 2"/>
          <p:cNvSpPr>
            <a:spLocks noGrp="1"/>
          </p:cNvSpPr>
          <p:nvPr>
            <p:ph idx="1"/>
          </p:nvPr>
        </p:nvSpPr>
        <p:spPr/>
        <p:txBody>
          <a:bodyPr/>
          <a:lstStyle/>
          <a:p>
            <a:r>
              <a:rPr lang="en-US" b="1" i="1" dirty="0" smtClean="0"/>
              <a:t>Roots </a:t>
            </a:r>
          </a:p>
          <a:p>
            <a:r>
              <a:rPr lang="en-US" b="1" i="1" dirty="0" smtClean="0"/>
              <a:t>Trunks</a:t>
            </a:r>
          </a:p>
          <a:p>
            <a:r>
              <a:rPr lang="en-US" b="1" i="1" dirty="0" smtClean="0"/>
              <a:t>Division</a:t>
            </a:r>
          </a:p>
          <a:p>
            <a:r>
              <a:rPr lang="en-US" b="1" dirty="0" smtClean="0"/>
              <a:t>Cords- </a:t>
            </a:r>
            <a:r>
              <a:rPr lang="en-US" b="1" dirty="0" err="1" smtClean="0"/>
              <a:t>infraclavicular</a:t>
            </a:r>
            <a:endParaRPr lang="en-US" b="1" dirty="0" smtClean="0"/>
          </a:p>
        </p:txBody>
      </p:sp>
      <p:cxnSp>
        <p:nvCxnSpPr>
          <p:cNvPr id="9" name="Straight Connector 8"/>
          <p:cNvCxnSpPr/>
          <p:nvPr/>
        </p:nvCxnSpPr>
        <p:spPr>
          <a:xfrm rot="5400000">
            <a:off x="1828800" y="26670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20574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33600" y="32766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8400" y="2667000"/>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19400" y="2438400"/>
            <a:ext cx="2514600" cy="461665"/>
          </a:xfrm>
          <a:prstGeom prst="rect">
            <a:avLst/>
          </a:prstGeom>
          <a:noFill/>
        </p:spPr>
        <p:txBody>
          <a:bodyPr wrap="square" rtlCol="0">
            <a:spAutoFit/>
          </a:bodyPr>
          <a:lstStyle/>
          <a:p>
            <a:r>
              <a:rPr lang="en-US" sz="2400" b="1" dirty="0" err="1" smtClean="0"/>
              <a:t>supraclavicular</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122" name="Object 1"/>
          <p:cNvGraphicFramePr>
            <a:graphicFrameLocks noChangeAspect="1"/>
          </p:cNvGraphicFramePr>
          <p:nvPr>
            <p:ph idx="1"/>
          </p:nvPr>
        </p:nvGraphicFramePr>
        <p:xfrm>
          <a:off x="623888" y="295275"/>
          <a:ext cx="7758112" cy="5645150"/>
        </p:xfrm>
        <a:graphic>
          <a:graphicData uri="http://schemas.openxmlformats.org/presentationml/2006/ole">
            <p:oleObj spid="_x0000_s1026" name="Bitmap Image" r:id="rId3" imgW="5706272" imgH="4153480" progId="PBrush">
              <p:embed/>
            </p:oleObj>
          </a:graphicData>
        </a:graphic>
      </p:graphicFrame>
      <p:sp>
        <p:nvSpPr>
          <p:cNvPr id="4" name="Rectangle 3"/>
          <p:cNvSpPr/>
          <p:nvPr/>
        </p:nvSpPr>
        <p:spPr>
          <a:xfrm>
            <a:off x="3810000" y="6248400"/>
            <a:ext cx="1511696" cy="369332"/>
          </a:xfrm>
          <a:prstGeom prst="rect">
            <a:avLst/>
          </a:prstGeom>
        </p:spPr>
        <p:txBody>
          <a:bodyPr wrap="none">
            <a:spAutoFit/>
          </a:bodyPr>
          <a:lstStyle/>
          <a:p>
            <a:r>
              <a:rPr lang="en-US" dirty="0" smtClean="0">
                <a:solidFill>
                  <a:srgbClr val="FF0000"/>
                </a:solidFill>
              </a:rPr>
              <a:t>proprofs.com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Documents and Settings\user1\Desktop\New Folder (2)\Picture1.jpg"/>
          <p:cNvPicPr>
            <a:picLocks noGrp="1" noChangeAspect="1" noChangeArrowheads="1"/>
          </p:cNvPicPr>
          <p:nvPr>
            <p:ph idx="1"/>
          </p:nvPr>
        </p:nvPicPr>
        <p:blipFill>
          <a:blip r:embed="rId2"/>
          <a:srcRect/>
          <a:stretch>
            <a:fillRect/>
          </a:stretch>
        </p:blipFill>
        <p:spPr bwMode="auto">
          <a:xfrm>
            <a:off x="447134" y="381000"/>
            <a:ext cx="8087266" cy="5745163"/>
          </a:xfrm>
          <a:prstGeom prst="rect">
            <a:avLst/>
          </a:prstGeom>
          <a:noFill/>
        </p:spPr>
      </p:pic>
      <p:sp>
        <p:nvSpPr>
          <p:cNvPr id="4" name="Rectangle 3"/>
          <p:cNvSpPr/>
          <p:nvPr/>
        </p:nvSpPr>
        <p:spPr>
          <a:xfrm>
            <a:off x="3733800" y="6488668"/>
            <a:ext cx="1846788" cy="369332"/>
          </a:xfrm>
          <a:prstGeom prst="rect">
            <a:avLst/>
          </a:prstGeom>
        </p:spPr>
        <p:txBody>
          <a:bodyPr wrap="none">
            <a:spAutoFit/>
          </a:bodyPr>
          <a:lstStyle/>
          <a:p>
            <a:r>
              <a:rPr lang="en-US" dirty="0" smtClean="0">
                <a:solidFill>
                  <a:srgbClr val="FF0000"/>
                </a:solidFill>
              </a:rPr>
              <a:t>en.wikipedia.org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J:\Personal Data\My Documents\MUSEUM PROJECTS\SUPEXT\AXILLA-Museum\Brachial Plexus Pix\Image19 copy.tif"/>
          <p:cNvPicPr>
            <a:picLocks noGrp="1" noChangeAspect="1" noChangeArrowheads="1"/>
          </p:cNvPicPr>
          <p:nvPr>
            <p:ph idx="1"/>
          </p:nvPr>
        </p:nvPicPr>
        <p:blipFill>
          <a:blip r:embed="rId2"/>
          <a:srcRect/>
          <a:stretch>
            <a:fillRect/>
          </a:stretch>
        </p:blipFill>
        <p:spPr bwMode="auto">
          <a:xfrm>
            <a:off x="152400" y="228600"/>
            <a:ext cx="8991600" cy="662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6324600" y="6488668"/>
            <a:ext cx="1953868" cy="369332"/>
          </a:xfrm>
          <a:prstGeom prst="rect">
            <a:avLst/>
          </a:prstGeom>
        </p:spPr>
        <p:txBody>
          <a:bodyPr wrap="none">
            <a:spAutoFit/>
          </a:bodyPr>
          <a:lstStyle/>
          <a:p>
            <a:r>
              <a:rPr lang="en-US" dirty="0" smtClean="0">
                <a:solidFill>
                  <a:srgbClr val="FF0000"/>
                </a:solidFill>
              </a:rPr>
              <a:t>physio-pedia.com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J:\Personal Data\My Documents\MUSEUM PROJECTS\SUPEXT\AXILLA-Museum\Brachial Plexus Pix\Image14.tif"/>
          <p:cNvPicPr>
            <a:picLocks noGrp="1" noChangeAspect="1" noChangeArrowheads="1"/>
          </p:cNvPicPr>
          <p:nvPr>
            <p:ph idx="1"/>
          </p:nvPr>
        </p:nvPicPr>
        <p:blipFill>
          <a:blip r:embed="rId2"/>
          <a:srcRect/>
          <a:stretch>
            <a:fillRect/>
          </a:stretch>
        </p:blipFill>
        <p:spPr bwMode="auto">
          <a:xfrm>
            <a:off x="228600" y="0"/>
            <a:ext cx="85344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5638800" y="6324600"/>
            <a:ext cx="1846788" cy="369332"/>
          </a:xfrm>
          <a:prstGeom prst="rect">
            <a:avLst/>
          </a:prstGeom>
        </p:spPr>
        <p:txBody>
          <a:bodyPr wrap="none">
            <a:spAutoFit/>
          </a:bodyPr>
          <a:lstStyle/>
          <a:p>
            <a:r>
              <a:rPr lang="en-US" dirty="0" smtClean="0">
                <a:solidFill>
                  <a:srgbClr val="FF0000"/>
                </a:solidFill>
              </a:rPr>
              <a:t>en.wikipedia.org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dirty="0" smtClean="0"/>
              <a:t>Branches of the Brachial Plexus</a:t>
            </a:r>
            <a:endParaRPr lang="en-US" sz="3200" dirty="0"/>
          </a:p>
        </p:txBody>
      </p:sp>
      <p:sp>
        <p:nvSpPr>
          <p:cNvPr id="3" name="Content Placeholder 2"/>
          <p:cNvSpPr>
            <a:spLocks noGrp="1"/>
          </p:cNvSpPr>
          <p:nvPr>
            <p:ph idx="1"/>
          </p:nvPr>
        </p:nvSpPr>
        <p:spPr>
          <a:xfrm>
            <a:off x="457200" y="1371600"/>
            <a:ext cx="8229600" cy="4953000"/>
          </a:xfrm>
        </p:spPr>
        <p:txBody>
          <a:bodyPr/>
          <a:lstStyle/>
          <a:p>
            <a:r>
              <a:rPr lang="en-US" i="1" u="sng" dirty="0" smtClean="0"/>
              <a:t>Branches of The Roots</a:t>
            </a:r>
          </a:p>
          <a:p>
            <a:pPr marL="800100" indent="-342900">
              <a:buFont typeface="+mj-lt"/>
              <a:buAutoNum type="arabicPeriod"/>
            </a:pPr>
            <a:r>
              <a:rPr lang="en-US" i="1" dirty="0" smtClean="0"/>
              <a:t>Nerve to </a:t>
            </a:r>
            <a:r>
              <a:rPr lang="en-US" i="1" dirty="0" err="1" smtClean="0"/>
              <a:t>Serratus</a:t>
            </a:r>
            <a:r>
              <a:rPr lang="en-US" i="1" dirty="0" smtClean="0"/>
              <a:t> Anterior (Long Thoracic Nerve) (C6,7)</a:t>
            </a:r>
          </a:p>
          <a:p>
            <a:pPr marL="800100" indent="-342900">
              <a:buFont typeface="+mj-lt"/>
              <a:buAutoNum type="arabicPeriod"/>
            </a:pPr>
            <a:r>
              <a:rPr lang="en-US" i="1" dirty="0" smtClean="0"/>
              <a:t>Nerve To </a:t>
            </a:r>
            <a:r>
              <a:rPr lang="en-US" i="1" dirty="0" err="1" smtClean="0"/>
              <a:t>Rhomboideus</a:t>
            </a:r>
            <a:r>
              <a:rPr lang="en-US" i="1" dirty="0" smtClean="0"/>
              <a:t> (Dorsal Scapular)(C5)</a:t>
            </a:r>
          </a:p>
          <a:p>
            <a:pPr marL="800100" indent="-342900">
              <a:buFont typeface="+mj-lt"/>
              <a:buAutoNum type="arabicPeriod"/>
            </a:pPr>
            <a:endParaRPr lang="en-US" i="1" dirty="0" smtClean="0"/>
          </a:p>
          <a:p>
            <a:pPr marL="342900" indent="-342900"/>
            <a:r>
              <a:rPr lang="en-US" i="1" u="sng" dirty="0" smtClean="0"/>
              <a:t>Branches Of The Trunks</a:t>
            </a:r>
          </a:p>
          <a:p>
            <a:pPr marL="1028700" indent="-514350">
              <a:buFont typeface="+mj-lt"/>
              <a:buAutoNum type="arabicPeriod"/>
            </a:pPr>
            <a:r>
              <a:rPr lang="en-US" i="1" dirty="0" err="1" smtClean="0"/>
              <a:t>Suprascapular</a:t>
            </a:r>
            <a:r>
              <a:rPr lang="en-US" i="1" dirty="0" smtClean="0"/>
              <a:t> nerve(C5,6)</a:t>
            </a:r>
          </a:p>
          <a:p>
            <a:pPr marL="1028700" indent="-514350">
              <a:buFont typeface="+mj-lt"/>
              <a:buAutoNum type="arabicPeriod"/>
            </a:pPr>
            <a:r>
              <a:rPr lang="en-US" i="1" dirty="0" smtClean="0"/>
              <a:t>Nerve to </a:t>
            </a:r>
            <a:r>
              <a:rPr lang="en-US" i="1" dirty="0" err="1" smtClean="0"/>
              <a:t>Subclavius</a:t>
            </a:r>
            <a:r>
              <a:rPr lang="en-US" i="1" dirty="0" smtClean="0"/>
              <a:t> (C5,6)</a:t>
            </a:r>
          </a:p>
          <a:p>
            <a:pPr>
              <a:buNone/>
            </a:pPr>
            <a:endParaRPr lang="en-US" i="1" dirty="0"/>
          </a:p>
        </p:txBody>
      </p:sp>
      <p:sp>
        <p:nvSpPr>
          <p:cNvPr id="4" name="Rectangle 3"/>
          <p:cNvSpPr/>
          <p:nvPr/>
        </p:nvSpPr>
        <p:spPr>
          <a:xfrm>
            <a:off x="28956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dirty="0" smtClean="0"/>
              <a:t>Branches of the Brachial Plexus</a:t>
            </a:r>
            <a:endParaRPr lang="en-US" sz="3200" dirty="0"/>
          </a:p>
        </p:txBody>
      </p:sp>
      <p:sp>
        <p:nvSpPr>
          <p:cNvPr id="3" name="Content Placeholder 2"/>
          <p:cNvSpPr>
            <a:spLocks noGrp="1"/>
          </p:cNvSpPr>
          <p:nvPr>
            <p:ph idx="1"/>
          </p:nvPr>
        </p:nvSpPr>
        <p:spPr>
          <a:xfrm>
            <a:off x="457200" y="1447800"/>
            <a:ext cx="8229600" cy="4876800"/>
          </a:xfrm>
        </p:spPr>
        <p:txBody>
          <a:bodyPr/>
          <a:lstStyle/>
          <a:p>
            <a:r>
              <a:rPr lang="en-US" u="sng" dirty="0" smtClean="0"/>
              <a:t>Branches Of The Cords</a:t>
            </a:r>
          </a:p>
          <a:p>
            <a:pPr marL="971550" indent="-514350">
              <a:buFont typeface="+mj-lt"/>
              <a:buAutoNum type="alphaUcPeriod"/>
            </a:pPr>
            <a:r>
              <a:rPr lang="en-US" i="1" u="sng" dirty="0" smtClean="0"/>
              <a:t>Branches of the Lateral Cord</a:t>
            </a:r>
            <a:endParaRPr lang="en-US" i="1" dirty="0" smtClean="0"/>
          </a:p>
          <a:p>
            <a:pPr marL="1428750" indent="-514350">
              <a:buFont typeface="+mj-lt"/>
              <a:buAutoNum type="arabicPeriod"/>
            </a:pPr>
            <a:r>
              <a:rPr lang="en-US" dirty="0" smtClean="0"/>
              <a:t>Lateral Pectoral (C5,6,7)</a:t>
            </a:r>
          </a:p>
          <a:p>
            <a:pPr marL="1428750" indent="-514350">
              <a:buFont typeface="+mj-lt"/>
              <a:buAutoNum type="arabicPeriod"/>
            </a:pPr>
            <a:r>
              <a:rPr lang="en-US" dirty="0" err="1" smtClean="0"/>
              <a:t>Musculocutaneous</a:t>
            </a:r>
            <a:r>
              <a:rPr lang="en-US" dirty="0" smtClean="0"/>
              <a:t> (C5,6,7)</a:t>
            </a:r>
          </a:p>
          <a:p>
            <a:pPr marL="1428750" indent="-514350">
              <a:buFont typeface="+mj-lt"/>
              <a:buAutoNum type="arabicPeriod"/>
            </a:pPr>
            <a:r>
              <a:rPr lang="en-US" dirty="0" smtClean="0"/>
              <a:t>Lateral root of median nerve (C5,6,7)</a:t>
            </a:r>
          </a:p>
          <a:p>
            <a:pPr marL="1428750" indent="-514350">
              <a:buNone/>
            </a:pPr>
            <a:endParaRPr lang="en-US" dirty="0"/>
          </a:p>
        </p:txBody>
      </p:sp>
      <p:sp>
        <p:nvSpPr>
          <p:cNvPr id="4" name="Rectangle 3"/>
          <p:cNvSpPr/>
          <p:nvPr/>
        </p:nvSpPr>
        <p:spPr>
          <a:xfrm>
            <a:off x="29718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TotalTime>
  <Words>1677</Words>
  <Application>Microsoft Office PowerPoint</Application>
  <PresentationFormat>On-screen Show (4:3)</PresentationFormat>
  <Paragraphs>178</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Flow</vt:lpstr>
      <vt:lpstr>Bitmap Image</vt:lpstr>
      <vt:lpstr>brachial plexus</vt:lpstr>
      <vt:lpstr>Slide 2</vt:lpstr>
      <vt:lpstr>brachial plexus</vt:lpstr>
      <vt:lpstr>Slide 4</vt:lpstr>
      <vt:lpstr>Slide 5</vt:lpstr>
      <vt:lpstr>Slide 6</vt:lpstr>
      <vt:lpstr>Slide 7</vt:lpstr>
      <vt:lpstr>Branches of the Brachial Plexus</vt:lpstr>
      <vt:lpstr>Branches of the Brachial Plexus</vt:lpstr>
      <vt:lpstr>Branches of the Brachial Plexus</vt:lpstr>
      <vt:lpstr>Branches of the Brachial Plexus</vt:lpstr>
      <vt:lpstr>Evidence of Variations in Brachial Plexus Formation</vt:lpstr>
      <vt:lpstr>Walter G. Harry, John D.C. Bennett, Somes C. Guha Issue Clinical Anatomy Volume 10, Issue 4,   pages 250–252, 1997 </vt:lpstr>
      <vt:lpstr>James VILLAMERE [1]Shannon GOODWIN [2]Maxwell HINCKE [2]Alireza JALALI [2] [1] Faculty of Medicine, University of Ottawa, Ottawa, CANADA; [2] Division of Clinical and Functional Anatomy, Faculty of Medicine, University of Ottawa, Ottawa, CANADA. 14 March, 2009 © http://www.neuroanatomy.org</vt:lpstr>
      <vt:lpstr> Suruchi Singhal  , Vani Vijay Rao   and Roopa Ravindranath   Department of Anatomy, St John's Medical College, Bangalore – 560034, India Journal of Brachial Plexus and Peripheral Nerve Injury 2007, 2:21doi:10.1186/1749-7221-2-21 </vt:lpstr>
      <vt:lpstr>Applied anatomy</vt:lpstr>
      <vt:lpstr>Slide 17</vt:lpstr>
      <vt:lpstr>Slide 18</vt:lpstr>
      <vt:lpstr>Slide 19</vt:lpstr>
      <vt:lpstr>Evidence on applied of the Erb’s palsy</vt:lpstr>
      <vt:lpstr>             K Weizsaecker, JE Deaver, WR Cohen,BJOG: An International Journal of Obstetrics &amp; Gynaecology,Volume 114, Issue 8, pages 1003–1009, August 2007 </vt:lpstr>
      <vt:lpstr>H.F. Sandmire, R.K. DeMott, International Journal of Gynecology &amp; Obstetrics Vol. 78, Issue 3, Pages 253-256, September 2002</vt:lpstr>
      <vt:lpstr>Klumpke’s paralysis</vt:lpstr>
      <vt:lpstr>Klumpke’s paralysis</vt:lpstr>
      <vt:lpstr>Injury to N. to Serratus anterior</vt:lpstr>
      <vt:lpstr>Slide 26</vt:lpstr>
      <vt:lpstr>Evidence on applied of the winging of scapula</vt:lpstr>
      <vt:lpstr>G. J. Packer FRCSEd, G. R. McLatchie FRCS* and W. Bowden FRCS, Br J Sp Med 1993; 27(2), on September 5, 2012 - Published by group.bmj.com</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Axilla</dc:title>
  <dc:creator>john</dc:creator>
  <cp:lastModifiedBy>Admin</cp:lastModifiedBy>
  <cp:revision>21</cp:revision>
  <dcterms:created xsi:type="dcterms:W3CDTF">2012-09-06T19:46:38Z</dcterms:created>
  <dcterms:modified xsi:type="dcterms:W3CDTF">2020-08-13T10:10:04Z</dcterms:modified>
</cp:coreProperties>
</file>