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257" r:id="rId3"/>
    <p:sldId id="258" r:id="rId4"/>
    <p:sldId id="293"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4" r:id="rId18"/>
    <p:sldId id="277" r:id="rId19"/>
    <p:sldId id="278" r:id="rId20"/>
    <p:sldId id="291" r:id="rId21"/>
    <p:sldId id="295" r:id="rId22"/>
    <p:sldId id="292" r:id="rId23"/>
    <p:sldId id="299" r:id="rId24"/>
    <p:sldId id="287" r:id="rId25"/>
    <p:sldId id="289" r:id="rId26"/>
    <p:sldId id="296" r:id="rId27"/>
    <p:sldId id="297" r:id="rId28"/>
    <p:sldId id="280" r:id="rId29"/>
    <p:sldId id="281" r:id="rId30"/>
    <p:sldId id="279" r:id="rId31"/>
    <p:sldId id="282" r:id="rId32"/>
    <p:sldId id="283" r:id="rId33"/>
    <p:sldId id="30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8/13/2020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8/13/2020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yoxMGHNj3ZU&amp;t=21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ciencedirect.com/science/journal/01406736/364/9430" TargetMode="External"/><Relationship Id="rId2" Type="http://schemas.openxmlformats.org/officeDocument/2006/relationships/hyperlink" Target="https://www.sciencedirect.com/science/article/pii/S014067360416678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cripps.org/articles/2902-bone-marrow-biopsy" TargetMode="External"/><Relationship Id="rId2" Type="http://schemas.openxmlformats.org/officeDocument/2006/relationships/hyperlink" Target="http://www.scripps.org/articles/3612-amniocentesis" TargetMode="Externa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ctr">
              <a:buNone/>
            </a:pPr>
            <a:endParaRPr lang="en-US" sz="2800" b="1" dirty="0" smtClean="0">
              <a:solidFill>
                <a:srgbClr val="0070C0"/>
              </a:solidFill>
            </a:endParaRPr>
          </a:p>
          <a:p>
            <a:pPr algn="ctr">
              <a:buNone/>
            </a:pPr>
            <a:endParaRPr lang="en-US" sz="4000" b="1" dirty="0" smtClean="0">
              <a:solidFill>
                <a:srgbClr val="0070C0"/>
              </a:solidFill>
            </a:endParaRPr>
          </a:p>
          <a:p>
            <a:pPr algn="ctr">
              <a:buNone/>
            </a:pPr>
            <a:r>
              <a:rPr lang="en-US" sz="4000" b="1" dirty="0" smtClean="0">
                <a:solidFill>
                  <a:srgbClr val="0070C0"/>
                </a:solidFill>
              </a:rPr>
              <a:t>KARYOTYPING</a:t>
            </a:r>
            <a:endParaRPr lang="en-US" sz="3600" dirty="0"/>
          </a:p>
        </p:txBody>
      </p:sp>
      <p:sp>
        <p:nvSpPr>
          <p:cNvPr id="4" name="Rectangle 3"/>
          <p:cNvSpPr/>
          <p:nvPr/>
        </p:nvSpPr>
        <p:spPr>
          <a:xfrm>
            <a:off x="304800" y="5105400"/>
            <a:ext cx="4572000" cy="1200329"/>
          </a:xfrm>
          <a:prstGeom prst="rect">
            <a:avLst/>
          </a:prstGeom>
        </p:spPr>
        <p:txBody>
          <a:bodyPr>
            <a:spAutoFit/>
          </a:bodyPr>
          <a:lstStyle/>
          <a:p>
            <a:r>
              <a:rPr lang="en-US" dirty="0" err="1" smtClean="0"/>
              <a:t>Dr.Hetal</a:t>
            </a:r>
            <a:r>
              <a:rPr lang="en-US" dirty="0" smtClean="0"/>
              <a:t> </a:t>
            </a:r>
            <a:r>
              <a:rPr lang="en-US" dirty="0" err="1" smtClean="0"/>
              <a:t>Vaishnani</a:t>
            </a:r>
            <a:endParaRPr lang="en-US" dirty="0" smtClean="0"/>
          </a:p>
          <a:p>
            <a:r>
              <a:rPr lang="en-US" dirty="0" smtClean="0"/>
              <a:t>Associate </a:t>
            </a:r>
            <a:r>
              <a:rPr lang="en-US" dirty="0" smtClean="0"/>
              <a:t>Professor</a:t>
            </a:r>
          </a:p>
          <a:p>
            <a:r>
              <a:rPr lang="en-US" dirty="0" smtClean="0"/>
              <a:t>Department of Anatomy</a:t>
            </a:r>
          </a:p>
          <a:p>
            <a:r>
              <a:rPr lang="en-US" dirty="0" smtClean="0"/>
              <a:t>S.B.K.S.M.I. &amp; R.C.</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CULTURE MEDIUM: HAM F10, TC 199 etc.</a:t>
            </a:r>
            <a:endParaRPr lang="en-US" sz="2800" dirty="0"/>
          </a:p>
        </p:txBody>
      </p:sp>
      <p:pic>
        <p:nvPicPr>
          <p:cNvPr id="7" name="Picture 4" descr="C:\Users\Manoj\Desktop\l0145i__041216500_1205_16082012.png"/>
          <p:cNvPicPr>
            <a:picLocks noGrp="1" noChangeAspect="1" noChangeArrowheads="1"/>
          </p:cNvPicPr>
          <p:nvPr>
            <p:ph sz="quarter" idx="1"/>
          </p:nvPr>
        </p:nvPicPr>
        <p:blipFill>
          <a:blip r:embed="rId2"/>
          <a:stretch>
            <a:fillRect/>
          </a:stretch>
        </p:blipFill>
        <p:spPr bwMode="auto">
          <a:xfrm>
            <a:off x="2557759" y="1527175"/>
            <a:ext cx="3991970" cy="4572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Fetal calf serum/ Human AB serum</a:t>
            </a:r>
            <a:endParaRPr lang="en-US" dirty="0"/>
          </a:p>
        </p:txBody>
      </p:sp>
      <p:pic>
        <p:nvPicPr>
          <p:cNvPr id="6147" name="Picture 3" descr="C:\Users\Manoj\Desktop\Fetal_Bovine_Serum_Bottles.jpg"/>
          <p:cNvPicPr>
            <a:picLocks noGrp="1" noChangeAspect="1" noChangeArrowheads="1"/>
          </p:cNvPicPr>
          <p:nvPr>
            <p:ph sz="half" idx="1"/>
          </p:nvPr>
        </p:nvPicPr>
        <p:blipFill>
          <a:blip r:embed="rId2"/>
          <a:stretch>
            <a:fillRect/>
          </a:stretch>
        </p:blipFill>
        <p:spPr bwMode="auto">
          <a:xfrm>
            <a:off x="301625" y="1783937"/>
            <a:ext cx="4038600" cy="3856863"/>
          </a:xfrm>
          <a:prstGeom prst="rect">
            <a:avLst/>
          </a:prstGeom>
          <a:noFill/>
        </p:spPr>
      </p:pic>
      <p:pic>
        <p:nvPicPr>
          <p:cNvPr id="6148" name="Picture 4" descr="C:\Users\Manoj\Desktop\F81491~wl.jpg"/>
          <p:cNvPicPr>
            <a:picLocks noGrp="1" noChangeAspect="1" noChangeArrowheads="1"/>
          </p:cNvPicPr>
          <p:nvPr>
            <p:ph sz="half" idx="2"/>
          </p:nvPr>
        </p:nvPicPr>
        <p:blipFill>
          <a:blip r:embed="rId3"/>
          <a:stretch>
            <a:fillRect/>
          </a:stretch>
        </p:blipFill>
        <p:spPr bwMode="auto">
          <a:xfrm>
            <a:off x="5722620" y="1761649"/>
            <a:ext cx="2194560" cy="39014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Phytohaemagglutinin</a:t>
            </a:r>
            <a:endParaRPr lang="en-US" dirty="0"/>
          </a:p>
        </p:txBody>
      </p:sp>
      <p:sp>
        <p:nvSpPr>
          <p:cNvPr id="6" name="Content Placeholder 5"/>
          <p:cNvSpPr>
            <a:spLocks noGrp="1"/>
          </p:cNvSpPr>
          <p:nvPr>
            <p:ph sz="quarter" idx="1"/>
          </p:nvPr>
        </p:nvSpPr>
        <p:spPr/>
        <p:txBody>
          <a:bodyPr/>
          <a:lstStyle/>
          <a:p>
            <a:r>
              <a:rPr lang="en-US" dirty="0" err="1" smtClean="0"/>
              <a:t>mitogenic</a:t>
            </a:r>
            <a:r>
              <a:rPr lang="en-US" dirty="0" smtClean="0"/>
              <a:t> agent extracted from French beans</a:t>
            </a:r>
          </a:p>
          <a:p>
            <a:r>
              <a:rPr lang="en-US" dirty="0" smtClean="0"/>
              <a:t>PROMOTES RATE OF MITOSIS</a:t>
            </a:r>
          </a:p>
          <a:p>
            <a:endParaRPr lang="en-US" dirty="0" smtClean="0"/>
          </a:p>
          <a:p>
            <a:pPr>
              <a:buNone/>
            </a:pPr>
            <a:endParaRPr lang="en-US" dirty="0" smtClean="0"/>
          </a:p>
          <a:p>
            <a:endParaRPr lang="en-US" dirty="0"/>
          </a:p>
        </p:txBody>
      </p:sp>
      <p:pic>
        <p:nvPicPr>
          <p:cNvPr id="7" name="Picture 2" descr="C:\Users\Manoj\Desktop\french-bean-guide-ahero.jpg"/>
          <p:cNvPicPr>
            <a:picLocks noChangeAspect="1" noChangeArrowheads="1"/>
          </p:cNvPicPr>
          <p:nvPr/>
        </p:nvPicPr>
        <p:blipFill>
          <a:blip r:embed="rId2"/>
          <a:srcRect/>
          <a:stretch>
            <a:fillRect/>
          </a:stretch>
        </p:blipFill>
        <p:spPr bwMode="auto">
          <a:xfrm>
            <a:off x="1524000" y="2895600"/>
            <a:ext cx="5003800" cy="325247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a:t>
            </a:r>
            <a:endParaRPr lang="en-US" dirty="0"/>
          </a:p>
        </p:txBody>
      </p:sp>
      <p:sp>
        <p:nvSpPr>
          <p:cNvPr id="5" name="Content Placeholder 4"/>
          <p:cNvSpPr>
            <a:spLocks noGrp="1"/>
          </p:cNvSpPr>
          <p:nvPr>
            <p:ph sz="quarter" idx="1"/>
          </p:nvPr>
        </p:nvSpPr>
        <p:spPr/>
        <p:txBody>
          <a:bodyPr/>
          <a:lstStyle/>
          <a:p>
            <a:r>
              <a:rPr lang="en-US" dirty="0" smtClean="0"/>
              <a:t>Commonly used: penicillin &amp; streptomycin</a:t>
            </a:r>
          </a:p>
          <a:p>
            <a:r>
              <a:rPr lang="en-US" dirty="0" smtClean="0"/>
              <a:t>Prevents growth of bacteria in culture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INCUBATION</a:t>
            </a:r>
            <a:endParaRPr lang="en-US" dirty="0"/>
          </a:p>
        </p:txBody>
      </p:sp>
      <p:sp>
        <p:nvSpPr>
          <p:cNvPr id="3" name="Content Placeholder 2"/>
          <p:cNvSpPr>
            <a:spLocks noGrp="1"/>
          </p:cNvSpPr>
          <p:nvPr>
            <p:ph sz="quarter" idx="1"/>
          </p:nvPr>
        </p:nvSpPr>
        <p:spPr/>
        <p:txBody>
          <a:bodyPr/>
          <a:lstStyle/>
          <a:p>
            <a:r>
              <a:rPr lang="en-US" dirty="0" smtClean="0"/>
              <a:t>37</a:t>
            </a:r>
            <a:r>
              <a:rPr lang="en-US" sz="2800" baseline="30000" dirty="0" smtClean="0"/>
              <a:t>0 </a:t>
            </a:r>
            <a:r>
              <a:rPr lang="en-US" sz="2800" dirty="0" smtClean="0"/>
              <a:t>C for 3 days</a:t>
            </a:r>
          </a:p>
          <a:p>
            <a:endParaRPr lang="en-US" sz="2800" dirty="0" smtClean="0"/>
          </a:p>
          <a:p>
            <a:endParaRPr lang="en-US" baseline="30000" dirty="0"/>
          </a:p>
        </p:txBody>
      </p:sp>
      <p:pic>
        <p:nvPicPr>
          <p:cNvPr id="4" name="Picture 2" descr="C:\Users\Manoj\Desktop\tissue-culture-still3.jpg"/>
          <p:cNvPicPr>
            <a:picLocks noChangeAspect="1" noChangeArrowheads="1"/>
          </p:cNvPicPr>
          <p:nvPr/>
        </p:nvPicPr>
        <p:blipFill>
          <a:blip r:embed="rId2"/>
          <a:srcRect/>
          <a:stretch>
            <a:fillRect/>
          </a:stretch>
        </p:blipFill>
        <p:spPr bwMode="auto">
          <a:xfrm>
            <a:off x="1905000" y="2209800"/>
            <a:ext cx="5689600" cy="4267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Harvesting</a:t>
            </a:r>
            <a:endParaRPr lang="en-US" dirty="0"/>
          </a:p>
        </p:txBody>
      </p:sp>
      <p:sp>
        <p:nvSpPr>
          <p:cNvPr id="5" name="Content Placeholder 4"/>
          <p:cNvSpPr>
            <a:spLocks noGrp="1"/>
          </p:cNvSpPr>
          <p:nvPr>
            <p:ph sz="quarter" idx="1"/>
          </p:nvPr>
        </p:nvSpPr>
        <p:spPr/>
        <p:txBody>
          <a:bodyPr/>
          <a:lstStyle/>
          <a:p>
            <a:r>
              <a:rPr lang="en-US" dirty="0" err="1" smtClean="0"/>
              <a:t>Colchicine</a:t>
            </a:r>
            <a:r>
              <a:rPr lang="en-US" dirty="0" smtClean="0"/>
              <a:t> added after 70 hrs, arrests mitosis</a:t>
            </a:r>
          </a:p>
          <a:p>
            <a:r>
              <a:rPr lang="en-US" dirty="0" smtClean="0"/>
              <a:t>2 hrs after addition of </a:t>
            </a:r>
            <a:r>
              <a:rPr lang="en-US" dirty="0" err="1" smtClean="0"/>
              <a:t>colchicine</a:t>
            </a:r>
            <a:r>
              <a:rPr lang="en-US" dirty="0" smtClean="0"/>
              <a:t>, centrifuge vials</a:t>
            </a:r>
          </a:p>
          <a:p>
            <a:r>
              <a:rPr lang="en-US" dirty="0" smtClean="0"/>
              <a:t>Add hypotonic solution- cells swell up, </a:t>
            </a:r>
            <a:r>
              <a:rPr lang="en-US" dirty="0" err="1" smtClean="0"/>
              <a:t>chromatids</a:t>
            </a:r>
            <a:r>
              <a:rPr lang="en-US" dirty="0" smtClean="0"/>
              <a:t> separate</a:t>
            </a:r>
          </a:p>
          <a:p>
            <a:r>
              <a:rPr lang="en-US" dirty="0" smtClean="0"/>
              <a:t>Fixative added</a:t>
            </a:r>
          </a:p>
          <a:p>
            <a:pPr>
              <a:buNone/>
            </a:pPr>
            <a:endParaRPr lang="en-US" u="sng" dirty="0" smtClean="0">
              <a:hlinkClick r:id="rId2"/>
            </a:endParaRPr>
          </a:p>
          <a:p>
            <a:pPr>
              <a:buNone/>
            </a:pPr>
            <a:endParaRPr lang="en-US" u="sng" dirty="0" smtClean="0">
              <a:hlinkClick r:id="rId2"/>
            </a:endParaRPr>
          </a:p>
          <a:p>
            <a:pPr>
              <a:buNone/>
            </a:pPr>
            <a:r>
              <a:rPr lang="en-US" dirty="0" smtClean="0"/>
              <a:t>https://www.youtube.com/watch?v=yoxMGHNj3ZU</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STAINING</a:t>
            </a:r>
            <a:endParaRPr lang="en-US" dirty="0"/>
          </a:p>
        </p:txBody>
      </p:sp>
      <p:sp>
        <p:nvSpPr>
          <p:cNvPr id="3" name="Content Placeholder 2"/>
          <p:cNvSpPr>
            <a:spLocks noGrp="1"/>
          </p:cNvSpPr>
          <p:nvPr>
            <p:ph sz="quarter" idx="1"/>
          </p:nvPr>
        </p:nvSpPr>
        <p:spPr>
          <a:xfrm>
            <a:off x="301752" y="1371600"/>
            <a:ext cx="8503920" cy="4727448"/>
          </a:xfrm>
        </p:spPr>
        <p:txBody>
          <a:bodyPr>
            <a:normAutofit fontScale="92500"/>
          </a:bodyPr>
          <a:lstStyle/>
          <a:p>
            <a:pPr>
              <a:spcBef>
                <a:spcPct val="50000"/>
              </a:spcBef>
            </a:pPr>
            <a:r>
              <a:rPr lang="en-US" sz="2800" b="1" i="1" dirty="0" smtClean="0"/>
              <a:t>1)G-banding</a:t>
            </a:r>
            <a:r>
              <a:rPr lang="en-US" sz="2800" dirty="0" smtClean="0"/>
              <a:t> : Slide with chromosome is treated with </a:t>
            </a:r>
            <a:r>
              <a:rPr lang="en-US" sz="2800" dirty="0" err="1" smtClean="0"/>
              <a:t>trypsin</a:t>
            </a:r>
            <a:r>
              <a:rPr lang="en-US" sz="2800" dirty="0" smtClean="0"/>
              <a:t>. It denatures proteins. Then stained with GIEMSA solution. The chromosomes show light and dark bands.</a:t>
            </a:r>
          </a:p>
          <a:p>
            <a:pPr>
              <a:spcBef>
                <a:spcPct val="50000"/>
              </a:spcBef>
            </a:pPr>
            <a:r>
              <a:rPr lang="en-US" sz="2800" b="1" i="1" dirty="0" smtClean="0"/>
              <a:t>2)Q-banding</a:t>
            </a:r>
            <a:r>
              <a:rPr lang="en-US" sz="2800" dirty="0" smtClean="0"/>
              <a:t>: Stained with </a:t>
            </a:r>
            <a:r>
              <a:rPr lang="en-US" sz="2800" dirty="0" err="1" smtClean="0"/>
              <a:t>quinacrine</a:t>
            </a:r>
            <a:r>
              <a:rPr lang="en-US" sz="2800" dirty="0" smtClean="0"/>
              <a:t> mustard –specific banding pattern under </a:t>
            </a:r>
            <a:r>
              <a:rPr lang="en-US" sz="2800" dirty="0" err="1" smtClean="0"/>
              <a:t>flourescent</a:t>
            </a:r>
            <a:r>
              <a:rPr lang="en-US" sz="2800" dirty="0" smtClean="0"/>
              <a:t> microscope.</a:t>
            </a:r>
          </a:p>
          <a:p>
            <a:pPr>
              <a:spcBef>
                <a:spcPct val="50000"/>
              </a:spcBef>
            </a:pPr>
            <a:r>
              <a:rPr lang="en-US" sz="2800" b="1" i="1" dirty="0" smtClean="0"/>
              <a:t>3)R-banding</a:t>
            </a:r>
            <a:r>
              <a:rPr lang="en-US" sz="2800" dirty="0" smtClean="0"/>
              <a:t> :Preheated in buffer at high temp.&amp; then stained with </a:t>
            </a:r>
            <a:r>
              <a:rPr lang="en-US" sz="2800" dirty="0" err="1" smtClean="0"/>
              <a:t>Giemsa</a:t>
            </a:r>
            <a:r>
              <a:rPr lang="en-US" sz="2800" dirty="0" smtClean="0"/>
              <a:t>. Banding pattern reverse of Q- or G-banding</a:t>
            </a:r>
          </a:p>
          <a:p>
            <a:pPr>
              <a:spcBef>
                <a:spcPct val="50000"/>
              </a:spcBef>
            </a:pPr>
            <a:r>
              <a:rPr lang="en-US" sz="2800" b="1" i="1" dirty="0" smtClean="0"/>
              <a:t>4)C-banding</a:t>
            </a:r>
            <a:r>
              <a:rPr lang="en-US" sz="2800" dirty="0" smtClean="0"/>
              <a:t>: Stains </a:t>
            </a:r>
            <a:r>
              <a:rPr lang="en-US" sz="2800" dirty="0" err="1" smtClean="0"/>
              <a:t>centromeric</a:t>
            </a:r>
            <a:r>
              <a:rPr lang="en-US" sz="2800" dirty="0" smtClean="0"/>
              <a:t> region</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hromosome preparn copy"/>
          <p:cNvPicPr>
            <a:picLocks noGrp="1" noChangeAspect="1" noChangeArrowheads="1"/>
          </p:cNvPicPr>
          <p:nvPr>
            <p:ph sz="quarter" idx="1"/>
          </p:nvPr>
        </p:nvPicPr>
        <p:blipFill>
          <a:blip r:embed="rId2" cstate="print"/>
          <a:srcRect/>
          <a:stretch>
            <a:fillRect/>
          </a:stretch>
        </p:blipFill>
        <p:spPr bwMode="auto">
          <a:xfrm>
            <a:off x="609600" y="228599"/>
            <a:ext cx="7924800" cy="643841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KARYOTYPE-G banding copy"/>
          <p:cNvPicPr>
            <a:picLocks noGrp="1" noChangeAspect="1" noChangeArrowheads="1"/>
          </p:cNvPicPr>
          <p:nvPr>
            <p:ph sz="quarter" idx="1"/>
          </p:nvPr>
        </p:nvPicPr>
        <p:blipFill>
          <a:blip r:embed="rId2" cstate="print"/>
          <a:srcRect/>
          <a:stretch>
            <a:fillRect/>
          </a:stretch>
        </p:blipFill>
        <p:spPr bwMode="auto">
          <a:xfrm>
            <a:off x="381000" y="143647"/>
            <a:ext cx="8001000" cy="644996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APPLICATIONS OF KARYOTYPING</a:t>
            </a:r>
            <a:endParaRPr lang="en-US" sz="3600" dirty="0"/>
          </a:p>
        </p:txBody>
      </p:sp>
      <p:sp>
        <p:nvSpPr>
          <p:cNvPr id="3" name="Content Placeholder 2"/>
          <p:cNvSpPr>
            <a:spLocks noGrp="1"/>
          </p:cNvSpPr>
          <p:nvPr>
            <p:ph sz="quarter" idx="1"/>
          </p:nvPr>
        </p:nvSpPr>
        <p:spPr/>
        <p:txBody>
          <a:bodyPr/>
          <a:lstStyle/>
          <a:p>
            <a:pPr marL="973138" indent="-515938">
              <a:spcBef>
                <a:spcPts val="0"/>
              </a:spcBef>
              <a:buNone/>
            </a:pPr>
            <a:r>
              <a:rPr lang="en-US" sz="2800" b="1" dirty="0" smtClean="0">
                <a:solidFill>
                  <a:schemeClr val="tx2"/>
                </a:solidFill>
              </a:rPr>
              <a:t>1.  Clinical diagnosis:</a:t>
            </a:r>
          </a:p>
          <a:p>
            <a:pPr marL="973138" indent="-515938">
              <a:spcBef>
                <a:spcPts val="0"/>
              </a:spcBef>
              <a:buNone/>
            </a:pPr>
            <a:r>
              <a:rPr lang="en-US" sz="2800" b="1" dirty="0" smtClean="0">
                <a:solidFill>
                  <a:schemeClr val="tx2"/>
                </a:solidFill>
              </a:rPr>
              <a:t>	</a:t>
            </a:r>
            <a:r>
              <a:rPr lang="en-US" sz="2800" dirty="0" smtClean="0"/>
              <a:t>congenital malformation, mental retardation abnormal sexual development, Infertility, repeated miscarriage</a:t>
            </a:r>
          </a:p>
          <a:p>
            <a:pPr marL="973138" indent="-515938">
              <a:spcBef>
                <a:spcPct val="50000"/>
              </a:spcBef>
              <a:buNone/>
            </a:pPr>
            <a:r>
              <a:rPr lang="en-US" sz="2800" b="1" dirty="0" smtClean="0">
                <a:solidFill>
                  <a:schemeClr val="tx2"/>
                </a:solidFill>
              </a:rPr>
              <a:t>2.	Role in cancer treatment</a:t>
            </a:r>
          </a:p>
          <a:p>
            <a:pPr marL="973138" indent="-515938">
              <a:spcBef>
                <a:spcPct val="50000"/>
              </a:spcBef>
              <a:buNone/>
            </a:pPr>
            <a:r>
              <a:rPr lang="en-US" sz="2800" b="1" dirty="0" smtClean="0">
                <a:solidFill>
                  <a:schemeClr val="tx2"/>
                </a:solidFill>
              </a:rPr>
              <a:t>3.	Prenatal Investigation</a:t>
            </a:r>
          </a:p>
          <a:p>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KARYOTYPING</a:t>
            </a:r>
            <a:endParaRPr lang="en-US" dirty="0"/>
          </a:p>
        </p:txBody>
      </p:sp>
      <p:sp>
        <p:nvSpPr>
          <p:cNvPr id="3" name="Content Placeholder 2"/>
          <p:cNvSpPr>
            <a:spLocks noGrp="1"/>
          </p:cNvSpPr>
          <p:nvPr>
            <p:ph sz="quarter" idx="1"/>
          </p:nvPr>
        </p:nvSpPr>
        <p:spPr/>
        <p:txBody>
          <a:bodyPr/>
          <a:lstStyle/>
          <a:p>
            <a:pPr fontAlgn="base"/>
            <a:r>
              <a:rPr lang="en-US" dirty="0" smtClean="0"/>
              <a:t>Also known as: </a:t>
            </a:r>
            <a:r>
              <a:rPr lang="en-US" i="1" dirty="0" smtClean="0"/>
              <a:t>Chromosome analysis</a:t>
            </a:r>
            <a:endParaRPr lang="en-US" dirty="0" smtClean="0"/>
          </a:p>
          <a:p>
            <a:pPr fontAlgn="base">
              <a:buNone/>
            </a:pPr>
            <a:r>
              <a:rPr lang="en-US" b="1" dirty="0" smtClean="0"/>
              <a:t>Definition</a:t>
            </a:r>
          </a:p>
          <a:p>
            <a:pPr fontAlgn="base"/>
            <a:r>
              <a:rPr lang="en-US" dirty="0" err="1" smtClean="0"/>
              <a:t>Karyotyping</a:t>
            </a:r>
            <a:r>
              <a:rPr lang="en-US" dirty="0" smtClean="0"/>
              <a:t> is a test to examine chromosomes in a sample of cells</a:t>
            </a:r>
          </a:p>
          <a:p>
            <a:pPr fontAlgn="base"/>
            <a:r>
              <a:rPr lang="en-US" dirty="0" smtClean="0"/>
              <a:t>It can help identify genetic problems as the cause of a disorder or disease.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b="1" dirty="0" smtClean="0">
                <a:solidFill>
                  <a:schemeClr val="tx1"/>
                </a:solidFill>
              </a:rPr>
              <a:t>SEX CHROMATIN &amp; LYON HYPOTHESIS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Barr Body / Sex Chromatin</a:t>
            </a:r>
            <a:endParaRPr lang="en-US"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In 1949,Barr &amp; Bertram discovered a chromatin mass in the nuclei of neurons of female cats . </a:t>
            </a:r>
          </a:p>
          <a:p>
            <a:r>
              <a:rPr lang="en-US" dirty="0" smtClean="0"/>
              <a:t>It was associated with female gender only –Sex Chromatin or Barr body.</a:t>
            </a:r>
          </a:p>
          <a:p>
            <a:r>
              <a:rPr lang="en-US" dirty="0" smtClean="0"/>
              <a:t>Females : chromatin + positive</a:t>
            </a:r>
          </a:p>
          <a:p>
            <a:r>
              <a:rPr lang="en-US" dirty="0" smtClean="0"/>
              <a:t>Males   :   chromatin – negative</a:t>
            </a:r>
          </a:p>
          <a:p>
            <a:r>
              <a:rPr lang="en-US" dirty="0" smtClean="0"/>
              <a:t>Mary Lyon (1961) established that Sex chromatin represents one of the inactive X- CHROMOSOME, which is condensed ,dark staining (</a:t>
            </a:r>
            <a:r>
              <a:rPr lang="en-US" dirty="0" err="1" smtClean="0"/>
              <a:t>heteropyknotic</a:t>
            </a:r>
            <a:r>
              <a:rPr lang="en-US" dirty="0" smtClean="0"/>
              <a:t>).</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Lyon Hypothesis</a:t>
            </a:r>
            <a:endParaRPr lang="en-US" dirty="0"/>
          </a:p>
        </p:txBody>
      </p:sp>
      <p:sp>
        <p:nvSpPr>
          <p:cNvPr id="3" name="Content Placeholder 2"/>
          <p:cNvSpPr>
            <a:spLocks noGrp="1"/>
          </p:cNvSpPr>
          <p:nvPr>
            <p:ph sz="quarter" idx="1"/>
          </p:nvPr>
        </p:nvSpPr>
        <p:spPr/>
        <p:txBody>
          <a:bodyPr/>
          <a:lstStyle/>
          <a:p>
            <a:r>
              <a:rPr lang="en-US" dirty="0" smtClean="0"/>
              <a:t>Male= 46XY</a:t>
            </a:r>
          </a:p>
          <a:p>
            <a:r>
              <a:rPr lang="en-US" dirty="0" smtClean="0"/>
              <a:t>Female = 46XX</a:t>
            </a:r>
          </a:p>
          <a:p>
            <a:r>
              <a:rPr lang="en-US" dirty="0" smtClean="0"/>
              <a:t>The </a:t>
            </a:r>
            <a:r>
              <a:rPr lang="en-US" b="1" i="1" dirty="0" smtClean="0"/>
              <a:t>Lyon hypothesis</a:t>
            </a:r>
            <a:r>
              <a:rPr lang="en-US" dirty="0" smtClean="0"/>
              <a:t> states that in cells with multiple X chromosomes, all but one are inactivated during mammalian embryogenesis.</a:t>
            </a:r>
          </a:p>
          <a:p>
            <a:r>
              <a:rPr lang="en-US" dirty="0" smtClean="0"/>
              <a:t>The process of inactivation is called as </a:t>
            </a:r>
            <a:r>
              <a:rPr lang="en-US" b="1" i="1" dirty="0" err="1" smtClean="0"/>
              <a:t>lyonization</a:t>
            </a:r>
            <a:endParaRPr lang="en-US" b="1" i="1" dirty="0" smtClean="0"/>
          </a:p>
          <a:p>
            <a:r>
              <a:rPr lang="en-US" dirty="0" smtClean="0"/>
              <a:t>Inactivation is random but fixed – X m or X p</a:t>
            </a:r>
          </a:p>
          <a:p>
            <a:pPr>
              <a:buNone/>
            </a:pPr>
            <a:endParaRPr lang="en-US"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spcBef>
                <a:spcPct val="50000"/>
              </a:spcBef>
              <a:buFontTx/>
              <a:buChar char="•"/>
            </a:pPr>
            <a:r>
              <a:rPr lang="en-US" dirty="0" smtClean="0">
                <a:latin typeface="Trebuchet MS" pitchFamily="34" charset="0"/>
              </a:rPr>
              <a:t>Number of Barr bodies = Number of X chromosome  </a:t>
            </a:r>
            <a:r>
              <a:rPr lang="en-US" sz="3600" dirty="0" smtClean="0">
                <a:latin typeface="Trebuchet MS" pitchFamily="34" charset="0"/>
              </a:rPr>
              <a:t>-</a:t>
            </a:r>
            <a:r>
              <a:rPr lang="en-US" dirty="0" smtClean="0">
                <a:latin typeface="Trebuchet MS" pitchFamily="34" charset="0"/>
              </a:rPr>
              <a:t> 1</a:t>
            </a:r>
          </a:p>
          <a:p>
            <a:pPr>
              <a:spcBef>
                <a:spcPct val="50000"/>
              </a:spcBef>
              <a:buFontTx/>
              <a:buChar char="•"/>
            </a:pPr>
            <a:r>
              <a:rPr lang="en-US" dirty="0" smtClean="0">
                <a:latin typeface="Trebuchet MS" pitchFamily="34" charset="0"/>
              </a:rPr>
              <a:t>Normal Female = 1 Barr Body</a:t>
            </a:r>
          </a:p>
          <a:p>
            <a:pPr>
              <a:spcBef>
                <a:spcPct val="50000"/>
              </a:spcBef>
              <a:buFontTx/>
              <a:buChar char="•"/>
            </a:pPr>
            <a:r>
              <a:rPr lang="en-US" dirty="0" smtClean="0">
                <a:latin typeface="Trebuchet MS" pitchFamily="34" charset="0"/>
              </a:rPr>
              <a:t>Normal Male = 0 Barr Body</a:t>
            </a:r>
          </a:p>
          <a:p>
            <a:pPr>
              <a:spcBef>
                <a:spcPct val="50000"/>
              </a:spcBef>
              <a:buFontTx/>
              <a:buChar char="•"/>
            </a:pPr>
            <a:endParaRPr lang="en-US" dirty="0" smtClean="0">
              <a:latin typeface="Trebuchet MS" pitchFamily="34" charset="0"/>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chemeClr val="tx1"/>
                </a:solidFill>
              </a:rPr>
              <a:t>GENETIC    SIGNIFICANCE    OF  X-INACTIVATION</a:t>
            </a:r>
            <a:endParaRPr lang="en-US" sz="2400" dirty="0"/>
          </a:p>
        </p:txBody>
      </p:sp>
      <p:sp>
        <p:nvSpPr>
          <p:cNvPr id="3" name="Content Placeholder 2"/>
          <p:cNvSpPr>
            <a:spLocks noGrp="1"/>
          </p:cNvSpPr>
          <p:nvPr>
            <p:ph sz="quarter" idx="1"/>
          </p:nvPr>
        </p:nvSpPr>
        <p:spPr/>
        <p:txBody>
          <a:bodyPr>
            <a:normAutofit fontScale="85000" lnSpcReduction="10000"/>
          </a:bodyPr>
          <a:lstStyle/>
          <a:p>
            <a:r>
              <a:rPr lang="en-US" b="1" u="sng" dirty="0" smtClean="0"/>
              <a:t>Dosage compensation  </a:t>
            </a:r>
            <a:r>
              <a:rPr lang="en-US" dirty="0" smtClean="0"/>
              <a:t>- X -linked gene product is equivalent in both sexes</a:t>
            </a:r>
          </a:p>
          <a:p>
            <a:r>
              <a:rPr lang="en-US" b="1" u="sng" dirty="0" smtClean="0"/>
              <a:t>Variability of expression in heterozygous female</a:t>
            </a:r>
            <a:r>
              <a:rPr lang="en-US" dirty="0" smtClean="0"/>
              <a:t>  -</a:t>
            </a:r>
          </a:p>
          <a:p>
            <a:pPr>
              <a:buNone/>
            </a:pPr>
            <a:r>
              <a:rPr lang="en-US" dirty="0"/>
              <a:t>	</a:t>
            </a:r>
            <a:r>
              <a:rPr lang="en-US" dirty="0" smtClean="0"/>
              <a:t>Variation in expression of X-linked disorders can be ranging from completely normal to full expression of the defect. </a:t>
            </a:r>
          </a:p>
          <a:p>
            <a:pPr>
              <a:buNone/>
            </a:pPr>
            <a:r>
              <a:rPr lang="en-US" dirty="0"/>
              <a:t>	</a:t>
            </a:r>
            <a:r>
              <a:rPr lang="en-US" dirty="0" smtClean="0"/>
              <a:t>A carrier who exhibits the X-linked trait is called a manifesting </a:t>
            </a:r>
            <a:r>
              <a:rPr lang="en-US" dirty="0" err="1" smtClean="0"/>
              <a:t>heterozygote.e.g</a:t>
            </a:r>
            <a:r>
              <a:rPr lang="en-US" dirty="0" smtClean="0"/>
              <a:t> hemophilia, color-blindness</a:t>
            </a:r>
          </a:p>
          <a:p>
            <a:r>
              <a:rPr lang="en-US" b="1" u="sng" dirty="0" err="1" smtClean="0"/>
              <a:t>Mosaicism</a:t>
            </a:r>
            <a:r>
              <a:rPr lang="en-US" dirty="0" smtClean="0"/>
              <a:t> –Females are mosaics in respect to X-linked genes</a:t>
            </a:r>
          </a:p>
          <a:p>
            <a:pPr>
              <a:buNone/>
            </a:pPr>
            <a:r>
              <a:rPr lang="en-US" dirty="0"/>
              <a:t>	</a:t>
            </a:r>
            <a:r>
              <a:rPr lang="en-US" dirty="0" smtClean="0"/>
              <a:t>Definition-  It is defined as the presence in an individual or tissue of at least two cell lines that differ genetically but are derived from a single zygote.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quarter" idx="1"/>
          </p:nvPr>
        </p:nvSpPr>
        <p:spPr/>
        <p:txBody>
          <a:bodyPr>
            <a:normAutofit/>
          </a:bodyPr>
          <a:lstStyle/>
          <a:p>
            <a:pPr>
              <a:spcBef>
                <a:spcPct val="50000"/>
              </a:spcBef>
              <a:buFontTx/>
              <a:buChar char="•"/>
            </a:pPr>
            <a:r>
              <a:rPr lang="en-US" dirty="0" smtClean="0">
                <a:latin typeface="Trebuchet MS" pitchFamily="34" charset="0"/>
              </a:rPr>
              <a:t>Scrapping from </a:t>
            </a:r>
            <a:r>
              <a:rPr lang="en-US" b="1" dirty="0" err="1" smtClean="0">
                <a:latin typeface="Trebuchet MS" pitchFamily="34" charset="0"/>
              </a:rPr>
              <a:t>buccal</a:t>
            </a:r>
            <a:r>
              <a:rPr lang="en-US" b="1" dirty="0" smtClean="0">
                <a:latin typeface="Trebuchet MS" pitchFamily="34" charset="0"/>
              </a:rPr>
              <a:t> mucosa</a:t>
            </a:r>
          </a:p>
          <a:p>
            <a:pPr>
              <a:spcBef>
                <a:spcPct val="50000"/>
              </a:spcBef>
              <a:buFontTx/>
              <a:buChar char="•"/>
            </a:pPr>
            <a:r>
              <a:rPr lang="en-US" dirty="0" smtClean="0">
                <a:latin typeface="Trebuchet MS" pitchFamily="34" charset="0"/>
              </a:rPr>
              <a:t>Fixed with alcohol </a:t>
            </a:r>
          </a:p>
          <a:p>
            <a:pPr>
              <a:spcBef>
                <a:spcPct val="50000"/>
              </a:spcBef>
              <a:buFontTx/>
              <a:buChar char="•"/>
            </a:pPr>
            <a:r>
              <a:rPr lang="en-US" dirty="0" smtClean="0">
                <a:latin typeface="Trebuchet MS" pitchFamily="34" charset="0"/>
              </a:rPr>
              <a:t>Stained with </a:t>
            </a:r>
            <a:r>
              <a:rPr lang="en-US" dirty="0" err="1" smtClean="0">
                <a:latin typeface="Trebuchet MS" pitchFamily="34" charset="0"/>
              </a:rPr>
              <a:t>Thionine</a:t>
            </a:r>
            <a:r>
              <a:rPr lang="en-US" dirty="0" smtClean="0">
                <a:latin typeface="Trebuchet MS" pitchFamily="34" charset="0"/>
              </a:rPr>
              <a:t> or </a:t>
            </a:r>
            <a:r>
              <a:rPr lang="en-US" dirty="0" err="1" smtClean="0">
                <a:latin typeface="Trebuchet MS" pitchFamily="34" charset="0"/>
              </a:rPr>
              <a:t>Toluidine</a:t>
            </a:r>
            <a:r>
              <a:rPr lang="en-US" dirty="0" smtClean="0">
                <a:latin typeface="Trebuchet MS" pitchFamily="34" charset="0"/>
              </a:rPr>
              <a:t> blue.</a:t>
            </a:r>
          </a:p>
          <a:p>
            <a:pPr>
              <a:spcBef>
                <a:spcPct val="50000"/>
              </a:spcBef>
              <a:buFontTx/>
              <a:buChar char="•"/>
            </a:pPr>
            <a:r>
              <a:rPr lang="en-US" dirty="0" smtClean="0">
                <a:latin typeface="Trebuchet MS" pitchFamily="34" charset="0"/>
              </a:rPr>
              <a:t>&gt;20%cells show the chromatin mass in the nucleus –chromatin + positive</a:t>
            </a:r>
            <a:endParaRPr lang="en-US" dirty="0" smtClean="0">
              <a:latin typeface="Times New Roman" pitchFamily="18" charset="0"/>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Desktop\inactivated-X-chromosome.png"/>
          <p:cNvPicPr>
            <a:picLocks noGrp="1" noChangeAspect="1" noChangeArrowheads="1"/>
          </p:cNvPicPr>
          <p:nvPr>
            <p:ph sz="quarter" idx="1"/>
          </p:nvPr>
        </p:nvPicPr>
        <p:blipFill>
          <a:blip r:embed="rId2"/>
          <a:srcRect/>
          <a:stretch>
            <a:fillRect/>
          </a:stretch>
        </p:blipFill>
        <p:spPr bwMode="auto">
          <a:xfrm>
            <a:off x="228600" y="1311793"/>
            <a:ext cx="8915400" cy="515608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 Body Test</a:t>
            </a:r>
            <a:endParaRPr lang="en-US" dirty="0"/>
          </a:p>
        </p:txBody>
      </p:sp>
      <p:sp>
        <p:nvSpPr>
          <p:cNvPr id="3" name="Content Placeholder 2"/>
          <p:cNvSpPr>
            <a:spLocks noGrp="1"/>
          </p:cNvSpPr>
          <p:nvPr>
            <p:ph sz="quarter" idx="1"/>
          </p:nvPr>
        </p:nvSpPr>
        <p:spPr/>
        <p:txBody>
          <a:bodyPr>
            <a:normAutofit fontScale="92500"/>
          </a:bodyPr>
          <a:lstStyle/>
          <a:p>
            <a:pPr>
              <a:buNone/>
            </a:pPr>
            <a:r>
              <a:rPr lang="en-US" b="1" dirty="0" smtClean="0"/>
              <a:t>Interpretation</a:t>
            </a:r>
          </a:p>
          <a:p>
            <a:r>
              <a:rPr lang="en-US" dirty="0" smtClean="0"/>
              <a:t>This </a:t>
            </a:r>
            <a:r>
              <a:rPr lang="en-US" dirty="0" err="1" smtClean="0"/>
              <a:t>barr</a:t>
            </a:r>
            <a:r>
              <a:rPr lang="en-US" dirty="0" smtClean="0"/>
              <a:t> body test is advised for the screening of ambiguous or doubtful sex characters.</a:t>
            </a:r>
          </a:p>
          <a:p>
            <a:r>
              <a:rPr lang="en-US" dirty="0" smtClean="0"/>
              <a:t>Turner’s syndrome female (XO) will have no </a:t>
            </a:r>
            <a:r>
              <a:rPr lang="en-US" dirty="0" err="1" smtClean="0"/>
              <a:t>barr</a:t>
            </a:r>
            <a:r>
              <a:rPr lang="en-US" dirty="0" smtClean="0"/>
              <a:t> body.</a:t>
            </a:r>
          </a:p>
          <a:p>
            <a:r>
              <a:rPr lang="en-US" dirty="0" smtClean="0"/>
              <a:t>Male with </a:t>
            </a:r>
            <a:r>
              <a:rPr lang="en-US" dirty="0" err="1" smtClean="0"/>
              <a:t>Klinefelter</a:t>
            </a:r>
            <a:r>
              <a:rPr lang="en-US" dirty="0" smtClean="0"/>
              <a:t> syndrome (XXY) will have the </a:t>
            </a:r>
            <a:r>
              <a:rPr lang="en-US" dirty="0" err="1" smtClean="0"/>
              <a:t>barr</a:t>
            </a:r>
            <a:r>
              <a:rPr lang="en-US" dirty="0" smtClean="0"/>
              <a:t> body.</a:t>
            </a:r>
          </a:p>
          <a:p>
            <a:r>
              <a:rPr lang="en-US" dirty="0" smtClean="0"/>
              <a:t>Female with XXX chromosome will have two </a:t>
            </a:r>
            <a:r>
              <a:rPr lang="en-US" dirty="0" err="1" smtClean="0"/>
              <a:t>barr</a:t>
            </a:r>
            <a:r>
              <a:rPr lang="en-US" dirty="0" smtClean="0"/>
              <a:t> bodies.</a:t>
            </a:r>
          </a:p>
          <a:p>
            <a:pPr>
              <a:buNone/>
            </a:pPr>
            <a:r>
              <a:rPr lang="en-US" b="1" dirty="0" smtClean="0"/>
              <a:t>NOTE</a:t>
            </a:r>
            <a:r>
              <a:rPr lang="en-US" dirty="0" smtClean="0"/>
              <a:t/>
            </a:r>
            <a:br>
              <a:rPr lang="en-US" dirty="0" smtClean="0"/>
            </a:br>
            <a:r>
              <a:rPr lang="en-US" dirty="0" smtClean="0"/>
              <a:t>If needed the result should be confirmed by chromosomal </a:t>
            </a:r>
            <a:r>
              <a:rPr lang="en-US" dirty="0" err="1" smtClean="0"/>
              <a:t>karyotyping</a:t>
            </a:r>
            <a:r>
              <a:rPr lang="en-US" dirty="0" smtClean="0"/>
              <a: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Q 1. Mitosis can be arrested at metaphase by</a:t>
            </a:r>
          </a:p>
          <a:p>
            <a:pPr marL="514350" indent="-514350">
              <a:buFont typeface="+mj-lt"/>
              <a:buAutoNum type="alphaUcPeriod"/>
            </a:pPr>
            <a:r>
              <a:rPr lang="en-US" dirty="0" err="1" smtClean="0"/>
              <a:t>Phytohemagglutinin</a:t>
            </a:r>
            <a:endParaRPr lang="en-US" dirty="0" smtClean="0"/>
          </a:p>
          <a:p>
            <a:pPr marL="514350" indent="-514350">
              <a:buFont typeface="+mj-lt"/>
              <a:buAutoNum type="alphaUcPeriod"/>
            </a:pPr>
            <a:r>
              <a:rPr lang="en-US" dirty="0" err="1" smtClean="0"/>
              <a:t>Colchicine</a:t>
            </a:r>
            <a:endParaRPr lang="en-US" dirty="0" smtClean="0"/>
          </a:p>
          <a:p>
            <a:pPr marL="514350" indent="-514350">
              <a:buFont typeface="+mj-lt"/>
              <a:buAutoNum type="alphaUcPeriod"/>
            </a:pPr>
            <a:r>
              <a:rPr lang="en-US" dirty="0" smtClean="0"/>
              <a:t>Antibiotics</a:t>
            </a:r>
          </a:p>
          <a:p>
            <a:pPr marL="514350" indent="-514350">
              <a:buFont typeface="+mj-lt"/>
              <a:buAutoNum type="alphaUcPeriod"/>
            </a:pPr>
            <a:r>
              <a:rPr lang="en-US" dirty="0" smtClean="0"/>
              <a:t>Any toxic drug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Q 2. During </a:t>
            </a:r>
            <a:r>
              <a:rPr lang="en-US" dirty="0" err="1" smtClean="0"/>
              <a:t>Karyotyping</a:t>
            </a:r>
            <a:r>
              <a:rPr lang="en-US" dirty="0" smtClean="0"/>
              <a:t> which staining results into alternate dark  &amp; light bands on Chromosomes? </a:t>
            </a:r>
          </a:p>
          <a:p>
            <a:pPr marL="514350" indent="-514350">
              <a:buFont typeface="+mj-lt"/>
              <a:buAutoNum type="alphaUcPeriod"/>
            </a:pPr>
            <a:r>
              <a:rPr lang="en-US" dirty="0" err="1" smtClean="0"/>
              <a:t>Giemsa</a:t>
            </a:r>
            <a:r>
              <a:rPr lang="en-US" dirty="0" smtClean="0"/>
              <a:t>  </a:t>
            </a:r>
          </a:p>
          <a:p>
            <a:pPr marL="514350" indent="-514350">
              <a:buFont typeface="+mj-lt"/>
              <a:buAutoNum type="alphaUcPeriod"/>
            </a:pPr>
            <a:r>
              <a:rPr lang="en-US" dirty="0" err="1" smtClean="0"/>
              <a:t>Quinacrine</a:t>
            </a:r>
            <a:r>
              <a:rPr lang="en-US" dirty="0" smtClean="0"/>
              <a:t> </a:t>
            </a:r>
            <a:r>
              <a:rPr lang="en-US" dirty="0" err="1" smtClean="0"/>
              <a:t>musturd</a:t>
            </a:r>
            <a:r>
              <a:rPr lang="en-US" dirty="0" smtClean="0"/>
              <a:t> </a:t>
            </a:r>
          </a:p>
          <a:p>
            <a:pPr marL="514350" indent="-514350">
              <a:buFont typeface="+mj-lt"/>
              <a:buAutoNum type="alphaUcPeriod"/>
            </a:pPr>
            <a:r>
              <a:rPr lang="en-US" dirty="0" smtClean="0"/>
              <a:t>H &amp; E  </a:t>
            </a:r>
          </a:p>
          <a:p>
            <a:pPr marL="514350" indent="-514350">
              <a:buFont typeface="+mj-lt"/>
              <a:buAutoNum type="alphaUcPeriod"/>
            </a:pPr>
            <a:r>
              <a:rPr lang="en-US" dirty="0" smtClean="0"/>
              <a:t>None of the above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KARYOTYPING</a:t>
            </a:r>
            <a:endParaRPr lang="en-US" dirty="0"/>
          </a:p>
        </p:txBody>
      </p:sp>
      <p:sp>
        <p:nvSpPr>
          <p:cNvPr id="3" name="Content Placeholder 2"/>
          <p:cNvSpPr>
            <a:spLocks noGrp="1"/>
          </p:cNvSpPr>
          <p:nvPr>
            <p:ph sz="quarter" idx="1"/>
          </p:nvPr>
        </p:nvSpPr>
        <p:spPr/>
        <p:txBody>
          <a:bodyPr/>
          <a:lstStyle/>
          <a:p>
            <a:pPr fontAlgn="base">
              <a:buNone/>
            </a:pPr>
            <a:r>
              <a:rPr lang="en-US" dirty="0" smtClean="0"/>
              <a:t>This test can:</a:t>
            </a:r>
          </a:p>
          <a:p>
            <a:pPr fontAlgn="base"/>
            <a:r>
              <a:rPr lang="en-US" dirty="0" smtClean="0"/>
              <a:t>Count the number of chromosomes</a:t>
            </a:r>
          </a:p>
          <a:p>
            <a:pPr fontAlgn="base"/>
            <a:r>
              <a:rPr lang="en-US" dirty="0" smtClean="0"/>
              <a:t>Look for structural changes in chromosomes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Q.3  Chromosomal study helps in clinical diagnosis in</a:t>
            </a:r>
          </a:p>
          <a:p>
            <a:pPr marL="514350" indent="-514350">
              <a:buFont typeface="+mj-lt"/>
              <a:buAutoNum type="alphaUcPeriod"/>
            </a:pPr>
            <a:r>
              <a:rPr lang="en-US" dirty="0" smtClean="0"/>
              <a:t>mental retardation</a:t>
            </a:r>
          </a:p>
          <a:p>
            <a:pPr marL="514350" indent="-514350">
              <a:buFont typeface="+mj-lt"/>
              <a:buAutoNum type="alphaUcPeriod"/>
            </a:pPr>
            <a:r>
              <a:rPr lang="en-US" dirty="0" smtClean="0"/>
              <a:t>Infertility</a:t>
            </a:r>
          </a:p>
          <a:p>
            <a:pPr marL="514350" indent="-514350">
              <a:buFont typeface="+mj-lt"/>
              <a:buAutoNum type="alphaUcPeriod"/>
            </a:pPr>
            <a:r>
              <a:rPr lang="en-US" dirty="0" smtClean="0"/>
              <a:t>Congenital malformation</a:t>
            </a:r>
          </a:p>
          <a:p>
            <a:pPr marL="514350" indent="-514350">
              <a:buFont typeface="+mj-lt"/>
              <a:buAutoNum type="alphaUcPeriod"/>
            </a:pPr>
            <a:r>
              <a:rPr lang="en-US" dirty="0" smtClean="0"/>
              <a:t>all of the above</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Q 4 How may Barr bodies are present in the cell of normal male?</a:t>
            </a:r>
          </a:p>
          <a:p>
            <a:pPr marL="514350" indent="-514350">
              <a:buFont typeface="+mj-lt"/>
              <a:buAutoNum type="alphaUcPeriod"/>
            </a:pPr>
            <a:r>
              <a:rPr lang="en-US" dirty="0" smtClean="0"/>
              <a:t>1</a:t>
            </a:r>
          </a:p>
          <a:p>
            <a:pPr marL="514350" indent="-514350">
              <a:buFont typeface="+mj-lt"/>
              <a:buAutoNum type="alphaUcPeriod"/>
            </a:pPr>
            <a:r>
              <a:rPr lang="en-US" dirty="0" smtClean="0"/>
              <a:t>2</a:t>
            </a:r>
          </a:p>
          <a:p>
            <a:pPr marL="514350" indent="-514350">
              <a:buFont typeface="+mj-lt"/>
              <a:buAutoNum type="alphaUcPeriod"/>
            </a:pPr>
            <a:r>
              <a:rPr lang="en-US" dirty="0" smtClean="0"/>
              <a:t>3</a:t>
            </a:r>
          </a:p>
          <a:p>
            <a:pPr marL="514350" indent="-514350">
              <a:buFont typeface="+mj-lt"/>
              <a:buAutoNum type="alphaUcPeriod"/>
            </a:pPr>
            <a:r>
              <a:rPr lang="en-US" dirty="0"/>
              <a:t>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Q 5 Sex chromatin represents:</a:t>
            </a:r>
          </a:p>
          <a:p>
            <a:pPr marL="514350" indent="-514350">
              <a:buFont typeface="+mj-lt"/>
              <a:buAutoNum type="alphaUcPeriod"/>
            </a:pPr>
            <a:r>
              <a:rPr lang="en-US" dirty="0" smtClean="0"/>
              <a:t>The set of active genes which will determine the sex of an individual</a:t>
            </a:r>
          </a:p>
          <a:p>
            <a:pPr marL="514350" indent="-514350">
              <a:buFont typeface="+mj-lt"/>
              <a:buAutoNum type="alphaUcPeriod"/>
            </a:pPr>
            <a:r>
              <a:rPr lang="en-US" dirty="0" smtClean="0"/>
              <a:t>Y chromosome</a:t>
            </a:r>
          </a:p>
          <a:p>
            <a:pPr marL="514350" indent="-514350">
              <a:buFont typeface="+mj-lt"/>
              <a:buAutoNum type="alphaUcPeriod"/>
            </a:pPr>
            <a:r>
              <a:rPr lang="en-US" dirty="0" smtClean="0"/>
              <a:t>X chromosome</a:t>
            </a:r>
          </a:p>
          <a:p>
            <a:pPr marL="514350" indent="-514350">
              <a:buFont typeface="+mj-lt"/>
              <a:buAutoNum type="alphaUcPeriod"/>
            </a:pPr>
            <a:r>
              <a:rPr lang="en-US" dirty="0" smtClean="0"/>
              <a:t>One of the Inactive X chromosome in normal female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0" y="152398"/>
          <a:ext cx="9144000" cy="7088681"/>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962201">
                <a:tc>
                  <a:txBody>
                    <a:bodyPr/>
                    <a:lstStyle/>
                    <a:p>
                      <a:pPr algn="ctr"/>
                      <a:r>
                        <a:rPr lang="en-US" sz="1600" dirty="0" smtClean="0"/>
                        <a:t>TITLE</a:t>
                      </a:r>
                      <a:endParaRPr lang="en-US" sz="1600" dirty="0"/>
                    </a:p>
                  </a:txBody>
                  <a:tcPr anchor="b"/>
                </a:tc>
                <a:tc>
                  <a:txBody>
                    <a:bodyPr/>
                    <a:lstStyle/>
                    <a:p>
                      <a:pPr algn="ctr"/>
                      <a:r>
                        <a:rPr lang="en-US" sz="1600" dirty="0" smtClean="0"/>
                        <a:t>AUTHOR /</a:t>
                      </a:r>
                    </a:p>
                    <a:p>
                      <a:pPr algn="ctr"/>
                      <a:r>
                        <a:rPr lang="en-US" sz="1600" dirty="0" smtClean="0"/>
                        <a:t>JOURNAL</a:t>
                      </a:r>
                      <a:endParaRPr lang="en-US" sz="1600" dirty="0"/>
                    </a:p>
                  </a:txBody>
                  <a:tcPr anchor="b"/>
                </a:tc>
                <a:tc>
                  <a:txBody>
                    <a:bodyPr/>
                    <a:lstStyle/>
                    <a:p>
                      <a:pPr algn="ctr"/>
                      <a:r>
                        <a:rPr lang="en-US" sz="1600" dirty="0" smtClean="0"/>
                        <a:t>MATERIAL</a:t>
                      </a:r>
                      <a:endParaRPr lang="en-US" sz="1600" dirty="0"/>
                    </a:p>
                  </a:txBody>
                  <a:tcPr anchor="b"/>
                </a:tc>
                <a:tc>
                  <a:txBody>
                    <a:bodyPr/>
                    <a:lstStyle/>
                    <a:p>
                      <a:pPr algn="ctr"/>
                      <a:r>
                        <a:rPr lang="en-US" sz="1600" dirty="0" smtClean="0"/>
                        <a:t>RESULT</a:t>
                      </a:r>
                      <a:endParaRPr lang="en-US" sz="1600" dirty="0"/>
                    </a:p>
                  </a:txBody>
                  <a:tcPr anchor="b"/>
                </a:tc>
                <a:tc>
                  <a:txBody>
                    <a:bodyPr/>
                    <a:lstStyle/>
                    <a:p>
                      <a:pPr algn="ctr"/>
                      <a:r>
                        <a:rPr lang="en-US" sz="1600" dirty="0" smtClean="0"/>
                        <a:t>CONCLUSION</a:t>
                      </a:r>
                      <a:endParaRPr lang="en-US" sz="1600" dirty="0"/>
                    </a:p>
                  </a:txBody>
                  <a:tcPr anchor="b"/>
                </a:tc>
              </a:tr>
              <a:tr h="574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err="1" smtClean="0">
                          <a:solidFill>
                            <a:schemeClr val="dk1"/>
                          </a:solidFill>
                          <a:latin typeface="+mn-lt"/>
                          <a:ea typeface="+mn-ea"/>
                          <a:cs typeface="+mn-cs"/>
                        </a:rPr>
                        <a:t>Klinefelter's</a:t>
                      </a:r>
                      <a:r>
                        <a:rPr kumimoji="0" lang="en-US" b="0" i="0" kern="1200" dirty="0" smtClean="0">
                          <a:solidFill>
                            <a:schemeClr val="dk1"/>
                          </a:solidFill>
                          <a:latin typeface="+mn-lt"/>
                          <a:ea typeface="+mn-ea"/>
                          <a:cs typeface="+mn-cs"/>
                        </a:rPr>
                        <a:t> syndrome</a:t>
                      </a:r>
                    </a:p>
                    <a:p>
                      <a:endParaRPr lang="en-US" dirty="0"/>
                    </a:p>
                  </a:txBody>
                  <a:tcPr/>
                </a:tc>
                <a:tc>
                  <a:txBody>
                    <a:bodyPr/>
                    <a:lstStyle/>
                    <a:p>
                      <a:r>
                        <a:rPr kumimoji="0" lang="en-US" b="0" i="0" u="none" strike="noStrike" kern="1200" dirty="0" smtClean="0">
                          <a:solidFill>
                            <a:schemeClr val="dk1"/>
                          </a:solidFill>
                          <a:latin typeface="+mn-lt"/>
                          <a:ea typeface="+mn-ea"/>
                          <a:cs typeface="+mn-cs"/>
                          <a:hlinkClick r:id="rId2"/>
                        </a:rPr>
                        <a:t>FabioLanfrancoMD</a:t>
                      </a:r>
                      <a:r>
                        <a:rPr kumimoji="0" lang="en-US" b="0" i="0" u="none" strike="noStrike" kern="1200" baseline="30000" dirty="0" smtClean="0">
                          <a:solidFill>
                            <a:schemeClr val="dk1"/>
                          </a:solidFill>
                          <a:latin typeface="+mn-lt"/>
                          <a:ea typeface="+mn-ea"/>
                          <a:cs typeface="+mn-cs"/>
                          <a:hlinkClick r:id="rId2"/>
                        </a:rPr>
                        <a:t>a</a:t>
                      </a:r>
                      <a:r>
                        <a:rPr kumimoji="0" lang="en-US" b="0" i="0" u="none" strike="noStrike" kern="1200" dirty="0" smtClean="0">
                          <a:solidFill>
                            <a:schemeClr val="dk1"/>
                          </a:solidFill>
                          <a:latin typeface="+mn-lt"/>
                          <a:ea typeface="+mn-ea"/>
                          <a:cs typeface="+mn-cs"/>
                          <a:hlinkClick r:id="rId2"/>
                        </a:rPr>
                        <a:t>AxelKamischkeMD</a:t>
                      </a:r>
                      <a:r>
                        <a:rPr kumimoji="0" lang="en-US" b="0" i="0" u="none" strike="noStrike" kern="1200" baseline="30000" dirty="0" smtClean="0">
                          <a:solidFill>
                            <a:schemeClr val="dk1"/>
                          </a:solidFill>
                          <a:latin typeface="+mn-lt"/>
                          <a:ea typeface="+mn-ea"/>
                          <a:cs typeface="+mn-cs"/>
                          <a:hlinkClick r:id="rId2"/>
                        </a:rPr>
                        <a:t>a</a:t>
                      </a:r>
                      <a:r>
                        <a:rPr kumimoji="0" lang="en-US" b="0" i="0" u="none" strike="noStrike" kern="1200" dirty="0" smtClean="0">
                          <a:solidFill>
                            <a:schemeClr val="dk1"/>
                          </a:solidFill>
                          <a:latin typeface="+mn-lt"/>
                          <a:ea typeface="+mn-ea"/>
                          <a:cs typeface="+mn-cs"/>
                          <a:hlinkClick r:id="rId2"/>
                        </a:rPr>
                        <a:t>MichaelZitzmannMD</a:t>
                      </a:r>
                      <a:r>
                        <a:rPr kumimoji="0" lang="en-US" b="0" i="0" u="none" strike="noStrike" kern="1200" baseline="30000" dirty="0" smtClean="0">
                          <a:solidFill>
                            <a:schemeClr val="dk1"/>
                          </a:solidFill>
                          <a:latin typeface="+mn-lt"/>
                          <a:ea typeface="+mn-ea"/>
                          <a:cs typeface="+mn-cs"/>
                          <a:hlinkClick r:id="rId2"/>
                        </a:rPr>
                        <a:t>a</a:t>
                      </a:r>
                      <a:r>
                        <a:rPr kumimoji="0" lang="en-US" b="0" i="0" u="none" strike="noStrike" kern="1200" dirty="0" smtClean="0">
                          <a:solidFill>
                            <a:schemeClr val="dk1"/>
                          </a:solidFill>
                          <a:latin typeface="+mn-lt"/>
                          <a:ea typeface="+mn-ea"/>
                          <a:cs typeface="+mn-cs"/>
                          <a:hlinkClick r:id="rId2"/>
                        </a:rPr>
                        <a:t>ProfEberhardNieschlag</a:t>
                      </a:r>
                      <a:endParaRPr kumimoji="0" lang="en-US" b="0" i="0" u="none" strike="noStrike" kern="1200" dirty="0" smtClean="0">
                        <a:solidFill>
                          <a:schemeClr val="dk1"/>
                        </a:solidFill>
                        <a:latin typeface="+mn-lt"/>
                        <a:ea typeface="+mn-ea"/>
                        <a:cs typeface="+mn-cs"/>
                      </a:endParaRPr>
                    </a:p>
                    <a:p>
                      <a:r>
                        <a:rPr kumimoji="0" lang="en-US" b="0" i="0" u="none" strike="noStrike" kern="1200" dirty="0" smtClean="0">
                          <a:solidFill>
                            <a:schemeClr val="dk1"/>
                          </a:solidFill>
                          <a:latin typeface="+mn-lt"/>
                          <a:ea typeface="+mn-ea"/>
                          <a:cs typeface="+mn-cs"/>
                        </a:rPr>
                        <a:t>Lancet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dirty="0" smtClean="0">
                          <a:solidFill>
                            <a:schemeClr val="dk1"/>
                          </a:solidFill>
                          <a:latin typeface="+mn-lt"/>
                          <a:ea typeface="+mn-ea"/>
                          <a:cs typeface="+mn-cs"/>
                          <a:hlinkClick r:id="rId3" tooltip="Go to table of contents for this volume/issue"/>
                        </a:rPr>
                        <a:t>Volume 364, Issue 9430</a:t>
                      </a:r>
                      <a:r>
                        <a:rPr kumimoji="0" lang="en-US" b="0" i="0" kern="1200" dirty="0" smtClean="0">
                          <a:solidFill>
                            <a:schemeClr val="dk1"/>
                          </a:solidFill>
                          <a:latin typeface="+mn-lt"/>
                          <a:ea typeface="+mn-ea"/>
                          <a:cs typeface="+mn-cs"/>
                        </a:rPr>
                        <a:t>, 17–23 July 2004, Pages 273-283</a:t>
                      </a:r>
                    </a:p>
                    <a:p>
                      <a:endParaRPr lang="en-US" dirty="0"/>
                    </a:p>
                  </a:txBody>
                  <a:tcPr/>
                </a:tc>
                <a:tc>
                  <a:txBody>
                    <a:bodyPr/>
                    <a:lstStyle/>
                    <a:p>
                      <a:r>
                        <a:rPr kumimoji="0" lang="en-US" b="0" i="0" kern="1200" dirty="0" err="1" smtClean="0">
                          <a:solidFill>
                            <a:schemeClr val="dk1"/>
                          </a:solidFill>
                          <a:latin typeface="+mn-lt"/>
                          <a:ea typeface="+mn-ea"/>
                          <a:cs typeface="+mn-cs"/>
                        </a:rPr>
                        <a:t>Klinefelter's</a:t>
                      </a:r>
                      <a:r>
                        <a:rPr kumimoji="0" lang="en-US" b="0" i="0" kern="1200" smtClean="0">
                          <a:solidFill>
                            <a:schemeClr val="dk1"/>
                          </a:solidFill>
                          <a:latin typeface="+mn-lt"/>
                          <a:ea typeface="+mn-ea"/>
                          <a:cs typeface="+mn-cs"/>
                        </a:rPr>
                        <a:t> syndrome is the most common genetic cause of human male infertility, but many cases remain undiagnosed because of substantial variation in clinical presentation and insufficient professional awareness of the syndrome itself</a:t>
                      </a:r>
                      <a:endParaRPr lang="en-US"/>
                    </a:p>
                  </a:txBody>
                  <a:tcPr/>
                </a:tc>
                <a:tc>
                  <a:txBody>
                    <a:bodyPr/>
                    <a:lstStyle/>
                    <a:p>
                      <a:r>
                        <a:rPr kumimoji="0" lang="en-US" b="0" i="0" kern="1200" dirty="0" smtClean="0">
                          <a:solidFill>
                            <a:schemeClr val="dk1"/>
                          </a:solidFill>
                          <a:latin typeface="+mn-lt"/>
                          <a:ea typeface="+mn-ea"/>
                          <a:cs typeface="+mn-cs"/>
                        </a:rPr>
                        <a:t>However, nowadays patients with </a:t>
                      </a:r>
                      <a:r>
                        <a:rPr kumimoji="0" lang="en-US" b="0" i="0" kern="1200" dirty="0" err="1" smtClean="0">
                          <a:solidFill>
                            <a:schemeClr val="dk1"/>
                          </a:solidFill>
                          <a:latin typeface="+mn-lt"/>
                          <a:ea typeface="+mn-ea"/>
                          <a:cs typeface="+mn-cs"/>
                        </a:rPr>
                        <a:t>Klinefelter's</a:t>
                      </a:r>
                      <a:r>
                        <a:rPr kumimoji="0" lang="en-US" b="0" i="0" kern="1200" dirty="0" smtClean="0">
                          <a:solidFill>
                            <a:schemeClr val="dk1"/>
                          </a:solidFill>
                          <a:latin typeface="+mn-lt"/>
                          <a:ea typeface="+mn-ea"/>
                          <a:cs typeface="+mn-cs"/>
                        </a:rPr>
                        <a:t> syndrome, including the non-mosaic type, need no longer be considered irrevocably infertile, because </a:t>
                      </a:r>
                      <a:r>
                        <a:rPr kumimoji="0" lang="en-US" b="0" i="0" kern="1200" dirty="0" err="1" smtClean="0">
                          <a:solidFill>
                            <a:schemeClr val="dk1"/>
                          </a:solidFill>
                          <a:latin typeface="+mn-lt"/>
                          <a:ea typeface="+mn-ea"/>
                          <a:cs typeface="+mn-cs"/>
                        </a:rPr>
                        <a:t>intracytoplasmic</a:t>
                      </a:r>
                      <a:r>
                        <a:rPr kumimoji="0" lang="en-US" b="0" i="0" kern="1200" dirty="0" smtClean="0">
                          <a:solidFill>
                            <a:schemeClr val="dk1"/>
                          </a:solidFill>
                          <a:latin typeface="+mn-lt"/>
                          <a:ea typeface="+mn-ea"/>
                          <a:cs typeface="+mn-cs"/>
                        </a:rPr>
                        <a:t> sperm injection offers an opportunity for procreation even when there are no spermatozoa in the ejaculate</a:t>
                      </a:r>
                      <a:endParaRPr lang="en-US" dirty="0"/>
                    </a:p>
                  </a:txBody>
                  <a:tcPr/>
                </a:tc>
                <a:tc>
                  <a:txBody>
                    <a:bodyPr/>
                    <a:lstStyle/>
                    <a:p>
                      <a:r>
                        <a:rPr kumimoji="0" lang="en-US" b="0" i="0" kern="1200" dirty="0" smtClean="0">
                          <a:solidFill>
                            <a:schemeClr val="dk1"/>
                          </a:solidFill>
                          <a:latin typeface="+mn-lt"/>
                          <a:ea typeface="+mn-ea"/>
                          <a:cs typeface="+mn-cs"/>
                        </a:rPr>
                        <a:t>The genetic implications of the </a:t>
                      </a:r>
                      <a:r>
                        <a:rPr kumimoji="0" lang="en-US" b="0" i="0" kern="1200" dirty="0" err="1" smtClean="0">
                          <a:solidFill>
                            <a:schemeClr val="dk1"/>
                          </a:solidFill>
                          <a:latin typeface="+mn-lt"/>
                          <a:ea typeface="+mn-ea"/>
                          <a:cs typeface="+mn-cs"/>
                        </a:rPr>
                        <a:t>fertilisation</a:t>
                      </a:r>
                      <a:r>
                        <a:rPr kumimoji="0" lang="en-US" b="0" i="0" kern="1200" dirty="0" smtClean="0">
                          <a:solidFill>
                            <a:schemeClr val="dk1"/>
                          </a:solidFill>
                          <a:latin typeface="+mn-lt"/>
                          <a:ea typeface="+mn-ea"/>
                          <a:cs typeface="+mn-cs"/>
                        </a:rPr>
                        <a:t> procedures, including </a:t>
                      </a:r>
                      <a:r>
                        <a:rPr kumimoji="0" lang="en-US" b="0" i="0" kern="1200" dirty="0" err="1" smtClean="0">
                          <a:solidFill>
                            <a:schemeClr val="dk1"/>
                          </a:solidFill>
                          <a:latin typeface="+mn-lt"/>
                          <a:ea typeface="+mn-ea"/>
                          <a:cs typeface="+mn-cs"/>
                        </a:rPr>
                        <a:t>pretransfer</a:t>
                      </a:r>
                      <a:r>
                        <a:rPr kumimoji="0" lang="en-US" b="0" i="0" kern="1200" dirty="0" smtClean="0">
                          <a:solidFill>
                            <a:schemeClr val="dk1"/>
                          </a:solidFill>
                          <a:latin typeface="+mn-lt"/>
                          <a:ea typeface="+mn-ea"/>
                          <a:cs typeface="+mn-cs"/>
                        </a:rPr>
                        <a:t> or prenatal genetic assessment, must be explained to patients and their partners.</a:t>
                      </a:r>
                      <a:endParaRPr lang="en-US"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a:t>
            </a:r>
            <a:r>
              <a:rPr lang="en-US" dirty="0" err="1" smtClean="0"/>
              <a:t>Karyotyping</a:t>
            </a:r>
            <a:endParaRPr lang="en-US" dirty="0"/>
          </a:p>
        </p:txBody>
      </p:sp>
      <p:sp>
        <p:nvSpPr>
          <p:cNvPr id="3" name="Content Placeholder 2"/>
          <p:cNvSpPr>
            <a:spLocks noGrp="1"/>
          </p:cNvSpPr>
          <p:nvPr>
            <p:ph sz="quarter" idx="1"/>
          </p:nvPr>
        </p:nvSpPr>
        <p:spPr/>
        <p:txBody>
          <a:bodyPr/>
          <a:lstStyle/>
          <a:p>
            <a:r>
              <a:rPr lang="en-US" dirty="0" smtClean="0"/>
              <a:t>Sample collection</a:t>
            </a:r>
          </a:p>
          <a:p>
            <a:r>
              <a:rPr lang="en-US" dirty="0" smtClean="0"/>
              <a:t>Induction of Mitosis</a:t>
            </a:r>
          </a:p>
          <a:p>
            <a:r>
              <a:rPr lang="en-US" dirty="0" smtClean="0"/>
              <a:t>Arrest of cell division at Metaphase</a:t>
            </a:r>
          </a:p>
          <a:p>
            <a:r>
              <a:rPr lang="en-US" dirty="0" smtClean="0"/>
              <a:t>Staining of metaphase chromosomes &amp; their examination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the test is performed?</a:t>
            </a:r>
            <a:endParaRPr lang="en-US" dirty="0"/>
          </a:p>
        </p:txBody>
      </p:sp>
      <p:sp>
        <p:nvSpPr>
          <p:cNvPr id="3" name="Content Placeholder 2"/>
          <p:cNvSpPr>
            <a:spLocks noGrp="1"/>
          </p:cNvSpPr>
          <p:nvPr>
            <p:ph sz="quarter" idx="1"/>
          </p:nvPr>
        </p:nvSpPr>
        <p:spPr>
          <a:xfrm>
            <a:off x="457200" y="1371600"/>
            <a:ext cx="8229600" cy="4754563"/>
          </a:xfrm>
        </p:spPr>
        <p:txBody>
          <a:bodyPr>
            <a:normAutofit/>
          </a:bodyPr>
          <a:lstStyle/>
          <a:p>
            <a:pPr marL="0" indent="0" fontAlgn="base">
              <a:buNone/>
            </a:pPr>
            <a:r>
              <a:rPr lang="en-US" dirty="0" smtClean="0"/>
              <a:t>The test can be performed on almost any tissue, including:</a:t>
            </a:r>
          </a:p>
          <a:p>
            <a:pPr fontAlgn="base"/>
            <a:r>
              <a:rPr lang="en-US" dirty="0" smtClean="0"/>
              <a:t>Blood</a:t>
            </a:r>
          </a:p>
          <a:p>
            <a:pPr fontAlgn="base"/>
            <a:r>
              <a:rPr lang="en-US" dirty="0" smtClean="0"/>
              <a:t>Amniotic fluid</a:t>
            </a:r>
          </a:p>
          <a:p>
            <a:pPr fontAlgn="base"/>
            <a:r>
              <a:rPr lang="en-US" dirty="0" smtClean="0"/>
              <a:t>Bone marrow</a:t>
            </a:r>
          </a:p>
          <a:p>
            <a:pPr fontAlgn="base"/>
            <a:r>
              <a:rPr lang="en-US" dirty="0" smtClean="0"/>
              <a:t>placenta</a:t>
            </a:r>
          </a:p>
          <a:p>
            <a:pPr fontAlgn="base">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rmAutofit fontScale="90000"/>
          </a:bodyPr>
          <a:lstStyle/>
          <a:p>
            <a:r>
              <a:rPr lang="en-US" dirty="0" smtClean="0"/>
              <a:t>How the test is performed?</a:t>
            </a:r>
            <a:endParaRPr lang="en-US" dirty="0"/>
          </a:p>
        </p:txBody>
      </p:sp>
      <p:sp>
        <p:nvSpPr>
          <p:cNvPr id="5" name="Content Placeholder 4"/>
          <p:cNvSpPr>
            <a:spLocks noGrp="1"/>
          </p:cNvSpPr>
          <p:nvPr>
            <p:ph sz="half" idx="1"/>
          </p:nvPr>
        </p:nvSpPr>
        <p:spPr>
          <a:xfrm>
            <a:off x="304800" y="1295400"/>
            <a:ext cx="4191000" cy="4830763"/>
          </a:xfrm>
        </p:spPr>
        <p:txBody>
          <a:bodyPr/>
          <a:lstStyle/>
          <a:p>
            <a:r>
              <a:rPr lang="en-US" dirty="0" smtClean="0"/>
              <a:t>To test amniotic fluid, an </a:t>
            </a:r>
            <a:r>
              <a:rPr lang="en-US" dirty="0" smtClean="0">
                <a:hlinkClick r:id="rId2" tooltip="Amniocentesis"/>
              </a:rPr>
              <a:t>amniocentesis</a:t>
            </a:r>
            <a:r>
              <a:rPr lang="en-US" dirty="0" smtClean="0"/>
              <a:t> is done.</a:t>
            </a:r>
          </a:p>
          <a:p>
            <a:endParaRPr lang="en-US" dirty="0"/>
          </a:p>
        </p:txBody>
      </p:sp>
      <p:sp>
        <p:nvSpPr>
          <p:cNvPr id="6" name="Content Placeholder 5"/>
          <p:cNvSpPr>
            <a:spLocks noGrp="1"/>
          </p:cNvSpPr>
          <p:nvPr>
            <p:ph sz="half" idx="2"/>
          </p:nvPr>
        </p:nvSpPr>
        <p:spPr>
          <a:xfrm>
            <a:off x="4648200" y="1219200"/>
            <a:ext cx="4038600" cy="4906963"/>
          </a:xfrm>
        </p:spPr>
        <p:txBody>
          <a:bodyPr/>
          <a:lstStyle/>
          <a:p>
            <a:r>
              <a:rPr lang="en-US" dirty="0" smtClean="0"/>
              <a:t>A bone marrow specimen requires a </a:t>
            </a:r>
            <a:r>
              <a:rPr lang="en-US" dirty="0" smtClean="0">
                <a:hlinkClick r:id="rId3" tooltip="Bone marrow biopsy"/>
              </a:rPr>
              <a:t>bone marrow biopsy</a:t>
            </a:r>
            <a:r>
              <a:rPr lang="en-US" dirty="0" smtClean="0"/>
              <a:t>.</a:t>
            </a:r>
          </a:p>
          <a:p>
            <a:endParaRPr lang="en-US" dirty="0" smtClean="0"/>
          </a:p>
          <a:p>
            <a:endParaRPr lang="en-US" dirty="0"/>
          </a:p>
        </p:txBody>
      </p:sp>
      <p:pic>
        <p:nvPicPr>
          <p:cNvPr id="10" name="Picture 2" descr="C:\Users\Manoj\Desktop\si55550976.jpg"/>
          <p:cNvPicPr>
            <a:picLocks noChangeAspect="1" noChangeArrowheads="1"/>
          </p:cNvPicPr>
          <p:nvPr/>
        </p:nvPicPr>
        <p:blipFill>
          <a:blip r:embed="rId4"/>
          <a:srcRect/>
          <a:stretch>
            <a:fillRect/>
          </a:stretch>
        </p:blipFill>
        <p:spPr bwMode="auto">
          <a:xfrm>
            <a:off x="0" y="2349109"/>
            <a:ext cx="4267200" cy="3632591"/>
          </a:xfrm>
          <a:prstGeom prst="rect">
            <a:avLst/>
          </a:prstGeom>
          <a:noFill/>
        </p:spPr>
      </p:pic>
      <p:pic>
        <p:nvPicPr>
          <p:cNvPr id="11" name="Picture 3" descr="C:\Users\Manoj\Desktop\r7_bonemarrowaspiration.jpg"/>
          <p:cNvPicPr>
            <a:picLocks noChangeAspect="1" noChangeArrowheads="1"/>
          </p:cNvPicPr>
          <p:nvPr/>
        </p:nvPicPr>
        <p:blipFill>
          <a:blip r:embed="rId5"/>
          <a:srcRect t="12000" r="2000" b="10000"/>
          <a:stretch>
            <a:fillRect/>
          </a:stretch>
        </p:blipFill>
        <p:spPr bwMode="auto">
          <a:xfrm>
            <a:off x="4572001" y="2613992"/>
            <a:ext cx="4556368" cy="386300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CHORIONIC VILLOUS SAMPLE</a:t>
            </a:r>
            <a:endParaRPr lang="en-US" dirty="0"/>
          </a:p>
        </p:txBody>
      </p:sp>
      <p:pic>
        <p:nvPicPr>
          <p:cNvPr id="3074" name="Picture 2" descr="C:\Users\Manoj\Desktop\19167.jpg"/>
          <p:cNvPicPr>
            <a:picLocks noGrp="1" noChangeAspect="1" noChangeArrowheads="1"/>
          </p:cNvPicPr>
          <p:nvPr>
            <p:ph sz="quarter" idx="1"/>
          </p:nvPr>
        </p:nvPicPr>
        <p:blipFill>
          <a:blip r:embed="rId2"/>
          <a:stretch>
            <a:fillRect/>
          </a:stretch>
        </p:blipFill>
        <p:spPr bwMode="auto">
          <a:xfrm>
            <a:off x="1524000" y="1389380"/>
            <a:ext cx="5943600" cy="47548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FROM PERIPHERAL VEIN</a:t>
            </a:r>
            <a:endParaRPr lang="en-US" dirty="0"/>
          </a:p>
        </p:txBody>
      </p:sp>
      <p:pic>
        <p:nvPicPr>
          <p:cNvPr id="4098" name="Picture 2" descr="C:\Users\Manoj\Desktop\new3.jpg"/>
          <p:cNvPicPr>
            <a:picLocks noGrp="1" noChangeAspect="1" noChangeArrowheads="1"/>
          </p:cNvPicPr>
          <p:nvPr>
            <p:ph sz="quarter" idx="1"/>
          </p:nvPr>
        </p:nvPicPr>
        <p:blipFill>
          <a:blip r:embed="rId2"/>
          <a:stretch>
            <a:fillRect/>
          </a:stretch>
        </p:blipFill>
        <p:spPr bwMode="auto">
          <a:xfrm>
            <a:off x="2514600" y="1168114"/>
            <a:ext cx="4191000" cy="54363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PLANTING OF CELLS</a:t>
            </a:r>
            <a:endParaRPr lang="en-US" sz="4800" dirty="0"/>
          </a:p>
        </p:txBody>
      </p:sp>
      <p:sp>
        <p:nvSpPr>
          <p:cNvPr id="6" name="Text Placeholder 5"/>
          <p:cNvSpPr>
            <a:spLocks noGrp="1"/>
          </p:cNvSpPr>
          <p:nvPr>
            <p:ph sz="quarter" idx="1"/>
          </p:nvPr>
        </p:nvSpPr>
        <p:spPr/>
        <p:txBody>
          <a:bodyPr>
            <a:normAutofit/>
          </a:bodyPr>
          <a:lstStyle/>
          <a:p>
            <a:pPr marL="0" indent="0">
              <a:buNone/>
            </a:pPr>
            <a:r>
              <a:rPr lang="en-US" sz="2800" dirty="0" smtClean="0"/>
              <a:t>Blood sample collected is transferred into 2-3 culture vial containing:</a:t>
            </a:r>
          </a:p>
          <a:p>
            <a:pPr marL="398463" indent="-398463">
              <a:buFont typeface="+mj-lt"/>
              <a:buAutoNum type="arabicPeriod"/>
            </a:pPr>
            <a:r>
              <a:rPr lang="en-US" sz="2800" dirty="0" smtClean="0"/>
              <a:t>CULTURE MEDIUM: HAM F10, TC 199 etc.</a:t>
            </a:r>
          </a:p>
          <a:p>
            <a:pPr marL="398463" indent="-398463">
              <a:buFont typeface="+mj-lt"/>
              <a:buAutoNum type="arabicPeriod"/>
            </a:pPr>
            <a:r>
              <a:rPr lang="en-US" sz="2800" dirty="0" smtClean="0"/>
              <a:t>Fetal calf serum/ Human AB serum</a:t>
            </a:r>
          </a:p>
          <a:p>
            <a:pPr marL="398463" indent="-398463">
              <a:buFont typeface="+mj-lt"/>
              <a:buAutoNum type="arabicPeriod"/>
            </a:pPr>
            <a:r>
              <a:rPr lang="en-US" sz="2800" dirty="0" err="1" smtClean="0"/>
              <a:t>Phytohaemagglutinin</a:t>
            </a:r>
            <a:r>
              <a:rPr lang="en-US" sz="2800" dirty="0" smtClean="0"/>
              <a:t>: </a:t>
            </a:r>
            <a:r>
              <a:rPr lang="en-US" sz="2800" dirty="0" err="1" smtClean="0"/>
              <a:t>mitogenic</a:t>
            </a:r>
            <a:r>
              <a:rPr lang="en-US" sz="2800" dirty="0" smtClean="0"/>
              <a:t> agent extracted from French beans</a:t>
            </a:r>
          </a:p>
          <a:p>
            <a:pPr marL="398463" indent="-398463">
              <a:buFont typeface="+mj-lt"/>
              <a:buAutoNum type="arabicPeriod"/>
            </a:pPr>
            <a:r>
              <a:rPr lang="en-US" sz="2800" dirty="0" smtClean="0"/>
              <a:t>Antibiotic: penicillin &amp; streptomycin</a:t>
            </a: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8F8F8"/>
      </a:lt2>
      <a:accent1>
        <a:srgbClr val="00206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735</Words>
  <Application>Microsoft Office PowerPoint</Application>
  <PresentationFormat>On-screen Show (4:3)</PresentationFormat>
  <Paragraphs>140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Civic</vt:lpstr>
      <vt:lpstr>Slide 1</vt:lpstr>
      <vt:lpstr>KARYOTYPING</vt:lpstr>
      <vt:lpstr>KARYOTYPING</vt:lpstr>
      <vt:lpstr>Outline of Karyotyping</vt:lpstr>
      <vt:lpstr>How the test is performed?</vt:lpstr>
      <vt:lpstr>How the test is performed?</vt:lpstr>
      <vt:lpstr>CHORIONIC VILLOUS SAMPLE</vt:lpstr>
      <vt:lpstr>BLOOD FROM PERIPHERAL VEIN</vt:lpstr>
      <vt:lpstr>PLANTING OF CELLS</vt:lpstr>
      <vt:lpstr>CULTURE MEDIUM: HAM F10, TC 199 etc.</vt:lpstr>
      <vt:lpstr>Fetal calf serum/ Human AB serum</vt:lpstr>
      <vt:lpstr>Phytohaemagglutinin</vt:lpstr>
      <vt:lpstr>Antibiotic</vt:lpstr>
      <vt:lpstr>INCUBATION</vt:lpstr>
      <vt:lpstr>Harvesting</vt:lpstr>
      <vt:lpstr>   STAINING</vt:lpstr>
      <vt:lpstr>Slide 17</vt:lpstr>
      <vt:lpstr>Slide 18</vt:lpstr>
      <vt:lpstr>APPLICATIONS OF KARYOTYPING</vt:lpstr>
      <vt:lpstr>SEX CHROMATIN &amp; LYON HYPOTHESIS</vt:lpstr>
      <vt:lpstr>Barr Body / Sex Chromatin</vt:lpstr>
      <vt:lpstr>Lyon Hypothesis</vt:lpstr>
      <vt:lpstr>Slide 23</vt:lpstr>
      <vt:lpstr>GENETIC    SIGNIFICANCE    OF  X-INACTIVATION</vt:lpstr>
      <vt:lpstr>Procedure</vt:lpstr>
      <vt:lpstr>Slide 26</vt:lpstr>
      <vt:lpstr>Barr Body Test</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KARYOTYPING</dc:title>
  <dc:creator>Manoj</dc:creator>
  <cp:lastModifiedBy>Admin</cp:lastModifiedBy>
  <cp:revision>40</cp:revision>
  <dcterms:created xsi:type="dcterms:W3CDTF">2006-08-16T00:00:00Z</dcterms:created>
  <dcterms:modified xsi:type="dcterms:W3CDTF">2020-08-13T10:11:59Z</dcterms:modified>
</cp:coreProperties>
</file>