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60" r:id="rId4"/>
    <p:sldId id="261" r:id="rId5"/>
    <p:sldId id="262" r:id="rId6"/>
    <p:sldId id="257"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dirty="0" smtClean="0"/>
              <a:t>Cerebellum</a:t>
            </a:r>
            <a:r>
              <a:rPr lang="en-US" dirty="0" smtClean="0"/>
              <a:t> </a:t>
            </a:r>
            <a:endParaRPr lang="en-US" dirty="0"/>
          </a:p>
        </p:txBody>
      </p:sp>
      <p:sp>
        <p:nvSpPr>
          <p:cNvPr id="3" name="Subtitle 2"/>
          <p:cNvSpPr>
            <a:spLocks noGrp="1"/>
          </p:cNvSpPr>
          <p:nvPr>
            <p:ph type="subTitle" idx="1"/>
          </p:nvPr>
        </p:nvSpPr>
        <p:spPr>
          <a:xfrm>
            <a:off x="228600" y="4953000"/>
            <a:ext cx="6400800" cy="1752600"/>
          </a:xfrm>
        </p:spPr>
        <p:txBody>
          <a:bodyPr>
            <a:normAutofit fontScale="85000" lnSpcReduction="20000"/>
          </a:bodyPr>
          <a:lstStyle/>
          <a:p>
            <a:pPr algn="l"/>
            <a:r>
              <a:rPr lang="en-US" dirty="0" smtClean="0">
                <a:solidFill>
                  <a:schemeClr val="tx1"/>
                </a:solidFill>
              </a:rPr>
              <a:t>Dr. A. </a:t>
            </a:r>
            <a:r>
              <a:rPr lang="en-US" dirty="0" err="1" smtClean="0">
                <a:solidFill>
                  <a:schemeClr val="tx1"/>
                </a:solidFill>
              </a:rPr>
              <a:t>Gandotra</a:t>
            </a:r>
            <a:endParaRPr lang="en-US" dirty="0" smtClean="0">
              <a:solidFill>
                <a:schemeClr val="tx1"/>
              </a:solidFill>
            </a:endParaRPr>
          </a:p>
          <a:p>
            <a:pPr algn="l"/>
            <a:r>
              <a:rPr lang="en-US" dirty="0" smtClean="0">
                <a:solidFill>
                  <a:schemeClr val="tx1"/>
                </a:solidFill>
              </a:rPr>
              <a:t>HOD &amp; Professor</a:t>
            </a:r>
            <a:endParaRPr lang="en-US" dirty="0" smtClean="0">
              <a:solidFill>
                <a:schemeClr val="tx1"/>
              </a:solidFill>
            </a:endParaRPr>
          </a:p>
          <a:p>
            <a:pPr algn="l"/>
            <a:r>
              <a:rPr lang="en-US" dirty="0" smtClean="0">
                <a:solidFill>
                  <a:schemeClr val="tx1"/>
                </a:solidFill>
              </a:rPr>
              <a:t>Department of Anatomy</a:t>
            </a:r>
          </a:p>
          <a:p>
            <a:pPr algn="l"/>
            <a:r>
              <a:rPr lang="en-US" dirty="0" smtClean="0">
                <a:solidFill>
                  <a:schemeClr val="tx1"/>
                </a:solidFill>
              </a:rPr>
              <a:t>S.B.K.S.M.I. &amp; R.C.</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14399"/>
          </a:xfrm>
        </p:spPr>
        <p:txBody>
          <a:bodyPr/>
          <a:lstStyle/>
          <a:p>
            <a:r>
              <a:rPr lang="en-US" dirty="0" smtClean="0"/>
              <a:t>cerebellum</a:t>
            </a:r>
            <a:endParaRPr lang="en-US" dirty="0"/>
          </a:p>
        </p:txBody>
      </p:sp>
      <p:sp>
        <p:nvSpPr>
          <p:cNvPr id="3" name="Subtitle 2"/>
          <p:cNvSpPr>
            <a:spLocks noGrp="1"/>
          </p:cNvSpPr>
          <p:nvPr>
            <p:ph type="subTitle" idx="1"/>
          </p:nvPr>
        </p:nvSpPr>
        <p:spPr/>
        <p:txBody>
          <a:bodyPr/>
          <a:lstStyle/>
          <a:p>
            <a:endParaRPr lang="en-US" dirty="0"/>
          </a:p>
        </p:txBody>
      </p:sp>
      <p:pic>
        <p:nvPicPr>
          <p:cNvPr id="4" name="irc_mi" descr="http://t1.gstatic.com/images?q=tbn:ANd9GcRGXf7t9hufhH6mwsXrN3i2XVxg8JsJ7TlyooxLB0FzpN1VBPMPVQ"/>
          <p:cNvPicPr/>
          <p:nvPr/>
        </p:nvPicPr>
        <p:blipFill>
          <a:blip r:embed="rId2"/>
          <a:srcRect/>
          <a:stretch>
            <a:fillRect/>
          </a:stretch>
        </p:blipFill>
        <p:spPr bwMode="auto">
          <a:xfrm>
            <a:off x="1143000" y="1676400"/>
            <a:ext cx="5946775" cy="45688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http://t1.gstatic.com/images?q=tbn:ANd9GcRek1zSEf4jqHg8c9M3bXPHWudLs33-SzVfhwTG6ymfoGpfxbbn"/>
          <p:cNvPicPr>
            <a:picLocks noGrp="1"/>
          </p:cNvPicPr>
          <p:nvPr>
            <p:ph idx="1"/>
          </p:nvPr>
        </p:nvPicPr>
        <p:blipFill>
          <a:blip r:embed="rId2"/>
          <a:srcRect/>
          <a:stretch>
            <a:fillRect/>
          </a:stretch>
        </p:blipFill>
        <p:spPr bwMode="auto">
          <a:xfrm>
            <a:off x="1828800" y="1143000"/>
            <a:ext cx="5638800" cy="472439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http://www.nature.com/nrn/journal/v7/n7/images/nrn1953-f1.jpg"/>
          <p:cNvPicPr>
            <a:picLocks noGrp="1"/>
          </p:cNvPicPr>
          <p:nvPr>
            <p:ph idx="1"/>
          </p:nvPr>
        </p:nvPicPr>
        <p:blipFill>
          <a:blip r:embed="rId2"/>
          <a:srcRect/>
          <a:stretch>
            <a:fillRect/>
          </a:stretch>
        </p:blipFill>
        <p:spPr bwMode="auto">
          <a:xfrm>
            <a:off x="381000" y="228600"/>
            <a:ext cx="5673238" cy="6477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Cerebelar</a:t>
            </a:r>
            <a:r>
              <a:rPr lang="en-US" dirty="0" smtClean="0"/>
              <a:t> signs</a:t>
            </a:r>
            <a:endParaRPr lang="en-US" dirty="0"/>
          </a:p>
        </p:txBody>
      </p:sp>
      <p:pic>
        <p:nvPicPr>
          <p:cNvPr id="4" name="Content Placeholder 3" descr="File:Thomas-fig68,69-p127.png"/>
          <p:cNvPicPr>
            <a:picLocks noGrp="1"/>
          </p:cNvPicPr>
          <p:nvPr>
            <p:ph idx="1"/>
          </p:nvPr>
        </p:nvPicPr>
        <p:blipFill>
          <a:blip r:embed="rId2"/>
          <a:srcRect/>
          <a:stretch>
            <a:fillRect/>
          </a:stretch>
        </p:blipFill>
        <p:spPr bwMode="auto">
          <a:xfrm>
            <a:off x="1066800" y="1600200"/>
            <a:ext cx="5467350" cy="4724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IN" sz="1600" dirty="0" err="1" smtClean="0"/>
              <a:t>Daria</a:t>
            </a:r>
            <a:r>
              <a:rPr lang="en-IN" sz="1600" dirty="0" smtClean="0"/>
              <a:t> </a:t>
            </a:r>
            <a:r>
              <a:rPr lang="en-IN" sz="1600" dirty="0" err="1" smtClean="0"/>
              <a:t>Riv</a:t>
            </a:r>
            <a:r>
              <a:rPr lang="en-IN" sz="1600" dirty="0" smtClean="0"/>
              <a:t> and </a:t>
            </a:r>
            <a:r>
              <a:rPr lang="en-IN" sz="1600" dirty="0" err="1" smtClean="0"/>
              <a:t>Cesare</a:t>
            </a:r>
            <a:r>
              <a:rPr lang="en-IN" sz="1600" dirty="0" smtClean="0"/>
              <a:t> </a:t>
            </a:r>
            <a:r>
              <a:rPr lang="en-IN" sz="1600" dirty="0" err="1" smtClean="0"/>
              <a:t>Giorgi</a:t>
            </a:r>
            <a:r>
              <a:rPr lang="en-IN" sz="1600" dirty="0" smtClean="0"/>
              <a:t>, Developmental </a:t>
            </a:r>
            <a:r>
              <a:rPr lang="en-IN" sz="1600" dirty="0" err="1" smtClean="0"/>
              <a:t>neurolgy</a:t>
            </a:r>
            <a:r>
              <a:rPr lang="en-IN" sz="1600" dirty="0" smtClean="0"/>
              <a:t> Division and </a:t>
            </a:r>
            <a:r>
              <a:rPr lang="en-IN" sz="1600" dirty="0" err="1" smtClean="0"/>
              <a:t>Seereotactic</a:t>
            </a:r>
            <a:r>
              <a:rPr lang="en-IN" sz="1600" dirty="0" smtClean="0"/>
              <a:t> and </a:t>
            </a:r>
            <a:r>
              <a:rPr lang="en-IN" sz="1600" dirty="0" err="1" smtClean="0"/>
              <a:t>Fundtional</a:t>
            </a:r>
            <a:r>
              <a:rPr lang="en-IN" sz="1600" dirty="0" smtClean="0"/>
              <a:t> Neurosurgery Unit, Carlo </a:t>
            </a:r>
            <a:r>
              <a:rPr lang="en-IN" sz="1600" dirty="0" err="1" smtClean="0"/>
              <a:t>Besta</a:t>
            </a:r>
            <a:r>
              <a:rPr lang="en-IN" sz="1600" dirty="0" smtClean="0"/>
              <a:t> National Neurological </a:t>
            </a:r>
            <a:r>
              <a:rPr lang="en-IN" sz="1600" dirty="0" err="1" smtClean="0"/>
              <a:t>Instutute</a:t>
            </a:r>
            <a:r>
              <a:rPr lang="en-IN" sz="1600" dirty="0" smtClean="0"/>
              <a:t>, </a:t>
            </a:r>
            <a:r>
              <a:rPr lang="en-IN" sz="1600" dirty="0" err="1" smtClean="0"/>
              <a:t>Milnn</a:t>
            </a:r>
            <a:r>
              <a:rPr lang="en-IN" sz="1600" dirty="0" smtClean="0"/>
              <a:t> Italy. Brain (2000),123, 1051-1061</a:t>
            </a:r>
            <a:endParaRPr lang="en-IN" sz="1600" dirty="0"/>
          </a:p>
        </p:txBody>
      </p:sp>
      <p:graphicFrame>
        <p:nvGraphicFramePr>
          <p:cNvPr id="4" name="Content Placeholder 3"/>
          <p:cNvGraphicFramePr>
            <a:graphicFrameLocks noGrp="1"/>
          </p:cNvGraphicFramePr>
          <p:nvPr>
            <p:ph idx="1"/>
          </p:nvPr>
        </p:nvGraphicFramePr>
        <p:xfrm>
          <a:off x="457200" y="1463040"/>
          <a:ext cx="8229600" cy="5699760"/>
        </p:xfrm>
        <a:graphic>
          <a:graphicData uri="http://schemas.openxmlformats.org/drawingml/2006/table">
            <a:tbl>
              <a:tblPr firstRow="1" bandRow="1">
                <a:tableStyleId>{5C22544A-7EE6-4342-B048-85BDC9FD1C3A}</a:tableStyleId>
              </a:tblPr>
              <a:tblGrid>
                <a:gridCol w="1447800"/>
                <a:gridCol w="1447800"/>
                <a:gridCol w="1676400"/>
                <a:gridCol w="1600200"/>
                <a:gridCol w="2057400"/>
              </a:tblGrid>
              <a:tr h="370840">
                <a:tc>
                  <a:txBody>
                    <a:bodyPr/>
                    <a:lstStyle/>
                    <a:p>
                      <a:r>
                        <a:rPr lang="en-IN" sz="1600" dirty="0" err="1" smtClean="0"/>
                        <a:t>Daria</a:t>
                      </a:r>
                      <a:r>
                        <a:rPr lang="en-IN" sz="1600" dirty="0" smtClean="0"/>
                        <a:t> </a:t>
                      </a:r>
                      <a:r>
                        <a:rPr lang="en-IN" sz="1600" dirty="0" err="1" smtClean="0"/>
                        <a:t>Riv</a:t>
                      </a:r>
                      <a:r>
                        <a:rPr lang="en-IN" sz="1600" dirty="0" smtClean="0"/>
                        <a:t> and </a:t>
                      </a:r>
                      <a:r>
                        <a:rPr lang="en-IN" sz="1600" dirty="0" err="1" smtClean="0"/>
                        <a:t>Cesare</a:t>
                      </a:r>
                      <a:r>
                        <a:rPr lang="en-IN" sz="1600" dirty="0" smtClean="0"/>
                        <a:t> </a:t>
                      </a:r>
                      <a:r>
                        <a:rPr lang="en-IN" sz="1600" dirty="0" err="1" smtClean="0"/>
                        <a:t>Giorgi</a:t>
                      </a:r>
                      <a:endParaRPr lang="en-IN" sz="1600" dirty="0"/>
                    </a:p>
                  </a:txBody>
                  <a:tcPr/>
                </a:tc>
                <a:tc>
                  <a:txBody>
                    <a:bodyPr/>
                    <a:lstStyle/>
                    <a:p>
                      <a:r>
                        <a:rPr kumimoji="0" lang="en-US" sz="1600" b="1" kern="1200" baseline="0" dirty="0" smtClean="0">
                          <a:solidFill>
                            <a:srgbClr val="FFC000"/>
                          </a:solidFill>
                          <a:latin typeface="+mn-lt"/>
                          <a:ea typeface="+mn-ea"/>
                          <a:cs typeface="+mn-cs"/>
                        </a:rPr>
                        <a:t>The cerebellum contributes to higher functions during development. Evidence from a series of children surgically treated for posterior </a:t>
                      </a:r>
                      <a:r>
                        <a:rPr kumimoji="0" lang="en-US" sz="1600" b="1" kern="1200" baseline="0" dirty="0" err="1" smtClean="0">
                          <a:solidFill>
                            <a:srgbClr val="FFC000"/>
                          </a:solidFill>
                          <a:latin typeface="+mn-lt"/>
                          <a:ea typeface="+mn-ea"/>
                          <a:cs typeface="+mn-cs"/>
                        </a:rPr>
                        <a:t>fossa</a:t>
                      </a:r>
                      <a:r>
                        <a:rPr kumimoji="0" lang="en-US" sz="1600" b="1" kern="1200" baseline="0" dirty="0" smtClean="0">
                          <a:solidFill>
                            <a:srgbClr val="FFC000"/>
                          </a:solidFill>
                          <a:latin typeface="+mn-lt"/>
                          <a:ea typeface="+mn-ea"/>
                          <a:cs typeface="+mn-cs"/>
                        </a:rPr>
                        <a:t> </a:t>
                      </a:r>
                      <a:r>
                        <a:rPr kumimoji="0" lang="en-US" sz="1600" b="1" kern="1200" baseline="0" dirty="0" err="1" smtClean="0">
                          <a:solidFill>
                            <a:srgbClr val="FFC000"/>
                          </a:solidFill>
                          <a:latin typeface="+mn-lt"/>
                          <a:ea typeface="+mn-ea"/>
                          <a:cs typeface="+mn-cs"/>
                        </a:rPr>
                        <a:t>tumours</a:t>
                      </a:r>
                      <a:endParaRPr kumimoji="0" lang="en-US" sz="1600" b="1" kern="1200" baseline="0" dirty="0" smtClean="0">
                        <a:solidFill>
                          <a:schemeClr val="tx1"/>
                        </a:solidFill>
                        <a:latin typeface="+mn-lt"/>
                        <a:ea typeface="+mn-ea"/>
                        <a:cs typeface="+mn-cs"/>
                      </a:endParaRPr>
                    </a:p>
                    <a:p>
                      <a:endParaRPr kumimoji="0" lang="en-US" sz="1600" b="1" kern="1200" baseline="0" dirty="0" smtClean="0">
                        <a:solidFill>
                          <a:schemeClr val="tx1"/>
                        </a:solidFill>
                        <a:latin typeface="+mn-lt"/>
                        <a:ea typeface="+mn-ea"/>
                        <a:cs typeface="+mn-cs"/>
                      </a:endParaRPr>
                    </a:p>
                  </a:txBody>
                  <a:tcPr/>
                </a:tc>
                <a:tc>
                  <a:txBody>
                    <a:bodyPr/>
                    <a:lstStyle/>
                    <a:p>
                      <a:r>
                        <a:rPr kumimoji="0" lang="en-IN" sz="1600" b="1" kern="1200" baseline="0" dirty="0" smtClean="0">
                          <a:solidFill>
                            <a:schemeClr val="lt1"/>
                          </a:solidFill>
                          <a:latin typeface="+mn-lt"/>
                          <a:ea typeface="+mn-ea"/>
                          <a:cs typeface="+mn-cs"/>
                        </a:rPr>
                        <a:t>This study was done on 32 children who underwent surgery for </a:t>
                      </a:r>
                      <a:r>
                        <a:rPr kumimoji="0" lang="en-IN" sz="1600" b="1" kern="1200" baseline="0" dirty="0" err="1" smtClean="0">
                          <a:solidFill>
                            <a:schemeClr val="lt1"/>
                          </a:solidFill>
                          <a:latin typeface="+mn-lt"/>
                          <a:ea typeface="+mn-ea"/>
                          <a:cs typeface="+mn-cs"/>
                        </a:rPr>
                        <a:t>cerebellar</a:t>
                      </a:r>
                      <a:r>
                        <a:rPr kumimoji="0" lang="en-IN" sz="1600" b="1" kern="1200" baseline="0" dirty="0" smtClean="0">
                          <a:solidFill>
                            <a:schemeClr val="lt1"/>
                          </a:solidFill>
                          <a:latin typeface="+mn-lt"/>
                          <a:ea typeface="+mn-ea"/>
                          <a:cs typeface="+mn-cs"/>
                        </a:rPr>
                        <a:t> </a:t>
                      </a:r>
                      <a:r>
                        <a:rPr kumimoji="0" lang="en-IN" sz="1600" b="1" kern="1200" baseline="0" dirty="0" err="1" smtClean="0">
                          <a:solidFill>
                            <a:schemeClr val="lt1"/>
                          </a:solidFill>
                          <a:latin typeface="+mn-lt"/>
                          <a:ea typeface="+mn-ea"/>
                          <a:cs typeface="+mn-cs"/>
                        </a:rPr>
                        <a:t>astrocytoma</a:t>
                      </a:r>
                      <a:r>
                        <a:rPr kumimoji="0" lang="en-IN" sz="1600" b="1" kern="1200" baseline="0" dirty="0" smtClean="0">
                          <a:solidFill>
                            <a:schemeClr val="lt1"/>
                          </a:solidFill>
                          <a:latin typeface="+mn-lt"/>
                          <a:ea typeface="+mn-ea"/>
                          <a:cs typeface="+mn-cs"/>
                        </a:rPr>
                        <a:t> and 21 for </a:t>
                      </a:r>
                      <a:r>
                        <a:rPr kumimoji="0" lang="en-IN" sz="1600" b="1" kern="1200" baseline="0" dirty="0" err="1" smtClean="0">
                          <a:solidFill>
                            <a:schemeClr val="lt1"/>
                          </a:solidFill>
                          <a:latin typeface="+mn-lt"/>
                          <a:ea typeface="+mn-ea"/>
                          <a:cs typeface="+mn-cs"/>
                        </a:rPr>
                        <a:t>cerebellar</a:t>
                      </a:r>
                      <a:r>
                        <a:rPr kumimoji="0" lang="en-IN" sz="1600" b="1" kern="1200" baseline="0" dirty="0" smtClean="0">
                          <a:solidFill>
                            <a:schemeClr val="lt1"/>
                          </a:solidFill>
                          <a:latin typeface="+mn-lt"/>
                          <a:ea typeface="+mn-ea"/>
                          <a:cs typeface="+mn-cs"/>
                        </a:rPr>
                        <a:t> </a:t>
                      </a:r>
                      <a:r>
                        <a:rPr kumimoji="0" lang="en-IN" sz="1600" b="1" kern="1200" baseline="0" dirty="0" err="1" smtClean="0">
                          <a:solidFill>
                            <a:schemeClr val="lt1"/>
                          </a:solidFill>
                          <a:latin typeface="+mn-lt"/>
                          <a:ea typeface="+mn-ea"/>
                          <a:cs typeface="+mn-cs"/>
                        </a:rPr>
                        <a:t>vermis</a:t>
                      </a:r>
                      <a:r>
                        <a:rPr kumimoji="0" lang="en-IN" sz="1600" b="1" kern="1200" baseline="0" dirty="0" smtClean="0">
                          <a:solidFill>
                            <a:schemeClr val="lt1"/>
                          </a:solidFill>
                          <a:latin typeface="+mn-lt"/>
                          <a:ea typeface="+mn-ea"/>
                          <a:cs typeface="+mn-cs"/>
                        </a:rPr>
                        <a:t> </a:t>
                      </a:r>
                      <a:r>
                        <a:rPr kumimoji="0" lang="en-IN" sz="1600" b="1" kern="1200" baseline="0" dirty="0" err="1" smtClean="0">
                          <a:solidFill>
                            <a:schemeClr val="lt1"/>
                          </a:solidFill>
                          <a:latin typeface="+mn-lt"/>
                          <a:ea typeface="+mn-ea"/>
                          <a:cs typeface="+mn-cs"/>
                        </a:rPr>
                        <a:t>medulloblastoma.Each</a:t>
                      </a:r>
                      <a:r>
                        <a:rPr kumimoji="0" lang="en-IN" sz="1600" b="1" kern="1200" baseline="0" dirty="0" smtClean="0">
                          <a:solidFill>
                            <a:schemeClr val="lt1"/>
                          </a:solidFill>
                          <a:latin typeface="+mn-lt"/>
                          <a:ea typeface="+mn-ea"/>
                          <a:cs typeface="+mn-cs"/>
                        </a:rPr>
                        <a:t> patient underwent a comprehensive neurological examination. MRI and EEG using Ag- </a:t>
                      </a:r>
                      <a:r>
                        <a:rPr kumimoji="0" lang="en-IN" sz="1600" b="1" kern="1200" baseline="0" dirty="0" err="1" smtClean="0">
                          <a:solidFill>
                            <a:schemeClr val="lt1"/>
                          </a:solidFill>
                          <a:latin typeface="+mn-lt"/>
                          <a:ea typeface="+mn-ea"/>
                          <a:cs typeface="+mn-cs"/>
                        </a:rPr>
                        <a:t>AgCl</a:t>
                      </a:r>
                      <a:r>
                        <a:rPr kumimoji="0" lang="en-IN" sz="1600" b="1" kern="1200" baseline="0" dirty="0" smtClean="0">
                          <a:solidFill>
                            <a:schemeClr val="lt1"/>
                          </a:solidFill>
                          <a:latin typeface="+mn-lt"/>
                          <a:ea typeface="+mn-ea"/>
                          <a:cs typeface="+mn-cs"/>
                        </a:rPr>
                        <a:t> electrodes </a:t>
                      </a:r>
                      <a:r>
                        <a:rPr kumimoji="0" lang="en-IN" sz="1600" b="1" kern="1200" baseline="0" dirty="0" err="1" smtClean="0">
                          <a:solidFill>
                            <a:schemeClr val="lt1"/>
                          </a:solidFill>
                          <a:latin typeface="+mn-lt"/>
                          <a:ea typeface="+mn-ea"/>
                          <a:cs typeface="+mn-cs"/>
                        </a:rPr>
                        <a:t>postioned</a:t>
                      </a:r>
                      <a:r>
                        <a:rPr kumimoji="0" lang="en-IN" sz="1600" b="1" kern="1200" baseline="0" dirty="0" smtClean="0">
                          <a:solidFill>
                            <a:schemeClr val="lt1"/>
                          </a:solidFill>
                          <a:latin typeface="+mn-lt"/>
                          <a:ea typeface="+mn-ea"/>
                          <a:cs typeface="+mn-cs"/>
                        </a:rPr>
                        <a:t> according to the International 10-20 system. was performed.</a:t>
                      </a:r>
                      <a:endParaRPr lang="en-IN" sz="1600" dirty="0"/>
                    </a:p>
                  </a:txBody>
                  <a:tcPr/>
                </a:tc>
                <a:tc>
                  <a:txBody>
                    <a:bodyPr/>
                    <a:lstStyle/>
                    <a:p>
                      <a:r>
                        <a:rPr kumimoji="0" lang="en-IN" sz="1200" b="1" kern="1200" baseline="0" dirty="0" smtClean="0">
                          <a:solidFill>
                            <a:schemeClr val="lt1"/>
                          </a:solidFill>
                          <a:latin typeface="+mn-lt"/>
                          <a:ea typeface="+mn-ea"/>
                          <a:cs typeface="+mn-cs"/>
                        </a:rPr>
                        <a:t>The patients with right </a:t>
                      </a:r>
                      <a:r>
                        <a:rPr kumimoji="0" lang="en-IN" sz="1200" b="1" kern="1200" baseline="0" dirty="0" err="1" smtClean="0">
                          <a:solidFill>
                            <a:schemeClr val="lt1"/>
                          </a:solidFill>
                          <a:latin typeface="+mn-lt"/>
                          <a:ea typeface="+mn-ea"/>
                          <a:cs typeface="+mn-cs"/>
                        </a:rPr>
                        <a:t>cerebellar</a:t>
                      </a:r>
                      <a:r>
                        <a:rPr kumimoji="0" lang="en-IN" sz="1200" b="1" kern="1200" baseline="0" dirty="0" smtClean="0">
                          <a:solidFill>
                            <a:schemeClr val="lt1"/>
                          </a:solidFill>
                          <a:latin typeface="+mn-lt"/>
                          <a:ea typeface="+mn-ea"/>
                          <a:cs typeface="+mn-cs"/>
                        </a:rPr>
                        <a:t> lesions showed a slight but non significant decline in verbal performance. The language tests revealed an impairment which was less pronounced and most marked in relation to measure of complex aspects of language and </a:t>
                      </a:r>
                      <a:r>
                        <a:rPr kumimoji="0" lang="en-IN" sz="1200" b="1" kern="1200" baseline="0" dirty="0" err="1" smtClean="0">
                          <a:solidFill>
                            <a:schemeClr val="lt1"/>
                          </a:solidFill>
                          <a:latin typeface="+mn-lt"/>
                          <a:ea typeface="+mn-ea"/>
                          <a:cs typeface="+mn-cs"/>
                        </a:rPr>
                        <a:t>formulatiohnof</a:t>
                      </a:r>
                      <a:r>
                        <a:rPr kumimoji="0" lang="en-IN" sz="1200" b="1" kern="1200" baseline="0" dirty="0" smtClean="0">
                          <a:solidFill>
                            <a:schemeClr val="lt1"/>
                          </a:solidFill>
                          <a:latin typeface="+mn-lt"/>
                          <a:ea typeface="+mn-ea"/>
                          <a:cs typeface="+mn-cs"/>
                        </a:rPr>
                        <a:t> sentences as reflected in the MLU. The children with left </a:t>
                      </a:r>
                      <a:r>
                        <a:rPr kumimoji="0" lang="en-IN" sz="1200" b="1" kern="1200" baseline="0" dirty="0" err="1" smtClean="0">
                          <a:solidFill>
                            <a:schemeClr val="lt1"/>
                          </a:solidFill>
                          <a:latin typeface="+mn-lt"/>
                          <a:ea typeface="+mn-ea"/>
                          <a:cs typeface="+mn-cs"/>
                        </a:rPr>
                        <a:t>cerebellar</a:t>
                      </a:r>
                      <a:r>
                        <a:rPr kumimoji="0" lang="en-IN" sz="1200" b="1" kern="1200" baseline="0" dirty="0" smtClean="0">
                          <a:solidFill>
                            <a:schemeClr val="lt1"/>
                          </a:solidFill>
                          <a:latin typeface="+mn-lt"/>
                          <a:ea typeface="+mn-ea"/>
                          <a:cs typeface="+mn-cs"/>
                        </a:rPr>
                        <a:t> lesions showed a decline in non verbal performance.</a:t>
                      </a:r>
                      <a:endParaRPr lang="en-IN" sz="1200" dirty="0"/>
                    </a:p>
                  </a:txBody>
                  <a:tcPr/>
                </a:tc>
                <a:tc>
                  <a:txBody>
                    <a:bodyPr/>
                    <a:lstStyle/>
                    <a:p>
                      <a:r>
                        <a:rPr kumimoji="0" lang="en-IN" sz="1400" b="1" kern="1200" baseline="0" dirty="0" smtClean="0">
                          <a:solidFill>
                            <a:schemeClr val="lt1"/>
                          </a:solidFill>
                          <a:latin typeface="+mn-lt"/>
                          <a:ea typeface="+mn-ea"/>
                          <a:cs typeface="+mn-cs"/>
                        </a:rPr>
                        <a:t> The tumours of the right </a:t>
                      </a:r>
                      <a:r>
                        <a:rPr kumimoji="0" lang="en-IN" sz="1400" b="1" kern="1200" baseline="0" dirty="0" err="1" smtClean="0">
                          <a:solidFill>
                            <a:schemeClr val="lt1"/>
                          </a:solidFill>
                          <a:latin typeface="+mn-lt"/>
                          <a:ea typeface="+mn-ea"/>
                          <a:cs typeface="+mn-cs"/>
                        </a:rPr>
                        <a:t>cerebellar</a:t>
                      </a:r>
                      <a:r>
                        <a:rPr kumimoji="0" lang="en-IN" sz="1400" b="1" kern="1200" baseline="0" dirty="0" smtClean="0">
                          <a:solidFill>
                            <a:schemeClr val="lt1"/>
                          </a:solidFill>
                          <a:latin typeface="+mn-lt"/>
                          <a:ea typeface="+mn-ea"/>
                          <a:cs typeface="+mn-cs"/>
                        </a:rPr>
                        <a:t> hemisphere correlated to an alteration in the processing of verbal intelligence and complex language tasks; those of the left </a:t>
                      </a:r>
                      <a:r>
                        <a:rPr kumimoji="0" lang="en-IN" sz="1400" b="1" kern="1200" baseline="0" dirty="0" err="1" smtClean="0">
                          <a:solidFill>
                            <a:schemeClr val="lt1"/>
                          </a:solidFill>
                          <a:latin typeface="+mn-lt"/>
                          <a:ea typeface="+mn-ea"/>
                          <a:cs typeface="+mn-cs"/>
                        </a:rPr>
                        <a:t>cerebellar</a:t>
                      </a:r>
                      <a:r>
                        <a:rPr kumimoji="0" lang="en-IN" sz="1400" b="1" kern="1200" baseline="0" dirty="0" smtClean="0">
                          <a:solidFill>
                            <a:schemeClr val="lt1"/>
                          </a:solidFill>
                          <a:latin typeface="+mn-lt"/>
                          <a:ea typeface="+mn-ea"/>
                          <a:cs typeface="+mn-cs"/>
                        </a:rPr>
                        <a:t> </a:t>
                      </a:r>
                      <a:r>
                        <a:rPr kumimoji="0" lang="en-IN" sz="1400" b="1" kern="1200" baseline="0" dirty="0" err="1" smtClean="0">
                          <a:solidFill>
                            <a:schemeClr val="lt1"/>
                          </a:solidFill>
                          <a:latin typeface="+mn-lt"/>
                          <a:ea typeface="+mn-ea"/>
                          <a:cs typeface="+mn-cs"/>
                        </a:rPr>
                        <a:t>hemisphre</a:t>
                      </a:r>
                      <a:r>
                        <a:rPr kumimoji="0" lang="en-IN" sz="1400" b="1" kern="1200" baseline="0" dirty="0" smtClean="0">
                          <a:solidFill>
                            <a:schemeClr val="lt1"/>
                          </a:solidFill>
                          <a:latin typeface="+mn-lt"/>
                          <a:ea typeface="+mn-ea"/>
                          <a:cs typeface="+mn-cs"/>
                        </a:rPr>
                        <a:t> correlated to a diminished capacity to process non-verbal tasks and in some cases </a:t>
                      </a:r>
                      <a:r>
                        <a:rPr kumimoji="0" lang="en-IN" sz="1400" b="1" kern="1200" baseline="0" smtClean="0">
                          <a:solidFill>
                            <a:schemeClr val="lt1"/>
                          </a:solidFill>
                          <a:latin typeface="+mn-lt"/>
                          <a:ea typeface="+mn-ea"/>
                          <a:cs typeface="+mn-cs"/>
                        </a:rPr>
                        <a:t>an impairment </a:t>
                      </a:r>
                      <a:r>
                        <a:rPr kumimoji="0" lang="en-IN" sz="1400" b="1" kern="1200" baseline="0" dirty="0" smtClean="0">
                          <a:solidFill>
                            <a:schemeClr val="lt1"/>
                          </a:solidFill>
                          <a:latin typeface="+mn-lt"/>
                          <a:ea typeface="+mn-ea"/>
                          <a:cs typeface="+mn-cs"/>
                        </a:rPr>
                        <a:t>.</a:t>
                      </a:r>
                      <a:endParaRPr lang="en-IN" sz="1400"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IN" sz="1600" dirty="0" err="1" smtClean="0"/>
              <a:t>Lisi</a:t>
            </a:r>
            <a:r>
              <a:rPr lang="en-IN" sz="1600" dirty="0" smtClean="0"/>
              <a:t> Levisohn. Alice Cronin-</a:t>
            </a:r>
            <a:r>
              <a:rPr lang="en-IN" sz="1600" dirty="0" err="1" smtClean="0"/>
              <a:t>Golomb</a:t>
            </a:r>
            <a:r>
              <a:rPr lang="en-IN" sz="1600" dirty="0" smtClean="0"/>
              <a:t> and Jeremy D, </a:t>
            </a:r>
            <a:r>
              <a:rPr lang="en-IN" sz="1600" dirty="0" err="1" smtClean="0"/>
              <a:t>Schmahmann</a:t>
            </a:r>
            <a:r>
              <a:rPr lang="en-IN" sz="1600" dirty="0" smtClean="0"/>
              <a:t>. Department of Psychology, Boston University and Department of </a:t>
            </a:r>
            <a:r>
              <a:rPr lang="en-IN" sz="1600" dirty="0" err="1" smtClean="0"/>
              <a:t>Neureology</a:t>
            </a:r>
            <a:r>
              <a:rPr lang="en-IN" sz="1600" dirty="0" smtClean="0"/>
              <a:t>, Massachusetts General Hospital and Harvard </a:t>
            </a:r>
            <a:r>
              <a:rPr lang="en-IN" sz="1600" dirty="0" err="1" smtClean="0"/>
              <a:t>Mecical</a:t>
            </a:r>
            <a:r>
              <a:rPr lang="en-IN" sz="1600" dirty="0" smtClean="0"/>
              <a:t> School. Boston, Massachusetts, USA; Brain 2000,123,1041-1050</a:t>
            </a:r>
            <a:endParaRPr lang="en-IN" sz="1600" dirty="0"/>
          </a:p>
        </p:txBody>
      </p:sp>
      <p:graphicFrame>
        <p:nvGraphicFramePr>
          <p:cNvPr id="4" name="Content Placeholder 3"/>
          <p:cNvGraphicFramePr>
            <a:graphicFrameLocks noGrp="1"/>
          </p:cNvGraphicFramePr>
          <p:nvPr>
            <p:ph idx="1"/>
          </p:nvPr>
        </p:nvGraphicFramePr>
        <p:xfrm>
          <a:off x="761999" y="1463040"/>
          <a:ext cx="7924800" cy="3718560"/>
        </p:xfrm>
        <a:graphic>
          <a:graphicData uri="http://schemas.openxmlformats.org/drawingml/2006/table">
            <a:tbl>
              <a:tblPr firstRow="1" bandRow="1">
                <a:tableStyleId>{5C22544A-7EE6-4342-B048-85BDC9FD1C3A}</a:tableStyleId>
              </a:tblPr>
              <a:tblGrid>
                <a:gridCol w="1143000"/>
                <a:gridCol w="1447800"/>
                <a:gridCol w="1676400"/>
                <a:gridCol w="1600200"/>
                <a:gridCol w="2057400"/>
              </a:tblGrid>
              <a:tr h="370840">
                <a:tc>
                  <a:txBody>
                    <a:bodyPr/>
                    <a:lstStyle/>
                    <a:p>
                      <a:r>
                        <a:rPr lang="en-IN" sz="1600" dirty="0" err="1" smtClean="0"/>
                        <a:t>Lisi</a:t>
                      </a:r>
                      <a:r>
                        <a:rPr lang="en-IN" sz="1600" dirty="0" smtClean="0"/>
                        <a:t> Levisohn. Alice Cronin-</a:t>
                      </a:r>
                      <a:r>
                        <a:rPr lang="en-IN" sz="1600" dirty="0" err="1" smtClean="0"/>
                        <a:t>Golomb</a:t>
                      </a:r>
                      <a:r>
                        <a:rPr lang="en-IN" sz="1600" dirty="0" smtClean="0"/>
                        <a:t> and Jeremy D,</a:t>
                      </a:r>
                      <a:r>
                        <a:rPr lang="en-IN" sz="1600" baseline="0" dirty="0" smtClean="0"/>
                        <a:t> </a:t>
                      </a:r>
                      <a:r>
                        <a:rPr lang="en-IN" sz="1600" baseline="0" dirty="0" err="1" smtClean="0"/>
                        <a:t>Schmahmann</a:t>
                      </a:r>
                      <a:r>
                        <a:rPr lang="en-IN" sz="1600" baseline="0" dirty="0" smtClean="0"/>
                        <a:t>. </a:t>
                      </a:r>
                      <a:endParaRPr lang="en-IN" sz="1600" dirty="0"/>
                    </a:p>
                  </a:txBody>
                  <a:tcPr/>
                </a:tc>
                <a:tc>
                  <a:txBody>
                    <a:bodyPr/>
                    <a:lstStyle/>
                    <a:p>
                      <a:r>
                        <a:rPr kumimoji="0" lang="en-US" sz="1600" b="1" kern="1200" baseline="0" dirty="0" smtClean="0">
                          <a:solidFill>
                            <a:srgbClr val="FFC000"/>
                          </a:solidFill>
                          <a:latin typeface="+mn-lt"/>
                          <a:ea typeface="+mn-ea"/>
                          <a:cs typeface="+mn-cs"/>
                        </a:rPr>
                        <a:t>Neuropsychological consequences of </a:t>
                      </a:r>
                      <a:r>
                        <a:rPr kumimoji="0" lang="en-US" sz="1600" b="1" kern="1200" baseline="0" dirty="0" err="1" smtClean="0">
                          <a:solidFill>
                            <a:srgbClr val="FFC000"/>
                          </a:solidFill>
                          <a:latin typeface="+mn-lt"/>
                          <a:ea typeface="+mn-ea"/>
                          <a:cs typeface="+mn-cs"/>
                        </a:rPr>
                        <a:t>cerebellar</a:t>
                      </a:r>
                      <a:r>
                        <a:rPr kumimoji="0" lang="en-US" sz="1600" b="1" kern="1200" baseline="0" dirty="0" smtClean="0">
                          <a:solidFill>
                            <a:srgbClr val="FFC000"/>
                          </a:solidFill>
                          <a:latin typeface="+mn-lt"/>
                          <a:ea typeface="+mn-ea"/>
                          <a:cs typeface="+mn-cs"/>
                        </a:rPr>
                        <a:t> </a:t>
                      </a:r>
                      <a:r>
                        <a:rPr kumimoji="0" lang="en-US" sz="1600" b="1" kern="1200" baseline="0" dirty="0" err="1" smtClean="0">
                          <a:solidFill>
                            <a:srgbClr val="FFC000"/>
                          </a:solidFill>
                          <a:latin typeface="+mn-lt"/>
                          <a:ea typeface="+mn-ea"/>
                          <a:cs typeface="+mn-cs"/>
                        </a:rPr>
                        <a:t>tumour</a:t>
                      </a:r>
                      <a:r>
                        <a:rPr kumimoji="0" lang="en-US" sz="1600" b="1" kern="1200" baseline="0" dirty="0" smtClean="0">
                          <a:solidFill>
                            <a:srgbClr val="FFC000"/>
                          </a:solidFill>
                          <a:latin typeface="+mn-lt"/>
                          <a:ea typeface="+mn-ea"/>
                          <a:cs typeface="+mn-cs"/>
                        </a:rPr>
                        <a:t> resection in children .</a:t>
                      </a:r>
                      <a:endParaRPr kumimoji="0" lang="en-US" sz="1600" b="1" kern="1200" baseline="0" dirty="0" smtClean="0">
                        <a:solidFill>
                          <a:schemeClr val="tx1"/>
                        </a:solidFill>
                        <a:latin typeface="+mn-lt"/>
                        <a:ea typeface="+mn-ea"/>
                        <a:cs typeface="+mn-cs"/>
                      </a:endParaRPr>
                    </a:p>
                  </a:txBody>
                  <a:tcPr/>
                </a:tc>
                <a:tc>
                  <a:txBody>
                    <a:bodyPr/>
                    <a:lstStyle/>
                    <a:p>
                      <a:r>
                        <a:rPr kumimoji="0" lang="en-IN" sz="1600" b="1" kern="1200" baseline="0" dirty="0" smtClean="0">
                          <a:solidFill>
                            <a:schemeClr val="lt1"/>
                          </a:solidFill>
                          <a:latin typeface="+mn-lt"/>
                          <a:ea typeface="+mn-ea"/>
                          <a:cs typeface="+mn-cs"/>
                        </a:rPr>
                        <a:t>48 children who were treated for tumours of the cerebellum.</a:t>
                      </a:r>
                      <a:endParaRPr lang="en-IN" sz="1600" dirty="0"/>
                    </a:p>
                  </a:txBody>
                  <a:tcPr/>
                </a:tc>
                <a:tc>
                  <a:txBody>
                    <a:bodyPr/>
                    <a:lstStyle/>
                    <a:p>
                      <a:r>
                        <a:rPr kumimoji="0" lang="en-IN" sz="1200" b="1" kern="1200" baseline="0" dirty="0" smtClean="0">
                          <a:solidFill>
                            <a:schemeClr val="lt1"/>
                          </a:solidFill>
                          <a:latin typeface="+mn-lt"/>
                          <a:ea typeface="+mn-ea"/>
                          <a:cs typeface="+mn-cs"/>
                        </a:rPr>
                        <a:t>Impairments were noted in executive functioning including planning and sequencing and in visual spatial function expressive language verbal memory and modulation of affect. These deficits were more apparent in older than younger children. </a:t>
                      </a:r>
                      <a:endParaRPr lang="en-IN" sz="1200" dirty="0"/>
                    </a:p>
                  </a:txBody>
                  <a:tcPr/>
                </a:tc>
                <a:tc>
                  <a:txBody>
                    <a:bodyPr/>
                    <a:lstStyle/>
                    <a:p>
                      <a:r>
                        <a:rPr kumimoji="0" lang="en-IN" sz="1400" b="1" kern="1200" baseline="0" dirty="0" smtClean="0">
                          <a:solidFill>
                            <a:schemeClr val="lt1"/>
                          </a:solidFill>
                          <a:latin typeface="+mn-lt"/>
                          <a:ea typeface="+mn-ea"/>
                          <a:cs typeface="+mn-cs"/>
                        </a:rPr>
                        <a:t> these results reveal that clinically relevant neuropsychological changes may occur following </a:t>
                      </a:r>
                      <a:r>
                        <a:rPr kumimoji="0" lang="en-IN" sz="1400" b="1" kern="1200" baseline="0" dirty="0" err="1" smtClean="0">
                          <a:solidFill>
                            <a:schemeClr val="lt1"/>
                          </a:solidFill>
                          <a:latin typeface="+mn-lt"/>
                          <a:ea typeface="+mn-ea"/>
                          <a:cs typeface="+mn-cs"/>
                        </a:rPr>
                        <a:t>cerebellar</a:t>
                      </a:r>
                      <a:r>
                        <a:rPr kumimoji="0" lang="en-IN" sz="1400" b="1" kern="1200" baseline="0" dirty="0" smtClean="0">
                          <a:solidFill>
                            <a:schemeClr val="lt1"/>
                          </a:solidFill>
                          <a:latin typeface="+mn-lt"/>
                          <a:ea typeface="+mn-ea"/>
                          <a:cs typeface="+mn-cs"/>
                        </a:rPr>
                        <a:t> tumour resection in children. Age at the </a:t>
                      </a:r>
                      <a:r>
                        <a:rPr kumimoji="0" lang="en-IN" sz="1400" b="1" kern="1200" baseline="0" dirty="0" err="1" smtClean="0">
                          <a:solidFill>
                            <a:schemeClr val="lt1"/>
                          </a:solidFill>
                          <a:latin typeface="+mn-lt"/>
                          <a:ea typeface="+mn-ea"/>
                          <a:cs typeface="+mn-cs"/>
                        </a:rPr>
                        <a:t>timeof</a:t>
                      </a:r>
                      <a:r>
                        <a:rPr kumimoji="0" lang="en-IN" sz="1400" b="1" kern="1200" baseline="0" dirty="0" smtClean="0">
                          <a:solidFill>
                            <a:schemeClr val="lt1"/>
                          </a:solidFill>
                          <a:latin typeface="+mn-lt"/>
                          <a:ea typeface="+mn-ea"/>
                          <a:cs typeface="+mn-cs"/>
                        </a:rPr>
                        <a:t> surgery and the site of the </a:t>
                      </a:r>
                      <a:r>
                        <a:rPr kumimoji="0" lang="en-IN" sz="1400" b="1" kern="1200" baseline="0" dirty="0" err="1" smtClean="0">
                          <a:solidFill>
                            <a:schemeClr val="lt1"/>
                          </a:solidFill>
                          <a:latin typeface="+mn-lt"/>
                          <a:ea typeface="+mn-ea"/>
                          <a:cs typeface="+mn-cs"/>
                        </a:rPr>
                        <a:t>cerebellar</a:t>
                      </a:r>
                      <a:r>
                        <a:rPr kumimoji="0" lang="en-IN" sz="1400" b="1" kern="1200" baseline="0" dirty="0" smtClean="0">
                          <a:solidFill>
                            <a:schemeClr val="lt1"/>
                          </a:solidFill>
                          <a:latin typeface="+mn-lt"/>
                          <a:ea typeface="+mn-ea"/>
                          <a:cs typeface="+mn-cs"/>
                        </a:rPr>
                        <a:t> lesion influence  the </a:t>
                      </a:r>
                      <a:r>
                        <a:rPr kumimoji="0" lang="en-IN" sz="1400" b="1" kern="1200" baseline="0" dirty="0" err="1" smtClean="0">
                          <a:solidFill>
                            <a:schemeClr val="lt1"/>
                          </a:solidFill>
                          <a:latin typeface="+mn-lt"/>
                          <a:ea typeface="+mn-ea"/>
                          <a:cs typeface="+mn-cs"/>
                        </a:rPr>
                        <a:t>neurobehavioural</a:t>
                      </a:r>
                      <a:r>
                        <a:rPr kumimoji="0" lang="en-IN" sz="1400" b="1" kern="1200" baseline="0" dirty="0" smtClean="0">
                          <a:solidFill>
                            <a:schemeClr val="lt1"/>
                          </a:solidFill>
                          <a:latin typeface="+mn-lt"/>
                          <a:ea typeface="+mn-ea"/>
                          <a:cs typeface="+mn-cs"/>
                        </a:rPr>
                        <a:t> outcome.  The cerebellum is an essential node in the distributed neural </a:t>
                      </a:r>
                      <a:r>
                        <a:rPr kumimoji="0" lang="en-IN" sz="1400" b="1" kern="1200" baseline="0" dirty="0" err="1" smtClean="0">
                          <a:solidFill>
                            <a:schemeClr val="lt1"/>
                          </a:solidFill>
                          <a:latin typeface="+mn-lt"/>
                          <a:ea typeface="+mn-ea"/>
                          <a:cs typeface="+mn-cs"/>
                        </a:rPr>
                        <a:t>circuity</a:t>
                      </a:r>
                      <a:r>
                        <a:rPr kumimoji="0" lang="en-IN" sz="1400" b="1" kern="1200" baseline="0" dirty="0" smtClean="0">
                          <a:solidFill>
                            <a:schemeClr val="lt1"/>
                          </a:solidFill>
                          <a:latin typeface="+mn-lt"/>
                          <a:ea typeface="+mn-ea"/>
                          <a:cs typeface="+mn-cs"/>
                        </a:rPr>
                        <a:t>  </a:t>
                      </a:r>
                      <a:r>
                        <a:rPr kumimoji="0" lang="en-IN" sz="1400" b="1" kern="1200" baseline="0" dirty="0" err="1" smtClean="0">
                          <a:solidFill>
                            <a:schemeClr val="lt1"/>
                          </a:solidFill>
                          <a:latin typeface="+mn-lt"/>
                          <a:ea typeface="+mn-ea"/>
                          <a:cs typeface="+mn-cs"/>
                        </a:rPr>
                        <a:t>subserving</a:t>
                      </a:r>
                      <a:r>
                        <a:rPr kumimoji="0" lang="en-IN" sz="1400" b="1" kern="1200" baseline="0" dirty="0" smtClean="0">
                          <a:solidFill>
                            <a:schemeClr val="lt1"/>
                          </a:solidFill>
                          <a:latin typeface="+mn-lt"/>
                          <a:ea typeface="+mn-ea"/>
                          <a:cs typeface="+mn-cs"/>
                        </a:rPr>
                        <a:t> higher-order behaviours.</a:t>
                      </a:r>
                      <a:endParaRPr lang="en-IN" sz="1400"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383</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Cerebellum </vt:lpstr>
      <vt:lpstr>cerebellum</vt:lpstr>
      <vt:lpstr>Slide 3</vt:lpstr>
      <vt:lpstr>Slide 4</vt:lpstr>
      <vt:lpstr>Cerebelar signs</vt:lpstr>
      <vt:lpstr>Daria Riv and Cesare Giorgi, Developmental neurolgy Division and Seereotactic and Fundtional Neurosurgery Unit, Carlo Besta National Neurological Instutute, Milnn Italy. Brain (2000),123, 1051-1061</vt:lpstr>
      <vt:lpstr>Lisi Levisohn. Alice Cronin-Golomb and Jeremy D, Schmahmann. Department of Psychology, Boston University and Department of Neureology, Massachusetts General Hospital and Harvard Mecical School. Boston, Massachusetts, USA; Brain 2000,123,1041-1050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cp:lastModifiedBy>
  <cp:revision>4</cp:revision>
  <dcterms:created xsi:type="dcterms:W3CDTF">2006-08-16T00:00:00Z</dcterms:created>
  <dcterms:modified xsi:type="dcterms:W3CDTF">2020-08-13T10:18:22Z</dcterms:modified>
</cp:coreProperties>
</file>