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91" r:id="rId5"/>
    <p:sldId id="259" r:id="rId6"/>
    <p:sldId id="295"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2" r:id="rId37"/>
    <p:sldId id="293" r:id="rId38"/>
    <p:sldId id="294" r:id="rId39"/>
    <p:sldId id="290"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73" d="100"/>
          <a:sy n="73" d="100"/>
        </p:scale>
        <p:origin x="-570"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E27365-F3AE-47F9-A779-C470826009FC}"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8D4310-C387-4F07-B4D1-59ED11B44E34}" type="slidenum">
              <a:rPr lang="en-US" smtClean="0"/>
              <a:pPr/>
              <a:t>‹#›</a:t>
            </a:fld>
            <a:endParaRPr lang="en-US"/>
          </a:p>
        </p:txBody>
      </p:sp>
    </p:spTree>
    <p:extLst>
      <p:ext uri="{BB962C8B-B14F-4D97-AF65-F5344CB8AC3E}">
        <p14:creationId xmlns:p14="http://schemas.microsoft.com/office/powerpoint/2010/main" xmlns="" val="439947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E27365-F3AE-47F9-A779-C470826009FC}"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8D4310-C387-4F07-B4D1-59ED11B44E34}" type="slidenum">
              <a:rPr lang="en-US" smtClean="0"/>
              <a:pPr/>
              <a:t>‹#›</a:t>
            </a:fld>
            <a:endParaRPr lang="en-US"/>
          </a:p>
        </p:txBody>
      </p:sp>
    </p:spTree>
    <p:extLst>
      <p:ext uri="{BB962C8B-B14F-4D97-AF65-F5344CB8AC3E}">
        <p14:creationId xmlns:p14="http://schemas.microsoft.com/office/powerpoint/2010/main" xmlns="" val="4029997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E27365-F3AE-47F9-A779-C470826009FC}"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8D4310-C387-4F07-B4D1-59ED11B44E34}" type="slidenum">
              <a:rPr lang="en-US" smtClean="0"/>
              <a:pPr/>
              <a:t>‹#›</a:t>
            </a:fld>
            <a:endParaRPr lang="en-US"/>
          </a:p>
        </p:txBody>
      </p:sp>
    </p:spTree>
    <p:extLst>
      <p:ext uri="{BB962C8B-B14F-4D97-AF65-F5344CB8AC3E}">
        <p14:creationId xmlns:p14="http://schemas.microsoft.com/office/powerpoint/2010/main" xmlns="" val="115111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E27365-F3AE-47F9-A779-C470826009FC}"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8D4310-C387-4F07-B4D1-59ED11B44E34}" type="slidenum">
              <a:rPr lang="en-US" smtClean="0"/>
              <a:pPr/>
              <a:t>‹#›</a:t>
            </a:fld>
            <a:endParaRPr lang="en-US"/>
          </a:p>
        </p:txBody>
      </p:sp>
    </p:spTree>
    <p:extLst>
      <p:ext uri="{BB962C8B-B14F-4D97-AF65-F5344CB8AC3E}">
        <p14:creationId xmlns:p14="http://schemas.microsoft.com/office/powerpoint/2010/main" xmlns="" val="3296509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5E27365-F3AE-47F9-A779-C470826009FC}"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8D4310-C387-4F07-B4D1-59ED11B44E34}" type="slidenum">
              <a:rPr lang="en-US" smtClean="0"/>
              <a:pPr/>
              <a:t>‹#›</a:t>
            </a:fld>
            <a:endParaRPr lang="en-US"/>
          </a:p>
        </p:txBody>
      </p:sp>
    </p:spTree>
    <p:extLst>
      <p:ext uri="{BB962C8B-B14F-4D97-AF65-F5344CB8AC3E}">
        <p14:creationId xmlns:p14="http://schemas.microsoft.com/office/powerpoint/2010/main" xmlns="" val="1555402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E27365-F3AE-47F9-A779-C470826009FC}" type="datetimeFigureOut">
              <a:rPr lang="en-US" smtClean="0"/>
              <a:pPr/>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8D4310-C387-4F07-B4D1-59ED11B44E34}" type="slidenum">
              <a:rPr lang="en-US" smtClean="0"/>
              <a:pPr/>
              <a:t>‹#›</a:t>
            </a:fld>
            <a:endParaRPr lang="en-US"/>
          </a:p>
        </p:txBody>
      </p:sp>
    </p:spTree>
    <p:extLst>
      <p:ext uri="{BB962C8B-B14F-4D97-AF65-F5344CB8AC3E}">
        <p14:creationId xmlns:p14="http://schemas.microsoft.com/office/powerpoint/2010/main" xmlns="" val="926557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E27365-F3AE-47F9-A779-C470826009FC}" type="datetimeFigureOut">
              <a:rPr lang="en-US" smtClean="0"/>
              <a:pPr/>
              <a:t>8/19/2020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8D4310-C387-4F07-B4D1-59ED11B44E34}" type="slidenum">
              <a:rPr lang="en-US" smtClean="0"/>
              <a:pPr/>
              <a:t>‹#›</a:t>
            </a:fld>
            <a:endParaRPr lang="en-US"/>
          </a:p>
        </p:txBody>
      </p:sp>
    </p:spTree>
    <p:extLst>
      <p:ext uri="{BB962C8B-B14F-4D97-AF65-F5344CB8AC3E}">
        <p14:creationId xmlns:p14="http://schemas.microsoft.com/office/powerpoint/2010/main" xmlns="" val="3030026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E27365-F3AE-47F9-A779-C470826009FC}" type="datetimeFigureOut">
              <a:rPr lang="en-US" smtClean="0"/>
              <a:pPr/>
              <a:t>8/19/2020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8D4310-C387-4F07-B4D1-59ED11B44E34}" type="slidenum">
              <a:rPr lang="en-US" smtClean="0"/>
              <a:pPr/>
              <a:t>‹#›</a:t>
            </a:fld>
            <a:endParaRPr lang="en-US"/>
          </a:p>
        </p:txBody>
      </p:sp>
    </p:spTree>
    <p:extLst>
      <p:ext uri="{BB962C8B-B14F-4D97-AF65-F5344CB8AC3E}">
        <p14:creationId xmlns:p14="http://schemas.microsoft.com/office/powerpoint/2010/main" xmlns="" val="1957959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E27365-F3AE-47F9-A779-C470826009FC}" type="datetimeFigureOut">
              <a:rPr lang="en-US" smtClean="0"/>
              <a:pPr/>
              <a:t>8/19/2020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8D4310-C387-4F07-B4D1-59ED11B44E34}" type="slidenum">
              <a:rPr lang="en-US" smtClean="0"/>
              <a:pPr/>
              <a:t>‹#›</a:t>
            </a:fld>
            <a:endParaRPr lang="en-US"/>
          </a:p>
        </p:txBody>
      </p:sp>
    </p:spTree>
    <p:extLst>
      <p:ext uri="{BB962C8B-B14F-4D97-AF65-F5344CB8AC3E}">
        <p14:creationId xmlns:p14="http://schemas.microsoft.com/office/powerpoint/2010/main" xmlns="" val="3340091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5E27365-F3AE-47F9-A779-C470826009FC}" type="datetimeFigureOut">
              <a:rPr lang="en-US" smtClean="0"/>
              <a:pPr/>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8D4310-C387-4F07-B4D1-59ED11B44E34}" type="slidenum">
              <a:rPr lang="en-US" smtClean="0"/>
              <a:pPr/>
              <a:t>‹#›</a:t>
            </a:fld>
            <a:endParaRPr lang="en-US"/>
          </a:p>
        </p:txBody>
      </p:sp>
    </p:spTree>
    <p:extLst>
      <p:ext uri="{BB962C8B-B14F-4D97-AF65-F5344CB8AC3E}">
        <p14:creationId xmlns:p14="http://schemas.microsoft.com/office/powerpoint/2010/main" xmlns="" val="1684092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5E27365-F3AE-47F9-A779-C470826009FC}" type="datetimeFigureOut">
              <a:rPr lang="en-US" smtClean="0"/>
              <a:pPr/>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8D4310-C387-4F07-B4D1-59ED11B44E34}" type="slidenum">
              <a:rPr lang="en-US" smtClean="0"/>
              <a:pPr/>
              <a:t>‹#›</a:t>
            </a:fld>
            <a:endParaRPr lang="en-US"/>
          </a:p>
        </p:txBody>
      </p:sp>
    </p:spTree>
    <p:extLst>
      <p:ext uri="{BB962C8B-B14F-4D97-AF65-F5344CB8AC3E}">
        <p14:creationId xmlns:p14="http://schemas.microsoft.com/office/powerpoint/2010/main" xmlns="" val="880734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E27365-F3AE-47F9-A779-C470826009FC}" type="datetimeFigureOut">
              <a:rPr lang="en-US" smtClean="0"/>
              <a:pPr/>
              <a:t>8/19/2020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8D4310-C387-4F07-B4D1-59ED11B44E34}" type="slidenum">
              <a:rPr lang="en-US" smtClean="0"/>
              <a:pPr/>
              <a:t>‹#›</a:t>
            </a:fld>
            <a:endParaRPr lang="en-US"/>
          </a:p>
        </p:txBody>
      </p:sp>
    </p:spTree>
    <p:extLst>
      <p:ext uri="{BB962C8B-B14F-4D97-AF65-F5344CB8AC3E}">
        <p14:creationId xmlns:p14="http://schemas.microsoft.com/office/powerpoint/2010/main" xmlns="" val="4524493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Seminar on Adult Vaccination</a:t>
            </a:r>
            <a:endParaRPr lang="en-US" dirty="0"/>
          </a:p>
        </p:txBody>
      </p:sp>
      <p:sp>
        <p:nvSpPr>
          <p:cNvPr id="3" name="Subtitle 2"/>
          <p:cNvSpPr>
            <a:spLocks noGrp="1"/>
          </p:cNvSpPr>
          <p:nvPr>
            <p:ph type="subTitle" idx="1"/>
          </p:nvPr>
        </p:nvSpPr>
        <p:spPr>
          <a:xfrm>
            <a:off x="1524000" y="4421529"/>
            <a:ext cx="11096978" cy="1238491"/>
          </a:xfrm>
        </p:spPr>
        <p:txBody>
          <a:bodyPr>
            <a:normAutofit/>
          </a:bodyPr>
          <a:lstStyle/>
          <a:p>
            <a:endParaRPr lang="en-US" dirty="0"/>
          </a:p>
        </p:txBody>
      </p:sp>
    </p:spTree>
    <p:extLst>
      <p:ext uri="{BB962C8B-B14F-4D97-AF65-F5344CB8AC3E}">
        <p14:creationId xmlns:p14="http://schemas.microsoft.com/office/powerpoint/2010/main" xmlns="" val="34390622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i="1" dirty="0" smtClean="0"/>
              <a:t>Schedule and route of administration</a:t>
            </a:r>
            <a:r>
              <a:rPr lang="en-US" dirty="0"/>
              <a:t/>
            </a:r>
            <a:br>
              <a:rPr lang="en-US" dirty="0"/>
            </a:br>
            <a:endParaRPr lang="en-US" dirty="0"/>
          </a:p>
        </p:txBody>
      </p:sp>
      <p:sp>
        <p:nvSpPr>
          <p:cNvPr id="3" name="Content Placeholder 2"/>
          <p:cNvSpPr>
            <a:spLocks noGrp="1"/>
          </p:cNvSpPr>
          <p:nvPr>
            <p:ph idx="1"/>
          </p:nvPr>
        </p:nvSpPr>
        <p:spPr>
          <a:xfrm>
            <a:off x="759824" y="1473654"/>
            <a:ext cx="10515600" cy="4351338"/>
          </a:xfrm>
        </p:spPr>
        <p:txBody>
          <a:bodyPr>
            <a:normAutofit fontScale="25000" lnSpcReduction="20000"/>
          </a:bodyPr>
          <a:lstStyle/>
          <a:p>
            <a:endParaRPr lang="en-US" dirty="0"/>
          </a:p>
          <a:p>
            <a:r>
              <a:rPr lang="en-US" sz="9600" dirty="0" smtClean="0"/>
              <a:t> </a:t>
            </a:r>
            <a:r>
              <a:rPr lang="en-US" sz="9600" i="1" dirty="0" err="1"/>
              <a:t>Vaqta</a:t>
            </a:r>
            <a:r>
              <a:rPr lang="en-US" sz="9600" i="1" dirty="0" smtClean="0"/>
              <a:t>:</a:t>
            </a:r>
          </a:p>
          <a:p>
            <a:pPr marL="0" indent="0">
              <a:buNone/>
            </a:pPr>
            <a:r>
              <a:rPr lang="en-US" sz="9600" i="1" dirty="0" smtClean="0"/>
              <a:t>-</a:t>
            </a:r>
            <a:r>
              <a:rPr lang="en-US" sz="9600" dirty="0" smtClean="0"/>
              <a:t>IM </a:t>
            </a:r>
            <a:r>
              <a:rPr lang="en-US" sz="9600" dirty="0"/>
              <a:t>2 doses at 0, 6–18 months; </a:t>
            </a:r>
            <a:endParaRPr lang="en-US" sz="9600" dirty="0" smtClean="0"/>
          </a:p>
          <a:p>
            <a:pPr marL="0" indent="0">
              <a:buNone/>
            </a:pPr>
            <a:r>
              <a:rPr lang="en-US" sz="9600" dirty="0" smtClean="0"/>
              <a:t>-1–18 </a:t>
            </a:r>
            <a:r>
              <a:rPr lang="en-US" sz="9600" dirty="0"/>
              <a:t>years: 0.5 mL (25 U); </a:t>
            </a:r>
            <a:endParaRPr lang="en-US" sz="9600" dirty="0" smtClean="0"/>
          </a:p>
          <a:p>
            <a:pPr marL="0" indent="0">
              <a:buNone/>
            </a:pPr>
            <a:r>
              <a:rPr lang="en-US" sz="9600" dirty="0" smtClean="0"/>
              <a:t>-&gt; </a:t>
            </a:r>
            <a:r>
              <a:rPr lang="en-US" sz="9600" dirty="0"/>
              <a:t>18 years: 1 mL (50 U) </a:t>
            </a:r>
            <a:endParaRPr lang="en-US" sz="9600" dirty="0" smtClean="0"/>
          </a:p>
          <a:p>
            <a:pPr marL="0" indent="0">
              <a:buNone/>
            </a:pPr>
            <a:r>
              <a:rPr lang="en-US" sz="9600" dirty="0" smtClean="0"/>
              <a:t>Cost-Rs. 1100/dose</a:t>
            </a:r>
          </a:p>
          <a:p>
            <a:pPr marL="0" indent="0">
              <a:buNone/>
            </a:pPr>
            <a:r>
              <a:rPr lang="en-US" sz="9600" i="1" dirty="0" err="1" smtClean="0"/>
              <a:t>Havrix</a:t>
            </a:r>
            <a:r>
              <a:rPr lang="en-US" sz="9600" i="1" dirty="0"/>
              <a:t>: </a:t>
            </a:r>
            <a:endParaRPr lang="en-US" sz="9600" i="1" dirty="0" smtClean="0"/>
          </a:p>
          <a:p>
            <a:pPr marL="0" indent="0">
              <a:buNone/>
            </a:pPr>
            <a:r>
              <a:rPr lang="en-US" sz="9600" dirty="0" smtClean="0"/>
              <a:t>-IM </a:t>
            </a:r>
            <a:r>
              <a:rPr lang="en-US" sz="9600" dirty="0"/>
              <a:t>2 doses at 0, 6–12 months; </a:t>
            </a:r>
            <a:endParaRPr lang="en-US" sz="9600" dirty="0" smtClean="0"/>
          </a:p>
          <a:p>
            <a:pPr marL="0" indent="0">
              <a:buNone/>
            </a:pPr>
            <a:r>
              <a:rPr lang="en-US" sz="9600" dirty="0" smtClean="0"/>
              <a:t>-1–18 </a:t>
            </a:r>
            <a:r>
              <a:rPr lang="en-US" sz="9600" dirty="0"/>
              <a:t>years: 0.5 mL [720 enzyme-linked immunoassay unit (ELU</a:t>
            </a:r>
            <a:r>
              <a:rPr lang="en-US" sz="9600" dirty="0" smtClean="0"/>
              <a:t>)];</a:t>
            </a:r>
          </a:p>
          <a:p>
            <a:pPr marL="0" indent="0">
              <a:buFontTx/>
              <a:buChar char="-"/>
            </a:pPr>
            <a:r>
              <a:rPr lang="en-US" sz="9600" dirty="0" smtClean="0"/>
              <a:t>&gt; </a:t>
            </a:r>
            <a:r>
              <a:rPr lang="en-US" sz="9600" dirty="0"/>
              <a:t>18 years: 1 mL (1440 </a:t>
            </a:r>
            <a:r>
              <a:rPr lang="en-US" sz="9600" dirty="0" smtClean="0"/>
              <a:t>ELU)</a:t>
            </a:r>
            <a:r>
              <a:rPr lang="en-US" sz="9600" dirty="0"/>
              <a:t>	</a:t>
            </a:r>
            <a:endParaRPr lang="en-US" sz="9600" dirty="0" smtClean="0"/>
          </a:p>
          <a:p>
            <a:pPr marL="0" indent="0">
              <a:buNone/>
            </a:pPr>
            <a:r>
              <a:rPr lang="en-US" sz="9600" dirty="0" smtClean="0"/>
              <a:t>Cost- Rs. 1100/dose</a:t>
            </a:r>
            <a:endParaRPr lang="en-US" sz="9600" dirty="0"/>
          </a:p>
          <a:p>
            <a:r>
              <a:rPr lang="en-US" sz="9600" i="1" dirty="0" err="1"/>
              <a:t>Twinrix</a:t>
            </a:r>
            <a:r>
              <a:rPr lang="en-US" sz="9600" i="1" dirty="0"/>
              <a:t>: </a:t>
            </a:r>
            <a:r>
              <a:rPr lang="en-US" sz="9600" dirty="0"/>
              <a:t>IM 3 doses 1 mL 0, 1, 6 months (&gt; 18 years only) </a:t>
            </a:r>
            <a:endParaRPr lang="en-US" sz="9600" dirty="0" smtClean="0"/>
          </a:p>
          <a:p>
            <a:pPr>
              <a:buNone/>
            </a:pPr>
            <a:r>
              <a:rPr lang="en-US" sz="9600" dirty="0" smtClean="0"/>
              <a:t>Cost-Rs 1600/dose</a:t>
            </a:r>
          </a:p>
          <a:p>
            <a:pPr>
              <a:buNone/>
            </a:pPr>
            <a:r>
              <a:rPr lang="en-US" sz="9600" dirty="0" smtClean="0"/>
              <a:t>Duration of Protection-20 years</a:t>
            </a:r>
            <a:r>
              <a:rPr lang="en-US" sz="9600" dirty="0"/>
              <a:t>	</a:t>
            </a:r>
          </a:p>
          <a:p>
            <a:pPr marL="0" indent="0">
              <a:buNone/>
            </a:pPr>
            <a:endParaRPr lang="en-US" sz="9600" dirty="0"/>
          </a:p>
          <a:p>
            <a:endParaRPr lang="en-US" sz="9600" dirty="0"/>
          </a:p>
        </p:txBody>
      </p:sp>
    </p:spTree>
    <p:extLst>
      <p:ext uri="{BB962C8B-B14F-4D97-AF65-F5344CB8AC3E}">
        <p14:creationId xmlns:p14="http://schemas.microsoft.com/office/powerpoint/2010/main" xmlns="" val="18105824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Hepatitis B </a:t>
            </a:r>
            <a:r>
              <a:rPr lang="en-US" b="1" dirty="0" smtClean="0"/>
              <a:t>virus</a:t>
            </a:r>
            <a:r>
              <a:rPr lang="en-US" dirty="0"/>
              <a:t>	</a:t>
            </a:r>
            <a:br>
              <a:rPr lang="en-US" dirty="0"/>
            </a:br>
            <a:endParaRPr lang="en-US" dirty="0"/>
          </a:p>
        </p:txBody>
      </p:sp>
      <p:sp>
        <p:nvSpPr>
          <p:cNvPr id="3" name="Content Placeholder 2"/>
          <p:cNvSpPr>
            <a:spLocks noGrp="1"/>
          </p:cNvSpPr>
          <p:nvPr>
            <p:ph idx="1"/>
          </p:nvPr>
        </p:nvSpPr>
        <p:spPr>
          <a:xfrm>
            <a:off x="838200" y="1571625"/>
            <a:ext cx="10515600" cy="4351338"/>
          </a:xfrm>
        </p:spPr>
        <p:txBody>
          <a:bodyPr>
            <a:normAutofit fontScale="62500" lnSpcReduction="20000"/>
          </a:bodyPr>
          <a:lstStyle/>
          <a:p>
            <a:endParaRPr lang="en-US" dirty="0"/>
          </a:p>
          <a:p>
            <a:r>
              <a:rPr lang="en-US" sz="3400" dirty="0"/>
              <a:t>Recombinant vaccine </a:t>
            </a:r>
          </a:p>
          <a:p>
            <a:pPr marL="0" indent="0">
              <a:buNone/>
            </a:pPr>
            <a:r>
              <a:rPr lang="en-US" sz="3400" dirty="0" smtClean="0"/>
              <a:t>-(</a:t>
            </a:r>
            <a:r>
              <a:rPr lang="en-US" sz="3400" dirty="0" err="1"/>
              <a:t>Engerix</a:t>
            </a:r>
            <a:r>
              <a:rPr lang="en-US" sz="3400" dirty="0"/>
              <a:t>-B/ </a:t>
            </a:r>
            <a:r>
              <a:rPr lang="en-US" sz="3400" dirty="0" err="1" smtClean="0"/>
              <a:t>Recombivax</a:t>
            </a:r>
            <a:r>
              <a:rPr lang="en-US" sz="3400" dirty="0" smtClean="0"/>
              <a:t> </a:t>
            </a:r>
            <a:r>
              <a:rPr lang="en-US" sz="3400" dirty="0"/>
              <a:t>HB</a:t>
            </a:r>
            <a:r>
              <a:rPr lang="en-US" sz="3400" dirty="0" smtClean="0"/>
              <a:t>)</a:t>
            </a:r>
          </a:p>
          <a:p>
            <a:pPr marL="0" indent="0">
              <a:buNone/>
            </a:pPr>
            <a:r>
              <a:rPr lang="en-US" sz="3400" i="1" dirty="0" smtClean="0"/>
              <a:t>Indications</a:t>
            </a:r>
            <a:r>
              <a:rPr lang="en-US" sz="3400" i="1" dirty="0"/>
              <a:t>: </a:t>
            </a:r>
            <a:endParaRPr lang="en-US" sz="3400" dirty="0" smtClean="0"/>
          </a:p>
          <a:p>
            <a:r>
              <a:rPr lang="en-US" sz="3400" dirty="0" smtClean="0"/>
              <a:t> </a:t>
            </a:r>
            <a:r>
              <a:rPr lang="en-US" sz="3400" dirty="0"/>
              <a:t>All unvaccinated adults at risk for HBV infection and all adults seeking </a:t>
            </a:r>
            <a:r>
              <a:rPr lang="en-US" sz="3400" dirty="0" smtClean="0"/>
              <a:t>protection.</a:t>
            </a:r>
            <a:endParaRPr lang="en-US" sz="3400" dirty="0"/>
          </a:p>
          <a:p>
            <a:r>
              <a:rPr lang="en-US" sz="3400" dirty="0" smtClean="0"/>
              <a:t> </a:t>
            </a:r>
            <a:r>
              <a:rPr lang="en-US" sz="3400" dirty="0"/>
              <a:t>Intravenous (IV) drug users </a:t>
            </a:r>
          </a:p>
          <a:p>
            <a:r>
              <a:rPr lang="en-US" sz="3400" dirty="0" smtClean="0"/>
              <a:t> </a:t>
            </a:r>
            <a:r>
              <a:rPr lang="en-US" sz="3400" dirty="0"/>
              <a:t>Household contacts of persons with chronic HBV infection </a:t>
            </a:r>
          </a:p>
          <a:p>
            <a:r>
              <a:rPr lang="en-US" sz="3400" dirty="0" smtClean="0"/>
              <a:t> </a:t>
            </a:r>
            <a:r>
              <a:rPr lang="en-US" sz="3400" dirty="0"/>
              <a:t>Occupational exposure to HBV </a:t>
            </a:r>
          </a:p>
          <a:p>
            <a:r>
              <a:rPr lang="en-US" sz="3400" dirty="0" smtClean="0"/>
              <a:t> </a:t>
            </a:r>
            <a:r>
              <a:rPr lang="en-US" sz="3400" dirty="0"/>
              <a:t>HIV-seropositive </a:t>
            </a:r>
          </a:p>
          <a:p>
            <a:r>
              <a:rPr lang="en-US" sz="3400" dirty="0" smtClean="0"/>
              <a:t> </a:t>
            </a:r>
            <a:r>
              <a:rPr lang="en-US" sz="3400" dirty="0"/>
              <a:t>Chronic liver disease </a:t>
            </a:r>
          </a:p>
          <a:p>
            <a:r>
              <a:rPr lang="en-US" sz="3400" dirty="0" smtClean="0"/>
              <a:t> </a:t>
            </a:r>
            <a:r>
              <a:rPr lang="en-US" sz="3400" dirty="0"/>
              <a:t>Chronic kidney disease (CKD) </a:t>
            </a:r>
          </a:p>
          <a:p>
            <a:r>
              <a:rPr lang="en-US" sz="3400" dirty="0" smtClean="0"/>
              <a:t> </a:t>
            </a:r>
            <a:r>
              <a:rPr lang="en-US" sz="3400" dirty="0"/>
              <a:t>Diseases where blood products </a:t>
            </a:r>
            <a:r>
              <a:rPr lang="en-US" sz="3400" dirty="0" smtClean="0"/>
              <a:t>or </a:t>
            </a:r>
            <a:r>
              <a:rPr lang="en-US" sz="3400" dirty="0"/>
              <a:t>multiple blood transfusions are required </a:t>
            </a:r>
            <a:r>
              <a:rPr lang="en-US" dirty="0"/>
              <a:t>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xmlns="" val="31923701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Indications </a:t>
            </a:r>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endParaRPr lang="en-US" dirty="0"/>
          </a:p>
          <a:p>
            <a:r>
              <a:rPr lang="en-US" sz="2400" dirty="0"/>
              <a:t>Sexual exposure: Patients with sexually transmitted disease (STD), </a:t>
            </a:r>
            <a:r>
              <a:rPr lang="en-US" sz="2400" dirty="0" smtClean="0"/>
              <a:t>MSM, </a:t>
            </a:r>
            <a:r>
              <a:rPr lang="en-US" sz="2400" dirty="0"/>
              <a:t>promiscuous partners, partners of </a:t>
            </a:r>
            <a:r>
              <a:rPr lang="en-US" sz="2400" dirty="0" err="1"/>
              <a:t>HBsAg</a:t>
            </a:r>
            <a:r>
              <a:rPr lang="en-US" sz="2400" dirty="0"/>
              <a:t>-positive persons </a:t>
            </a:r>
          </a:p>
          <a:p>
            <a:r>
              <a:rPr lang="en-US" sz="2400" dirty="0" err="1" smtClean="0"/>
              <a:t>Postexposure</a:t>
            </a:r>
            <a:r>
              <a:rPr lang="en-US" sz="2400" dirty="0" smtClean="0"/>
              <a:t> </a:t>
            </a:r>
            <a:r>
              <a:rPr lang="en-US" sz="2400" dirty="0"/>
              <a:t>prophylaxis: </a:t>
            </a:r>
            <a:r>
              <a:rPr lang="en-US" sz="2400" dirty="0" smtClean="0"/>
              <a:t>– </a:t>
            </a:r>
            <a:r>
              <a:rPr lang="en-US" sz="2400" dirty="0"/>
              <a:t>Single IM dose of hepatitis B immunoglobulin (HBIG) 0.06 mL/kg as soon as possible, followed by full course vaccination 	</a:t>
            </a:r>
          </a:p>
          <a:p>
            <a:endParaRPr lang="en-US" dirty="0"/>
          </a:p>
        </p:txBody>
      </p:sp>
    </p:spTree>
    <p:extLst>
      <p:ext uri="{BB962C8B-B14F-4D97-AF65-F5344CB8AC3E}">
        <p14:creationId xmlns:p14="http://schemas.microsoft.com/office/powerpoint/2010/main" xmlns="" val="21038871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096500" cy="1196975"/>
          </a:xfrm>
        </p:spPr>
        <p:txBody>
          <a:bodyPr/>
          <a:lstStyle/>
          <a:p>
            <a:r>
              <a:rPr lang="en-US" dirty="0" smtClean="0"/>
              <a:t>Schedule and route of administration</a:t>
            </a:r>
            <a:endParaRPr lang="en-US" dirty="0"/>
          </a:p>
        </p:txBody>
      </p:sp>
      <p:sp>
        <p:nvSpPr>
          <p:cNvPr id="3" name="Content Placeholder 2"/>
          <p:cNvSpPr>
            <a:spLocks noGrp="1"/>
          </p:cNvSpPr>
          <p:nvPr>
            <p:ph idx="1"/>
          </p:nvPr>
        </p:nvSpPr>
        <p:spPr>
          <a:xfrm>
            <a:off x="838200" y="1219200"/>
            <a:ext cx="10515600" cy="4864100"/>
          </a:xfrm>
        </p:spPr>
        <p:txBody>
          <a:bodyPr>
            <a:normAutofit fontScale="92500" lnSpcReduction="20000"/>
          </a:bodyPr>
          <a:lstStyle/>
          <a:p>
            <a:pPr marL="0" indent="0">
              <a:buNone/>
            </a:pPr>
            <a:r>
              <a:rPr lang="en-US" i="1" dirty="0" smtClean="0"/>
              <a:t> </a:t>
            </a:r>
            <a:endParaRPr lang="en-US" dirty="0"/>
          </a:p>
          <a:p>
            <a:r>
              <a:rPr lang="en-US" sz="2600" dirty="0" smtClean="0"/>
              <a:t> </a:t>
            </a:r>
            <a:r>
              <a:rPr lang="en-US" sz="2600" dirty="0" err="1"/>
              <a:t>Engerix</a:t>
            </a:r>
            <a:r>
              <a:rPr lang="en-US" sz="2600" dirty="0"/>
              <a:t>-B 20 </a:t>
            </a:r>
            <a:r>
              <a:rPr lang="en-US" sz="2600" dirty="0" err="1"/>
              <a:t>μg</a:t>
            </a:r>
            <a:r>
              <a:rPr lang="en-US" sz="2600" dirty="0"/>
              <a:t> (1 mL) IM (deltoid) at 0, 1, 2 and 12 </a:t>
            </a:r>
            <a:r>
              <a:rPr lang="en-US" sz="2600" dirty="0" smtClean="0"/>
              <a:t>months</a:t>
            </a:r>
          </a:p>
          <a:p>
            <a:r>
              <a:rPr lang="en-US" sz="2600" dirty="0" smtClean="0"/>
              <a:t>Cost-Rs. 250/dose</a:t>
            </a:r>
          </a:p>
          <a:p>
            <a:r>
              <a:rPr lang="en-US" sz="2600" dirty="0" smtClean="0"/>
              <a:t>Duration of Protection- 20 years</a:t>
            </a:r>
            <a:endParaRPr lang="en-US" sz="2600" dirty="0"/>
          </a:p>
          <a:p>
            <a:r>
              <a:rPr lang="en-US" sz="2600" dirty="0" smtClean="0"/>
              <a:t>For </a:t>
            </a:r>
            <a:r>
              <a:rPr lang="en-US" sz="2600" dirty="0"/>
              <a:t>patients with CKD and other immunosuppressed patients, 40 </a:t>
            </a:r>
            <a:r>
              <a:rPr lang="en-US" sz="2600" dirty="0" err="1"/>
              <a:t>μg</a:t>
            </a:r>
            <a:r>
              <a:rPr lang="en-US" sz="2600" dirty="0"/>
              <a:t> (2 mL) is administered at 0, 1, 2, and 6 months </a:t>
            </a:r>
          </a:p>
          <a:p>
            <a:r>
              <a:rPr lang="en-US" sz="2600" dirty="0" smtClean="0"/>
              <a:t>Routine </a:t>
            </a:r>
            <a:r>
              <a:rPr lang="en-US" sz="2600" dirty="0"/>
              <a:t>boosters not recommended except in immunocompromised who have lost detectable antibodies and persons who are at high risk of repeated inoculation, e.g. CKD patients requiring hemodialysis </a:t>
            </a:r>
            <a:r>
              <a:rPr lang="en-US" sz="2600" dirty="0" smtClean="0"/>
              <a:t>.</a:t>
            </a:r>
            <a:r>
              <a:rPr lang="en-US" sz="2600" dirty="0"/>
              <a:t>	</a:t>
            </a:r>
          </a:p>
          <a:p>
            <a:r>
              <a:rPr lang="en-US" sz="2600" i="1" dirty="0"/>
              <a:t>Contraindication: </a:t>
            </a:r>
            <a:r>
              <a:rPr lang="en-US" sz="2600" dirty="0" smtClean="0"/>
              <a:t> </a:t>
            </a:r>
            <a:r>
              <a:rPr lang="en-US" sz="2600" dirty="0"/>
              <a:t>Hypersensitivity to yeast </a:t>
            </a:r>
          </a:p>
          <a:p>
            <a:r>
              <a:rPr lang="en-US" sz="2600" i="1" dirty="0" err="1"/>
              <a:t>Nonresponders</a:t>
            </a:r>
            <a:r>
              <a:rPr lang="en-US" sz="2600" i="1" dirty="0"/>
              <a:t> with normal immunity: </a:t>
            </a:r>
            <a:r>
              <a:rPr lang="en-US" sz="2600" dirty="0" err="1"/>
              <a:t>Nonresponders</a:t>
            </a:r>
            <a:r>
              <a:rPr lang="en-US" sz="2600" dirty="0"/>
              <a:t> who are </a:t>
            </a:r>
            <a:r>
              <a:rPr lang="en-US" sz="2600" dirty="0" err="1"/>
              <a:t>HBsAg</a:t>
            </a:r>
            <a:r>
              <a:rPr lang="en-US" sz="2600" dirty="0"/>
              <a:t> and anti-</a:t>
            </a:r>
            <a:r>
              <a:rPr lang="en-US" sz="2600" dirty="0" err="1"/>
              <a:t>HBc</a:t>
            </a:r>
            <a:r>
              <a:rPr lang="en-US" sz="2600" dirty="0"/>
              <a:t>-negative should receive a further full course of vaccination as fourth, fifth and sixth doses. Retesting should be done 1–2 months after the last dose. If there is no response, 40 </a:t>
            </a:r>
            <a:r>
              <a:rPr lang="en-US" sz="2600" dirty="0" err="1"/>
              <a:t>μg</a:t>
            </a:r>
            <a:r>
              <a:rPr lang="en-US" sz="2600" dirty="0"/>
              <a:t> of recombinant vaccine is administered at 0, 1 and 6 months</a:t>
            </a:r>
            <a:r>
              <a:rPr lang="en-US" dirty="0"/>
              <a:t>.	</a:t>
            </a:r>
          </a:p>
          <a:p>
            <a:pPr marL="0" indent="0">
              <a:buNone/>
            </a:pPr>
            <a:endParaRPr lang="en-US" dirty="0" smtClean="0"/>
          </a:p>
          <a:p>
            <a:pPr marL="0" indent="0">
              <a:buNone/>
            </a:pPr>
            <a:endParaRPr lang="en-US" dirty="0" smtClean="0"/>
          </a:p>
          <a:p>
            <a:endParaRPr lang="en-US" dirty="0"/>
          </a:p>
          <a:p>
            <a:endParaRPr lang="en-US" dirty="0"/>
          </a:p>
        </p:txBody>
      </p:sp>
    </p:spTree>
    <p:extLst>
      <p:ext uri="{BB962C8B-B14F-4D97-AF65-F5344CB8AC3E}">
        <p14:creationId xmlns:p14="http://schemas.microsoft.com/office/powerpoint/2010/main" xmlns="" val="39521393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Human </a:t>
            </a:r>
            <a:r>
              <a:rPr lang="en-US" b="1" dirty="0" smtClean="0"/>
              <a:t>papillomavirus</a:t>
            </a:r>
            <a:r>
              <a:rPr lang="en-US" dirty="0"/>
              <a:t/>
            </a:r>
            <a:br>
              <a:rPr lang="en-US" dirty="0"/>
            </a:br>
            <a:endParaRPr lang="en-US" dirty="0"/>
          </a:p>
        </p:txBody>
      </p:sp>
      <p:sp>
        <p:nvSpPr>
          <p:cNvPr id="3" name="Content Placeholder 2"/>
          <p:cNvSpPr>
            <a:spLocks noGrp="1"/>
          </p:cNvSpPr>
          <p:nvPr>
            <p:ph idx="1"/>
          </p:nvPr>
        </p:nvSpPr>
        <p:spPr/>
        <p:txBody>
          <a:bodyPr/>
          <a:lstStyle/>
          <a:p>
            <a:endParaRPr lang="en-US" dirty="0"/>
          </a:p>
          <a:p>
            <a:r>
              <a:rPr lang="en-US" sz="2400" dirty="0"/>
              <a:t>HPV4 </a:t>
            </a:r>
            <a:r>
              <a:rPr lang="en-US" sz="2400" dirty="0" err="1"/>
              <a:t>quadrivalent</a:t>
            </a:r>
            <a:r>
              <a:rPr lang="en-US" sz="2400" dirty="0"/>
              <a:t> vaccine against human papillomavirus (HPV) types 6, 11, 16 and 18 (Gardasil) 	</a:t>
            </a:r>
          </a:p>
          <a:p>
            <a:endParaRPr lang="en-US" sz="2400" dirty="0"/>
          </a:p>
          <a:p>
            <a:r>
              <a:rPr lang="en-US" sz="2400" dirty="0"/>
              <a:t>HPV2 bivalent vaccine against HPV types 16 and 18 (</a:t>
            </a:r>
            <a:r>
              <a:rPr lang="en-US" sz="2400" dirty="0" err="1"/>
              <a:t>Cervarix</a:t>
            </a:r>
            <a:r>
              <a:rPr lang="en-US" sz="2400" dirty="0"/>
              <a:t>) </a:t>
            </a:r>
            <a:r>
              <a:rPr lang="en-US" dirty="0"/>
              <a:t>	</a:t>
            </a:r>
          </a:p>
          <a:p>
            <a:pPr marL="0" indent="0">
              <a:buNone/>
            </a:pPr>
            <a:endParaRPr lang="en-US" dirty="0"/>
          </a:p>
        </p:txBody>
      </p:sp>
    </p:spTree>
    <p:extLst>
      <p:ext uri="{BB962C8B-B14F-4D97-AF65-F5344CB8AC3E}">
        <p14:creationId xmlns:p14="http://schemas.microsoft.com/office/powerpoint/2010/main" xmlns="" val="17189175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Indications</a:t>
            </a:r>
            <a:endParaRPr lang="en-US" dirty="0"/>
          </a:p>
        </p:txBody>
      </p:sp>
      <p:sp>
        <p:nvSpPr>
          <p:cNvPr id="3" name="Content Placeholder 2"/>
          <p:cNvSpPr>
            <a:spLocks noGrp="1"/>
          </p:cNvSpPr>
          <p:nvPr>
            <p:ph idx="1"/>
          </p:nvPr>
        </p:nvSpPr>
        <p:spPr>
          <a:xfrm>
            <a:off x="838200" y="1304925"/>
            <a:ext cx="10515600" cy="4351338"/>
          </a:xfrm>
        </p:spPr>
        <p:txBody>
          <a:bodyPr/>
          <a:lstStyle/>
          <a:p>
            <a:pPr marL="0" indent="0">
              <a:buNone/>
            </a:pPr>
            <a:r>
              <a:rPr lang="en-US" i="1" dirty="0" smtClean="0"/>
              <a:t> </a:t>
            </a:r>
            <a:endParaRPr lang="en-US" dirty="0"/>
          </a:p>
          <a:p>
            <a:r>
              <a:rPr lang="en-US" sz="2400" dirty="0" smtClean="0"/>
              <a:t> </a:t>
            </a:r>
            <a:r>
              <a:rPr lang="en-US" sz="2400" dirty="0"/>
              <a:t>For females, either HPV4 or HPV2 is recommended for routine vaccination at age 11 or 12 years, and for those ages 13 through 26 years, if not previously vaccinated </a:t>
            </a:r>
          </a:p>
          <a:p>
            <a:r>
              <a:rPr lang="en-US" sz="2400" dirty="0" smtClean="0"/>
              <a:t> </a:t>
            </a:r>
            <a:r>
              <a:rPr lang="en-US" sz="2400" dirty="0"/>
              <a:t>For males, HPV4 is recommended for routine vaccination at age 11 or 12 years, and for those ages 13 through 21 years, if not previously vaccinated. </a:t>
            </a:r>
            <a:endParaRPr lang="en-US" sz="2400" dirty="0" smtClean="0"/>
          </a:p>
          <a:p>
            <a:r>
              <a:rPr lang="en-US" sz="2400" dirty="0" smtClean="0"/>
              <a:t>Males </a:t>
            </a:r>
            <a:r>
              <a:rPr lang="en-US" sz="2400" dirty="0"/>
              <a:t>aged 22 through 26 years may be vaccinated. </a:t>
            </a:r>
            <a:r>
              <a:rPr lang="en-US" sz="2400" dirty="0" smtClean="0"/>
              <a:t>MSM may </a:t>
            </a:r>
            <a:r>
              <a:rPr lang="en-US" sz="2400" dirty="0"/>
              <a:t>especially benefit by prevention of </a:t>
            </a:r>
            <a:r>
              <a:rPr lang="en-US" sz="2400" dirty="0" err="1"/>
              <a:t>condyloma</a:t>
            </a:r>
            <a:r>
              <a:rPr lang="en-US" sz="2400" dirty="0"/>
              <a:t> (warts) and anal cancer </a:t>
            </a:r>
            <a:r>
              <a:rPr lang="en-US" dirty="0"/>
              <a:t>	</a:t>
            </a:r>
          </a:p>
          <a:p>
            <a:pPr marL="0" indent="0">
              <a:buNone/>
            </a:pPr>
            <a:endParaRPr lang="en-US" dirty="0"/>
          </a:p>
        </p:txBody>
      </p:sp>
    </p:spTree>
    <p:extLst>
      <p:ext uri="{BB962C8B-B14F-4D97-AF65-F5344CB8AC3E}">
        <p14:creationId xmlns:p14="http://schemas.microsoft.com/office/powerpoint/2010/main" xmlns="" val="24140204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and contraindication</a:t>
            </a:r>
            <a:endParaRPr lang="en-US" dirty="0"/>
          </a:p>
        </p:txBody>
      </p:sp>
      <p:sp>
        <p:nvSpPr>
          <p:cNvPr id="3" name="Content Placeholder 2"/>
          <p:cNvSpPr>
            <a:spLocks noGrp="1"/>
          </p:cNvSpPr>
          <p:nvPr>
            <p:ph idx="1"/>
          </p:nvPr>
        </p:nvSpPr>
        <p:spPr/>
        <p:txBody>
          <a:bodyPr>
            <a:normAutofit/>
          </a:bodyPr>
          <a:lstStyle/>
          <a:p>
            <a:r>
              <a:rPr lang="en-US" sz="2400" dirty="0" smtClean="0"/>
              <a:t>Schedule</a:t>
            </a:r>
            <a:endParaRPr lang="en-US" sz="2400" dirty="0"/>
          </a:p>
          <a:p>
            <a:pPr marL="0" indent="0">
              <a:buNone/>
            </a:pPr>
            <a:r>
              <a:rPr lang="en-US" sz="2400" dirty="0" smtClean="0"/>
              <a:t>-3 </a:t>
            </a:r>
            <a:r>
              <a:rPr lang="en-US" sz="2400" dirty="0"/>
              <a:t>doses of 0.5 mL IM at 0, 1 and 6 months for both HPV4 and HPV2 </a:t>
            </a:r>
            <a:endParaRPr lang="en-US" sz="2400" dirty="0" smtClean="0"/>
          </a:p>
          <a:p>
            <a:pPr marL="0" indent="0"/>
            <a:r>
              <a:rPr lang="en-US" sz="2400" dirty="0" smtClean="0"/>
              <a:t> Cost</a:t>
            </a:r>
          </a:p>
          <a:p>
            <a:pPr marL="0" indent="0">
              <a:buNone/>
            </a:pPr>
            <a:r>
              <a:rPr lang="en-US" sz="2400" dirty="0" smtClean="0"/>
              <a:t>-</a:t>
            </a:r>
            <a:r>
              <a:rPr lang="en-US" sz="2400" dirty="0" err="1" smtClean="0"/>
              <a:t>Gardasil</a:t>
            </a:r>
            <a:r>
              <a:rPr lang="en-US" sz="2400" dirty="0" smtClean="0"/>
              <a:t>-Rs. 8400</a:t>
            </a:r>
          </a:p>
          <a:p>
            <a:pPr marL="0" indent="0">
              <a:buNone/>
            </a:pPr>
            <a:r>
              <a:rPr lang="en-US" sz="2400" dirty="0" smtClean="0"/>
              <a:t>-</a:t>
            </a:r>
            <a:r>
              <a:rPr lang="en-US" sz="2400" dirty="0" err="1" smtClean="0"/>
              <a:t>Cervarix</a:t>
            </a:r>
            <a:r>
              <a:rPr lang="en-US" sz="2400" dirty="0" smtClean="0"/>
              <a:t>-Rs. 6000</a:t>
            </a:r>
          </a:p>
          <a:p>
            <a:pPr marL="0" indent="0"/>
            <a:r>
              <a:rPr lang="en-US" sz="2400" dirty="0" smtClean="0"/>
              <a:t>Duration of Protection- 9 years</a:t>
            </a:r>
          </a:p>
          <a:p>
            <a:r>
              <a:rPr lang="en-US" sz="2400" dirty="0" smtClean="0"/>
              <a:t>Contraindication</a:t>
            </a:r>
          </a:p>
          <a:p>
            <a:pPr marL="0" indent="0">
              <a:buNone/>
            </a:pPr>
            <a:r>
              <a:rPr lang="en-US" sz="2400" dirty="0" smtClean="0"/>
              <a:t>- </a:t>
            </a:r>
            <a:r>
              <a:rPr lang="en-US" sz="2400" dirty="0"/>
              <a:t>Pregnancy </a:t>
            </a:r>
          </a:p>
          <a:p>
            <a:pPr marL="0" indent="0">
              <a:buNone/>
            </a:pPr>
            <a:r>
              <a:rPr lang="en-US" sz="2400" dirty="0"/>
              <a:t>-</a:t>
            </a:r>
            <a:r>
              <a:rPr lang="en-US" sz="2400" dirty="0" smtClean="0"/>
              <a:t>Hypersensitivity </a:t>
            </a:r>
            <a:r>
              <a:rPr lang="en-US" sz="2400" dirty="0"/>
              <a:t>to yeast (Gardasil) or any other component of vaccine </a:t>
            </a:r>
            <a:r>
              <a:rPr lang="en-US" dirty="0"/>
              <a:t>	</a:t>
            </a:r>
          </a:p>
          <a:p>
            <a:pPr marL="0" indent="0">
              <a:buNone/>
            </a:pPr>
            <a:endParaRPr lang="en-US" dirty="0"/>
          </a:p>
        </p:txBody>
      </p:sp>
    </p:spTree>
    <p:extLst>
      <p:ext uri="{BB962C8B-B14F-4D97-AF65-F5344CB8AC3E}">
        <p14:creationId xmlns:p14="http://schemas.microsoft.com/office/powerpoint/2010/main" xmlns="" val="16867558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Measles, Mumps and </a:t>
            </a:r>
            <a:r>
              <a:rPr lang="en-US" b="1" dirty="0" smtClean="0"/>
              <a:t>Rubella </a:t>
            </a:r>
            <a:r>
              <a:rPr lang="en-US" dirty="0"/>
              <a:t>	</a:t>
            </a:r>
            <a:br>
              <a:rPr lang="en-US" dirty="0"/>
            </a:br>
            <a:endParaRPr lang="en-US" dirty="0"/>
          </a:p>
        </p:txBody>
      </p:sp>
      <p:sp>
        <p:nvSpPr>
          <p:cNvPr id="3" name="Content Placeholder 2"/>
          <p:cNvSpPr>
            <a:spLocks noGrp="1"/>
          </p:cNvSpPr>
          <p:nvPr>
            <p:ph idx="1"/>
          </p:nvPr>
        </p:nvSpPr>
        <p:spPr>
          <a:xfrm>
            <a:off x="838200" y="1143000"/>
            <a:ext cx="10515600" cy="5033963"/>
          </a:xfrm>
        </p:spPr>
        <p:txBody>
          <a:bodyPr>
            <a:normAutofit/>
          </a:bodyPr>
          <a:lstStyle/>
          <a:p>
            <a:endParaRPr lang="en-US" dirty="0"/>
          </a:p>
          <a:p>
            <a:r>
              <a:rPr lang="en-US" sz="2400" dirty="0"/>
              <a:t>Live attenuated vaccine 	</a:t>
            </a:r>
          </a:p>
          <a:p>
            <a:pPr marL="0" indent="0">
              <a:buNone/>
            </a:pPr>
            <a:r>
              <a:rPr lang="en-US" sz="2400" i="1" dirty="0" smtClean="0"/>
              <a:t>Indications</a:t>
            </a:r>
            <a:r>
              <a:rPr lang="en-US" sz="2400" i="1" dirty="0"/>
              <a:t>: </a:t>
            </a:r>
            <a:endParaRPr lang="en-US" sz="2400" dirty="0"/>
          </a:p>
          <a:p>
            <a:pPr marL="0" indent="0">
              <a:buNone/>
            </a:pPr>
            <a:r>
              <a:rPr lang="en-US" sz="2400" dirty="0" smtClean="0"/>
              <a:t> </a:t>
            </a:r>
            <a:r>
              <a:rPr lang="en-US" sz="2400" dirty="0"/>
              <a:t>All adults, except: </a:t>
            </a:r>
          </a:p>
          <a:p>
            <a:r>
              <a:rPr lang="en-US" sz="2400" dirty="0" smtClean="0"/>
              <a:t>Those </a:t>
            </a:r>
            <a:r>
              <a:rPr lang="en-US" sz="2400" dirty="0"/>
              <a:t>having suffered from all the three disease </a:t>
            </a:r>
          </a:p>
          <a:p>
            <a:r>
              <a:rPr lang="en-US" sz="2400" dirty="0" smtClean="0"/>
              <a:t>Those </a:t>
            </a:r>
            <a:r>
              <a:rPr lang="en-US" sz="2400" dirty="0"/>
              <a:t>who have received 2 doses of measles, mumps and rubella (MMR) vaccine in the </a:t>
            </a:r>
            <a:r>
              <a:rPr lang="en-US" sz="2400" dirty="0" smtClean="0"/>
              <a:t>childhood.</a:t>
            </a:r>
            <a:endParaRPr lang="en-US" sz="2400" dirty="0"/>
          </a:p>
          <a:p>
            <a:r>
              <a:rPr lang="en-US" sz="2400" dirty="0" smtClean="0"/>
              <a:t>Especially </a:t>
            </a:r>
            <a:r>
              <a:rPr lang="en-US" sz="2400" dirty="0"/>
              <a:t>recommended for health care workers; in the setting of outbreaks; recent exposure to these infections; women who could become pregnant and college </a:t>
            </a:r>
            <a:r>
              <a:rPr lang="en-US" sz="2400" dirty="0" smtClean="0"/>
              <a:t>students. </a:t>
            </a:r>
            <a:r>
              <a:rPr lang="en-US" dirty="0"/>
              <a:t>	</a:t>
            </a:r>
          </a:p>
          <a:p>
            <a:endParaRPr lang="en-US" dirty="0"/>
          </a:p>
        </p:txBody>
      </p:sp>
    </p:spTree>
    <p:extLst>
      <p:ext uri="{BB962C8B-B14F-4D97-AF65-F5344CB8AC3E}">
        <p14:creationId xmlns:p14="http://schemas.microsoft.com/office/powerpoint/2010/main" xmlns="" val="31339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and contraindications</a:t>
            </a:r>
            <a:endParaRPr lang="en-US" dirty="0"/>
          </a:p>
        </p:txBody>
      </p:sp>
      <p:sp>
        <p:nvSpPr>
          <p:cNvPr id="3" name="Content Placeholder 2"/>
          <p:cNvSpPr>
            <a:spLocks noGrp="1"/>
          </p:cNvSpPr>
          <p:nvPr>
            <p:ph idx="1"/>
          </p:nvPr>
        </p:nvSpPr>
        <p:spPr/>
        <p:txBody>
          <a:bodyPr>
            <a:normAutofit fontScale="92500" lnSpcReduction="20000"/>
          </a:bodyPr>
          <a:lstStyle/>
          <a:p>
            <a:endParaRPr lang="en-US" dirty="0"/>
          </a:p>
          <a:p>
            <a:r>
              <a:rPr lang="en-US" sz="2600" i="1" dirty="0" smtClean="0"/>
              <a:t>Schedule-</a:t>
            </a:r>
            <a:r>
              <a:rPr lang="en-US" sz="2600" dirty="0" smtClean="0"/>
              <a:t>0.5 </a:t>
            </a:r>
            <a:r>
              <a:rPr lang="en-US" sz="2600" dirty="0"/>
              <a:t>mL SC in deltoid, 2 doses 28 days apart (2 doses for measles or mumps and 1 for rubella is sufficient</a:t>
            </a:r>
            <a:r>
              <a:rPr lang="en-US" sz="2600" dirty="0" smtClean="0"/>
              <a:t>)</a:t>
            </a:r>
          </a:p>
          <a:p>
            <a:r>
              <a:rPr lang="en-US" sz="2600" dirty="0" smtClean="0"/>
              <a:t>Cost-Rs. 80/dose </a:t>
            </a:r>
          </a:p>
          <a:p>
            <a:r>
              <a:rPr lang="en-US" sz="2600" dirty="0" smtClean="0"/>
              <a:t> Duration of Protection &gt; 20 years </a:t>
            </a:r>
            <a:endParaRPr lang="en-US" sz="2600" dirty="0"/>
          </a:p>
          <a:p>
            <a:endParaRPr lang="en-US" sz="2600" dirty="0"/>
          </a:p>
          <a:p>
            <a:r>
              <a:rPr lang="en-US" sz="2600" i="1" dirty="0"/>
              <a:t>Contraindications: </a:t>
            </a:r>
            <a:endParaRPr lang="en-US" sz="2600" dirty="0"/>
          </a:p>
          <a:p>
            <a:r>
              <a:rPr lang="en-US" sz="2600" dirty="0" smtClean="0"/>
              <a:t> </a:t>
            </a:r>
            <a:r>
              <a:rPr lang="en-US" sz="2600" dirty="0"/>
              <a:t>History of immediate hypersensitivity reaction to gelatin or neomycin </a:t>
            </a:r>
          </a:p>
          <a:p>
            <a:r>
              <a:rPr lang="en-US" sz="2600" dirty="0" smtClean="0"/>
              <a:t> </a:t>
            </a:r>
            <a:r>
              <a:rPr lang="en-US" sz="2600" dirty="0"/>
              <a:t>Pregnancy </a:t>
            </a:r>
          </a:p>
          <a:p>
            <a:r>
              <a:rPr lang="en-US" sz="2600" dirty="0" smtClean="0"/>
              <a:t> </a:t>
            </a:r>
            <a:r>
              <a:rPr lang="en-US" sz="2600" dirty="0"/>
              <a:t>Severe immunodeficiency </a:t>
            </a:r>
          </a:p>
          <a:p>
            <a:r>
              <a:rPr lang="en-US" sz="2600" dirty="0" smtClean="0"/>
              <a:t>Patients </a:t>
            </a:r>
            <a:r>
              <a:rPr lang="en-US" sz="2600" dirty="0"/>
              <a:t>with active febrile infections 	</a:t>
            </a:r>
          </a:p>
          <a:p>
            <a:endParaRPr lang="en-US" dirty="0"/>
          </a:p>
        </p:txBody>
      </p:sp>
    </p:spTree>
    <p:extLst>
      <p:ext uri="{BB962C8B-B14F-4D97-AF65-F5344CB8AC3E}">
        <p14:creationId xmlns:p14="http://schemas.microsoft.com/office/powerpoint/2010/main" xmlns="" val="8574086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Meningococcal </a:t>
            </a:r>
            <a:r>
              <a:rPr lang="en-US" b="1" dirty="0" smtClean="0"/>
              <a:t>meningitis</a:t>
            </a:r>
            <a:r>
              <a:rPr lang="en-US" dirty="0"/>
              <a:t>	</a:t>
            </a:r>
            <a:br>
              <a:rPr lang="en-US" dirty="0"/>
            </a:br>
            <a:endParaRPr lang="en-US" dirty="0"/>
          </a:p>
        </p:txBody>
      </p:sp>
      <p:sp>
        <p:nvSpPr>
          <p:cNvPr id="3" name="Content Placeholder 2"/>
          <p:cNvSpPr>
            <a:spLocks noGrp="1"/>
          </p:cNvSpPr>
          <p:nvPr>
            <p:ph idx="1"/>
          </p:nvPr>
        </p:nvSpPr>
        <p:spPr>
          <a:xfrm>
            <a:off x="495300" y="1825624"/>
            <a:ext cx="10858500" cy="4930775"/>
          </a:xfrm>
        </p:spPr>
        <p:txBody>
          <a:bodyPr>
            <a:normAutofit fontScale="92500" lnSpcReduction="10000"/>
          </a:bodyPr>
          <a:lstStyle/>
          <a:p>
            <a:endParaRPr lang="en-US" dirty="0"/>
          </a:p>
          <a:p>
            <a:r>
              <a:rPr lang="en-US" sz="2600" i="1" dirty="0"/>
              <a:t>Polysaccharide vaccines: </a:t>
            </a:r>
            <a:endParaRPr lang="en-US" sz="2600" dirty="0"/>
          </a:p>
          <a:p>
            <a:pPr marL="0" indent="0">
              <a:buNone/>
            </a:pPr>
            <a:r>
              <a:rPr lang="en-US" sz="2600" dirty="0" smtClean="0"/>
              <a:t>-Bivalent </a:t>
            </a:r>
            <a:r>
              <a:rPr lang="en-US" sz="2600" dirty="0"/>
              <a:t>(A and C) </a:t>
            </a:r>
          </a:p>
          <a:p>
            <a:pPr marL="0" indent="0">
              <a:buNone/>
            </a:pPr>
            <a:r>
              <a:rPr lang="en-US" sz="2600" dirty="0" smtClean="0"/>
              <a:t>-</a:t>
            </a:r>
            <a:r>
              <a:rPr lang="en-US" sz="2600" dirty="0" err="1" smtClean="0"/>
              <a:t>Quadrivalent</a:t>
            </a:r>
            <a:r>
              <a:rPr lang="en-US" sz="2600" dirty="0" smtClean="0"/>
              <a:t> </a:t>
            </a:r>
            <a:r>
              <a:rPr lang="en-US" sz="2600" dirty="0"/>
              <a:t>(A, C, Y and </a:t>
            </a:r>
            <a:r>
              <a:rPr lang="en-US" sz="2600" dirty="0" smtClean="0"/>
              <a:t>W-135)</a:t>
            </a:r>
            <a:endParaRPr lang="en-US" sz="2600" dirty="0"/>
          </a:p>
          <a:p>
            <a:pPr marL="0" indent="0">
              <a:buNone/>
            </a:pPr>
            <a:r>
              <a:rPr lang="en-US" sz="2600" dirty="0" smtClean="0"/>
              <a:t>-Meningococcal </a:t>
            </a:r>
            <a:r>
              <a:rPr lang="en-US" sz="2600" dirty="0"/>
              <a:t>conjugate vaccine (</a:t>
            </a:r>
            <a:r>
              <a:rPr lang="en-US" sz="2600" dirty="0" smtClean="0"/>
              <a:t>MCV4) </a:t>
            </a:r>
            <a:r>
              <a:rPr lang="en-US" sz="2600" dirty="0"/>
              <a:t>	</a:t>
            </a:r>
          </a:p>
          <a:p>
            <a:pPr marL="0" indent="0">
              <a:buNone/>
            </a:pPr>
            <a:endParaRPr lang="en-US" sz="2600" dirty="0" smtClean="0"/>
          </a:p>
          <a:p>
            <a:pPr marL="0" indent="0">
              <a:buNone/>
            </a:pPr>
            <a:r>
              <a:rPr lang="en-US" sz="2600" i="1" dirty="0" smtClean="0"/>
              <a:t>Indications</a:t>
            </a:r>
            <a:r>
              <a:rPr lang="en-US" sz="2600" i="1" dirty="0"/>
              <a:t>: </a:t>
            </a:r>
            <a:endParaRPr lang="en-US" sz="2600" dirty="0"/>
          </a:p>
          <a:p>
            <a:r>
              <a:rPr lang="en-US" sz="2600" dirty="0" smtClean="0"/>
              <a:t> </a:t>
            </a:r>
            <a:r>
              <a:rPr lang="en-US" sz="2600" dirty="0"/>
              <a:t>During an outbreak, a single dose of vaccine (A and C) may be given </a:t>
            </a:r>
            <a:r>
              <a:rPr lang="en-US" sz="2600" dirty="0" smtClean="0"/>
              <a:t>.</a:t>
            </a:r>
            <a:endParaRPr lang="en-US" sz="2600" dirty="0"/>
          </a:p>
          <a:p>
            <a:r>
              <a:rPr lang="en-US" sz="2600" dirty="0" smtClean="0"/>
              <a:t> </a:t>
            </a:r>
            <a:r>
              <a:rPr lang="en-US" sz="2600" dirty="0"/>
              <a:t>Health care workers, laboratory workers and close contacts of </a:t>
            </a:r>
            <a:r>
              <a:rPr lang="en-US" sz="2600" dirty="0" smtClean="0"/>
              <a:t>cases.</a:t>
            </a:r>
            <a:endParaRPr lang="en-US" sz="2600" dirty="0"/>
          </a:p>
          <a:p>
            <a:r>
              <a:rPr lang="en-US" sz="2600" dirty="0" smtClean="0"/>
              <a:t> </a:t>
            </a:r>
            <a:r>
              <a:rPr lang="en-US" sz="2600" dirty="0"/>
              <a:t>Travelers, pilgrims, people attending fairs and festivals. Single dose of bivalent vaccine is recommended 10–14 days before the scheduled visit. 	</a:t>
            </a:r>
          </a:p>
          <a:p>
            <a:r>
              <a:rPr lang="en-US" sz="2600" dirty="0" smtClean="0"/>
              <a:t> </a:t>
            </a:r>
            <a:r>
              <a:rPr lang="en-US" sz="2600" dirty="0"/>
              <a:t>Anatomic or functional </a:t>
            </a:r>
            <a:r>
              <a:rPr lang="en-US" sz="2600" dirty="0" err="1" smtClean="0"/>
              <a:t>asplenia</a:t>
            </a:r>
            <a:r>
              <a:rPr lang="en-US" sz="2600" dirty="0" smtClean="0"/>
              <a:t>.</a:t>
            </a:r>
            <a:r>
              <a:rPr lang="en-US" dirty="0"/>
              <a:t>	</a:t>
            </a:r>
          </a:p>
          <a:p>
            <a:endParaRPr lang="en-US" dirty="0" smtClean="0"/>
          </a:p>
          <a:p>
            <a:endParaRPr lang="en-US" dirty="0"/>
          </a:p>
          <a:p>
            <a:endParaRPr lang="en-US" dirty="0"/>
          </a:p>
        </p:txBody>
      </p:sp>
    </p:spTree>
    <p:extLst>
      <p:ext uri="{BB962C8B-B14F-4D97-AF65-F5344CB8AC3E}">
        <p14:creationId xmlns:p14="http://schemas.microsoft.com/office/powerpoint/2010/main" xmlns="" val="3714858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339634" y="953589"/>
            <a:ext cx="11014166" cy="5223374"/>
          </a:xfrm>
        </p:spPr>
        <p:txBody>
          <a:bodyPr>
            <a:normAutofit/>
          </a:bodyPr>
          <a:lstStyle/>
          <a:p>
            <a:endParaRPr lang="en-US" dirty="0"/>
          </a:p>
          <a:p>
            <a:pPr marL="0" indent="0">
              <a:buNone/>
            </a:pPr>
            <a:endParaRPr lang="en-US" sz="2400" dirty="0"/>
          </a:p>
          <a:p>
            <a:r>
              <a:rPr lang="en-US" sz="2400" dirty="0"/>
              <a:t> Childhood immunization policies are primarily directed against six killer diseases, with hepatitis B added lately to the list. </a:t>
            </a:r>
          </a:p>
          <a:p>
            <a:r>
              <a:rPr lang="en-US" sz="2400" dirty="0"/>
              <a:t> Protecting adults through vaccination has never been considered a preventive </a:t>
            </a:r>
            <a:r>
              <a:rPr lang="en-US" sz="2400" dirty="0" smtClean="0"/>
              <a:t>strategy and </a:t>
            </a:r>
            <a:r>
              <a:rPr lang="en-US" sz="2400" dirty="0"/>
              <a:t>likely to have a great impact on population health. </a:t>
            </a:r>
          </a:p>
          <a:p>
            <a:r>
              <a:rPr lang="en-US" sz="2400" dirty="0"/>
              <a:t> Though World Health Organization (WHO) considers childhood vaccination as first priority, it keeps on issuing lists of essential vaccines for adults as well. Thus, there is an urgent need to address the problem of adult immunization. </a:t>
            </a:r>
          </a:p>
        </p:txBody>
      </p:sp>
    </p:spTree>
    <p:extLst>
      <p:ext uri="{BB962C8B-B14F-4D97-AF65-F5344CB8AC3E}">
        <p14:creationId xmlns:p14="http://schemas.microsoft.com/office/powerpoint/2010/main" xmlns="" val="25445710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and contraindication</a:t>
            </a:r>
            <a:endParaRPr lang="en-US" dirty="0"/>
          </a:p>
        </p:txBody>
      </p:sp>
      <p:sp>
        <p:nvSpPr>
          <p:cNvPr id="3" name="Content Placeholder 2"/>
          <p:cNvSpPr>
            <a:spLocks noGrp="1"/>
          </p:cNvSpPr>
          <p:nvPr>
            <p:ph idx="1"/>
          </p:nvPr>
        </p:nvSpPr>
        <p:spPr>
          <a:xfrm>
            <a:off x="838200" y="1279525"/>
            <a:ext cx="10515600" cy="4351338"/>
          </a:xfrm>
        </p:spPr>
        <p:txBody>
          <a:bodyPr>
            <a:normAutofit fontScale="92500" lnSpcReduction="10000"/>
          </a:bodyPr>
          <a:lstStyle/>
          <a:p>
            <a:endParaRPr lang="en-US" dirty="0"/>
          </a:p>
          <a:p>
            <a:pPr marL="0" indent="0">
              <a:buNone/>
            </a:pPr>
            <a:r>
              <a:rPr lang="en-US" sz="2600" i="1" dirty="0"/>
              <a:t>Schedule: </a:t>
            </a:r>
            <a:endParaRPr lang="en-US" sz="2600" dirty="0"/>
          </a:p>
          <a:p>
            <a:r>
              <a:rPr lang="en-US" sz="2600" dirty="0" smtClean="0"/>
              <a:t> </a:t>
            </a:r>
            <a:r>
              <a:rPr lang="en-US" sz="2600" dirty="0"/>
              <a:t>0.5 mL </a:t>
            </a:r>
            <a:r>
              <a:rPr lang="en-US" sz="2600" dirty="0" smtClean="0"/>
              <a:t>SC in </a:t>
            </a:r>
            <a:r>
              <a:rPr lang="en-US" sz="2600" dirty="0"/>
              <a:t>deltoid </a:t>
            </a:r>
            <a:r>
              <a:rPr lang="en-US" sz="2600" dirty="0" smtClean="0"/>
              <a:t>area single </a:t>
            </a:r>
            <a:r>
              <a:rPr lang="en-US" sz="2600" dirty="0"/>
              <a:t>dose </a:t>
            </a:r>
          </a:p>
          <a:p>
            <a:r>
              <a:rPr lang="en-US" sz="2600" dirty="0" smtClean="0"/>
              <a:t>2 </a:t>
            </a:r>
            <a:r>
              <a:rPr lang="en-US" sz="2600" dirty="0"/>
              <a:t>doses at 0 and 2 months for functional or anatomical </a:t>
            </a:r>
            <a:r>
              <a:rPr lang="en-US" sz="2600" dirty="0" err="1" smtClean="0"/>
              <a:t>asplenia</a:t>
            </a:r>
            <a:endParaRPr lang="en-US" sz="2600" dirty="0" smtClean="0"/>
          </a:p>
          <a:p>
            <a:r>
              <a:rPr lang="en-US" sz="2600" dirty="0" smtClean="0"/>
              <a:t>Cost-Rs. 650 </a:t>
            </a:r>
          </a:p>
          <a:p>
            <a:r>
              <a:rPr lang="en-US" sz="2600" dirty="0" smtClean="0"/>
              <a:t>Duration of Protection – 10-12 years </a:t>
            </a:r>
            <a:r>
              <a:rPr lang="en-US" sz="2600" dirty="0"/>
              <a:t>	</a:t>
            </a:r>
          </a:p>
          <a:p>
            <a:pPr marL="0" indent="0">
              <a:buNone/>
            </a:pPr>
            <a:r>
              <a:rPr lang="en-US" sz="2600" i="1" dirty="0"/>
              <a:t>Contraindication: </a:t>
            </a:r>
            <a:endParaRPr lang="en-US" sz="2600" dirty="0"/>
          </a:p>
          <a:p>
            <a:r>
              <a:rPr lang="en-US" sz="2600" dirty="0" smtClean="0"/>
              <a:t> </a:t>
            </a:r>
            <a:r>
              <a:rPr lang="en-US" sz="2600" dirty="0"/>
              <a:t>History of severe allergic reaction to dry natural rubber (latex)	</a:t>
            </a:r>
          </a:p>
          <a:p>
            <a:r>
              <a:rPr lang="en-US" sz="2600" dirty="0" smtClean="0"/>
              <a:t> </a:t>
            </a:r>
            <a:r>
              <a:rPr lang="en-US" sz="2600" dirty="0"/>
              <a:t>Age &gt; 55 years </a:t>
            </a:r>
          </a:p>
          <a:p>
            <a:pPr marL="0" indent="0">
              <a:buNone/>
            </a:pPr>
            <a:r>
              <a:rPr lang="en-US" sz="2600" i="1" dirty="0" smtClean="0"/>
              <a:t>Precaution</a:t>
            </a:r>
            <a:r>
              <a:rPr lang="en-US" sz="2600" i="1" dirty="0"/>
              <a:t>: </a:t>
            </a:r>
            <a:r>
              <a:rPr lang="en-US" sz="2600" dirty="0" smtClean="0"/>
              <a:t>History </a:t>
            </a:r>
            <a:r>
              <a:rPr lang="en-US" sz="2600" dirty="0"/>
              <a:t>of GBS 	</a:t>
            </a:r>
          </a:p>
          <a:p>
            <a:endParaRPr lang="en-US" dirty="0"/>
          </a:p>
        </p:txBody>
      </p:sp>
    </p:spTree>
    <p:extLst>
      <p:ext uri="{BB962C8B-B14F-4D97-AF65-F5344CB8AC3E}">
        <p14:creationId xmlns:p14="http://schemas.microsoft.com/office/powerpoint/2010/main" xmlns="" val="31926729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smtClean="0"/>
              <a:t>Pneumococcal vaccine</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endParaRPr lang="en-US" sz="2600" dirty="0"/>
          </a:p>
          <a:p>
            <a:r>
              <a:rPr lang="en-US" sz="2600" dirty="0" smtClean="0"/>
              <a:t>Tetravalent Pneumococcal </a:t>
            </a:r>
            <a:r>
              <a:rPr lang="en-US" sz="2600" dirty="0"/>
              <a:t>polysaccharide vaccine [pneumococcal capsular types </a:t>
            </a:r>
            <a:r>
              <a:rPr lang="en-US" sz="2600" dirty="0" smtClean="0"/>
              <a:t> (PPSV 23</a:t>
            </a:r>
            <a:r>
              <a:rPr lang="en-US" sz="2600" dirty="0"/>
              <a:t>)]: 23 </a:t>
            </a:r>
            <a:r>
              <a:rPr lang="en-US" sz="2600" dirty="0" smtClean="0"/>
              <a:t>serotypes.</a:t>
            </a:r>
          </a:p>
          <a:p>
            <a:r>
              <a:rPr lang="en-US" sz="2600" dirty="0" smtClean="0"/>
              <a:t>PCV 13 [pneumococcal capsular vaccine]</a:t>
            </a:r>
          </a:p>
          <a:p>
            <a:pPr marL="0" indent="0">
              <a:buNone/>
            </a:pPr>
            <a:r>
              <a:rPr lang="en-US" sz="2600" dirty="0" smtClean="0"/>
              <a:t>Indications </a:t>
            </a:r>
            <a:endParaRPr lang="en-US" sz="2600" dirty="0"/>
          </a:p>
          <a:p>
            <a:r>
              <a:rPr lang="en-US" sz="2600" dirty="0" smtClean="0"/>
              <a:t> </a:t>
            </a:r>
            <a:r>
              <a:rPr lang="en-US" sz="2600" dirty="0"/>
              <a:t>Adults aged 19–64 years with (one-time revaccination after 5 years) </a:t>
            </a:r>
          </a:p>
          <a:p>
            <a:pPr marL="0" indent="0">
              <a:buNone/>
            </a:pPr>
            <a:r>
              <a:rPr lang="en-US" sz="2600" dirty="0" err="1"/>
              <a:t>i</a:t>
            </a:r>
            <a:r>
              <a:rPr lang="en-US" sz="2600" dirty="0"/>
              <a:t>. Chronic medical illness, functional or anatomic </a:t>
            </a:r>
            <a:r>
              <a:rPr lang="en-US" sz="2600" dirty="0" err="1"/>
              <a:t>asplenia</a:t>
            </a:r>
            <a:r>
              <a:rPr lang="en-US" sz="2600" dirty="0"/>
              <a:t>, immunocompromising conditions </a:t>
            </a:r>
          </a:p>
          <a:p>
            <a:pPr marL="0" indent="0">
              <a:buNone/>
            </a:pPr>
            <a:r>
              <a:rPr lang="en-US" sz="2600" dirty="0"/>
              <a:t>ii. </a:t>
            </a:r>
            <a:r>
              <a:rPr lang="en-US" sz="2600" i="1" dirty="0"/>
              <a:t>Other: </a:t>
            </a:r>
            <a:r>
              <a:rPr lang="en-US" sz="2600" dirty="0"/>
              <a:t>Residents of nursing homes or long-term care facilities and persons who smoke cigarettes </a:t>
            </a:r>
          </a:p>
          <a:p>
            <a:r>
              <a:rPr lang="en-US" sz="2600" dirty="0" smtClean="0"/>
              <a:t>At </a:t>
            </a:r>
            <a:r>
              <a:rPr lang="en-US" sz="2600" dirty="0"/>
              <a:t>age 65 years, all persons should receive vaccination (single dose). </a:t>
            </a:r>
            <a:r>
              <a:rPr lang="en-US" dirty="0"/>
              <a:t>	</a:t>
            </a:r>
          </a:p>
          <a:p>
            <a:endParaRPr lang="en-US" dirty="0"/>
          </a:p>
        </p:txBody>
      </p:sp>
    </p:spTree>
    <p:extLst>
      <p:ext uri="{BB962C8B-B14F-4D97-AF65-F5344CB8AC3E}">
        <p14:creationId xmlns:p14="http://schemas.microsoft.com/office/powerpoint/2010/main" xmlns="" val="10855320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 </a:t>
            </a:r>
            <a:r>
              <a:rPr lang="en-US" dirty="0" smtClean="0"/>
              <a:t>and Contraindication</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sz="2600" dirty="0" smtClean="0"/>
              <a:t>Schedule :</a:t>
            </a:r>
            <a:endParaRPr lang="en-US" sz="2600" dirty="0"/>
          </a:p>
          <a:p>
            <a:r>
              <a:rPr lang="de-DE" sz="2600" dirty="0" smtClean="0"/>
              <a:t>PPSV 23 : Single dose of 0.5 ml of vaccine IM </a:t>
            </a:r>
          </a:p>
          <a:p>
            <a:r>
              <a:rPr lang="de-DE" sz="2600" dirty="0" smtClean="0"/>
              <a:t>Cost-Rs. 1250</a:t>
            </a:r>
          </a:p>
          <a:p>
            <a:r>
              <a:rPr lang="de-DE" sz="2600" dirty="0" smtClean="0"/>
              <a:t>Revaccination is recommanded for person exhibiting increased risk of pneumococcal infection.</a:t>
            </a:r>
          </a:p>
          <a:p>
            <a:r>
              <a:rPr lang="de-DE" sz="2600" dirty="0" smtClean="0"/>
              <a:t>PCV 13 : 0.5 ml of vaccine im over deltoid muscle of upper arm</a:t>
            </a:r>
          </a:p>
          <a:p>
            <a:r>
              <a:rPr lang="de-DE" sz="2600" dirty="0" smtClean="0"/>
              <a:t>Cost-Rs. 3200</a:t>
            </a:r>
          </a:p>
          <a:p>
            <a:r>
              <a:rPr lang="de-DE" sz="2600" dirty="0" smtClean="0"/>
              <a:t>Duration of Protection- 4-5 years</a:t>
            </a:r>
          </a:p>
          <a:p>
            <a:pPr marL="0" indent="0">
              <a:buNone/>
            </a:pPr>
            <a:r>
              <a:rPr lang="de-DE" sz="2600" dirty="0" smtClean="0"/>
              <a:t>Contraindications :</a:t>
            </a:r>
          </a:p>
          <a:p>
            <a:r>
              <a:rPr lang="en-US" sz="2600" dirty="0"/>
              <a:t>Severe hypersensitivity reaction to initial dose pneumococcal vaccine</a:t>
            </a:r>
          </a:p>
          <a:p>
            <a:r>
              <a:rPr lang="en-US" sz="2600" dirty="0"/>
              <a:t>Vaccination should be avoided during chemotherapy and </a:t>
            </a:r>
            <a:r>
              <a:rPr lang="en-US" sz="2600" dirty="0" smtClean="0"/>
              <a:t>radiation therapy</a:t>
            </a:r>
            <a:r>
              <a:rPr lang="en-US" dirty="0"/>
              <a:t>.</a:t>
            </a:r>
          </a:p>
          <a:p>
            <a:pPr marL="0" indent="0">
              <a:buNone/>
            </a:pPr>
            <a:r>
              <a:rPr lang="de-DE" dirty="0" smtClean="0"/>
              <a:t> </a:t>
            </a:r>
            <a:r>
              <a:rPr lang="de-DE" dirty="0"/>
              <a:t>	</a:t>
            </a:r>
          </a:p>
          <a:p>
            <a:endParaRPr lang="en-US" dirty="0"/>
          </a:p>
        </p:txBody>
      </p:sp>
    </p:spTree>
    <p:extLst>
      <p:ext uri="{BB962C8B-B14F-4D97-AF65-F5344CB8AC3E}">
        <p14:creationId xmlns:p14="http://schemas.microsoft.com/office/powerpoint/2010/main" xmlns="" val="108865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Typhoid </a:t>
            </a:r>
            <a:r>
              <a:rPr lang="en-US" dirty="0"/>
              <a:t>	</a:t>
            </a:r>
            <a:r>
              <a:rPr lang="en-US" dirty="0" smtClean="0"/>
              <a:t>vaccine</a:t>
            </a:r>
            <a:r>
              <a:rPr lang="en-US" dirty="0"/>
              <a:t/>
            </a:r>
            <a:br>
              <a:rPr lang="en-US" dirty="0"/>
            </a:br>
            <a:endParaRPr lang="en-US" dirty="0"/>
          </a:p>
        </p:txBody>
      </p:sp>
      <p:sp>
        <p:nvSpPr>
          <p:cNvPr id="3" name="Content Placeholder 2"/>
          <p:cNvSpPr>
            <a:spLocks noGrp="1"/>
          </p:cNvSpPr>
          <p:nvPr>
            <p:ph idx="1"/>
          </p:nvPr>
        </p:nvSpPr>
        <p:spPr>
          <a:xfrm>
            <a:off x="838200" y="1330325"/>
            <a:ext cx="10515600" cy="4351338"/>
          </a:xfrm>
        </p:spPr>
        <p:txBody>
          <a:bodyPr>
            <a:normAutofit fontScale="85000" lnSpcReduction="20000"/>
          </a:bodyPr>
          <a:lstStyle/>
          <a:p>
            <a:endParaRPr lang="en-US" dirty="0"/>
          </a:p>
          <a:p>
            <a:r>
              <a:rPr lang="en-US" dirty="0"/>
              <a:t>Live oral Ty21a vaccine: Liquid suspension/enteric-coated capsule 	</a:t>
            </a:r>
          </a:p>
          <a:p>
            <a:r>
              <a:rPr lang="en-US" dirty="0"/>
              <a:t>Vi capsular polysaccharide vaccine </a:t>
            </a:r>
          </a:p>
          <a:p>
            <a:endParaRPr lang="en-US" dirty="0"/>
          </a:p>
          <a:p>
            <a:pPr marL="0" indent="0">
              <a:buNone/>
            </a:pPr>
            <a:r>
              <a:rPr lang="en-US" i="1" dirty="0" smtClean="0"/>
              <a:t>Indications:</a:t>
            </a:r>
            <a:endParaRPr lang="en-US" dirty="0"/>
          </a:p>
          <a:p>
            <a:r>
              <a:rPr lang="en-US" dirty="0" smtClean="0"/>
              <a:t> </a:t>
            </a:r>
            <a:r>
              <a:rPr lang="en-US" dirty="0"/>
              <a:t>Typhoid vaccine is recommended as part of routine immunization in adolescents. Either Ty21a or Vi vaccine may be used as both have comparable </a:t>
            </a:r>
            <a:r>
              <a:rPr lang="en-US" dirty="0" smtClean="0"/>
              <a:t>efficacy and </a:t>
            </a:r>
            <a:r>
              <a:rPr lang="en-US" dirty="0"/>
              <a:t>both are </a:t>
            </a:r>
            <a:r>
              <a:rPr lang="en-US" dirty="0" smtClean="0"/>
              <a:t>safe.</a:t>
            </a:r>
            <a:endParaRPr lang="en-US" dirty="0"/>
          </a:p>
          <a:p>
            <a:r>
              <a:rPr lang="en-US" dirty="0"/>
              <a:t>Vaccination of the entire community at risk during an outbreak </a:t>
            </a:r>
            <a:r>
              <a:rPr lang="en-US" dirty="0" smtClean="0"/>
              <a:t>situation. </a:t>
            </a:r>
            <a:r>
              <a:rPr lang="en-US" dirty="0"/>
              <a:t>	</a:t>
            </a:r>
          </a:p>
          <a:p>
            <a:r>
              <a:rPr lang="en-US" dirty="0"/>
              <a:t>It is recommended for travelers to areas where there is a moderate to high risk of exposure to </a:t>
            </a:r>
            <a:r>
              <a:rPr lang="en-US" i="1" dirty="0"/>
              <a:t>Salmonella </a:t>
            </a:r>
            <a:r>
              <a:rPr lang="en-US" i="1" dirty="0" err="1"/>
              <a:t>typhi</a:t>
            </a:r>
            <a:r>
              <a:rPr lang="en-US" dirty="0"/>
              <a:t>, lab workers and household contacts of </a:t>
            </a:r>
            <a:r>
              <a:rPr lang="en-US" i="1" dirty="0"/>
              <a:t>S. </a:t>
            </a:r>
            <a:r>
              <a:rPr lang="en-US" i="1" dirty="0" err="1"/>
              <a:t>typhi</a:t>
            </a:r>
            <a:r>
              <a:rPr lang="en-US" i="1" dirty="0"/>
              <a:t> </a:t>
            </a:r>
            <a:r>
              <a:rPr lang="en-US" dirty="0" smtClean="0"/>
              <a:t>carriers. </a:t>
            </a:r>
            <a:r>
              <a:rPr lang="en-US" dirty="0"/>
              <a:t>	</a:t>
            </a:r>
          </a:p>
          <a:p>
            <a:endParaRPr lang="en-US" dirty="0" smtClean="0"/>
          </a:p>
          <a:p>
            <a:endParaRPr lang="en-US" dirty="0"/>
          </a:p>
          <a:p>
            <a:pPr marL="0" indent="0">
              <a:buNone/>
            </a:pPr>
            <a:endParaRPr lang="en-US" dirty="0"/>
          </a:p>
          <a:p>
            <a:endParaRPr lang="en-US" dirty="0"/>
          </a:p>
        </p:txBody>
      </p:sp>
    </p:spTree>
    <p:extLst>
      <p:ext uri="{BB962C8B-B14F-4D97-AF65-F5344CB8AC3E}">
        <p14:creationId xmlns:p14="http://schemas.microsoft.com/office/powerpoint/2010/main" xmlns="" val="31645553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and Contraindications</a:t>
            </a:r>
            <a:endParaRPr lang="en-US" dirty="0"/>
          </a:p>
        </p:txBody>
      </p:sp>
      <p:sp>
        <p:nvSpPr>
          <p:cNvPr id="3" name="Content Placeholder 2"/>
          <p:cNvSpPr>
            <a:spLocks noGrp="1"/>
          </p:cNvSpPr>
          <p:nvPr>
            <p:ph idx="1"/>
          </p:nvPr>
        </p:nvSpPr>
        <p:spPr>
          <a:xfrm>
            <a:off x="838200" y="1536700"/>
            <a:ext cx="10515600" cy="4640263"/>
          </a:xfrm>
        </p:spPr>
        <p:txBody>
          <a:bodyPr>
            <a:normAutofit fontScale="92500" lnSpcReduction="10000"/>
          </a:bodyPr>
          <a:lstStyle/>
          <a:p>
            <a:pPr marL="0" indent="0">
              <a:buNone/>
            </a:pPr>
            <a:r>
              <a:rPr lang="en-US" sz="2600" dirty="0" smtClean="0"/>
              <a:t>Schedule</a:t>
            </a:r>
            <a:endParaRPr lang="en-US" sz="2600" dirty="0"/>
          </a:p>
          <a:p>
            <a:r>
              <a:rPr lang="en-US" sz="2600" dirty="0" smtClean="0"/>
              <a:t>3 </a:t>
            </a:r>
            <a:r>
              <a:rPr lang="en-US" sz="2600" dirty="0"/>
              <a:t>doses on alternate days </a:t>
            </a:r>
          </a:p>
          <a:p>
            <a:r>
              <a:rPr lang="en-US" sz="2600" dirty="0" smtClean="0"/>
              <a:t> </a:t>
            </a:r>
            <a:r>
              <a:rPr lang="en-US" sz="2600" dirty="0"/>
              <a:t>Repeated once in every 3 years as a booster dose </a:t>
            </a:r>
          </a:p>
          <a:p>
            <a:r>
              <a:rPr lang="en-US" sz="2600" dirty="0" smtClean="0"/>
              <a:t> </a:t>
            </a:r>
            <a:r>
              <a:rPr lang="en-US" sz="2600" dirty="0"/>
              <a:t>Liquid formulation is recommended over enteric-coated </a:t>
            </a:r>
            <a:r>
              <a:rPr lang="en-US" sz="2600" dirty="0" smtClean="0"/>
              <a:t>capsule.</a:t>
            </a:r>
            <a:endParaRPr lang="en-US" sz="2600" dirty="0"/>
          </a:p>
          <a:p>
            <a:r>
              <a:rPr lang="en-US" sz="2600" dirty="0" smtClean="0"/>
              <a:t> </a:t>
            </a:r>
            <a:r>
              <a:rPr lang="en-US" sz="2600" dirty="0"/>
              <a:t>A single SC/IM dose of 0.5 mL </a:t>
            </a:r>
          </a:p>
          <a:p>
            <a:r>
              <a:rPr lang="en-US" sz="2600" dirty="0" smtClean="0"/>
              <a:t> </a:t>
            </a:r>
            <a:r>
              <a:rPr lang="en-US" sz="2600" dirty="0"/>
              <a:t>A booster is recommended </a:t>
            </a:r>
            <a:r>
              <a:rPr lang="en-US" sz="2600" dirty="0" smtClean="0"/>
              <a:t>once every 3 years</a:t>
            </a:r>
          </a:p>
          <a:p>
            <a:r>
              <a:rPr lang="en-US" sz="2600" dirty="0" smtClean="0"/>
              <a:t>Cost-Rs. 290/dose and Rs. 290 for booster</a:t>
            </a:r>
          </a:p>
          <a:p>
            <a:pPr marL="0" indent="0">
              <a:buNone/>
            </a:pPr>
            <a:endParaRPr lang="en-US" sz="2600" dirty="0"/>
          </a:p>
          <a:p>
            <a:pPr marL="0" indent="0">
              <a:buNone/>
            </a:pPr>
            <a:r>
              <a:rPr lang="en-US" sz="2600" i="1" dirty="0" smtClean="0"/>
              <a:t>Contraindications</a:t>
            </a:r>
            <a:r>
              <a:rPr lang="en-US" sz="2600" i="1" dirty="0"/>
              <a:t>: </a:t>
            </a:r>
            <a:endParaRPr lang="en-US" sz="2600" dirty="0"/>
          </a:p>
          <a:p>
            <a:r>
              <a:rPr lang="en-US" sz="2600" dirty="0" smtClean="0"/>
              <a:t> </a:t>
            </a:r>
            <a:r>
              <a:rPr lang="en-US" sz="2600" dirty="0"/>
              <a:t>Pregnancy </a:t>
            </a:r>
          </a:p>
          <a:p>
            <a:r>
              <a:rPr lang="en-US" sz="2600" dirty="0" smtClean="0"/>
              <a:t> </a:t>
            </a:r>
            <a:r>
              <a:rPr lang="en-US" sz="2600" dirty="0"/>
              <a:t>Immuno-compromised state </a:t>
            </a:r>
            <a:r>
              <a:rPr lang="en-US" dirty="0"/>
              <a:t>	</a:t>
            </a:r>
          </a:p>
          <a:p>
            <a:pPr marL="0" indent="0">
              <a:buNone/>
            </a:pPr>
            <a:endParaRPr lang="en-US" dirty="0"/>
          </a:p>
          <a:p>
            <a:pPr marL="0" indent="0">
              <a:buNone/>
            </a:pPr>
            <a:endParaRPr lang="en-US" dirty="0" smtClean="0"/>
          </a:p>
          <a:p>
            <a:pPr marL="0" indent="0">
              <a:buNone/>
            </a:pPr>
            <a:endParaRPr lang="en-US" dirty="0"/>
          </a:p>
          <a:p>
            <a:endParaRPr lang="en-US" dirty="0"/>
          </a:p>
        </p:txBody>
      </p:sp>
    </p:spTree>
    <p:extLst>
      <p:ext uri="{BB962C8B-B14F-4D97-AF65-F5344CB8AC3E}">
        <p14:creationId xmlns:p14="http://schemas.microsoft.com/office/powerpoint/2010/main" xmlns="" val="29506278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smtClean="0"/>
              <a:t>Influenza vaccine</a:t>
            </a:r>
            <a:r>
              <a:rPr lang="en-US" dirty="0"/>
              <a:t>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endParaRPr lang="en-US" sz="2600" dirty="0"/>
          </a:p>
          <a:p>
            <a:r>
              <a:rPr lang="en-US" sz="2600" dirty="0"/>
              <a:t>Trivalent inactivated influenza vaccine (TIV) </a:t>
            </a:r>
          </a:p>
          <a:p>
            <a:r>
              <a:rPr lang="en-US" sz="2600" dirty="0"/>
              <a:t>Live attenuated influenza vaccine (LAIV) </a:t>
            </a:r>
            <a:r>
              <a:rPr lang="en-US" sz="2600" dirty="0" smtClean="0"/>
              <a:t>–Trivalent vaccine containing 2 influenza A strains –H1N1 &amp; H3N2 strains &amp; 1 Influenza B strain.</a:t>
            </a:r>
          </a:p>
          <a:p>
            <a:pPr marL="0" indent="0">
              <a:buNone/>
            </a:pPr>
            <a:endParaRPr lang="en-US" sz="2600" dirty="0" smtClean="0"/>
          </a:p>
          <a:p>
            <a:pPr marL="0" indent="0">
              <a:buNone/>
            </a:pPr>
            <a:r>
              <a:rPr lang="en-US" sz="2600" i="1" dirty="0" smtClean="0"/>
              <a:t>Indications: </a:t>
            </a:r>
            <a:endParaRPr lang="en-US" sz="2600" dirty="0" smtClean="0"/>
          </a:p>
          <a:p>
            <a:r>
              <a:rPr lang="en-US" sz="2600" dirty="0" smtClean="0"/>
              <a:t>All </a:t>
            </a:r>
            <a:r>
              <a:rPr lang="en-US" sz="2600" dirty="0"/>
              <a:t>people 6 months of age and older </a:t>
            </a:r>
            <a:r>
              <a:rPr lang="en-US" sz="2600" dirty="0" smtClean="0"/>
              <a:t> </a:t>
            </a:r>
            <a:endParaRPr lang="en-US" sz="2600" dirty="0"/>
          </a:p>
          <a:p>
            <a:r>
              <a:rPr lang="en-US" sz="2600" dirty="0" smtClean="0"/>
              <a:t> </a:t>
            </a:r>
            <a:r>
              <a:rPr lang="en-US" sz="2600" dirty="0"/>
              <a:t>Persons with chronic medical illness, immunocompromised individuals having high risk of severe influenza </a:t>
            </a:r>
          </a:p>
          <a:p>
            <a:r>
              <a:rPr lang="en-US" sz="2600" dirty="0" smtClean="0"/>
              <a:t>Pregnant </a:t>
            </a:r>
            <a:r>
              <a:rPr lang="en-US" sz="2600" dirty="0"/>
              <a:t>women </a:t>
            </a:r>
            <a:r>
              <a:rPr lang="en-US" sz="2600" dirty="0" smtClean="0"/>
              <a:t>during influenza season </a:t>
            </a:r>
            <a:endParaRPr lang="en-US" sz="2600" dirty="0"/>
          </a:p>
          <a:p>
            <a:r>
              <a:rPr lang="en-US" sz="2600" dirty="0" smtClean="0"/>
              <a:t> </a:t>
            </a:r>
            <a:r>
              <a:rPr lang="en-US" sz="2600" dirty="0"/>
              <a:t>People 65 years and older </a:t>
            </a:r>
            <a:endParaRPr lang="en-US" sz="2600" dirty="0" smtClean="0"/>
          </a:p>
          <a:p>
            <a:r>
              <a:rPr lang="en-US" sz="2600" dirty="0" smtClean="0"/>
              <a:t>Health care personnel</a:t>
            </a:r>
            <a:r>
              <a:rPr lang="en-US" dirty="0"/>
              <a:t>	</a:t>
            </a:r>
          </a:p>
          <a:p>
            <a:pPr marL="0" indent="0">
              <a:buNone/>
            </a:pPr>
            <a:endParaRPr lang="en-US" dirty="0"/>
          </a:p>
        </p:txBody>
      </p:sp>
    </p:spTree>
    <p:extLst>
      <p:ext uri="{BB962C8B-B14F-4D97-AF65-F5344CB8AC3E}">
        <p14:creationId xmlns:p14="http://schemas.microsoft.com/office/powerpoint/2010/main" xmlns="" val="32814844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and Contraindications</a:t>
            </a:r>
            <a:endParaRPr lang="en-US" dirty="0"/>
          </a:p>
        </p:txBody>
      </p:sp>
      <p:sp>
        <p:nvSpPr>
          <p:cNvPr id="3" name="Content Placeholder 2"/>
          <p:cNvSpPr>
            <a:spLocks noGrp="1"/>
          </p:cNvSpPr>
          <p:nvPr>
            <p:ph idx="1"/>
          </p:nvPr>
        </p:nvSpPr>
        <p:spPr/>
        <p:txBody>
          <a:bodyPr>
            <a:normAutofit fontScale="92500" lnSpcReduction="20000"/>
          </a:bodyPr>
          <a:lstStyle/>
          <a:p>
            <a:r>
              <a:rPr lang="en-US" sz="2600" dirty="0" smtClean="0"/>
              <a:t>TIV-</a:t>
            </a:r>
            <a:endParaRPr lang="en-US" sz="2600" dirty="0"/>
          </a:p>
          <a:p>
            <a:pPr marL="0" indent="0">
              <a:buNone/>
            </a:pPr>
            <a:r>
              <a:rPr lang="en-US" sz="2600" i="1" dirty="0"/>
              <a:t>Schedule: </a:t>
            </a:r>
            <a:r>
              <a:rPr lang="en-US" sz="2600" dirty="0" smtClean="0"/>
              <a:t>Single </a:t>
            </a:r>
            <a:r>
              <a:rPr lang="en-US" sz="2600" dirty="0"/>
              <a:t>dose IM/ intradermal (ID) 0.5 </a:t>
            </a:r>
            <a:r>
              <a:rPr lang="en-US" sz="2600" dirty="0" err="1"/>
              <a:t>mL</a:t>
            </a:r>
            <a:r>
              <a:rPr lang="en-US" sz="2600" dirty="0"/>
              <a:t> </a:t>
            </a:r>
            <a:r>
              <a:rPr lang="en-US" sz="2600" dirty="0" smtClean="0"/>
              <a:t>annually</a:t>
            </a:r>
          </a:p>
          <a:p>
            <a:pPr marL="0" indent="0">
              <a:buNone/>
            </a:pPr>
            <a:r>
              <a:rPr lang="en-US" sz="2600" dirty="0" smtClean="0"/>
              <a:t>Cost-Rs. 550</a:t>
            </a:r>
          </a:p>
          <a:p>
            <a:pPr marL="0" indent="0">
              <a:buNone/>
            </a:pPr>
            <a:r>
              <a:rPr lang="en-US" sz="2600" dirty="0" smtClean="0"/>
              <a:t>Duration of Protection &lt; 5 months</a:t>
            </a:r>
          </a:p>
          <a:p>
            <a:pPr marL="0" indent="0">
              <a:buNone/>
            </a:pPr>
            <a:r>
              <a:rPr lang="en-US" sz="2600" dirty="0" smtClean="0"/>
              <a:t> </a:t>
            </a:r>
            <a:r>
              <a:rPr lang="en-US" sz="2600" dirty="0"/>
              <a:t>	</a:t>
            </a:r>
          </a:p>
          <a:p>
            <a:pPr marL="0" indent="0">
              <a:buNone/>
            </a:pPr>
            <a:r>
              <a:rPr lang="en-US" sz="2600" i="1" dirty="0"/>
              <a:t>Contraindications: </a:t>
            </a:r>
            <a:endParaRPr lang="en-US" sz="2600" dirty="0"/>
          </a:p>
          <a:p>
            <a:r>
              <a:rPr lang="en-US" sz="2600" dirty="0" smtClean="0"/>
              <a:t>Moderate-to-severe </a:t>
            </a:r>
            <a:r>
              <a:rPr lang="en-US" sz="2600" dirty="0"/>
              <a:t>illness with fever </a:t>
            </a:r>
          </a:p>
          <a:p>
            <a:r>
              <a:rPr lang="en-US" sz="2600" dirty="0" smtClean="0"/>
              <a:t> </a:t>
            </a:r>
            <a:r>
              <a:rPr lang="en-US" sz="2600" dirty="0"/>
              <a:t>History of GBS following influenza vaccine </a:t>
            </a:r>
          </a:p>
          <a:p>
            <a:r>
              <a:rPr lang="en-US" sz="2600" dirty="0" smtClean="0"/>
              <a:t> </a:t>
            </a:r>
            <a:r>
              <a:rPr lang="en-US" sz="2600" dirty="0"/>
              <a:t>History of immediate hypersensitivity reaction to eggs (TIV/LAIV) </a:t>
            </a:r>
          </a:p>
          <a:p>
            <a:r>
              <a:rPr lang="en-US" sz="2600" dirty="0" smtClean="0"/>
              <a:t> </a:t>
            </a:r>
            <a:r>
              <a:rPr lang="en-US" sz="2600" dirty="0"/>
              <a:t>Allergic to any of the ingredients or formaldehyde, gentamicin sulfate or sodium </a:t>
            </a:r>
            <a:r>
              <a:rPr lang="en-US" sz="2600" dirty="0" err="1"/>
              <a:t>deoxycholate</a:t>
            </a:r>
            <a:r>
              <a:rPr lang="en-US" sz="2600" dirty="0"/>
              <a:t> </a:t>
            </a:r>
            <a:r>
              <a:rPr lang="en-US" dirty="0"/>
              <a:t>	</a:t>
            </a:r>
          </a:p>
          <a:p>
            <a:endParaRPr lang="en-US" dirty="0"/>
          </a:p>
          <a:p>
            <a:endParaRPr lang="en-US" dirty="0" smtClean="0"/>
          </a:p>
          <a:p>
            <a:endParaRPr lang="en-US" dirty="0" smtClean="0"/>
          </a:p>
          <a:p>
            <a:endParaRPr lang="en-US" dirty="0"/>
          </a:p>
        </p:txBody>
      </p:sp>
    </p:spTree>
    <p:extLst>
      <p:ext uri="{BB962C8B-B14F-4D97-AF65-F5344CB8AC3E}">
        <p14:creationId xmlns:p14="http://schemas.microsoft.com/office/powerpoint/2010/main" xmlns="" val="7530601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84200"/>
            <a:ext cx="10515600" cy="5592763"/>
          </a:xfrm>
        </p:spPr>
        <p:txBody>
          <a:bodyPr>
            <a:normAutofit/>
          </a:bodyPr>
          <a:lstStyle/>
          <a:p>
            <a:r>
              <a:rPr lang="en-US" sz="2400" dirty="0" smtClean="0"/>
              <a:t>LAIV-</a:t>
            </a:r>
            <a:endParaRPr lang="en-US" sz="2400" dirty="0"/>
          </a:p>
          <a:p>
            <a:pPr marL="0" indent="0">
              <a:buNone/>
            </a:pPr>
            <a:r>
              <a:rPr lang="en-US" sz="2400" i="1" dirty="0"/>
              <a:t>Schedule</a:t>
            </a:r>
            <a:r>
              <a:rPr lang="en-US" sz="2400" i="1" dirty="0" smtClean="0"/>
              <a:t>:</a:t>
            </a:r>
            <a:r>
              <a:rPr lang="en-US" sz="2400" dirty="0" smtClean="0"/>
              <a:t> </a:t>
            </a:r>
            <a:r>
              <a:rPr lang="en-US" sz="2400" dirty="0"/>
              <a:t>Intranasal (IN</a:t>
            </a:r>
            <a:r>
              <a:rPr lang="en-US" sz="2400" dirty="0" smtClean="0"/>
              <a:t>)</a:t>
            </a:r>
          </a:p>
          <a:p>
            <a:pPr marL="0" indent="0">
              <a:buNone/>
            </a:pPr>
            <a:r>
              <a:rPr lang="en-US" sz="2400" dirty="0" smtClean="0"/>
              <a:t>Cost-Rs. 600</a:t>
            </a:r>
          </a:p>
          <a:p>
            <a:pPr marL="0" indent="0">
              <a:buNone/>
            </a:pPr>
            <a:r>
              <a:rPr lang="en-US" sz="2400" dirty="0" smtClean="0"/>
              <a:t>Duration of Protection-9-12 months</a:t>
            </a:r>
          </a:p>
          <a:p>
            <a:pPr marL="0" indent="0">
              <a:buNone/>
            </a:pPr>
            <a:endParaRPr lang="en-US" sz="2400" dirty="0" smtClean="0"/>
          </a:p>
          <a:p>
            <a:pPr marL="0" indent="0">
              <a:buNone/>
            </a:pPr>
            <a:r>
              <a:rPr lang="en-US" sz="2400" i="1" dirty="0" smtClean="0"/>
              <a:t>Contraindications</a:t>
            </a:r>
            <a:r>
              <a:rPr lang="en-US" sz="2400" i="1" dirty="0"/>
              <a:t>: </a:t>
            </a:r>
            <a:endParaRPr lang="en-US" sz="2400" dirty="0"/>
          </a:p>
          <a:p>
            <a:r>
              <a:rPr lang="en-US" sz="2400" dirty="0" smtClean="0"/>
              <a:t> </a:t>
            </a:r>
            <a:r>
              <a:rPr lang="en-US" sz="2400" dirty="0"/>
              <a:t>Age ≥ 50 years or below 2 years </a:t>
            </a:r>
          </a:p>
          <a:p>
            <a:r>
              <a:rPr lang="en-US" sz="2400" dirty="0" smtClean="0"/>
              <a:t> </a:t>
            </a:r>
            <a:r>
              <a:rPr lang="en-US" sz="2400" dirty="0"/>
              <a:t>Pregnancy </a:t>
            </a:r>
          </a:p>
          <a:p>
            <a:r>
              <a:rPr lang="en-US" sz="2400" dirty="0" smtClean="0"/>
              <a:t> </a:t>
            </a:r>
            <a:r>
              <a:rPr lang="en-US" sz="2400" dirty="0"/>
              <a:t>Immunosuppression </a:t>
            </a:r>
          </a:p>
          <a:p>
            <a:r>
              <a:rPr lang="en-US" sz="2400" dirty="0" smtClean="0"/>
              <a:t> </a:t>
            </a:r>
            <a:r>
              <a:rPr lang="en-US" sz="2400" dirty="0"/>
              <a:t>Chronic medical conditions </a:t>
            </a:r>
          </a:p>
          <a:p>
            <a:r>
              <a:rPr lang="en-US" sz="2400" dirty="0" smtClean="0"/>
              <a:t> </a:t>
            </a:r>
            <a:r>
              <a:rPr lang="en-US" sz="2400" dirty="0"/>
              <a:t>Close contact with severely immunosuppressed </a:t>
            </a:r>
            <a:r>
              <a:rPr lang="en-US" dirty="0"/>
              <a:t>	</a:t>
            </a:r>
          </a:p>
          <a:p>
            <a:endParaRPr lang="en-US" dirty="0"/>
          </a:p>
          <a:p>
            <a:endParaRPr lang="en-US" dirty="0"/>
          </a:p>
        </p:txBody>
      </p:sp>
    </p:spTree>
    <p:extLst>
      <p:ext uri="{BB962C8B-B14F-4D97-AF65-F5344CB8AC3E}">
        <p14:creationId xmlns:p14="http://schemas.microsoft.com/office/powerpoint/2010/main" xmlns="" val="22068341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Rabies </a:t>
            </a:r>
            <a:r>
              <a:rPr lang="en-US" dirty="0" smtClean="0"/>
              <a:t>vaccine</a:t>
            </a:r>
            <a:r>
              <a:rPr lang="en-US" dirty="0"/>
              <a:t/>
            </a:r>
            <a:br>
              <a:rPr lang="en-US" dirty="0"/>
            </a:br>
            <a:endParaRPr lang="en-US" dirty="0"/>
          </a:p>
        </p:txBody>
      </p:sp>
      <p:sp>
        <p:nvSpPr>
          <p:cNvPr id="3" name="Content Placeholder 2"/>
          <p:cNvSpPr>
            <a:spLocks noGrp="1"/>
          </p:cNvSpPr>
          <p:nvPr>
            <p:ph idx="1"/>
          </p:nvPr>
        </p:nvSpPr>
        <p:spPr>
          <a:xfrm>
            <a:off x="635000" y="1317624"/>
            <a:ext cx="10515600" cy="4410075"/>
          </a:xfrm>
        </p:spPr>
        <p:txBody>
          <a:bodyPr>
            <a:normAutofit fontScale="62500" lnSpcReduction="20000"/>
          </a:bodyPr>
          <a:lstStyle/>
          <a:p>
            <a:pPr marL="0" indent="0">
              <a:buNone/>
            </a:pPr>
            <a:endParaRPr lang="en-US" sz="3400" dirty="0"/>
          </a:p>
          <a:p>
            <a:r>
              <a:rPr lang="en-US" sz="3400" dirty="0"/>
              <a:t>Purified </a:t>
            </a:r>
            <a:r>
              <a:rPr lang="en-US" sz="3400" dirty="0" err="1"/>
              <a:t>vero</a:t>
            </a:r>
            <a:r>
              <a:rPr lang="en-US" sz="3400" dirty="0"/>
              <a:t> cell rabies vaccine (PVRV) 	</a:t>
            </a:r>
          </a:p>
          <a:p>
            <a:r>
              <a:rPr lang="en-US" sz="3400" dirty="0" smtClean="0"/>
              <a:t>Purified </a:t>
            </a:r>
            <a:r>
              <a:rPr lang="en-US" sz="3400" dirty="0"/>
              <a:t>chick embryo cell vaccine (PCECV) 	</a:t>
            </a:r>
          </a:p>
          <a:p>
            <a:r>
              <a:rPr lang="en-US" sz="3400" dirty="0"/>
              <a:t>Human diploid cell culture vaccine (HDCV) 	</a:t>
            </a:r>
          </a:p>
          <a:p>
            <a:r>
              <a:rPr lang="en-US" sz="3400" dirty="0"/>
              <a:t>Purified duck embryo vaccine (PDEV) </a:t>
            </a:r>
            <a:endParaRPr lang="en-US" sz="3400" dirty="0" smtClean="0"/>
          </a:p>
          <a:p>
            <a:pPr marL="0" indent="0">
              <a:buNone/>
            </a:pPr>
            <a:r>
              <a:rPr lang="en-US" sz="3400" dirty="0"/>
              <a:t>	</a:t>
            </a:r>
          </a:p>
          <a:p>
            <a:pPr marL="0" indent="0">
              <a:buNone/>
            </a:pPr>
            <a:r>
              <a:rPr lang="en-US" sz="3400" i="1" dirty="0" smtClean="0"/>
              <a:t>Indications</a:t>
            </a:r>
            <a:r>
              <a:rPr lang="en-US" sz="3400" i="1" dirty="0"/>
              <a:t>: </a:t>
            </a:r>
            <a:endParaRPr lang="en-US" sz="3400" dirty="0"/>
          </a:p>
          <a:p>
            <a:pPr marL="0" indent="0">
              <a:buNone/>
            </a:pPr>
            <a:r>
              <a:rPr lang="en-US" sz="3400" dirty="0" smtClean="0"/>
              <a:t> </a:t>
            </a:r>
            <a:r>
              <a:rPr lang="en-US" sz="3400" dirty="0" err="1"/>
              <a:t>Postexposure</a:t>
            </a:r>
            <a:r>
              <a:rPr lang="en-US" sz="3400" dirty="0"/>
              <a:t> prophylaxis: </a:t>
            </a:r>
          </a:p>
          <a:p>
            <a:r>
              <a:rPr lang="en-US" sz="3400" dirty="0" smtClean="0"/>
              <a:t> </a:t>
            </a:r>
            <a:r>
              <a:rPr lang="en-US" sz="3400" dirty="0"/>
              <a:t>Bites by dogs </a:t>
            </a:r>
          </a:p>
          <a:p>
            <a:r>
              <a:rPr lang="en-US" sz="3400" dirty="0" smtClean="0"/>
              <a:t> </a:t>
            </a:r>
            <a:r>
              <a:rPr lang="en-US" sz="3400" dirty="0"/>
              <a:t>Bite by rats and rodents may be considered </a:t>
            </a:r>
          </a:p>
          <a:p>
            <a:pPr marL="0" indent="0">
              <a:buNone/>
            </a:pPr>
            <a:r>
              <a:rPr lang="en-US" sz="3400" dirty="0" smtClean="0"/>
              <a:t> </a:t>
            </a:r>
            <a:r>
              <a:rPr lang="en-US" sz="3400" dirty="0"/>
              <a:t>Pre-exposure prophylaxis: </a:t>
            </a:r>
          </a:p>
          <a:p>
            <a:r>
              <a:rPr lang="en-US" sz="3400" dirty="0" smtClean="0"/>
              <a:t>For </a:t>
            </a:r>
            <a:r>
              <a:rPr lang="en-US" sz="3400" dirty="0"/>
              <a:t>risk groups like veterinarians, laboratory personnel, health care personnel </a:t>
            </a:r>
            <a:r>
              <a:rPr lang="en-US" sz="3100" dirty="0"/>
              <a:t>	</a:t>
            </a:r>
          </a:p>
          <a:p>
            <a:endParaRPr lang="en-US" dirty="0"/>
          </a:p>
        </p:txBody>
      </p:sp>
    </p:spTree>
    <p:extLst>
      <p:ext uri="{BB962C8B-B14F-4D97-AF65-F5344CB8AC3E}">
        <p14:creationId xmlns:p14="http://schemas.microsoft.com/office/powerpoint/2010/main" xmlns="" val="39534119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a:t>
            </a:r>
            <a:endParaRPr lang="en-US" dirty="0"/>
          </a:p>
        </p:txBody>
      </p:sp>
      <p:sp>
        <p:nvSpPr>
          <p:cNvPr id="3" name="Content Placeholder 2"/>
          <p:cNvSpPr>
            <a:spLocks noGrp="1"/>
          </p:cNvSpPr>
          <p:nvPr>
            <p:ph idx="1"/>
          </p:nvPr>
        </p:nvSpPr>
        <p:spPr/>
        <p:txBody>
          <a:bodyPr>
            <a:normAutofit/>
          </a:bodyPr>
          <a:lstStyle/>
          <a:p>
            <a:pPr marL="0" indent="0">
              <a:buNone/>
            </a:pPr>
            <a:r>
              <a:rPr lang="en-US" sz="2600" dirty="0" err="1" smtClean="0"/>
              <a:t>Postexposure</a:t>
            </a:r>
            <a:r>
              <a:rPr lang="en-US" sz="2600" dirty="0" smtClean="0"/>
              <a:t> </a:t>
            </a:r>
            <a:r>
              <a:rPr lang="en-US" sz="2600" dirty="0"/>
              <a:t>prophylaxis: </a:t>
            </a:r>
          </a:p>
          <a:p>
            <a:r>
              <a:rPr lang="en-US" sz="2600" dirty="0" smtClean="0"/>
              <a:t> </a:t>
            </a:r>
            <a:r>
              <a:rPr lang="en-US" sz="2600" dirty="0"/>
              <a:t>IM deltoid (1 mL): </a:t>
            </a:r>
            <a:r>
              <a:rPr lang="en-US" sz="2600" dirty="0" smtClean="0"/>
              <a:t>Days </a:t>
            </a:r>
            <a:r>
              <a:rPr lang="en-US" sz="2600" dirty="0"/>
              <a:t>0, 3, 7, 14, 28 and 90 (optional) </a:t>
            </a:r>
          </a:p>
          <a:p>
            <a:r>
              <a:rPr lang="en-US" sz="2600" dirty="0" smtClean="0"/>
              <a:t> </a:t>
            </a:r>
            <a:r>
              <a:rPr lang="en-US" sz="2600" dirty="0"/>
              <a:t>ID (0.1 mL): </a:t>
            </a:r>
          </a:p>
          <a:p>
            <a:pPr marL="0" indent="0">
              <a:buNone/>
            </a:pPr>
            <a:r>
              <a:rPr lang="en-US" sz="2600" dirty="0" smtClean="0"/>
              <a:t>-Two </a:t>
            </a:r>
            <a:r>
              <a:rPr lang="en-US" sz="2600" dirty="0"/>
              <a:t>sites: 0, 3, 7 and 28 </a:t>
            </a:r>
          </a:p>
          <a:p>
            <a:pPr marL="0" indent="0">
              <a:buNone/>
            </a:pPr>
            <a:r>
              <a:rPr lang="en-US" sz="2600" dirty="0" smtClean="0"/>
              <a:t>-Eight </a:t>
            </a:r>
            <a:r>
              <a:rPr lang="en-US" sz="2600" dirty="0"/>
              <a:t>sites: 0, 7, 28 and 90 </a:t>
            </a:r>
            <a:endParaRPr lang="en-US" sz="2600" dirty="0" smtClean="0"/>
          </a:p>
          <a:p>
            <a:pPr marL="0" indent="0">
              <a:buNone/>
            </a:pPr>
            <a:r>
              <a:rPr lang="en-US" sz="2600" dirty="0" smtClean="0"/>
              <a:t>Cost-Rs. 240/dose</a:t>
            </a:r>
          </a:p>
          <a:p>
            <a:pPr marL="0" indent="0">
              <a:buNone/>
            </a:pPr>
            <a:r>
              <a:rPr lang="en-US" sz="2600" dirty="0" smtClean="0"/>
              <a:t>Duration of Protection- 10-15 years</a:t>
            </a:r>
            <a:endParaRPr lang="en-US" sz="2600" dirty="0"/>
          </a:p>
          <a:p>
            <a:pPr marL="0" indent="0">
              <a:buNone/>
            </a:pPr>
            <a:r>
              <a:rPr lang="en-US" sz="2600" dirty="0" smtClean="0"/>
              <a:t> </a:t>
            </a:r>
            <a:r>
              <a:rPr lang="en-US" sz="2600" dirty="0"/>
              <a:t>Pre-exposure prophylaxis: </a:t>
            </a:r>
            <a:endParaRPr lang="en-US" sz="2600" dirty="0" smtClean="0"/>
          </a:p>
          <a:p>
            <a:r>
              <a:rPr lang="en-US" sz="2600" dirty="0" smtClean="0"/>
              <a:t>IM </a:t>
            </a:r>
            <a:r>
              <a:rPr lang="en-US" sz="2600" dirty="0"/>
              <a:t>or ID single dose </a:t>
            </a:r>
            <a:r>
              <a:rPr lang="en-US" sz="2600" dirty="0" smtClean="0"/>
              <a:t>on </a:t>
            </a:r>
            <a:r>
              <a:rPr lang="en-US" sz="2600" dirty="0"/>
              <a:t>days 0, 7 and </a:t>
            </a:r>
            <a:r>
              <a:rPr lang="en-US" sz="2600" dirty="0" smtClean="0"/>
              <a:t>28 </a:t>
            </a:r>
            <a:r>
              <a:rPr lang="en-US" sz="2400" dirty="0"/>
              <a:t>	</a:t>
            </a:r>
          </a:p>
          <a:p>
            <a:endParaRPr lang="en-US" dirty="0"/>
          </a:p>
        </p:txBody>
      </p:sp>
    </p:spTree>
    <p:extLst>
      <p:ext uri="{BB962C8B-B14F-4D97-AF65-F5344CB8AC3E}">
        <p14:creationId xmlns:p14="http://schemas.microsoft.com/office/powerpoint/2010/main" xmlns="" val="31190449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Available </a:t>
            </a:r>
            <a:r>
              <a:rPr lang="en-US" dirty="0"/>
              <a:t>A</a:t>
            </a:r>
            <a:r>
              <a:rPr lang="en-US" dirty="0" smtClean="0"/>
              <a:t>dult Vaccinations</a:t>
            </a:r>
            <a:endParaRPr lang="en-US" dirty="0"/>
          </a:p>
        </p:txBody>
      </p:sp>
      <p:sp>
        <p:nvSpPr>
          <p:cNvPr id="3" name="Content Placeholder 2"/>
          <p:cNvSpPr>
            <a:spLocks noGrp="1"/>
          </p:cNvSpPr>
          <p:nvPr>
            <p:ph idx="1"/>
          </p:nvPr>
        </p:nvSpPr>
        <p:spPr>
          <a:xfrm>
            <a:off x="838200" y="1027906"/>
            <a:ext cx="10515600" cy="5267506"/>
          </a:xfrm>
        </p:spPr>
        <p:txBody>
          <a:bodyPr>
            <a:normAutofit fontScale="70000" lnSpcReduction="20000"/>
          </a:bodyPr>
          <a:lstStyle/>
          <a:p>
            <a:pPr marL="0" indent="0">
              <a:buNone/>
            </a:pPr>
            <a:endParaRPr lang="en-US" dirty="0"/>
          </a:p>
          <a:p>
            <a:r>
              <a:rPr lang="en-US" b="1" dirty="0"/>
              <a:t>TT/Td/</a:t>
            </a:r>
            <a:r>
              <a:rPr lang="en-US" b="1" dirty="0" err="1"/>
              <a:t>Tdap</a:t>
            </a:r>
            <a:r>
              <a:rPr lang="en-US" b="1" dirty="0"/>
              <a:t> (Diphtheria, pertussis, </a:t>
            </a:r>
            <a:r>
              <a:rPr lang="en-US" b="1" dirty="0" smtClean="0"/>
              <a:t>tetanus)</a:t>
            </a:r>
            <a:endParaRPr lang="en-US" dirty="0" smtClean="0"/>
          </a:p>
          <a:p>
            <a:r>
              <a:rPr lang="en-US" b="1" dirty="0" smtClean="0"/>
              <a:t>Hepatitis A virus</a:t>
            </a:r>
            <a:endParaRPr lang="en-US" dirty="0" smtClean="0"/>
          </a:p>
          <a:p>
            <a:r>
              <a:rPr lang="en-US" b="1" dirty="0" smtClean="0"/>
              <a:t>Hepatitis B virus </a:t>
            </a:r>
            <a:r>
              <a:rPr lang="en-US" dirty="0" smtClean="0"/>
              <a:t>	</a:t>
            </a:r>
          </a:p>
          <a:p>
            <a:r>
              <a:rPr lang="en-US" b="1" dirty="0" smtClean="0"/>
              <a:t>Human papillomavirus</a:t>
            </a:r>
            <a:r>
              <a:rPr lang="en-US" dirty="0" smtClean="0"/>
              <a:t>	</a:t>
            </a:r>
          </a:p>
          <a:p>
            <a:r>
              <a:rPr lang="en-US" b="1" dirty="0" smtClean="0"/>
              <a:t>Measles, Mumps and Rubella</a:t>
            </a:r>
            <a:endParaRPr lang="en-US" dirty="0"/>
          </a:p>
          <a:p>
            <a:r>
              <a:rPr lang="en-US" b="1" dirty="0"/>
              <a:t>Meningococcal </a:t>
            </a:r>
            <a:r>
              <a:rPr lang="en-US" b="1" dirty="0" smtClean="0"/>
              <a:t>meningitis</a:t>
            </a:r>
            <a:endParaRPr lang="en-US" dirty="0"/>
          </a:p>
          <a:p>
            <a:r>
              <a:rPr lang="en-US" b="1" dirty="0" smtClean="0"/>
              <a:t>Pneumococcal </a:t>
            </a:r>
            <a:r>
              <a:rPr lang="en-US" dirty="0"/>
              <a:t>	</a:t>
            </a:r>
          </a:p>
          <a:p>
            <a:r>
              <a:rPr lang="en-US" b="1" dirty="0"/>
              <a:t>Typhoid </a:t>
            </a:r>
            <a:r>
              <a:rPr lang="en-US" dirty="0"/>
              <a:t>	</a:t>
            </a:r>
            <a:r>
              <a:rPr lang="en-US" dirty="0" smtClean="0"/>
              <a:t>	</a:t>
            </a:r>
            <a:endParaRPr lang="en-US" dirty="0"/>
          </a:p>
          <a:p>
            <a:r>
              <a:rPr lang="en-US" b="1" dirty="0" smtClean="0"/>
              <a:t>Influenza</a:t>
            </a:r>
          </a:p>
          <a:p>
            <a:r>
              <a:rPr lang="en-US" b="1" dirty="0" smtClean="0"/>
              <a:t>Rabies</a:t>
            </a:r>
          </a:p>
          <a:p>
            <a:r>
              <a:rPr lang="en-US" b="1" dirty="0" smtClean="0"/>
              <a:t>Varicella</a:t>
            </a:r>
          </a:p>
          <a:p>
            <a:r>
              <a:rPr lang="en-US" b="1" dirty="0" smtClean="0"/>
              <a:t>Anthrax</a:t>
            </a:r>
          </a:p>
          <a:p>
            <a:r>
              <a:rPr lang="en-US" b="1" dirty="0" smtClean="0"/>
              <a:t>Plague</a:t>
            </a:r>
          </a:p>
          <a:p>
            <a:r>
              <a:rPr lang="en-US" b="1" dirty="0" smtClean="0"/>
              <a:t>Yellow fever</a:t>
            </a:r>
          </a:p>
          <a:p>
            <a:endParaRPr lang="en-US" dirty="0"/>
          </a:p>
          <a:p>
            <a:endParaRPr lang="en-US" dirty="0" smtClean="0"/>
          </a:p>
          <a:p>
            <a:endParaRPr lang="en-US" dirty="0"/>
          </a:p>
        </p:txBody>
      </p:sp>
    </p:spTree>
    <p:extLst>
      <p:ext uri="{BB962C8B-B14F-4D97-AF65-F5344CB8AC3E}">
        <p14:creationId xmlns:p14="http://schemas.microsoft.com/office/powerpoint/2010/main" xmlns="" val="36168271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Varicella (Chicken </a:t>
            </a:r>
            <a:r>
              <a:rPr lang="en-US" b="1" dirty="0" smtClean="0"/>
              <a:t>pox</a:t>
            </a:r>
            <a:r>
              <a:rPr lang="en-US" dirty="0" smtClean="0"/>
              <a:t>)</a:t>
            </a:r>
            <a:r>
              <a:rPr lang="en-US" dirty="0"/>
              <a:t/>
            </a:r>
            <a:br>
              <a:rPr lang="en-US" dirty="0"/>
            </a:br>
            <a:endParaRPr lang="en-US" dirty="0"/>
          </a:p>
        </p:txBody>
      </p:sp>
      <p:sp>
        <p:nvSpPr>
          <p:cNvPr id="3" name="Content Placeholder 2"/>
          <p:cNvSpPr>
            <a:spLocks noGrp="1"/>
          </p:cNvSpPr>
          <p:nvPr>
            <p:ph idx="1"/>
          </p:nvPr>
        </p:nvSpPr>
        <p:spPr>
          <a:xfrm>
            <a:off x="622300" y="1355725"/>
            <a:ext cx="10515600" cy="4351338"/>
          </a:xfrm>
        </p:spPr>
        <p:txBody>
          <a:bodyPr>
            <a:normAutofit fontScale="70000" lnSpcReduction="20000"/>
          </a:bodyPr>
          <a:lstStyle/>
          <a:p>
            <a:endParaRPr lang="en-US" sz="3100" dirty="0"/>
          </a:p>
          <a:p>
            <a:r>
              <a:rPr lang="en-US" sz="3100" dirty="0"/>
              <a:t>Live attenuated (Oka strain) 	</a:t>
            </a:r>
          </a:p>
          <a:p>
            <a:endParaRPr lang="en-US" sz="3100" dirty="0"/>
          </a:p>
          <a:p>
            <a:pPr marL="0" indent="0">
              <a:buNone/>
            </a:pPr>
            <a:r>
              <a:rPr lang="en-US" sz="3100" i="1" dirty="0"/>
              <a:t>Indications: </a:t>
            </a:r>
            <a:endParaRPr lang="en-US" sz="3100" dirty="0"/>
          </a:p>
          <a:p>
            <a:r>
              <a:rPr lang="en-US" sz="3100" dirty="0" smtClean="0"/>
              <a:t>Persons </a:t>
            </a:r>
            <a:r>
              <a:rPr lang="en-US" sz="3100" dirty="0"/>
              <a:t>aged over 13 years without evidence of varicella immunity </a:t>
            </a:r>
            <a:r>
              <a:rPr lang="en-US" sz="3100" dirty="0" smtClean="0"/>
              <a:t> </a:t>
            </a:r>
            <a:endParaRPr lang="en-US" sz="3100" dirty="0"/>
          </a:p>
          <a:p>
            <a:r>
              <a:rPr lang="en-US" sz="3100" dirty="0" smtClean="0"/>
              <a:t>Close </a:t>
            </a:r>
            <a:r>
              <a:rPr lang="en-US" sz="3100" dirty="0"/>
              <a:t>contact with persons at high-risk for severe disease (e.g. health care personnel and family contacts of persons with immunocompromising conditions, </a:t>
            </a:r>
            <a:r>
              <a:rPr lang="en-US" sz="3100" dirty="0" err="1"/>
              <a:t>nonpregnant</a:t>
            </a:r>
            <a:r>
              <a:rPr lang="en-US" sz="3100" dirty="0"/>
              <a:t> women of childbearing age) </a:t>
            </a:r>
          </a:p>
          <a:p>
            <a:r>
              <a:rPr lang="en-US" sz="3100" dirty="0" smtClean="0"/>
              <a:t>High-risk </a:t>
            </a:r>
            <a:r>
              <a:rPr lang="en-US" sz="3100" dirty="0"/>
              <a:t>for exposure or transmission (e.g. members of institutional settings, military personnel; living in households with </a:t>
            </a:r>
            <a:r>
              <a:rPr lang="en-US" sz="3100" dirty="0" smtClean="0"/>
              <a:t>children and </a:t>
            </a:r>
            <a:r>
              <a:rPr lang="en-US" sz="3100" dirty="0"/>
              <a:t>international travelers) </a:t>
            </a:r>
          </a:p>
          <a:p>
            <a:r>
              <a:rPr lang="en-US" sz="3100" dirty="0" smtClean="0"/>
              <a:t>Recommended </a:t>
            </a:r>
            <a:r>
              <a:rPr lang="en-US" sz="3100" dirty="0"/>
              <a:t>for outbreak control </a:t>
            </a:r>
          </a:p>
          <a:p>
            <a:r>
              <a:rPr lang="en-US" sz="3100" dirty="0" smtClean="0"/>
              <a:t>Recommended </a:t>
            </a:r>
            <a:r>
              <a:rPr lang="en-US" sz="3100" dirty="0"/>
              <a:t>for </a:t>
            </a:r>
            <a:r>
              <a:rPr lang="en-US" sz="3100" dirty="0" err="1"/>
              <a:t>postexposure</a:t>
            </a:r>
            <a:r>
              <a:rPr lang="en-US" sz="3100" dirty="0"/>
              <a:t> administration within 3 days of exposure to varicella rash and can be given up to 5 days of exposure to rash 	</a:t>
            </a:r>
          </a:p>
          <a:p>
            <a:endParaRPr lang="en-US" dirty="0"/>
          </a:p>
        </p:txBody>
      </p:sp>
    </p:spTree>
    <p:extLst>
      <p:ext uri="{BB962C8B-B14F-4D97-AF65-F5344CB8AC3E}">
        <p14:creationId xmlns:p14="http://schemas.microsoft.com/office/powerpoint/2010/main" xmlns="" val="6150870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and </a:t>
            </a:r>
            <a:r>
              <a:rPr lang="en-US" dirty="0" err="1" smtClean="0"/>
              <a:t>Contrindications</a:t>
            </a:r>
            <a:endParaRPr lang="en-US" dirty="0"/>
          </a:p>
        </p:txBody>
      </p:sp>
      <p:sp>
        <p:nvSpPr>
          <p:cNvPr id="3" name="Content Placeholder 2"/>
          <p:cNvSpPr>
            <a:spLocks noGrp="1"/>
          </p:cNvSpPr>
          <p:nvPr>
            <p:ph idx="1"/>
          </p:nvPr>
        </p:nvSpPr>
        <p:spPr/>
        <p:txBody>
          <a:bodyPr>
            <a:normAutofit fontScale="77500" lnSpcReduction="20000"/>
          </a:bodyPr>
          <a:lstStyle/>
          <a:p>
            <a:endParaRPr lang="en-US" sz="2600" dirty="0"/>
          </a:p>
          <a:p>
            <a:pPr marL="0" indent="0">
              <a:buNone/>
            </a:pPr>
            <a:r>
              <a:rPr lang="en-US" i="1" dirty="0"/>
              <a:t>Schedule: </a:t>
            </a:r>
            <a:endParaRPr lang="en-US" dirty="0"/>
          </a:p>
          <a:p>
            <a:r>
              <a:rPr lang="en-US" dirty="0" smtClean="0"/>
              <a:t>2 </a:t>
            </a:r>
            <a:r>
              <a:rPr lang="en-US" dirty="0"/>
              <a:t>doses (0.5 mL) SC over deltoid </a:t>
            </a:r>
            <a:r>
              <a:rPr lang="en-US" dirty="0" smtClean="0"/>
              <a:t>4–8 </a:t>
            </a:r>
            <a:r>
              <a:rPr lang="en-US" dirty="0"/>
              <a:t>weeks apart 	</a:t>
            </a:r>
            <a:endParaRPr lang="en-US" dirty="0" smtClean="0"/>
          </a:p>
          <a:p>
            <a:r>
              <a:rPr lang="en-US" dirty="0" smtClean="0"/>
              <a:t>Cost- Rs. 1300/dose</a:t>
            </a:r>
          </a:p>
          <a:p>
            <a:r>
              <a:rPr lang="en-US" dirty="0" smtClean="0"/>
              <a:t>Duration of Protection- 15-20 years</a:t>
            </a:r>
            <a:endParaRPr lang="en-US" dirty="0"/>
          </a:p>
          <a:p>
            <a:endParaRPr lang="en-US" dirty="0"/>
          </a:p>
          <a:p>
            <a:pPr marL="0" indent="0">
              <a:buNone/>
            </a:pPr>
            <a:r>
              <a:rPr lang="en-US" i="1" dirty="0"/>
              <a:t>Contraindications: </a:t>
            </a:r>
            <a:endParaRPr lang="en-US" dirty="0"/>
          </a:p>
          <a:p>
            <a:r>
              <a:rPr lang="en-US" dirty="0" smtClean="0"/>
              <a:t> </a:t>
            </a:r>
            <a:r>
              <a:rPr lang="en-US" dirty="0"/>
              <a:t>Pregnancy </a:t>
            </a:r>
          </a:p>
          <a:p>
            <a:r>
              <a:rPr lang="en-US" dirty="0" smtClean="0"/>
              <a:t> </a:t>
            </a:r>
            <a:r>
              <a:rPr lang="en-US" dirty="0"/>
              <a:t>Severe immunodeficiency </a:t>
            </a:r>
          </a:p>
          <a:p>
            <a:r>
              <a:rPr lang="en-US" dirty="0" smtClean="0"/>
              <a:t> </a:t>
            </a:r>
            <a:r>
              <a:rPr lang="en-US" dirty="0"/>
              <a:t>History of hypersensitivity reaction to gelatin or neomycin </a:t>
            </a:r>
          </a:p>
          <a:p>
            <a:r>
              <a:rPr lang="en-US" dirty="0" smtClean="0"/>
              <a:t> </a:t>
            </a:r>
            <a:r>
              <a:rPr lang="en-US" dirty="0"/>
              <a:t>Seriously ill people </a:t>
            </a:r>
          </a:p>
          <a:p>
            <a:r>
              <a:rPr lang="en-US" dirty="0" smtClean="0"/>
              <a:t> </a:t>
            </a:r>
            <a:r>
              <a:rPr lang="en-US" dirty="0"/>
              <a:t>Received blood products or transfusions during the past 5 months 	</a:t>
            </a:r>
          </a:p>
          <a:p>
            <a:endParaRPr lang="en-US" dirty="0"/>
          </a:p>
        </p:txBody>
      </p:sp>
    </p:spTree>
    <p:extLst>
      <p:ext uri="{BB962C8B-B14F-4D97-AF65-F5344CB8AC3E}">
        <p14:creationId xmlns:p14="http://schemas.microsoft.com/office/powerpoint/2010/main" xmlns="" val="32975372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a:t>Anthrax vaccine 	</a:t>
            </a:r>
            <a:br>
              <a:rPr lang="en-US" dirty="0"/>
            </a:br>
            <a:endParaRPr lang="en-US" dirty="0"/>
          </a:p>
        </p:txBody>
      </p:sp>
      <p:sp>
        <p:nvSpPr>
          <p:cNvPr id="3" name="Content Placeholder 2"/>
          <p:cNvSpPr>
            <a:spLocks noGrp="1"/>
          </p:cNvSpPr>
          <p:nvPr>
            <p:ph idx="1"/>
          </p:nvPr>
        </p:nvSpPr>
        <p:spPr>
          <a:xfrm>
            <a:off x="838200" y="1431925"/>
            <a:ext cx="10515600" cy="4351338"/>
          </a:xfrm>
        </p:spPr>
        <p:txBody>
          <a:bodyPr/>
          <a:lstStyle/>
          <a:p>
            <a:endParaRPr lang="en-US" dirty="0"/>
          </a:p>
          <a:p>
            <a:pPr marL="0" indent="0">
              <a:buNone/>
            </a:pPr>
            <a:r>
              <a:rPr lang="en-US" sz="2400" i="1" dirty="0"/>
              <a:t>Indications: </a:t>
            </a:r>
            <a:endParaRPr lang="en-US" sz="2400" dirty="0"/>
          </a:p>
          <a:p>
            <a:pPr marL="0" indent="0">
              <a:buNone/>
            </a:pPr>
            <a:r>
              <a:rPr lang="en-US" sz="2400" dirty="0" smtClean="0"/>
              <a:t>Anthrax </a:t>
            </a:r>
            <a:r>
              <a:rPr lang="en-US" sz="2400" dirty="0"/>
              <a:t>vaccine is recommended for people 18 through 65 years of age who might be exposed to large amounts of </a:t>
            </a:r>
            <a:r>
              <a:rPr lang="en-US" sz="2400" i="1" dirty="0"/>
              <a:t>Bacillus </a:t>
            </a:r>
            <a:r>
              <a:rPr lang="en-US" sz="2400" i="1" dirty="0" err="1"/>
              <a:t>anthracis</a:t>
            </a:r>
            <a:r>
              <a:rPr lang="en-US" sz="2400" i="1" dirty="0"/>
              <a:t> </a:t>
            </a:r>
            <a:r>
              <a:rPr lang="en-US" sz="2400" dirty="0"/>
              <a:t>bacteria, e.g.: </a:t>
            </a:r>
          </a:p>
          <a:p>
            <a:r>
              <a:rPr lang="en-US" sz="2400" dirty="0" smtClean="0"/>
              <a:t> </a:t>
            </a:r>
            <a:r>
              <a:rPr lang="en-US" sz="2400" dirty="0"/>
              <a:t>Laboratory workers </a:t>
            </a:r>
          </a:p>
          <a:p>
            <a:r>
              <a:rPr lang="en-US" sz="2400" dirty="0" smtClean="0"/>
              <a:t> </a:t>
            </a:r>
            <a:r>
              <a:rPr lang="en-US" sz="2400" dirty="0"/>
              <a:t>People handling animals or animal products </a:t>
            </a:r>
          </a:p>
          <a:p>
            <a:r>
              <a:rPr lang="en-US" sz="2400" dirty="0" smtClean="0"/>
              <a:t>Some </a:t>
            </a:r>
            <a:r>
              <a:rPr lang="en-US" sz="2400" dirty="0"/>
              <a:t>military personnel </a:t>
            </a:r>
            <a:r>
              <a:rPr lang="en-US" dirty="0"/>
              <a:t>	</a:t>
            </a:r>
          </a:p>
        </p:txBody>
      </p:sp>
    </p:spTree>
    <p:extLst>
      <p:ext uri="{BB962C8B-B14F-4D97-AF65-F5344CB8AC3E}">
        <p14:creationId xmlns:p14="http://schemas.microsoft.com/office/powerpoint/2010/main" xmlns="" val="6848519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and Contraindications</a:t>
            </a:r>
            <a:endParaRPr lang="en-US" dirty="0"/>
          </a:p>
        </p:txBody>
      </p:sp>
      <p:sp>
        <p:nvSpPr>
          <p:cNvPr id="3" name="Content Placeholder 2"/>
          <p:cNvSpPr>
            <a:spLocks noGrp="1"/>
          </p:cNvSpPr>
          <p:nvPr>
            <p:ph idx="1"/>
          </p:nvPr>
        </p:nvSpPr>
        <p:spPr/>
        <p:txBody>
          <a:bodyPr>
            <a:normAutofit/>
          </a:bodyPr>
          <a:lstStyle/>
          <a:p>
            <a:pPr marL="0" indent="0">
              <a:buNone/>
            </a:pPr>
            <a:r>
              <a:rPr lang="en-US" sz="2400" i="1" dirty="0" smtClean="0"/>
              <a:t>Schedule</a:t>
            </a:r>
            <a:r>
              <a:rPr lang="en-US" sz="2400" i="1" dirty="0"/>
              <a:t>: </a:t>
            </a:r>
            <a:endParaRPr lang="en-US" sz="2400" dirty="0" smtClean="0"/>
          </a:p>
          <a:p>
            <a:r>
              <a:rPr lang="en-US" sz="2400" dirty="0" smtClean="0"/>
              <a:t> </a:t>
            </a:r>
            <a:r>
              <a:rPr lang="en-US" sz="2400" dirty="0"/>
              <a:t>5 doses IM: 0 and 4 weeks and 6, 12 and 18 months </a:t>
            </a:r>
          </a:p>
          <a:p>
            <a:r>
              <a:rPr lang="en-US" sz="2400" dirty="0" smtClean="0"/>
              <a:t> </a:t>
            </a:r>
            <a:r>
              <a:rPr lang="en-US" sz="2400" dirty="0" err="1"/>
              <a:t>Postexposure</a:t>
            </a:r>
            <a:r>
              <a:rPr lang="en-US" sz="2400" dirty="0"/>
              <a:t> prophylaxis: 3 doses SC 0, 2 and 4 weeks </a:t>
            </a:r>
          </a:p>
          <a:p>
            <a:r>
              <a:rPr lang="en-US" sz="2400" dirty="0" smtClean="0"/>
              <a:t>Annual </a:t>
            </a:r>
            <a:r>
              <a:rPr lang="en-US" sz="2400" dirty="0"/>
              <a:t>booster doses are recommended for ongoing protection </a:t>
            </a:r>
            <a:endParaRPr lang="en-US" sz="2400" dirty="0" smtClean="0"/>
          </a:p>
          <a:p>
            <a:pPr marL="0" indent="0">
              <a:buNone/>
            </a:pPr>
            <a:endParaRPr lang="en-US" sz="2400" dirty="0" smtClean="0"/>
          </a:p>
          <a:p>
            <a:pPr marL="0" indent="0">
              <a:buNone/>
            </a:pPr>
            <a:r>
              <a:rPr lang="en-US" sz="2400" i="1" dirty="0" smtClean="0"/>
              <a:t>Contraindications</a:t>
            </a:r>
            <a:r>
              <a:rPr lang="en-US" sz="2400" i="1" dirty="0"/>
              <a:t>: </a:t>
            </a:r>
            <a:endParaRPr lang="en-US" sz="2400" dirty="0"/>
          </a:p>
          <a:p>
            <a:r>
              <a:rPr lang="en-US" sz="2400" dirty="0" smtClean="0"/>
              <a:t> </a:t>
            </a:r>
            <a:r>
              <a:rPr lang="en-US" sz="2400" dirty="0"/>
              <a:t>Allergic reactions </a:t>
            </a:r>
          </a:p>
          <a:p>
            <a:r>
              <a:rPr lang="en-US" sz="2400" dirty="0" smtClean="0"/>
              <a:t> </a:t>
            </a:r>
            <a:r>
              <a:rPr lang="en-US" sz="2400" dirty="0"/>
              <a:t>History of GBS </a:t>
            </a:r>
          </a:p>
          <a:p>
            <a:r>
              <a:rPr lang="en-US" sz="2400" dirty="0" smtClean="0"/>
              <a:t> </a:t>
            </a:r>
            <a:r>
              <a:rPr lang="en-US" sz="2400" dirty="0"/>
              <a:t>Moderate or severe illness </a:t>
            </a:r>
            <a:r>
              <a:rPr lang="en-US" dirty="0"/>
              <a:t>	</a:t>
            </a:r>
          </a:p>
          <a:p>
            <a:pPr marL="0" indent="0">
              <a:buNone/>
            </a:pPr>
            <a:endParaRPr lang="en-US" dirty="0"/>
          </a:p>
        </p:txBody>
      </p:sp>
    </p:spTree>
    <p:extLst>
      <p:ext uri="{BB962C8B-B14F-4D97-AF65-F5344CB8AC3E}">
        <p14:creationId xmlns:p14="http://schemas.microsoft.com/office/powerpoint/2010/main" xmlns="" val="4310459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smtClean="0"/>
              <a:t>Plague vaccine</a:t>
            </a:r>
            <a:r>
              <a:rPr lang="en-US" dirty="0"/>
              <a:t/>
            </a:r>
            <a:br>
              <a:rPr lang="en-US" dirty="0"/>
            </a:br>
            <a:endParaRPr lang="en-US" dirty="0"/>
          </a:p>
        </p:txBody>
      </p:sp>
      <p:sp>
        <p:nvSpPr>
          <p:cNvPr id="3" name="Content Placeholder 2"/>
          <p:cNvSpPr>
            <a:spLocks noGrp="1"/>
          </p:cNvSpPr>
          <p:nvPr>
            <p:ph idx="1"/>
          </p:nvPr>
        </p:nvSpPr>
        <p:spPr>
          <a:xfrm>
            <a:off x="673100" y="1292225"/>
            <a:ext cx="10515600" cy="4351338"/>
          </a:xfrm>
        </p:spPr>
        <p:txBody>
          <a:bodyPr/>
          <a:lstStyle/>
          <a:p>
            <a:endParaRPr lang="en-US" sz="2400" dirty="0"/>
          </a:p>
          <a:p>
            <a:r>
              <a:rPr lang="en-US" sz="2400" dirty="0"/>
              <a:t>Killed whole cell plague vaccine 	</a:t>
            </a:r>
          </a:p>
          <a:p>
            <a:endParaRPr lang="en-US" sz="2400" dirty="0"/>
          </a:p>
          <a:p>
            <a:pPr marL="0" indent="0">
              <a:buNone/>
            </a:pPr>
            <a:r>
              <a:rPr lang="en-US" sz="2400" i="1" dirty="0"/>
              <a:t>Indications: </a:t>
            </a:r>
            <a:endParaRPr lang="en-US" sz="2400" dirty="0"/>
          </a:p>
          <a:p>
            <a:r>
              <a:rPr lang="en-US" sz="2400" dirty="0" smtClean="0"/>
              <a:t> </a:t>
            </a:r>
            <a:r>
              <a:rPr lang="en-US" sz="2400" dirty="0"/>
              <a:t>All laboratory and field personnel who are working with </a:t>
            </a:r>
            <a:r>
              <a:rPr lang="en-US" sz="2400" i="1" dirty="0"/>
              <a:t>Yersinia </a:t>
            </a:r>
            <a:r>
              <a:rPr lang="en-US" sz="2400" i="1" dirty="0" err="1"/>
              <a:t>pestis</a:t>
            </a:r>
            <a:r>
              <a:rPr lang="en-US" sz="2400" i="1" dirty="0"/>
              <a:t> </a:t>
            </a:r>
            <a:endParaRPr lang="en-US" sz="2400" dirty="0"/>
          </a:p>
          <a:p>
            <a:r>
              <a:rPr lang="en-US" sz="2400" dirty="0" smtClean="0"/>
              <a:t> </a:t>
            </a:r>
            <a:r>
              <a:rPr lang="en-US" sz="2400" dirty="0"/>
              <a:t>Persons engaged in aerosol experiments with </a:t>
            </a:r>
            <a:r>
              <a:rPr lang="en-US" sz="2400" i="1" dirty="0"/>
              <a:t>Y. </a:t>
            </a:r>
            <a:r>
              <a:rPr lang="en-US" sz="2400" i="1" dirty="0" err="1"/>
              <a:t>pestis</a:t>
            </a:r>
            <a:r>
              <a:rPr lang="en-US" sz="2400" i="1" dirty="0"/>
              <a:t> </a:t>
            </a:r>
            <a:endParaRPr lang="en-US" sz="2400" dirty="0"/>
          </a:p>
          <a:p>
            <a:r>
              <a:rPr lang="en-US" sz="2400" dirty="0" smtClean="0"/>
              <a:t> </a:t>
            </a:r>
            <a:r>
              <a:rPr lang="en-US" sz="2400" dirty="0"/>
              <a:t>Persons engaged in field operations in areas with enzootic plague </a:t>
            </a:r>
            <a:r>
              <a:rPr lang="en-US" dirty="0"/>
              <a:t>	</a:t>
            </a:r>
          </a:p>
          <a:p>
            <a:endParaRPr lang="en-US" dirty="0"/>
          </a:p>
        </p:txBody>
      </p:sp>
    </p:spTree>
    <p:extLst>
      <p:ext uri="{BB962C8B-B14F-4D97-AF65-F5344CB8AC3E}">
        <p14:creationId xmlns:p14="http://schemas.microsoft.com/office/powerpoint/2010/main" xmlns="" val="19912959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and Contraindications</a:t>
            </a:r>
            <a:endParaRPr lang="en-US" dirty="0"/>
          </a:p>
        </p:txBody>
      </p:sp>
      <p:sp>
        <p:nvSpPr>
          <p:cNvPr id="3" name="Content Placeholder 2"/>
          <p:cNvSpPr>
            <a:spLocks noGrp="1"/>
          </p:cNvSpPr>
          <p:nvPr>
            <p:ph idx="1"/>
          </p:nvPr>
        </p:nvSpPr>
        <p:spPr>
          <a:xfrm>
            <a:off x="838200" y="1690688"/>
            <a:ext cx="10515600" cy="4351338"/>
          </a:xfrm>
        </p:spPr>
        <p:txBody>
          <a:bodyPr/>
          <a:lstStyle/>
          <a:p>
            <a:pPr marL="0" indent="0">
              <a:buNone/>
            </a:pPr>
            <a:r>
              <a:rPr lang="en-US" sz="2400" i="1" dirty="0" smtClean="0"/>
              <a:t>Schedule</a:t>
            </a:r>
            <a:r>
              <a:rPr lang="en-US" sz="2400" i="1" dirty="0"/>
              <a:t>: </a:t>
            </a:r>
            <a:endParaRPr lang="en-US" sz="2400" dirty="0"/>
          </a:p>
          <a:p>
            <a:r>
              <a:rPr lang="en-US" sz="2400" dirty="0" smtClean="0"/>
              <a:t> </a:t>
            </a:r>
            <a:r>
              <a:rPr lang="en-US" sz="2400" dirty="0"/>
              <a:t>IM 3 doses: 0 (1 mL), 1 (0.2 mL) and 6 (0.2 mL) months </a:t>
            </a:r>
          </a:p>
          <a:p>
            <a:r>
              <a:rPr lang="en-US" sz="2400" dirty="0" smtClean="0"/>
              <a:t> </a:t>
            </a:r>
            <a:r>
              <a:rPr lang="en-US" sz="2400" dirty="0"/>
              <a:t>Accelerated dose: 0.5 mL 3 doses 1 week apart </a:t>
            </a:r>
          </a:p>
          <a:p>
            <a:r>
              <a:rPr lang="en-US" sz="2400" dirty="0" smtClean="0"/>
              <a:t>Booster</a:t>
            </a:r>
            <a:r>
              <a:rPr lang="en-US" sz="2400" dirty="0"/>
              <a:t>: 3 doses at 6 monthly intervals </a:t>
            </a:r>
            <a:endParaRPr lang="en-US" sz="2400" dirty="0" smtClean="0"/>
          </a:p>
          <a:p>
            <a:pPr marL="0" indent="0">
              <a:buNone/>
            </a:pPr>
            <a:endParaRPr lang="en-US" sz="2400" dirty="0" smtClean="0"/>
          </a:p>
          <a:p>
            <a:pPr marL="0" indent="0">
              <a:buNone/>
            </a:pPr>
            <a:r>
              <a:rPr lang="en-US" sz="2400" i="1" dirty="0" smtClean="0"/>
              <a:t>Contraindications: </a:t>
            </a:r>
            <a:endParaRPr lang="en-US" sz="2400" dirty="0"/>
          </a:p>
          <a:p>
            <a:r>
              <a:rPr lang="en-US" sz="2400" dirty="0" smtClean="0"/>
              <a:t> </a:t>
            </a:r>
            <a:r>
              <a:rPr lang="en-US" sz="2400" dirty="0"/>
              <a:t>Local reactions </a:t>
            </a:r>
          </a:p>
          <a:p>
            <a:r>
              <a:rPr lang="en-US" sz="2400" dirty="0" smtClean="0"/>
              <a:t> </a:t>
            </a:r>
            <a:r>
              <a:rPr lang="en-US" sz="2400" dirty="0"/>
              <a:t>Hypersensitivity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xmlns="" val="1777715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Yellow </a:t>
            </a:r>
            <a:r>
              <a:rPr lang="en-US" b="1" dirty="0" smtClean="0"/>
              <a:t>fever vaccine </a:t>
            </a:r>
            <a:r>
              <a:rPr lang="en-US" dirty="0"/>
              <a:t>	</a:t>
            </a:r>
            <a:br>
              <a:rPr lang="en-US" dirty="0"/>
            </a:br>
            <a:endParaRPr lang="en-US" dirty="0"/>
          </a:p>
        </p:txBody>
      </p:sp>
      <p:sp>
        <p:nvSpPr>
          <p:cNvPr id="3" name="Content Placeholder 2"/>
          <p:cNvSpPr>
            <a:spLocks noGrp="1"/>
          </p:cNvSpPr>
          <p:nvPr>
            <p:ph idx="1"/>
          </p:nvPr>
        </p:nvSpPr>
        <p:spPr/>
        <p:txBody>
          <a:bodyPr>
            <a:normAutofit/>
          </a:bodyPr>
          <a:lstStyle/>
          <a:p>
            <a:endParaRPr lang="en-US" dirty="0"/>
          </a:p>
          <a:p>
            <a:r>
              <a:rPr lang="en-US" sz="2400" dirty="0"/>
              <a:t>Live attenuated virus 	</a:t>
            </a:r>
          </a:p>
          <a:p>
            <a:endParaRPr lang="en-US" sz="2400" dirty="0"/>
          </a:p>
          <a:p>
            <a:pPr marL="0" indent="0">
              <a:buNone/>
            </a:pPr>
            <a:r>
              <a:rPr lang="en-US" sz="2400" i="1" dirty="0"/>
              <a:t>Indications: </a:t>
            </a:r>
            <a:endParaRPr lang="en-US" sz="2400" dirty="0"/>
          </a:p>
          <a:p>
            <a:r>
              <a:rPr lang="en-US" sz="2400" dirty="0" smtClean="0"/>
              <a:t> </a:t>
            </a:r>
            <a:r>
              <a:rPr lang="en-US" sz="2400" dirty="0"/>
              <a:t>Persons 9 months through 59 years of age traveling to or living in an area where risk of yellow fever is known to exist, or traveling to a country with requirement to vaccinate before entry </a:t>
            </a:r>
          </a:p>
          <a:p>
            <a:r>
              <a:rPr lang="en-US" sz="2400" dirty="0" smtClean="0"/>
              <a:t> </a:t>
            </a:r>
            <a:r>
              <a:rPr lang="en-US" sz="2400" dirty="0"/>
              <a:t>Laboratory personnel who might be exposed to yellow fever virus or vaccine virus </a:t>
            </a:r>
            <a:endParaRPr lang="en-US" sz="2400" dirty="0" smtClean="0"/>
          </a:p>
          <a:p>
            <a:pPr marL="0" indent="0">
              <a:buNone/>
            </a:pPr>
            <a:r>
              <a:rPr lang="en-US" dirty="0"/>
              <a:t>	</a:t>
            </a:r>
          </a:p>
          <a:p>
            <a:endParaRPr lang="en-US" dirty="0"/>
          </a:p>
        </p:txBody>
      </p:sp>
    </p:spTree>
    <p:extLst>
      <p:ext uri="{BB962C8B-B14F-4D97-AF65-F5344CB8AC3E}">
        <p14:creationId xmlns:p14="http://schemas.microsoft.com/office/powerpoint/2010/main" xmlns="" val="32708739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and Contraindications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i="1" dirty="0" smtClean="0"/>
              <a:t>Schedule</a:t>
            </a:r>
            <a:r>
              <a:rPr lang="en-US" i="1" dirty="0"/>
              <a:t>: </a:t>
            </a:r>
            <a:endParaRPr lang="en-US" dirty="0"/>
          </a:p>
          <a:p>
            <a:r>
              <a:rPr lang="en-US" dirty="0" smtClean="0"/>
              <a:t> </a:t>
            </a:r>
            <a:r>
              <a:rPr lang="en-US" dirty="0"/>
              <a:t>Single shot 0.5 mL SC </a:t>
            </a:r>
          </a:p>
          <a:p>
            <a:r>
              <a:rPr lang="en-US" dirty="0" smtClean="0"/>
              <a:t>Booster </a:t>
            </a:r>
            <a:r>
              <a:rPr lang="en-US" dirty="0"/>
              <a:t>dose is recommended every 10 years </a:t>
            </a:r>
            <a:endParaRPr lang="en-US" dirty="0" smtClean="0"/>
          </a:p>
          <a:p>
            <a:r>
              <a:rPr lang="en-US" dirty="0" smtClean="0"/>
              <a:t>Cost-Rs. 1200</a:t>
            </a:r>
          </a:p>
          <a:p>
            <a:r>
              <a:rPr lang="en-US" dirty="0" smtClean="0"/>
              <a:t>Duration of Protection- 10 years</a:t>
            </a:r>
            <a:r>
              <a:rPr lang="en-US" dirty="0"/>
              <a:t>	</a:t>
            </a:r>
            <a:endParaRPr lang="en-US" dirty="0" smtClean="0"/>
          </a:p>
          <a:p>
            <a:endParaRPr lang="en-US" dirty="0" smtClean="0"/>
          </a:p>
          <a:p>
            <a:pPr marL="0" indent="0">
              <a:buNone/>
            </a:pPr>
            <a:r>
              <a:rPr lang="en-US" dirty="0" smtClean="0"/>
              <a:t>Contraindications</a:t>
            </a:r>
            <a:endParaRPr lang="en-US" dirty="0"/>
          </a:p>
          <a:p>
            <a:r>
              <a:rPr lang="en-US" dirty="0" smtClean="0"/>
              <a:t> </a:t>
            </a:r>
            <a:r>
              <a:rPr lang="en-US" dirty="0"/>
              <a:t>Allergy to any component of the vaccine, including eggs, chicken proteins, or gelatin </a:t>
            </a:r>
          </a:p>
          <a:p>
            <a:r>
              <a:rPr lang="en-US" dirty="0" smtClean="0"/>
              <a:t> </a:t>
            </a:r>
            <a:r>
              <a:rPr lang="en-US" dirty="0"/>
              <a:t>&lt; 6 months of age </a:t>
            </a:r>
          </a:p>
          <a:p>
            <a:r>
              <a:rPr lang="en-US" dirty="0" smtClean="0"/>
              <a:t> </a:t>
            </a:r>
            <a:r>
              <a:rPr lang="en-US" dirty="0"/>
              <a:t>Immunocompromised </a:t>
            </a:r>
          </a:p>
          <a:p>
            <a:r>
              <a:rPr lang="en-US" dirty="0" smtClean="0"/>
              <a:t>Pregnant </a:t>
            </a:r>
            <a:r>
              <a:rPr lang="en-US" dirty="0"/>
              <a:t>and nursing mothers 	</a:t>
            </a:r>
          </a:p>
          <a:p>
            <a:endParaRPr lang="en-US" dirty="0"/>
          </a:p>
        </p:txBody>
      </p:sp>
    </p:spTree>
    <p:extLst>
      <p:ext uri="{BB962C8B-B14F-4D97-AF65-F5344CB8AC3E}">
        <p14:creationId xmlns:p14="http://schemas.microsoft.com/office/powerpoint/2010/main" xmlns="" val="13049262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Newer Adult Vaccinations</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sz="2600" b="1" dirty="0" smtClean="0"/>
              <a:t>Dengue Vaccine </a:t>
            </a:r>
            <a:endParaRPr lang="en-US" sz="2600" dirty="0"/>
          </a:p>
          <a:p>
            <a:pPr marL="0" indent="0">
              <a:buNone/>
            </a:pPr>
            <a:r>
              <a:rPr lang="en-US" sz="2600" dirty="0" smtClean="0"/>
              <a:t>At </a:t>
            </a:r>
            <a:r>
              <a:rPr lang="en-US" sz="2600" dirty="0"/>
              <a:t>present only one live attenuated chimeric tetravalent dengue vaccine is in phase III </a:t>
            </a:r>
            <a:r>
              <a:rPr lang="en-US" sz="2600" dirty="0" smtClean="0"/>
              <a:t>trial </a:t>
            </a:r>
            <a:endParaRPr lang="en-US" sz="2600" dirty="0"/>
          </a:p>
          <a:p>
            <a:pPr marL="0" indent="0">
              <a:buNone/>
            </a:pPr>
            <a:r>
              <a:rPr lang="en-US" sz="2600" b="1" dirty="0" smtClean="0"/>
              <a:t>Malaria Vaccine</a:t>
            </a:r>
            <a:endParaRPr lang="en-US" sz="2600" dirty="0"/>
          </a:p>
          <a:p>
            <a:pPr marL="0" indent="0">
              <a:buNone/>
            </a:pPr>
            <a:r>
              <a:rPr lang="en-US" sz="2600" dirty="0" smtClean="0"/>
              <a:t> </a:t>
            </a:r>
            <a:r>
              <a:rPr lang="en-US" sz="2600" dirty="0"/>
              <a:t>Vaccine for </a:t>
            </a:r>
            <a:r>
              <a:rPr lang="en-US" sz="2600" i="1" dirty="0"/>
              <a:t>Plasmodium falciparum </a:t>
            </a:r>
            <a:r>
              <a:rPr lang="en-US" sz="2600" dirty="0"/>
              <a:t>malaria has been invented. It consists of </a:t>
            </a:r>
            <a:r>
              <a:rPr lang="en-US" sz="2600" i="1" dirty="0"/>
              <a:t>P. falciparum </a:t>
            </a:r>
            <a:r>
              <a:rPr lang="en-US" sz="2600" i="1" dirty="0" err="1"/>
              <a:t>circumsporozoites</a:t>
            </a:r>
            <a:r>
              <a:rPr lang="en-US" sz="2600" i="1" dirty="0"/>
              <a:t> </a:t>
            </a:r>
            <a:r>
              <a:rPr lang="en-US" sz="2600" dirty="0"/>
              <a:t>protein from pre-</a:t>
            </a:r>
            <a:r>
              <a:rPr lang="en-US" sz="2600" dirty="0" err="1"/>
              <a:t>erythrocytic</a:t>
            </a:r>
            <a:r>
              <a:rPr lang="en-US" sz="2600" dirty="0"/>
              <a:t> stage of parasites. </a:t>
            </a:r>
            <a:endParaRPr lang="en-US" sz="2600" dirty="0" smtClean="0"/>
          </a:p>
          <a:p>
            <a:pPr marL="0" indent="0">
              <a:buNone/>
            </a:pPr>
            <a:r>
              <a:rPr lang="en-US" sz="2600" b="1" dirty="0" smtClean="0"/>
              <a:t>HIV </a:t>
            </a:r>
            <a:r>
              <a:rPr lang="en-US" sz="2600" b="1" dirty="0"/>
              <a:t>Vaccine </a:t>
            </a:r>
            <a:endParaRPr lang="en-US" sz="2600" dirty="0"/>
          </a:p>
          <a:p>
            <a:pPr marL="0" indent="0">
              <a:buNone/>
            </a:pPr>
            <a:r>
              <a:rPr lang="en-US" sz="2600" dirty="0" smtClean="0"/>
              <a:t> </a:t>
            </a:r>
            <a:r>
              <a:rPr lang="en-US" sz="2600" dirty="0"/>
              <a:t>Research is going on broadly neutralizing antibodies (</a:t>
            </a:r>
            <a:r>
              <a:rPr lang="en-US" sz="2600" dirty="0" err="1"/>
              <a:t>bNAbs</a:t>
            </a:r>
            <a:r>
              <a:rPr lang="en-US" sz="2600" dirty="0"/>
              <a:t>), a type of antibody that can be found in blood of HIV patient, capable of stopping the HIV virus from entering blood cells and replicating, thereby arresting HIV infected person’s progression to AIDS. </a:t>
            </a:r>
            <a:endParaRPr lang="en-US" sz="2600" b="1" dirty="0" smtClean="0"/>
          </a:p>
          <a:p>
            <a:endParaRPr lang="en-US" dirty="0"/>
          </a:p>
        </p:txBody>
      </p:sp>
    </p:spTree>
    <p:extLst>
      <p:ext uri="{BB962C8B-B14F-4D97-AF65-F5344CB8AC3E}">
        <p14:creationId xmlns:p14="http://schemas.microsoft.com/office/powerpoint/2010/main" xmlns="" val="19214365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pPr marL="0" indent="0">
              <a:buNone/>
            </a:pPr>
            <a:r>
              <a:rPr lang="en-US" dirty="0" smtClean="0"/>
              <a:t>We </a:t>
            </a:r>
            <a:r>
              <a:rPr lang="en-US" dirty="0"/>
              <a:t>can conclude that adult immunization must become a fundamental part of routine patient care. Adult vaccination saves lives. </a:t>
            </a:r>
          </a:p>
        </p:txBody>
      </p:sp>
    </p:spTree>
    <p:extLst>
      <p:ext uri="{BB962C8B-B14F-4D97-AF65-F5344CB8AC3E}">
        <p14:creationId xmlns:p14="http://schemas.microsoft.com/office/powerpoint/2010/main" xmlns="" val="31435226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 Rights before vaccine administration </a:t>
            </a:r>
            <a:endParaRPr lang="en-US" dirty="0"/>
          </a:p>
        </p:txBody>
      </p:sp>
      <p:sp>
        <p:nvSpPr>
          <p:cNvPr id="3" name="Content Placeholder 2"/>
          <p:cNvSpPr>
            <a:spLocks noGrp="1"/>
          </p:cNvSpPr>
          <p:nvPr>
            <p:ph idx="1"/>
          </p:nvPr>
        </p:nvSpPr>
        <p:spPr/>
        <p:txBody>
          <a:bodyPr>
            <a:normAutofit/>
          </a:bodyPr>
          <a:lstStyle/>
          <a:p>
            <a:r>
              <a:rPr lang="en-US" sz="2400" dirty="0" smtClean="0"/>
              <a:t>Right beneficiary /service provider </a:t>
            </a:r>
          </a:p>
          <a:p>
            <a:r>
              <a:rPr lang="en-US" sz="2400" dirty="0" smtClean="0"/>
              <a:t>Right vaccine and diluent ( when applicable )</a:t>
            </a:r>
            <a:endParaRPr lang="en-US" sz="2400" dirty="0"/>
          </a:p>
          <a:p>
            <a:r>
              <a:rPr lang="en-US" sz="2400" dirty="0" smtClean="0"/>
              <a:t>Right time (including the correct age and interval, as well as before the product expiration time / date )</a:t>
            </a:r>
          </a:p>
          <a:p>
            <a:r>
              <a:rPr lang="en-US" sz="2400" dirty="0" smtClean="0"/>
              <a:t>Right dosage </a:t>
            </a:r>
          </a:p>
          <a:p>
            <a:r>
              <a:rPr lang="en-US" sz="2400" dirty="0" smtClean="0"/>
              <a:t>Right route (including correct needle gauge and length and technique)</a:t>
            </a:r>
          </a:p>
          <a:p>
            <a:r>
              <a:rPr lang="en-US" sz="2400" dirty="0" smtClean="0"/>
              <a:t>Right site </a:t>
            </a:r>
          </a:p>
          <a:p>
            <a:r>
              <a:rPr lang="en-US" sz="2400" dirty="0" smtClean="0"/>
              <a:t>Right documentation </a:t>
            </a:r>
          </a:p>
          <a:p>
            <a:r>
              <a:rPr lang="en-US" sz="2400" dirty="0" smtClean="0"/>
              <a:t>Right message </a:t>
            </a:r>
          </a:p>
          <a:p>
            <a:endParaRPr lang="en-US" dirty="0"/>
          </a:p>
        </p:txBody>
      </p:sp>
    </p:spTree>
    <p:extLst>
      <p:ext uri="{BB962C8B-B14F-4D97-AF65-F5344CB8AC3E}">
        <p14:creationId xmlns:p14="http://schemas.microsoft.com/office/powerpoint/2010/main" xmlns="" val="3896638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err="1"/>
              <a:t>Tdap</a:t>
            </a:r>
            <a:r>
              <a:rPr lang="en-US" dirty="0"/>
              <a:t> </a:t>
            </a:r>
            <a:r>
              <a:rPr lang="en-US" dirty="0" smtClean="0"/>
              <a:t>-tetanus </a:t>
            </a:r>
            <a:r>
              <a:rPr lang="en-US" dirty="0"/>
              <a:t>toxoid, diphtheria toxoid and acellular </a:t>
            </a:r>
            <a:r>
              <a:rPr lang="en-US" dirty="0" smtClean="0"/>
              <a:t>pertussis</a:t>
            </a:r>
            <a:r>
              <a:rPr lang="en-US" dirty="0"/>
              <a:t>	</a:t>
            </a:r>
            <a:br>
              <a:rPr lang="en-US" dirty="0"/>
            </a:br>
            <a:endParaRPr lang="en-US" dirty="0"/>
          </a:p>
        </p:txBody>
      </p:sp>
      <p:sp>
        <p:nvSpPr>
          <p:cNvPr id="3" name="Content Placeholder 2"/>
          <p:cNvSpPr>
            <a:spLocks noGrp="1"/>
          </p:cNvSpPr>
          <p:nvPr>
            <p:ph idx="1"/>
          </p:nvPr>
        </p:nvSpPr>
        <p:spPr>
          <a:xfrm>
            <a:off x="681446" y="1512116"/>
            <a:ext cx="11179628" cy="4914809"/>
          </a:xfrm>
        </p:spPr>
        <p:txBody>
          <a:bodyPr>
            <a:normAutofit/>
          </a:bodyPr>
          <a:lstStyle/>
          <a:p>
            <a:endParaRPr lang="en-US" dirty="0"/>
          </a:p>
          <a:p>
            <a:pPr marL="0" indent="0">
              <a:buNone/>
            </a:pPr>
            <a:r>
              <a:rPr lang="en-US" sz="2600" i="1" dirty="0"/>
              <a:t>Indications: </a:t>
            </a:r>
            <a:endParaRPr lang="en-US" sz="2600" dirty="0"/>
          </a:p>
          <a:p>
            <a:r>
              <a:rPr lang="en-US" sz="2600" dirty="0" smtClean="0"/>
              <a:t> </a:t>
            </a:r>
            <a:r>
              <a:rPr lang="en-US" sz="2600" dirty="0"/>
              <a:t>In all adults not immunized earlier </a:t>
            </a:r>
          </a:p>
          <a:p>
            <a:r>
              <a:rPr lang="en-US" sz="2600" dirty="0" smtClean="0"/>
              <a:t> </a:t>
            </a:r>
            <a:r>
              <a:rPr lang="en-US" sz="2600" dirty="0"/>
              <a:t>Contacts with infants suffering from diphtheria or pertussis and last Td vaccine dose &gt; 2 years ago </a:t>
            </a:r>
          </a:p>
          <a:p>
            <a:r>
              <a:rPr lang="en-US" sz="2600" dirty="0" smtClean="0"/>
              <a:t> </a:t>
            </a:r>
            <a:r>
              <a:rPr lang="en-US" sz="2600" dirty="0"/>
              <a:t>Adults who are in close contact with infants </a:t>
            </a:r>
          </a:p>
          <a:p>
            <a:r>
              <a:rPr lang="en-US" sz="2600" dirty="0" smtClean="0"/>
              <a:t> </a:t>
            </a:r>
            <a:r>
              <a:rPr lang="en-US" sz="2600" dirty="0"/>
              <a:t>Health care personnel </a:t>
            </a:r>
          </a:p>
          <a:p>
            <a:r>
              <a:rPr lang="en-US" sz="2600" dirty="0" smtClean="0"/>
              <a:t> </a:t>
            </a:r>
            <a:r>
              <a:rPr lang="en-US" sz="2600" dirty="0"/>
              <a:t>During pertussis outbreak </a:t>
            </a:r>
          </a:p>
          <a:p>
            <a:pPr marL="0" indent="0">
              <a:buNone/>
            </a:pPr>
            <a:r>
              <a:rPr lang="en-US" dirty="0"/>
              <a:t>	</a:t>
            </a:r>
          </a:p>
          <a:p>
            <a:endParaRPr lang="en-US" dirty="0"/>
          </a:p>
        </p:txBody>
      </p:sp>
    </p:spTree>
    <p:extLst>
      <p:ext uri="{BB962C8B-B14F-4D97-AF65-F5344CB8AC3E}">
        <p14:creationId xmlns:p14="http://schemas.microsoft.com/office/powerpoint/2010/main" xmlns="" val="31884995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4508" y="793659"/>
            <a:ext cx="10515600" cy="4351338"/>
          </a:xfrm>
        </p:spPr>
        <p:txBody>
          <a:bodyPr>
            <a:normAutofit/>
          </a:bodyPr>
          <a:lstStyle/>
          <a:p>
            <a:pPr marL="0" indent="0">
              <a:buNone/>
            </a:pPr>
            <a:r>
              <a:rPr lang="en-US" sz="2400" dirty="0" smtClean="0"/>
              <a:t>In </a:t>
            </a:r>
            <a:r>
              <a:rPr lang="en-US" sz="2400" dirty="0"/>
              <a:t>pregnant patient: </a:t>
            </a:r>
          </a:p>
          <a:p>
            <a:r>
              <a:rPr lang="en-US" sz="2400" dirty="0"/>
              <a:t> Td within 10 years: Booster in immediate postpartum period </a:t>
            </a:r>
          </a:p>
          <a:p>
            <a:r>
              <a:rPr lang="en-US" sz="2400" dirty="0"/>
              <a:t>Td &gt; 10 years: Booster in 2nd or 3rd trimester </a:t>
            </a:r>
          </a:p>
          <a:p>
            <a:r>
              <a:rPr lang="en-US" sz="2400" dirty="0"/>
              <a:t> Not immunized: 3 doses in 2nd or 3rd trimester </a:t>
            </a:r>
          </a:p>
          <a:p>
            <a:pPr marL="0" indent="0">
              <a:buNone/>
            </a:pPr>
            <a:r>
              <a:rPr lang="en-US" sz="2400" dirty="0" err="1" smtClean="0"/>
              <a:t>Postexposure</a:t>
            </a:r>
            <a:r>
              <a:rPr lang="en-US" sz="2400" dirty="0" smtClean="0"/>
              <a:t> </a:t>
            </a:r>
            <a:r>
              <a:rPr lang="en-US" sz="2400" dirty="0"/>
              <a:t>prophylaxis: </a:t>
            </a:r>
          </a:p>
          <a:p>
            <a:r>
              <a:rPr lang="en-US" sz="2400" dirty="0"/>
              <a:t> Minor/uncontaminated wound: One booster dose of TT given if last dose taken &gt; = 10 years back </a:t>
            </a:r>
          </a:p>
          <a:p>
            <a:r>
              <a:rPr lang="en-US" sz="2400" dirty="0"/>
              <a:t> Major/contaminated wound: One booster dose of TT given if last dose taken more than 5 years back </a:t>
            </a:r>
          </a:p>
        </p:txBody>
      </p:sp>
    </p:spTree>
    <p:extLst>
      <p:ext uri="{BB962C8B-B14F-4D97-AF65-F5344CB8AC3E}">
        <p14:creationId xmlns:p14="http://schemas.microsoft.com/office/powerpoint/2010/main" xmlns="" val="3544680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and route of administration</a:t>
            </a:r>
            <a:endParaRPr lang="en-US" dirty="0"/>
          </a:p>
        </p:txBody>
      </p:sp>
      <p:sp>
        <p:nvSpPr>
          <p:cNvPr id="3" name="Content Placeholder 2"/>
          <p:cNvSpPr>
            <a:spLocks noGrp="1"/>
          </p:cNvSpPr>
          <p:nvPr>
            <p:ph idx="1"/>
          </p:nvPr>
        </p:nvSpPr>
        <p:spPr>
          <a:xfrm>
            <a:off x="838200" y="1214846"/>
            <a:ext cx="10515600" cy="4962117"/>
          </a:xfrm>
        </p:spPr>
        <p:txBody>
          <a:bodyPr>
            <a:normAutofit/>
          </a:bodyPr>
          <a:lstStyle/>
          <a:p>
            <a:pPr marL="0" indent="0">
              <a:buNone/>
            </a:pPr>
            <a:endParaRPr lang="en-US" dirty="0"/>
          </a:p>
          <a:p>
            <a:r>
              <a:rPr lang="en-US" sz="2400" dirty="0" smtClean="0"/>
              <a:t> </a:t>
            </a:r>
            <a:r>
              <a:rPr lang="en-US" sz="2400" dirty="0"/>
              <a:t>0.5 mL intramuscular (IM) deltoid </a:t>
            </a:r>
            <a:endParaRPr lang="en-US" sz="2400" dirty="0" smtClean="0"/>
          </a:p>
          <a:p>
            <a:r>
              <a:rPr lang="en-US" sz="2400" dirty="0" smtClean="0"/>
              <a:t> </a:t>
            </a:r>
            <a:r>
              <a:rPr lang="en-US" sz="2400" dirty="0"/>
              <a:t>Primary: 3 doses; 0, 1, 6–12 months </a:t>
            </a:r>
          </a:p>
          <a:p>
            <a:r>
              <a:rPr lang="en-US" sz="2400" dirty="0" smtClean="0"/>
              <a:t>For </a:t>
            </a:r>
            <a:r>
              <a:rPr lang="en-US" sz="2400" dirty="0"/>
              <a:t>contacts: Single dose 2 weeks before contact </a:t>
            </a:r>
          </a:p>
          <a:p>
            <a:r>
              <a:rPr lang="en-US" sz="2400" dirty="0" smtClean="0"/>
              <a:t> Outbreak</a:t>
            </a:r>
            <a:r>
              <a:rPr lang="en-US" sz="2400" dirty="0"/>
              <a:t>: Single dose if 2 years or more have elapsed from the last Td </a:t>
            </a:r>
            <a:r>
              <a:rPr lang="en-US" sz="2400" dirty="0" smtClean="0"/>
              <a:t> </a:t>
            </a:r>
            <a:r>
              <a:rPr lang="en-US" sz="2400" dirty="0"/>
              <a:t>Vaccination </a:t>
            </a:r>
          </a:p>
          <a:p>
            <a:r>
              <a:rPr lang="en-US" sz="2400" dirty="0" smtClean="0"/>
              <a:t> </a:t>
            </a:r>
            <a:r>
              <a:rPr lang="en-US" sz="2400" dirty="0"/>
              <a:t>Booster: Once every 10 years </a:t>
            </a:r>
            <a:r>
              <a:rPr lang="en-US" dirty="0"/>
              <a:t>	</a:t>
            </a:r>
            <a:endParaRPr lang="en-US" dirty="0" smtClean="0"/>
          </a:p>
          <a:p>
            <a:r>
              <a:rPr lang="en-US" sz="2400" dirty="0" smtClean="0"/>
              <a:t>Cost- Rs. 885/dose in India for adults and Rs. 770 for booster.</a:t>
            </a:r>
            <a:endParaRPr lang="en-US" sz="2400" dirty="0"/>
          </a:p>
          <a:p>
            <a:endParaRPr lang="en-US" dirty="0"/>
          </a:p>
        </p:txBody>
      </p:sp>
    </p:spTree>
    <p:extLst>
      <p:ext uri="{BB962C8B-B14F-4D97-AF65-F5344CB8AC3E}">
        <p14:creationId xmlns:p14="http://schemas.microsoft.com/office/powerpoint/2010/main" xmlns="" val="9106022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Contraindications: </a:t>
            </a:r>
            <a:r>
              <a:rPr lang="en-US" dirty="0" smtClean="0"/>
              <a:t/>
            </a:r>
            <a:br>
              <a:rPr lang="en-US" dirty="0" smtClean="0"/>
            </a:br>
            <a:endParaRPr lang="en-US" dirty="0"/>
          </a:p>
        </p:txBody>
      </p:sp>
      <p:sp>
        <p:nvSpPr>
          <p:cNvPr id="3" name="Content Placeholder 2"/>
          <p:cNvSpPr>
            <a:spLocks noGrp="1"/>
          </p:cNvSpPr>
          <p:nvPr>
            <p:ph idx="1"/>
          </p:nvPr>
        </p:nvSpPr>
        <p:spPr>
          <a:xfrm>
            <a:off x="718457" y="1201783"/>
            <a:ext cx="10635343" cy="4975180"/>
          </a:xfrm>
        </p:spPr>
        <p:txBody>
          <a:bodyPr/>
          <a:lstStyle/>
          <a:p>
            <a:endParaRPr lang="en-US" dirty="0"/>
          </a:p>
          <a:p>
            <a:r>
              <a:rPr lang="en-US" sz="2400" dirty="0" smtClean="0"/>
              <a:t>History </a:t>
            </a:r>
            <a:r>
              <a:rPr lang="en-US" sz="2400" dirty="0"/>
              <a:t>of anaphylaxis </a:t>
            </a:r>
          </a:p>
          <a:p>
            <a:r>
              <a:rPr lang="en-US" sz="2400" dirty="0" smtClean="0"/>
              <a:t>History </a:t>
            </a:r>
            <a:r>
              <a:rPr lang="en-US" sz="2400" dirty="0"/>
              <a:t>of encephalopathy not attributable to an identifiable cause within 7 days of pertussis vaccine </a:t>
            </a:r>
          </a:p>
          <a:p>
            <a:r>
              <a:rPr lang="en-US" sz="2400" dirty="0" smtClean="0"/>
              <a:t>Moderate </a:t>
            </a:r>
            <a:r>
              <a:rPr lang="en-US" sz="2400" dirty="0"/>
              <a:t>to severe acute illness </a:t>
            </a:r>
          </a:p>
          <a:p>
            <a:r>
              <a:rPr lang="en-US" sz="2400" dirty="0" smtClean="0"/>
              <a:t>Any </a:t>
            </a:r>
            <a:r>
              <a:rPr lang="en-US" sz="2400" dirty="0"/>
              <a:t>unstable neurological </a:t>
            </a:r>
            <a:r>
              <a:rPr lang="en-US" sz="2400" dirty="0" smtClean="0"/>
              <a:t>condition like cerebrovascular events and acute </a:t>
            </a:r>
            <a:r>
              <a:rPr lang="en-US" sz="2400" dirty="0" err="1" smtClean="0"/>
              <a:t>encephalopathic</a:t>
            </a:r>
            <a:r>
              <a:rPr lang="en-US" sz="2400" dirty="0" smtClean="0"/>
              <a:t> conditions.</a:t>
            </a:r>
          </a:p>
          <a:p>
            <a:r>
              <a:rPr lang="en-US" sz="2400" dirty="0" smtClean="0"/>
              <a:t>Immunosuppression including persons with HIV.</a:t>
            </a:r>
          </a:p>
          <a:p>
            <a:r>
              <a:rPr lang="en-US" sz="2400" dirty="0" smtClean="0"/>
              <a:t>History of extensive limb swelling reaction following </a:t>
            </a:r>
            <a:r>
              <a:rPr lang="en-US" sz="2400" dirty="0" err="1" smtClean="0"/>
              <a:t>paediatric</a:t>
            </a:r>
            <a:r>
              <a:rPr lang="en-US" sz="2400" dirty="0" smtClean="0"/>
              <a:t> DTP</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xmlns="" val="16558929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2767" y="810624"/>
            <a:ext cx="10321834" cy="1063670"/>
          </a:xfrm>
        </p:spPr>
        <p:txBody>
          <a:bodyPr>
            <a:normAutofit fontScale="90000"/>
          </a:bodyPr>
          <a:lstStyle/>
          <a:p>
            <a:r>
              <a:rPr lang="en-US" dirty="0"/>
              <a:t/>
            </a:r>
            <a:br>
              <a:rPr lang="en-US" dirty="0"/>
            </a:br>
            <a:r>
              <a:rPr lang="en-US" b="1" dirty="0"/>
              <a:t>Hepatitis A </a:t>
            </a:r>
            <a:r>
              <a:rPr lang="en-US" b="1" dirty="0" smtClean="0"/>
              <a:t>virus-</a:t>
            </a:r>
            <a:br>
              <a:rPr lang="en-US" b="1" dirty="0" smtClean="0"/>
            </a:br>
            <a:r>
              <a:rPr lang="en-US" dirty="0"/>
              <a:t>	</a:t>
            </a:r>
            <a:br>
              <a:rPr lang="en-US" dirty="0"/>
            </a:br>
            <a:r>
              <a:rPr lang="en-US" dirty="0"/>
              <a:t/>
            </a:r>
            <a:br>
              <a:rPr lang="en-US" dirty="0"/>
            </a:br>
            <a:endParaRPr lang="en-US" dirty="0"/>
          </a:p>
        </p:txBody>
      </p:sp>
      <p:sp>
        <p:nvSpPr>
          <p:cNvPr id="3" name="Content Placeholder 2"/>
          <p:cNvSpPr>
            <a:spLocks noGrp="1"/>
          </p:cNvSpPr>
          <p:nvPr>
            <p:ph idx="1"/>
          </p:nvPr>
        </p:nvSpPr>
        <p:spPr>
          <a:xfrm>
            <a:off x="939800" y="1181100"/>
            <a:ext cx="10832011" cy="5400812"/>
          </a:xfrm>
        </p:spPr>
        <p:txBody>
          <a:bodyPr>
            <a:normAutofit fontScale="85000" lnSpcReduction="20000"/>
          </a:bodyPr>
          <a:lstStyle/>
          <a:p>
            <a:endParaRPr lang="en-US" dirty="0"/>
          </a:p>
          <a:p>
            <a:r>
              <a:rPr lang="en-US" dirty="0"/>
              <a:t>Inactivated vaccine </a:t>
            </a:r>
          </a:p>
          <a:p>
            <a:pPr marL="514350" indent="-514350">
              <a:buAutoNum type="arabicParenBoth"/>
            </a:pPr>
            <a:r>
              <a:rPr lang="en-US" dirty="0" err="1" smtClean="0"/>
              <a:t>Havrix</a:t>
            </a:r>
            <a:r>
              <a:rPr lang="en-US" dirty="0" smtClean="0"/>
              <a:t> </a:t>
            </a:r>
          </a:p>
          <a:p>
            <a:pPr marL="0" indent="0">
              <a:buNone/>
            </a:pPr>
            <a:r>
              <a:rPr lang="en-US" dirty="0" smtClean="0"/>
              <a:t>(</a:t>
            </a:r>
            <a:r>
              <a:rPr lang="en-US" dirty="0"/>
              <a:t>2) </a:t>
            </a:r>
            <a:r>
              <a:rPr lang="en-US" dirty="0" err="1" smtClean="0"/>
              <a:t>Vaqta</a:t>
            </a:r>
            <a:endParaRPr lang="en-US" dirty="0" smtClean="0"/>
          </a:p>
          <a:p>
            <a:pPr marL="0" indent="0">
              <a:buNone/>
            </a:pPr>
            <a:r>
              <a:rPr lang="en-US" dirty="0" smtClean="0"/>
              <a:t>(3) </a:t>
            </a:r>
            <a:r>
              <a:rPr lang="en-US" i="1" dirty="0" smtClean="0"/>
              <a:t>Combination </a:t>
            </a:r>
            <a:r>
              <a:rPr lang="en-US" i="1" dirty="0"/>
              <a:t>vaccines: </a:t>
            </a:r>
            <a:r>
              <a:rPr lang="en-US" dirty="0"/>
              <a:t>HAV and hepatitis B virus (HBV) (</a:t>
            </a:r>
            <a:r>
              <a:rPr lang="en-US" dirty="0" err="1"/>
              <a:t>Twinrix</a:t>
            </a:r>
            <a:r>
              <a:rPr lang="en-US" dirty="0"/>
              <a:t>) 	</a:t>
            </a:r>
          </a:p>
          <a:p>
            <a:pPr marL="0" indent="0">
              <a:buNone/>
            </a:pPr>
            <a:r>
              <a:rPr lang="en-US" i="1" dirty="0" smtClean="0"/>
              <a:t>Indications</a:t>
            </a:r>
            <a:r>
              <a:rPr lang="en-US" i="1" dirty="0"/>
              <a:t>: </a:t>
            </a:r>
            <a:r>
              <a:rPr lang="en-US" dirty="0"/>
              <a:t>	</a:t>
            </a:r>
          </a:p>
          <a:p>
            <a:r>
              <a:rPr lang="en-US" dirty="0" smtClean="0"/>
              <a:t> </a:t>
            </a:r>
            <a:r>
              <a:rPr lang="en-US" dirty="0"/>
              <a:t>Illicit drug users </a:t>
            </a:r>
          </a:p>
          <a:p>
            <a:r>
              <a:rPr lang="en-US" dirty="0" smtClean="0"/>
              <a:t> </a:t>
            </a:r>
            <a:r>
              <a:rPr lang="en-US" dirty="0"/>
              <a:t>Hemophiliacs </a:t>
            </a:r>
          </a:p>
          <a:p>
            <a:r>
              <a:rPr lang="en-US" dirty="0" smtClean="0"/>
              <a:t> </a:t>
            </a:r>
            <a:r>
              <a:rPr lang="en-US" dirty="0"/>
              <a:t>Infected with other hepatitis viruses </a:t>
            </a:r>
          </a:p>
          <a:p>
            <a:r>
              <a:rPr lang="en-US" dirty="0" smtClean="0"/>
              <a:t> </a:t>
            </a:r>
            <a:r>
              <a:rPr lang="en-US" dirty="0"/>
              <a:t>Chronic liver disease (CLD) and not immune to hepatitis A virus (HAV) </a:t>
            </a:r>
          </a:p>
          <a:p>
            <a:r>
              <a:rPr lang="en-US" dirty="0" smtClean="0"/>
              <a:t> </a:t>
            </a:r>
            <a:r>
              <a:rPr lang="en-US" dirty="0"/>
              <a:t>Received or awaiting liver transplant </a:t>
            </a:r>
            <a:endParaRPr lang="en-US" dirty="0" smtClean="0"/>
          </a:p>
          <a:p>
            <a:r>
              <a:rPr lang="en-US" dirty="0" smtClean="0"/>
              <a:t> </a:t>
            </a:r>
            <a:r>
              <a:rPr lang="en-US" dirty="0"/>
              <a:t>Food handlers </a:t>
            </a:r>
          </a:p>
          <a:p>
            <a:r>
              <a:rPr lang="en-US" dirty="0" smtClean="0"/>
              <a:t> MSM </a:t>
            </a:r>
            <a:endParaRPr lang="en-US" dirty="0"/>
          </a:p>
          <a:p>
            <a:r>
              <a:rPr lang="en-US" dirty="0" err="1" smtClean="0"/>
              <a:t>Postexposure</a:t>
            </a:r>
            <a:r>
              <a:rPr lang="en-US" dirty="0" smtClean="0"/>
              <a:t> </a:t>
            </a:r>
            <a:r>
              <a:rPr lang="en-US" dirty="0"/>
              <a:t>prophylaxis 	</a:t>
            </a:r>
          </a:p>
          <a:p>
            <a:endParaRPr lang="en-US" dirty="0"/>
          </a:p>
          <a:p>
            <a:pPr marL="0" indent="0">
              <a:buNone/>
            </a:pPr>
            <a:endParaRPr lang="en-US" dirty="0" smtClean="0"/>
          </a:p>
          <a:p>
            <a:endParaRPr lang="en-US" dirty="0"/>
          </a:p>
        </p:txBody>
      </p:sp>
    </p:spTree>
    <p:extLst>
      <p:ext uri="{BB962C8B-B14F-4D97-AF65-F5344CB8AC3E}">
        <p14:creationId xmlns:p14="http://schemas.microsoft.com/office/powerpoint/2010/main" xmlns="" val="27762194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509</TotalTime>
  <Words>1771</Words>
  <Application>Microsoft Office PowerPoint</Application>
  <PresentationFormat>Custom</PresentationFormat>
  <Paragraphs>377</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Seminar on Adult Vaccination</vt:lpstr>
      <vt:lpstr>Introduction</vt:lpstr>
      <vt:lpstr>Available Adult Vaccinations</vt:lpstr>
      <vt:lpstr>8 Rights before vaccine administration </vt:lpstr>
      <vt:lpstr> Tdap -tetanus toxoid, diphtheria toxoid and acellular pertussis  </vt:lpstr>
      <vt:lpstr>Slide 6</vt:lpstr>
      <vt:lpstr>Schedule and route of administration</vt:lpstr>
      <vt:lpstr>Contraindications:  </vt:lpstr>
      <vt:lpstr> Hepatitis A virus-    </vt:lpstr>
      <vt:lpstr> Schedule and route of administration </vt:lpstr>
      <vt:lpstr> Hepatitis B virus  </vt:lpstr>
      <vt:lpstr>Indications cont…</vt:lpstr>
      <vt:lpstr>Schedule and route of administration</vt:lpstr>
      <vt:lpstr> Human papillomavirus </vt:lpstr>
      <vt:lpstr>Indications</vt:lpstr>
      <vt:lpstr>Schedule and contraindication</vt:lpstr>
      <vt:lpstr> Measles, Mumps and Rubella   </vt:lpstr>
      <vt:lpstr>Schedule and contraindications</vt:lpstr>
      <vt:lpstr> Meningococcal meningitis  </vt:lpstr>
      <vt:lpstr>Schedule and contraindication</vt:lpstr>
      <vt:lpstr> Pneumococcal vaccine </vt:lpstr>
      <vt:lpstr>Schedule and Contraindication</vt:lpstr>
      <vt:lpstr> Typhoid  vaccine </vt:lpstr>
      <vt:lpstr>Schedule and Contraindications</vt:lpstr>
      <vt:lpstr> Influenza vaccine  </vt:lpstr>
      <vt:lpstr>Schedule and Contraindications</vt:lpstr>
      <vt:lpstr>Slide 27</vt:lpstr>
      <vt:lpstr> Rabies vaccine </vt:lpstr>
      <vt:lpstr>Schedule</vt:lpstr>
      <vt:lpstr> Varicella (Chicken pox) </vt:lpstr>
      <vt:lpstr>Schedule and Contrindications</vt:lpstr>
      <vt:lpstr> Anthrax vaccine   </vt:lpstr>
      <vt:lpstr>Schedule and Contraindications</vt:lpstr>
      <vt:lpstr> Plague vaccine </vt:lpstr>
      <vt:lpstr>Schedule and Contraindications</vt:lpstr>
      <vt:lpstr> Yellow fever vaccine   </vt:lpstr>
      <vt:lpstr>Schedule and Contraindications</vt:lpstr>
      <vt:lpstr> Newer Adult Vaccinations</vt:lpstr>
      <vt:lpstr>Conclusion</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dc:creator>
  <cp:lastModifiedBy>Jeevana</cp:lastModifiedBy>
  <cp:revision>46</cp:revision>
  <dcterms:created xsi:type="dcterms:W3CDTF">2017-12-23T17:03:17Z</dcterms:created>
  <dcterms:modified xsi:type="dcterms:W3CDTF">2020-08-19T11:30:44Z</dcterms:modified>
</cp:coreProperties>
</file>