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30" r:id="rId74"/>
    <p:sldId id="331" r:id="rId7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27" autoAdjust="0"/>
  </p:normalViewPr>
  <p:slideViewPr>
    <p:cSldViewPr>
      <p:cViewPr>
        <p:scale>
          <a:sx n="60" d="100"/>
          <a:sy n="60" d="100"/>
        </p:scale>
        <p:origin x="-1644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9091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8EAA-A058-430D-AEF1-9AC3EB46F9CF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1049092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909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909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909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0F0C2-41CD-4F42-BFC3-56ED5AC6032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05E9026-9C0A-41A5-9B92-A53796E110C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8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3D6D896-CE5E-4064-B8E5-AE48B7459A36}" type="slidenum">
              <a:rPr lang="en-US"/>
              <a:pPr/>
              <a:t>68</a:t>
            </a:fld>
            <a:endParaRPr lang="en-US"/>
          </a:p>
        </p:txBody>
      </p:sp>
      <p:sp>
        <p:nvSpPr>
          <p:cNvPr id="1049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90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94F8E5F-956C-4BA5-B955-458B169315C3}" type="slidenum">
              <a:rPr lang="en-US"/>
              <a:pPr/>
              <a:t>72</a:t>
            </a:fld>
            <a:endParaRPr lang="en-US"/>
          </a:p>
        </p:txBody>
      </p:sp>
      <p:sp>
        <p:nvSpPr>
          <p:cNvPr id="1049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90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A715DF5-197A-406D-90AB-BC6296EA5C1A}" type="slidenum">
              <a:rPr lang="en-US"/>
              <a:pPr/>
              <a:t>8</a:t>
            </a:fld>
            <a:endParaRPr lang="en-US"/>
          </a:p>
        </p:txBody>
      </p:sp>
      <p:sp>
        <p:nvSpPr>
          <p:cNvPr id="104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32DDBAA-8493-4750-B998-DEAA52621D1D}" type="slidenum">
              <a:rPr lang="en-US"/>
              <a:pPr/>
              <a:t>61</a:t>
            </a:fld>
            <a:endParaRPr lang="en-US"/>
          </a:p>
        </p:txBody>
      </p:sp>
      <p:sp>
        <p:nvSpPr>
          <p:cNvPr id="104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Proghathism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8C7BEF7-589B-45D5-99BD-2AC5CC371A92}" type="slidenum">
              <a:rPr lang="en-US"/>
              <a:pPr/>
              <a:t>62</a:t>
            </a:fld>
            <a:endParaRPr lang="en-US"/>
          </a:p>
        </p:txBody>
      </p:sp>
      <p:sp>
        <p:nvSpPr>
          <p:cNvPr id="10485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b="1" u="sn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6B8DDD1-7A67-448A-B6C9-CFEB86E11C69}" type="slidenum">
              <a:rPr lang="en-US"/>
              <a:pPr/>
              <a:t>63</a:t>
            </a:fld>
            <a:endParaRPr lang="en-US"/>
          </a:p>
        </p:txBody>
      </p:sp>
      <p:sp>
        <p:nvSpPr>
          <p:cNvPr id="1048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5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11E7FC3-B31B-46A0-8D8F-B1374CB037A7}" type="slidenum">
              <a:rPr lang="en-US"/>
              <a:pPr/>
              <a:t>64</a:t>
            </a:fld>
            <a:endParaRPr lang="en-US"/>
          </a:p>
        </p:txBody>
      </p:sp>
      <p:sp>
        <p:nvSpPr>
          <p:cNvPr id="104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5D55071-3C6D-4897-9BEB-1A7F9CA04C6B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8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B681F2E-E197-4085-A9A1-520FA41EADFE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54A718C-E253-40AF-AAC2-1522D25C2566}" type="slidenum">
              <a:rPr lang="en-US"/>
              <a:pPr/>
              <a:t>67</a:t>
            </a:fld>
            <a:endParaRPr lang="en-US"/>
          </a:p>
        </p:txBody>
      </p:sp>
      <p:sp>
        <p:nvSpPr>
          <p:cNvPr id="10490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90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Holder 2"/>
          <p:cNvSpPr>
            <a:spLocks noGrp="1"/>
          </p:cNvSpPr>
          <p:nvPr>
            <p:ph type="ctrTitle"/>
          </p:nvPr>
        </p:nvSpPr>
        <p:spPr>
          <a:xfrm>
            <a:off x="1315719" y="2188210"/>
            <a:ext cx="6512560" cy="148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1048620" name="Holder 3"/>
          <p:cNvSpPr>
            <a:spLocks noGrp="1"/>
          </p:cNvSpPr>
          <p:nvPr>
            <p:ph type="subTitle" idx="4"/>
          </p:nvPr>
        </p:nvSpPr>
        <p:spPr>
          <a:xfrm>
            <a:off x="2796539" y="4234179"/>
            <a:ext cx="3550920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1048621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22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1048623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1048582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104858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104858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1048871" name="Holder 3"/>
          <p:cNvSpPr>
            <a:spLocks noGrp="1"/>
          </p:cNvSpPr>
          <p:nvPr>
            <p:ph sz="half" idx="2"/>
          </p:nvPr>
        </p:nvSpPr>
        <p:spPr>
          <a:xfrm>
            <a:off x="496569" y="1303231"/>
            <a:ext cx="3434715" cy="3630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1048872" name="Holder 4"/>
          <p:cNvSpPr>
            <a:spLocks noGrp="1"/>
          </p:cNvSpPr>
          <p:nvPr>
            <p:ph sz="half" idx="3"/>
          </p:nvPr>
        </p:nvSpPr>
        <p:spPr>
          <a:xfrm>
            <a:off x="5066029" y="2131059"/>
            <a:ext cx="3522979" cy="4657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1048873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874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1048875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104901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901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104901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16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1048617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17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IN"/>
          </a:p>
        </p:txBody>
      </p:sp>
      <p:sp>
        <p:nvSpPr>
          <p:cNvPr id="10487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10487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10487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/>
          <a:p>
            <a:fld id="{F77334E9-4433-4CDB-AF7C-FDB32E13A7F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3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/>
          <a:p>
            <a:fld id="{B3E97684-83D9-44CA-921B-4FAB93433A3A}" type="slidenum">
              <a:rPr lang="en-CA">
                <a:solidFill>
                  <a:srgbClr val="FFFFFF"/>
                </a:solidFill>
              </a:rPr>
              <a:pPr/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535940" y="1614169"/>
            <a:ext cx="8072119" cy="277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535940" y="1176019"/>
            <a:ext cx="7453630" cy="1564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cushings.homestead.com/files/stomachstriae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ctrTitle"/>
          </p:nvPr>
        </p:nvSpPr>
        <p:spPr>
          <a:xfrm>
            <a:off x="1315719" y="2188210"/>
            <a:ext cx="6512560" cy="1447801"/>
          </a:xfrm>
        </p:spPr>
        <p:txBody>
          <a:bodyPr/>
          <a:lstStyle/>
          <a:p>
            <a:r>
              <a:rPr lang="en-US" dirty="0" smtClean="0"/>
              <a:t>ANTERIOR PITUITARY SYNDROME</a:t>
            </a:r>
            <a:endParaRPr lang="en-IN" dirty="0"/>
          </a:p>
        </p:txBody>
      </p:sp>
      <p:sp>
        <p:nvSpPr>
          <p:cNvPr id="1048625" name="Subtitle 2"/>
          <p:cNvSpPr>
            <a:spLocks noGrp="1"/>
          </p:cNvSpPr>
          <p:nvPr>
            <p:ph type="subTitle" idx="4"/>
          </p:nvPr>
        </p:nvSpPr>
        <p:spPr>
          <a:xfrm>
            <a:off x="5440680" y="5128736"/>
            <a:ext cx="3550920" cy="738664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object 2"/>
          <p:cNvSpPr txBox="1">
            <a:spLocks noGrp="1"/>
          </p:cNvSpPr>
          <p:nvPr>
            <p:ph type="title"/>
          </p:nvPr>
        </p:nvSpPr>
        <p:spPr>
          <a:xfrm>
            <a:off x="2125979" y="177800"/>
            <a:ext cx="140525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C</a:t>
            </a:r>
            <a:r>
              <a:rPr sz="3600" b="1" spc="-10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ntd..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48731" name="object 3"/>
          <p:cNvSpPr txBox="1"/>
          <p:nvPr/>
        </p:nvSpPr>
        <p:spPr>
          <a:xfrm>
            <a:off x="78739" y="1112520"/>
            <a:ext cx="7319645" cy="4632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713740" indent="-289560">
              <a:lnSpc>
                <a:spcPct val="100000"/>
              </a:lnSpc>
              <a:spcBef>
                <a:spcPts val="700"/>
              </a:spcBef>
              <a:buAutoNum type="alphaLcParenR" startAt="3"/>
              <a:tabLst>
                <a:tab pos="714375" algn="l"/>
              </a:tabLst>
            </a:pPr>
            <a:r>
              <a:rPr sz="2400" spc="-5" dirty="0">
                <a:latin typeface="Calibri"/>
                <a:cs typeface="Calibri"/>
              </a:rPr>
              <a:t>Craniopharyngioma</a:t>
            </a:r>
            <a:endParaRPr sz="2400">
              <a:latin typeface="Calibri"/>
              <a:cs typeface="Calibri"/>
            </a:endParaRPr>
          </a:p>
          <a:p>
            <a:pPr marL="744220" indent="-320040">
              <a:lnSpc>
                <a:spcPct val="100000"/>
              </a:lnSpc>
              <a:spcBef>
                <a:spcPts val="600"/>
              </a:spcBef>
              <a:buAutoNum type="alphaLcParenR" startAt="3"/>
              <a:tabLst>
                <a:tab pos="744855" algn="l"/>
              </a:tabLst>
            </a:pPr>
            <a:r>
              <a:rPr sz="2400" spc="-5" dirty="0">
                <a:latin typeface="Calibri"/>
                <a:cs typeface="Calibri"/>
              </a:rPr>
              <a:t>Rathke’s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cyst</a:t>
            </a:r>
            <a:endParaRPr sz="2400">
              <a:latin typeface="Calibri"/>
              <a:cs typeface="Calibri"/>
            </a:endParaRPr>
          </a:p>
          <a:p>
            <a:pPr marL="736600" indent="-312420">
              <a:lnSpc>
                <a:spcPct val="100000"/>
              </a:lnSpc>
              <a:spcBef>
                <a:spcPts val="600"/>
              </a:spcBef>
              <a:buAutoNum type="alphaLcParenR" startAt="3"/>
              <a:tabLst>
                <a:tab pos="737235" algn="l"/>
              </a:tabLst>
            </a:pPr>
            <a:r>
              <a:rPr sz="2400" spc="-5" dirty="0">
                <a:latin typeface="Calibri"/>
                <a:cs typeface="Calibri"/>
              </a:rPr>
              <a:t>Other Tm:- Mets, lymphoma, Leukemia,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Meningioma</a:t>
            </a:r>
            <a:endParaRPr sz="24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343535" algn="l"/>
              </a:tabLst>
            </a:pPr>
            <a:r>
              <a:rPr sz="2600" b="1" spc="-5" dirty="0">
                <a:latin typeface="Calibri"/>
                <a:cs typeface="Calibri"/>
              </a:rPr>
              <a:t>Vascular</a:t>
            </a:r>
            <a:endParaRPr sz="2600">
              <a:latin typeface="Calibri"/>
              <a:cs typeface="Calibri"/>
            </a:endParaRPr>
          </a:p>
          <a:p>
            <a:pPr marL="663575" lvl="1" indent="-307975">
              <a:lnSpc>
                <a:spcPct val="100000"/>
              </a:lnSpc>
              <a:spcBef>
                <a:spcPts val="590"/>
              </a:spcBef>
              <a:buAutoNum type="alphaLcParenR"/>
              <a:tabLst>
                <a:tab pos="664210" algn="l"/>
              </a:tabLst>
            </a:pPr>
            <a:r>
              <a:rPr sz="2400" spc="-5" dirty="0">
                <a:latin typeface="Calibri"/>
                <a:cs typeface="Calibri"/>
              </a:rPr>
              <a:t>Pituitary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apoplexy</a:t>
            </a:r>
            <a:endParaRPr sz="2400">
              <a:latin typeface="Calibri"/>
              <a:cs typeface="Calibri"/>
            </a:endParaRPr>
          </a:p>
          <a:p>
            <a:pPr marL="675640" lvl="1" indent="-32004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676275" algn="l"/>
              </a:tabLst>
            </a:pPr>
            <a:r>
              <a:rPr sz="2400" spc="-5" dirty="0">
                <a:latin typeface="Calibri"/>
                <a:cs typeface="Calibri"/>
              </a:rPr>
              <a:t>Seehan’s syndrome(Postpartum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necrosis)</a:t>
            </a:r>
            <a:endParaRPr sz="2400">
              <a:latin typeface="Calibri"/>
              <a:cs typeface="Calibri"/>
            </a:endParaRPr>
          </a:p>
          <a:p>
            <a:pPr marL="645160" lvl="1" indent="-28956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645795" algn="l"/>
              </a:tabLst>
            </a:pPr>
            <a:r>
              <a:rPr sz="2400" spc="-5" dirty="0">
                <a:latin typeface="Calibri"/>
                <a:cs typeface="Calibri"/>
              </a:rPr>
              <a:t>Sickle cell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 marL="675640" lvl="1" indent="-32004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676275" algn="l"/>
              </a:tabLst>
            </a:pPr>
            <a:r>
              <a:rPr sz="2400" spc="-5" dirty="0">
                <a:latin typeface="Calibri"/>
                <a:cs typeface="Calibri"/>
              </a:rPr>
              <a:t>Arteritis</a:t>
            </a:r>
            <a:endParaRPr sz="2400">
              <a:latin typeface="Calibri"/>
              <a:cs typeface="Calibri"/>
            </a:endParaRPr>
          </a:p>
          <a:p>
            <a:pPr marL="365760" indent="-353060">
              <a:lnSpc>
                <a:spcPct val="100000"/>
              </a:lnSpc>
              <a:spcBef>
                <a:spcPts val="20"/>
              </a:spcBef>
              <a:buAutoNum type="arabicPeriod" startAt="3"/>
              <a:tabLst>
                <a:tab pos="366395" algn="l"/>
              </a:tabLst>
            </a:pPr>
            <a:r>
              <a:rPr sz="2800" b="1" spc="-5" dirty="0">
                <a:latin typeface="Calibri"/>
                <a:cs typeface="Calibri"/>
              </a:rPr>
              <a:t>Traumatic</a:t>
            </a:r>
            <a:endParaRPr sz="2800">
              <a:latin typeface="Calibri"/>
              <a:cs typeface="Calibri"/>
            </a:endParaRPr>
          </a:p>
          <a:p>
            <a:pPr marL="492759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Calibri"/>
                <a:cs typeface="Calibri"/>
              </a:rPr>
              <a:t>Injury, surgical resection, Radiation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damage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object 2"/>
          <p:cNvSpPr txBox="1">
            <a:spLocks noGrp="1"/>
          </p:cNvSpPr>
          <p:nvPr>
            <p:ph type="title"/>
          </p:nvPr>
        </p:nvSpPr>
        <p:spPr>
          <a:xfrm>
            <a:off x="1911350" y="105410"/>
            <a:ext cx="140589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C</a:t>
            </a:r>
            <a:r>
              <a:rPr sz="3600" b="1" spc="-10" dirty="0">
                <a:latin typeface="Calibri"/>
                <a:cs typeface="Calibri"/>
              </a:rPr>
              <a:t>o</a:t>
            </a:r>
            <a:r>
              <a:rPr sz="3600" b="1" dirty="0">
                <a:latin typeface="Calibri"/>
                <a:cs typeface="Calibri"/>
              </a:rPr>
              <a:t>n</a:t>
            </a:r>
            <a:r>
              <a:rPr sz="3600" b="1" spc="-5" dirty="0">
                <a:latin typeface="Calibri"/>
                <a:cs typeface="Calibri"/>
              </a:rPr>
              <a:t>td..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48736" name="object 3"/>
          <p:cNvSpPr txBox="1"/>
          <p:nvPr/>
        </p:nvSpPr>
        <p:spPr>
          <a:xfrm>
            <a:off x="222250" y="743585"/>
            <a:ext cx="8032750" cy="488632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66395" indent="-353695">
              <a:lnSpc>
                <a:spcPct val="100000"/>
              </a:lnSpc>
              <a:spcBef>
                <a:spcPts val="1255"/>
              </a:spcBef>
              <a:buAutoNum type="arabicPeriod" startAt="5"/>
              <a:tabLst>
                <a:tab pos="367030" algn="l"/>
              </a:tabLst>
            </a:pPr>
            <a:r>
              <a:rPr sz="2800" b="1" spc="-5" dirty="0">
                <a:latin typeface="Calibri"/>
                <a:cs typeface="Calibri"/>
              </a:rPr>
              <a:t>Inflammatory</a:t>
            </a:r>
            <a:endParaRPr sz="2800">
              <a:latin typeface="Calibri"/>
              <a:cs typeface="Calibri"/>
            </a:endParaRPr>
          </a:p>
          <a:p>
            <a:pPr marL="354330" lvl="1" indent="-19050">
              <a:lnSpc>
                <a:spcPct val="100000"/>
              </a:lnSpc>
              <a:spcBef>
                <a:spcPts val="990"/>
              </a:spcBef>
              <a:buAutoNum type="alphaLcParenR"/>
              <a:tabLst>
                <a:tab pos="642620" algn="l"/>
                <a:tab pos="6159500" algn="l"/>
              </a:tabLst>
            </a:pPr>
            <a:r>
              <a:rPr sz="2400" spc="-5" dirty="0">
                <a:latin typeface="Calibri"/>
                <a:cs typeface="Calibri"/>
              </a:rPr>
              <a:t>Hypophisitis:- Lymhocytic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granulomatous	hypophisitis</a:t>
            </a:r>
            <a:endParaRPr sz="2400">
              <a:latin typeface="Calibri"/>
              <a:cs typeface="Calibri"/>
            </a:endParaRPr>
          </a:p>
          <a:p>
            <a:pPr marL="354330" marR="5080" lvl="1" indent="1270">
              <a:lnSpc>
                <a:spcPct val="100000"/>
              </a:lnSpc>
              <a:spcBef>
                <a:spcPts val="680"/>
              </a:spcBef>
              <a:buAutoNum type="alphaLcParenR"/>
              <a:tabLst>
                <a:tab pos="676275" algn="l"/>
              </a:tabLst>
            </a:pPr>
            <a:r>
              <a:rPr sz="2400" spc="-5" dirty="0">
                <a:latin typeface="Calibri"/>
                <a:cs typeface="Calibri"/>
              </a:rPr>
              <a:t>Other causes:- Hemochromatosis,Sarcoidosis, Histiocytosis,  Amyloidosis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alibri"/>
              <a:buAutoNum type="alphaLcParenR"/>
            </a:pPr>
            <a:endParaRPr sz="2400">
              <a:latin typeface="Times New Roman"/>
              <a:cs typeface="Times New Roman"/>
            </a:endParaRPr>
          </a:p>
          <a:p>
            <a:pPr marL="341630" indent="-328930">
              <a:lnSpc>
                <a:spcPct val="100000"/>
              </a:lnSpc>
              <a:spcBef>
                <a:spcPts val="1660"/>
              </a:spcBef>
              <a:buAutoNum type="arabicPeriod" startAt="5"/>
              <a:tabLst>
                <a:tab pos="342265" algn="l"/>
              </a:tabLst>
            </a:pPr>
            <a:r>
              <a:rPr sz="2600" b="1" spc="-5" dirty="0">
                <a:latin typeface="Calibri"/>
                <a:cs typeface="Calibri"/>
              </a:rPr>
              <a:t>Infections</a:t>
            </a:r>
            <a:endParaRPr sz="2600">
              <a:latin typeface="Calibri"/>
              <a:cs typeface="Calibri"/>
            </a:endParaRPr>
          </a:p>
          <a:p>
            <a:pPr marL="593725" lvl="1" indent="-306705">
              <a:lnSpc>
                <a:spcPct val="100000"/>
              </a:lnSpc>
              <a:spcBef>
                <a:spcPts val="590"/>
              </a:spcBef>
              <a:buAutoNum type="alphaLcParenR"/>
              <a:tabLst>
                <a:tab pos="594360" algn="l"/>
              </a:tabLst>
            </a:pPr>
            <a:r>
              <a:rPr sz="2400" spc="-5" dirty="0">
                <a:latin typeface="Calibri"/>
                <a:cs typeface="Calibri"/>
              </a:rPr>
              <a:t>Fungal(Histoplasmosis)</a:t>
            </a:r>
            <a:endParaRPr sz="2400">
              <a:latin typeface="Calibri"/>
              <a:cs typeface="Calibri"/>
            </a:endParaRPr>
          </a:p>
          <a:p>
            <a:pPr marL="607060" lvl="1" indent="-32004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607695" algn="l"/>
              </a:tabLst>
            </a:pPr>
            <a:r>
              <a:rPr sz="2400" spc="-5" dirty="0">
                <a:latin typeface="Calibri"/>
                <a:cs typeface="Calibri"/>
              </a:rPr>
              <a:t>Parasitis(Toxoplasma)</a:t>
            </a:r>
            <a:endParaRPr sz="2400">
              <a:latin typeface="Calibri"/>
              <a:cs typeface="Calibri"/>
            </a:endParaRPr>
          </a:p>
          <a:p>
            <a:pPr marL="576580" lvl="1" indent="-28956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577215" algn="l"/>
              </a:tabLst>
            </a:pPr>
            <a:r>
              <a:rPr sz="2400" spc="-5" dirty="0">
                <a:latin typeface="Calibri"/>
                <a:cs typeface="Calibri"/>
              </a:rPr>
              <a:t>Tuberculosis</a:t>
            </a:r>
            <a:endParaRPr sz="2400">
              <a:latin typeface="Calibri"/>
              <a:cs typeface="Calibri"/>
            </a:endParaRPr>
          </a:p>
          <a:p>
            <a:pPr marL="607060" lvl="1" indent="-32004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607695" algn="l"/>
              </a:tabLst>
            </a:pPr>
            <a:r>
              <a:rPr sz="2400" spc="-5" dirty="0">
                <a:latin typeface="Calibri"/>
                <a:cs typeface="Calibri"/>
              </a:rPr>
              <a:t>Pnumocystis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carinii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object 2"/>
          <p:cNvSpPr txBox="1">
            <a:spLocks noGrp="1"/>
          </p:cNvSpPr>
          <p:nvPr>
            <p:ph type="title"/>
          </p:nvPr>
        </p:nvSpPr>
        <p:spPr>
          <a:xfrm>
            <a:off x="2084070" y="487680"/>
            <a:ext cx="4972050" cy="133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Septo-Optic</a:t>
            </a:r>
            <a:r>
              <a:rPr sz="4400" spc="-15" dirty="0"/>
              <a:t> </a:t>
            </a:r>
            <a:r>
              <a:rPr sz="4400" spc="-5" dirty="0"/>
              <a:t>Dysplasia</a:t>
            </a:r>
            <a:endParaRPr sz="4400"/>
          </a:p>
        </p:txBody>
      </p:sp>
      <p:sp>
        <p:nvSpPr>
          <p:cNvPr id="1048738" name="object 3"/>
          <p:cNvSpPr txBox="1"/>
          <p:nvPr/>
        </p:nvSpPr>
        <p:spPr>
          <a:xfrm>
            <a:off x="764540" y="1287780"/>
            <a:ext cx="11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8739" name="object 4"/>
          <p:cNvSpPr txBox="1"/>
          <p:nvPr/>
        </p:nvSpPr>
        <p:spPr>
          <a:xfrm>
            <a:off x="999489" y="1313180"/>
            <a:ext cx="687895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Hypothalamic dysfunction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hypopituitarism</a:t>
            </a:r>
            <a:endParaRPr sz="2000">
              <a:latin typeface="Calibri"/>
              <a:cs typeface="Calibri"/>
            </a:endParaRPr>
          </a:p>
          <a:p>
            <a:pPr marL="298450" marR="5080" indent="-285750">
              <a:lnSpc>
                <a:spcPct val="80000"/>
              </a:lnSpc>
              <a:spcBef>
                <a:spcPts val="500"/>
              </a:spcBef>
            </a:pPr>
            <a:r>
              <a:rPr sz="3000" spc="509" baseline="5555" dirty="0">
                <a:solidFill>
                  <a:srgbClr val="7F63A1"/>
                </a:solidFill>
                <a:latin typeface="Symbol"/>
                <a:cs typeface="Symbol"/>
              </a:rPr>
              <a:t></a:t>
            </a:r>
            <a:r>
              <a:rPr sz="3000" spc="509" baseline="5555" dirty="0">
                <a:solidFill>
                  <a:srgbClr val="7F63A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may result from dysgenesis of the septum pellucidum </a:t>
            </a:r>
            <a:r>
              <a:rPr sz="2000" dirty="0">
                <a:solidFill>
                  <a:srgbClr val="6B6B6B"/>
                </a:solidFill>
                <a:latin typeface="Calibri"/>
                <a:cs typeface="Calibri"/>
              </a:rPr>
              <a:t>or </a:t>
            </a: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corpus  callosum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40" name="object 5"/>
          <p:cNvSpPr txBox="1"/>
          <p:nvPr/>
        </p:nvSpPr>
        <p:spPr>
          <a:xfrm>
            <a:off x="764540" y="2463800"/>
            <a:ext cx="11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8741" name="object 6"/>
          <p:cNvSpPr txBox="1"/>
          <p:nvPr/>
        </p:nvSpPr>
        <p:spPr>
          <a:xfrm>
            <a:off x="1037589" y="2489200"/>
            <a:ext cx="5408930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Affected children have mutations in the HESX1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42" name="object 7"/>
          <p:cNvSpPr txBox="1"/>
          <p:nvPr/>
        </p:nvSpPr>
        <p:spPr>
          <a:xfrm>
            <a:off x="764540" y="3088639"/>
            <a:ext cx="11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8743" name="object 8"/>
          <p:cNvSpPr txBox="1"/>
          <p:nvPr/>
        </p:nvSpPr>
        <p:spPr>
          <a:xfrm>
            <a:off x="1037589" y="3114039"/>
            <a:ext cx="4970780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These children exhibit variable combinations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44" name="object 9"/>
          <p:cNvSpPr txBox="1"/>
          <p:nvPr/>
        </p:nvSpPr>
        <p:spPr>
          <a:xfrm>
            <a:off x="999489" y="3421379"/>
            <a:ext cx="1470660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9" baseline="5555" dirty="0">
                <a:solidFill>
                  <a:srgbClr val="7F63A1"/>
                </a:solidFill>
                <a:latin typeface="Symbol"/>
                <a:cs typeface="Symbol"/>
              </a:rPr>
              <a:t></a:t>
            </a:r>
            <a:r>
              <a:rPr sz="3000" spc="509" baseline="5555" dirty="0">
                <a:solidFill>
                  <a:srgbClr val="7F63A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cleft</a:t>
            </a:r>
            <a:r>
              <a:rPr sz="2000" spc="-240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palate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45" name="object 10"/>
          <p:cNvSpPr txBox="1"/>
          <p:nvPr/>
        </p:nvSpPr>
        <p:spPr>
          <a:xfrm>
            <a:off x="764540" y="5237479"/>
            <a:ext cx="11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8746" name="object 11"/>
          <p:cNvSpPr txBox="1"/>
          <p:nvPr/>
        </p:nvSpPr>
        <p:spPr>
          <a:xfrm>
            <a:off x="999489" y="3728720"/>
            <a:ext cx="3574415" cy="307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7F63A1"/>
              </a:buClr>
              <a:buFont typeface="Symbol"/>
              <a:buChar char=""/>
              <a:tabLst>
                <a:tab pos="298450" algn="l"/>
              </a:tabLst>
            </a:pP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syndactyly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"/>
              </a:spcBef>
              <a:buClr>
                <a:srgbClr val="7F63A1"/>
              </a:buClr>
              <a:buFont typeface="Symbol"/>
              <a:buChar char=""/>
              <a:tabLst>
                <a:tab pos="298450" algn="l"/>
              </a:tabLst>
            </a:pP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ear</a:t>
            </a:r>
            <a:r>
              <a:rPr sz="2000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deformities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7F63A1"/>
              </a:buClr>
              <a:buFont typeface="Symbol"/>
              <a:buChar char=""/>
              <a:tabLst>
                <a:tab pos="298450" algn="l"/>
              </a:tabLst>
            </a:pP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optic</a:t>
            </a:r>
            <a:r>
              <a:rPr sz="2000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atrophy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7F63A1"/>
              </a:buClr>
              <a:buFont typeface="Symbol"/>
              <a:buChar char=""/>
              <a:tabLst>
                <a:tab pos="298450" algn="l"/>
              </a:tabLst>
            </a:pP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micropenis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7F63A1"/>
              </a:buClr>
              <a:buFont typeface="Symbol"/>
              <a:buChar char=""/>
              <a:tabLst>
                <a:tab pos="298450" algn="l"/>
              </a:tabLst>
            </a:pP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anosmia</a:t>
            </a:r>
            <a:endParaRPr sz="2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r>
              <a:rPr sz="2000" spc="-5" dirty="0">
                <a:latin typeface="Calibri"/>
                <a:cs typeface="Calibri"/>
              </a:rPr>
              <a:t>Pituitary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dysfunction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"/>
              </a:spcBef>
              <a:buClr>
                <a:srgbClr val="7F63A1"/>
              </a:buClr>
              <a:buFont typeface="Symbol"/>
              <a:buChar char=""/>
              <a:tabLst>
                <a:tab pos="298450" algn="l"/>
              </a:tabLst>
            </a:pP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Diabetes insipidus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7F63A1"/>
              </a:buClr>
              <a:buFont typeface="Symbol"/>
              <a:buChar char=""/>
              <a:tabLst>
                <a:tab pos="298450" algn="l"/>
              </a:tabLst>
            </a:pP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GH deficiency </a:t>
            </a:r>
            <a:r>
              <a:rPr sz="2000" dirty="0">
                <a:solidFill>
                  <a:srgbClr val="6B6B6B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short stature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lr>
                <a:srgbClr val="7F63A1"/>
              </a:buClr>
              <a:buFont typeface="Symbol"/>
              <a:buChar char=""/>
              <a:tabLst>
                <a:tab pos="298450" algn="l"/>
              </a:tabLst>
            </a:pP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Occasionally TSH</a:t>
            </a:r>
            <a:r>
              <a:rPr sz="2000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B6B6B"/>
                </a:solidFill>
                <a:latin typeface="Calibri"/>
                <a:cs typeface="Calibri"/>
              </a:rPr>
              <a:t>deficiency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47" name="object 12"/>
          <p:cNvSpPr/>
          <p:nvPr/>
        </p:nvSpPr>
        <p:spPr>
          <a:xfrm>
            <a:off x="5767070" y="3544570"/>
            <a:ext cx="1686560" cy="2190750"/>
          </a:xfrm>
          <a:custGeom>
            <a:avLst/>
            <a:gdLst/>
            <a:ahLst/>
            <a:cxnLst/>
            <a:rect l="l" t="t" r="r" b="b"/>
            <a:pathLst>
              <a:path w="1686559" h="2190750">
                <a:moveTo>
                  <a:pt x="0" y="0"/>
                </a:moveTo>
                <a:lnTo>
                  <a:pt x="1686559" y="0"/>
                </a:lnTo>
                <a:lnTo>
                  <a:pt x="1686559" y="2190749"/>
                </a:lnTo>
                <a:lnTo>
                  <a:pt x="0" y="219074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8" name="object 13"/>
          <p:cNvSpPr/>
          <p:nvPr/>
        </p:nvSpPr>
        <p:spPr>
          <a:xfrm>
            <a:off x="5796279" y="3572509"/>
            <a:ext cx="162813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object 2"/>
          <p:cNvSpPr txBox="1">
            <a:spLocks noGrp="1"/>
          </p:cNvSpPr>
          <p:nvPr>
            <p:ph type="title"/>
          </p:nvPr>
        </p:nvSpPr>
        <p:spPr>
          <a:xfrm>
            <a:off x="2473960" y="558800"/>
            <a:ext cx="4193540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Prader Willi</a:t>
            </a:r>
            <a:r>
              <a:rPr sz="3600" spc="-30" dirty="0"/>
              <a:t> </a:t>
            </a:r>
            <a:r>
              <a:rPr sz="3600" spc="-5" dirty="0"/>
              <a:t>Syndrome</a:t>
            </a:r>
            <a:endParaRPr sz="3600"/>
          </a:p>
        </p:txBody>
      </p:sp>
      <p:sp>
        <p:nvSpPr>
          <p:cNvPr id="1048751" name="object 3"/>
          <p:cNvSpPr txBox="1"/>
          <p:nvPr/>
        </p:nvSpPr>
        <p:spPr>
          <a:xfrm>
            <a:off x="1450339" y="1615439"/>
            <a:ext cx="7150100" cy="1783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715" indent="-228600" algn="just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Result from deletion of patternal copy of SRNPN and  NECDIN gene (chr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15q).</a:t>
            </a:r>
            <a:endParaRPr sz="24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59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Clinical feature:- Hypogonadotropic Hypogonadism,  Hyperphagia, obesity, muscle hypotonia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mental  retardation,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T2DM.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752" name="object 4"/>
          <p:cNvSpPr/>
          <p:nvPr/>
        </p:nvSpPr>
        <p:spPr>
          <a:xfrm>
            <a:off x="1714500" y="3498850"/>
            <a:ext cx="5715000" cy="2981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object 2"/>
          <p:cNvSpPr txBox="1">
            <a:spLocks noGrp="1"/>
          </p:cNvSpPr>
          <p:nvPr>
            <p:ph type="title"/>
          </p:nvPr>
        </p:nvSpPr>
        <p:spPr>
          <a:xfrm>
            <a:off x="2534920" y="381000"/>
            <a:ext cx="4283710" cy="1333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Kallman</a:t>
            </a:r>
            <a:r>
              <a:rPr sz="4400" spc="-60" dirty="0"/>
              <a:t> </a:t>
            </a:r>
            <a:r>
              <a:rPr sz="4400" spc="-5" dirty="0"/>
              <a:t>Syndrome</a:t>
            </a:r>
            <a:endParaRPr sz="4400"/>
          </a:p>
        </p:txBody>
      </p:sp>
      <p:sp>
        <p:nvSpPr>
          <p:cNvPr id="1048754" name="object 3"/>
          <p:cNvSpPr txBox="1"/>
          <p:nvPr/>
        </p:nvSpPr>
        <p:spPr>
          <a:xfrm>
            <a:off x="473709" y="1366519"/>
            <a:ext cx="119380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55" name="object 4"/>
          <p:cNvSpPr txBox="1"/>
          <p:nvPr/>
        </p:nvSpPr>
        <p:spPr>
          <a:xfrm>
            <a:off x="816610" y="1381760"/>
            <a:ext cx="6243320" cy="56007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10"/>
              </a:spcBef>
            </a:pPr>
            <a:r>
              <a:rPr sz="2100" spc="-5" dirty="0">
                <a:latin typeface="Calibri"/>
                <a:cs typeface="Calibri"/>
              </a:rPr>
              <a:t>Defective hypothalamic gonadotropin-releasing hormone  (GnRH)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synthesis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48756" name="object 5"/>
          <p:cNvSpPr txBox="1"/>
          <p:nvPr/>
        </p:nvSpPr>
        <p:spPr>
          <a:xfrm>
            <a:off x="473709" y="2308860"/>
            <a:ext cx="119380" cy="317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57" name="object 6"/>
          <p:cNvSpPr txBox="1"/>
          <p:nvPr/>
        </p:nvSpPr>
        <p:spPr>
          <a:xfrm>
            <a:off x="816610" y="2324100"/>
            <a:ext cx="6440170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Associated </a:t>
            </a:r>
            <a:r>
              <a:rPr sz="2100" spc="-5" dirty="0">
                <a:latin typeface="Calibri"/>
                <a:cs typeface="Calibri"/>
              </a:rPr>
              <a:t>with anosmia </a:t>
            </a:r>
            <a:r>
              <a:rPr sz="2100" dirty="0">
                <a:latin typeface="Calibri"/>
                <a:cs typeface="Calibri"/>
              </a:rPr>
              <a:t>or </a:t>
            </a:r>
            <a:r>
              <a:rPr sz="2100" spc="-5" dirty="0">
                <a:latin typeface="Calibri"/>
                <a:cs typeface="Calibri"/>
              </a:rPr>
              <a:t>hyposmia due </a:t>
            </a:r>
            <a:r>
              <a:rPr sz="210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olfactory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bulb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48758" name="object 7"/>
          <p:cNvSpPr txBox="1"/>
          <p:nvPr/>
        </p:nvSpPr>
        <p:spPr>
          <a:xfrm>
            <a:off x="816610" y="2580639"/>
            <a:ext cx="2468245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agenesis </a:t>
            </a:r>
            <a:r>
              <a:rPr sz="2100" dirty="0">
                <a:latin typeface="Calibri"/>
                <a:cs typeface="Calibri"/>
              </a:rPr>
              <a:t>or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hypoplasia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48759" name="object 8"/>
          <p:cNvSpPr txBox="1"/>
          <p:nvPr/>
        </p:nvSpPr>
        <p:spPr>
          <a:xfrm>
            <a:off x="473709" y="3251200"/>
            <a:ext cx="119380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60" name="object 9"/>
          <p:cNvSpPr txBox="1"/>
          <p:nvPr/>
        </p:nvSpPr>
        <p:spPr>
          <a:xfrm>
            <a:off x="816610" y="3266440"/>
            <a:ext cx="6421120" cy="80073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05"/>
              </a:spcBef>
            </a:pPr>
            <a:r>
              <a:rPr sz="2100" dirty="0">
                <a:latin typeface="Calibri"/>
                <a:cs typeface="Calibri"/>
              </a:rPr>
              <a:t>May </a:t>
            </a:r>
            <a:r>
              <a:rPr sz="2100" spc="-5" dirty="0">
                <a:latin typeface="Calibri"/>
                <a:cs typeface="Calibri"/>
              </a:rPr>
              <a:t>also be associated with: color blindness,optic atrophy,  nerve </a:t>
            </a:r>
            <a:r>
              <a:rPr sz="2100" spc="-10" dirty="0">
                <a:latin typeface="Calibri"/>
                <a:cs typeface="Calibri"/>
              </a:rPr>
              <a:t>deafness, </a:t>
            </a:r>
            <a:r>
              <a:rPr sz="2100" spc="-5" dirty="0">
                <a:latin typeface="Calibri"/>
                <a:cs typeface="Calibri"/>
              </a:rPr>
              <a:t>cleft palate, renal abnormalities,  cryptorchidism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48761" name="object 10"/>
          <p:cNvSpPr txBox="1"/>
          <p:nvPr/>
        </p:nvSpPr>
        <p:spPr>
          <a:xfrm>
            <a:off x="473709" y="4450079"/>
            <a:ext cx="119380" cy="317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62" name="object 11"/>
          <p:cNvSpPr txBox="1"/>
          <p:nvPr/>
        </p:nvSpPr>
        <p:spPr>
          <a:xfrm>
            <a:off x="816610" y="4465320"/>
            <a:ext cx="4142740" cy="6197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2100" spc="-5" dirty="0">
                <a:latin typeface="Calibri"/>
                <a:cs typeface="Calibri"/>
              </a:rPr>
              <a:t>GnRH deficiency prevents </a:t>
            </a:r>
            <a:r>
              <a:rPr sz="2100" spc="-10" dirty="0">
                <a:latin typeface="Calibri"/>
                <a:cs typeface="Calibri"/>
              </a:rPr>
              <a:t>progression  </a:t>
            </a:r>
            <a:r>
              <a:rPr sz="2100" spc="-5" dirty="0">
                <a:latin typeface="Calibri"/>
                <a:cs typeface="Calibri"/>
              </a:rPr>
              <a:t>through puberty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48763" name="object 12"/>
          <p:cNvSpPr txBox="1"/>
          <p:nvPr/>
        </p:nvSpPr>
        <p:spPr>
          <a:xfrm>
            <a:off x="473709" y="5458459"/>
            <a:ext cx="119380" cy="317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64" name="object 13"/>
          <p:cNvSpPr txBox="1"/>
          <p:nvPr/>
        </p:nvSpPr>
        <p:spPr>
          <a:xfrm>
            <a:off x="816610" y="5473700"/>
            <a:ext cx="4119879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Characterized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by</a:t>
            </a:r>
            <a:endParaRPr sz="21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Symbol"/>
              <a:buChar char=""/>
              <a:tabLst>
                <a:tab pos="412750" algn="l"/>
              </a:tabLst>
            </a:pPr>
            <a:r>
              <a:rPr sz="2100" spc="-5" dirty="0">
                <a:latin typeface="Calibri"/>
                <a:cs typeface="Calibri"/>
              </a:rPr>
              <a:t>low </a:t>
            </a:r>
            <a:r>
              <a:rPr sz="2100" dirty="0">
                <a:latin typeface="Calibri"/>
                <a:cs typeface="Calibri"/>
              </a:rPr>
              <a:t>LH </a:t>
            </a:r>
            <a:r>
              <a:rPr sz="2100" spc="-5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FSH</a:t>
            </a:r>
            <a:r>
              <a:rPr sz="2100" spc="-5" dirty="0">
                <a:latin typeface="Calibri"/>
                <a:cs typeface="Calibri"/>
              </a:rPr>
              <a:t> levels</a:t>
            </a:r>
            <a:endParaRPr sz="21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Symbol"/>
              <a:buChar char=""/>
              <a:tabLst>
                <a:tab pos="412750" algn="l"/>
              </a:tabLst>
            </a:pPr>
            <a:r>
              <a:rPr sz="2100" spc="-5" dirty="0">
                <a:latin typeface="Calibri"/>
                <a:cs typeface="Calibri"/>
              </a:rPr>
              <a:t>low concentrations </a:t>
            </a:r>
            <a:r>
              <a:rPr sz="2100" dirty="0">
                <a:latin typeface="Calibri"/>
                <a:cs typeface="Calibri"/>
              </a:rPr>
              <a:t>of </a:t>
            </a:r>
            <a:r>
              <a:rPr sz="2100" spc="-5" dirty="0">
                <a:latin typeface="Calibri"/>
                <a:cs typeface="Calibri"/>
              </a:rPr>
              <a:t>sex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steroids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48765" name="object 14"/>
          <p:cNvSpPr/>
          <p:nvPr/>
        </p:nvSpPr>
        <p:spPr>
          <a:xfrm>
            <a:off x="7258050" y="2900679"/>
            <a:ext cx="1324610" cy="3191510"/>
          </a:xfrm>
          <a:custGeom>
            <a:avLst/>
            <a:gdLst/>
            <a:ahLst/>
            <a:cxnLst/>
            <a:rect l="l" t="t" r="r" b="b"/>
            <a:pathLst>
              <a:path w="1324609" h="3191510">
                <a:moveTo>
                  <a:pt x="0" y="0"/>
                </a:moveTo>
                <a:lnTo>
                  <a:pt x="1324609" y="0"/>
                </a:lnTo>
                <a:lnTo>
                  <a:pt x="1324609" y="3191510"/>
                </a:lnTo>
                <a:lnTo>
                  <a:pt x="0" y="319151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6" name="object 15"/>
          <p:cNvSpPr/>
          <p:nvPr/>
        </p:nvSpPr>
        <p:spPr>
          <a:xfrm>
            <a:off x="7287259" y="2928620"/>
            <a:ext cx="1267459" cy="313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object 2"/>
          <p:cNvSpPr txBox="1">
            <a:spLocks noGrp="1"/>
          </p:cNvSpPr>
          <p:nvPr>
            <p:ph type="title"/>
          </p:nvPr>
        </p:nvSpPr>
        <p:spPr>
          <a:xfrm>
            <a:off x="2426970" y="389890"/>
            <a:ext cx="4283710" cy="133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Kallman</a:t>
            </a:r>
            <a:r>
              <a:rPr sz="4400" spc="-65" dirty="0"/>
              <a:t> </a:t>
            </a:r>
            <a:r>
              <a:rPr sz="4400" spc="-5" dirty="0"/>
              <a:t>Syndrome</a:t>
            </a:r>
            <a:endParaRPr sz="4400"/>
          </a:p>
        </p:txBody>
      </p:sp>
      <p:sp>
        <p:nvSpPr>
          <p:cNvPr id="1048770" name="object 3"/>
          <p:cNvSpPr txBox="1"/>
          <p:nvPr/>
        </p:nvSpPr>
        <p:spPr>
          <a:xfrm>
            <a:off x="473709" y="1151889"/>
            <a:ext cx="119380" cy="317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71" name="object 4"/>
          <p:cNvSpPr txBox="1"/>
          <p:nvPr/>
        </p:nvSpPr>
        <p:spPr>
          <a:xfrm>
            <a:off x="816610" y="1167130"/>
            <a:ext cx="6820534" cy="180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Males patients</a:t>
            </a:r>
            <a:endParaRPr sz="2100">
              <a:latin typeface="Calibri"/>
              <a:cs typeface="Calibri"/>
            </a:endParaRPr>
          </a:p>
          <a:p>
            <a:pPr marL="412750" marR="5080" indent="-285750">
              <a:lnSpc>
                <a:spcPts val="2020"/>
              </a:lnSpc>
              <a:spcBef>
                <a:spcPts val="500"/>
              </a:spcBef>
              <a:buFont typeface="Symbol"/>
              <a:buChar char=""/>
              <a:tabLst>
                <a:tab pos="412750" algn="l"/>
              </a:tabLst>
            </a:pPr>
            <a:r>
              <a:rPr sz="2100" spc="-5" dirty="0">
                <a:latin typeface="Calibri"/>
                <a:cs typeface="Calibri"/>
              </a:rPr>
              <a:t>Delayed puberty and hypogonadism(small testis), including  micropenis</a:t>
            </a:r>
            <a:endParaRPr sz="21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30"/>
              </a:spcBef>
              <a:buFont typeface="Symbol"/>
              <a:buChar char=""/>
              <a:tabLst>
                <a:tab pos="412750" algn="l"/>
              </a:tabLst>
            </a:pPr>
            <a:r>
              <a:rPr sz="2100" u="heavy" spc="-5" dirty="0">
                <a:latin typeface="Calibri"/>
                <a:cs typeface="Calibri"/>
              </a:rPr>
              <a:t>Long-term treatment:</a:t>
            </a:r>
            <a:endParaRPr sz="2100">
              <a:latin typeface="Calibri"/>
              <a:cs typeface="Calibri"/>
            </a:endParaRPr>
          </a:p>
          <a:p>
            <a:pPr marL="812800" lvl="1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100" spc="-5" dirty="0">
                <a:latin typeface="Calibri"/>
                <a:cs typeface="Calibri"/>
              </a:rPr>
              <a:t>human chorionic gonadotropin (hCG) or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testosterone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48772" name="object 5"/>
          <p:cNvSpPr txBox="1"/>
          <p:nvPr/>
        </p:nvSpPr>
        <p:spPr>
          <a:xfrm>
            <a:off x="473709" y="3061970"/>
            <a:ext cx="119380" cy="317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73" name="object 6"/>
          <p:cNvSpPr txBox="1"/>
          <p:nvPr/>
        </p:nvSpPr>
        <p:spPr>
          <a:xfrm>
            <a:off x="816610" y="3077210"/>
            <a:ext cx="6091555" cy="1505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Female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patients</a:t>
            </a:r>
            <a:endParaRPr sz="2100">
              <a:latin typeface="Calibri"/>
              <a:cs typeface="Calibri"/>
            </a:endParaRPr>
          </a:p>
          <a:p>
            <a:pPr marL="412750" marR="5080" indent="-285750">
              <a:lnSpc>
                <a:spcPts val="2020"/>
              </a:lnSpc>
              <a:spcBef>
                <a:spcPts val="505"/>
              </a:spcBef>
              <a:buFont typeface="Symbol"/>
              <a:buChar char=""/>
              <a:tabLst>
                <a:tab pos="412750" algn="l"/>
              </a:tabLst>
            </a:pPr>
            <a:r>
              <a:rPr sz="2100" spc="-5" dirty="0">
                <a:latin typeface="Calibri"/>
                <a:cs typeface="Calibri"/>
              </a:rPr>
              <a:t>Primary amenorrhea and failure of secondary sexual  development</a:t>
            </a:r>
            <a:endParaRPr sz="21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35"/>
              </a:spcBef>
              <a:buFont typeface="Symbol"/>
              <a:buChar char=""/>
              <a:tabLst>
                <a:tab pos="412750" algn="l"/>
              </a:tabLst>
            </a:pPr>
            <a:r>
              <a:rPr sz="2100" u="heavy" spc="-5" dirty="0">
                <a:latin typeface="Calibri"/>
                <a:cs typeface="Calibri"/>
              </a:rPr>
              <a:t>Long-term treatment:</a:t>
            </a:r>
            <a:endParaRPr sz="2100">
              <a:latin typeface="Calibri"/>
              <a:cs typeface="Calibri"/>
            </a:endParaRPr>
          </a:p>
          <a:p>
            <a:pPr marL="812800" lvl="1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100" spc="-5" dirty="0">
                <a:latin typeface="Calibri"/>
                <a:cs typeface="Calibri"/>
              </a:rPr>
              <a:t>cyclic estrogen and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progestin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48774" name="object 7"/>
          <p:cNvSpPr txBox="1"/>
          <p:nvPr/>
        </p:nvSpPr>
        <p:spPr>
          <a:xfrm>
            <a:off x="473709" y="5110479"/>
            <a:ext cx="119380" cy="317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75" name="object 8"/>
          <p:cNvSpPr txBox="1"/>
          <p:nvPr/>
        </p:nvSpPr>
        <p:spPr>
          <a:xfrm>
            <a:off x="816610" y="5125720"/>
            <a:ext cx="6092190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Repetitive GnRH administration restores normal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fertility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48776" name="object 9"/>
          <p:cNvSpPr txBox="1"/>
          <p:nvPr/>
        </p:nvSpPr>
        <p:spPr>
          <a:xfrm>
            <a:off x="473709" y="5797550"/>
            <a:ext cx="119380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77" name="object 10"/>
          <p:cNvSpPr txBox="1"/>
          <p:nvPr/>
        </p:nvSpPr>
        <p:spPr>
          <a:xfrm>
            <a:off x="816610" y="5812790"/>
            <a:ext cx="6741159" cy="80073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05"/>
              </a:spcBef>
            </a:pPr>
            <a:r>
              <a:rPr sz="2100" spc="-5" dirty="0">
                <a:latin typeface="Calibri"/>
                <a:cs typeface="Calibri"/>
              </a:rPr>
              <a:t>Fertility </a:t>
            </a:r>
            <a:r>
              <a:rPr sz="2100" dirty="0">
                <a:latin typeface="Calibri"/>
                <a:cs typeface="Calibri"/>
              </a:rPr>
              <a:t>may </a:t>
            </a:r>
            <a:r>
              <a:rPr sz="2100" spc="-5" dirty="0">
                <a:latin typeface="Calibri"/>
                <a:cs typeface="Calibri"/>
              </a:rPr>
              <a:t>also </a:t>
            </a:r>
            <a:r>
              <a:rPr sz="2100" dirty="0">
                <a:latin typeface="Calibri"/>
                <a:cs typeface="Calibri"/>
              </a:rPr>
              <a:t>be </a:t>
            </a:r>
            <a:r>
              <a:rPr sz="2100" spc="-5" dirty="0">
                <a:latin typeface="Calibri"/>
                <a:cs typeface="Calibri"/>
              </a:rPr>
              <a:t>restored by the administration of  gonadotropins or </a:t>
            </a:r>
            <a:r>
              <a:rPr sz="2100" dirty="0">
                <a:latin typeface="Calibri"/>
                <a:cs typeface="Calibri"/>
              </a:rPr>
              <a:t>by </a:t>
            </a:r>
            <a:r>
              <a:rPr sz="2100" spc="-5" dirty="0">
                <a:latin typeface="Calibri"/>
                <a:cs typeface="Calibri"/>
              </a:rPr>
              <a:t>using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portable infusion pump to deliver  subcutaneous, pulsatile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GnRH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object 2"/>
          <p:cNvSpPr txBox="1">
            <a:spLocks noGrp="1"/>
          </p:cNvSpPr>
          <p:nvPr>
            <p:ph type="title"/>
          </p:nvPr>
        </p:nvSpPr>
        <p:spPr>
          <a:xfrm>
            <a:off x="588009" y="595630"/>
            <a:ext cx="823722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Laurence-Moon-Bardet-Biedl</a:t>
            </a:r>
            <a:r>
              <a:rPr sz="4000" spc="5" dirty="0"/>
              <a:t> </a:t>
            </a:r>
            <a:r>
              <a:rPr sz="4000" spc="-5" dirty="0"/>
              <a:t>Syndrome</a:t>
            </a:r>
            <a:endParaRPr sz="4000"/>
          </a:p>
        </p:txBody>
      </p:sp>
      <p:sp>
        <p:nvSpPr>
          <p:cNvPr id="1048779" name="object 3"/>
          <p:cNvSpPr txBox="1"/>
          <p:nvPr/>
        </p:nvSpPr>
        <p:spPr>
          <a:xfrm>
            <a:off x="328929" y="171957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80" name="object 4"/>
          <p:cNvSpPr txBox="1"/>
          <p:nvPr/>
        </p:nvSpPr>
        <p:spPr>
          <a:xfrm>
            <a:off x="671830" y="1733550"/>
            <a:ext cx="3570604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Rare </a:t>
            </a:r>
            <a:r>
              <a:rPr sz="2000" spc="-5" dirty="0">
                <a:latin typeface="Calibri"/>
                <a:cs typeface="Calibri"/>
              </a:rPr>
              <a:t>autosomal recessive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disorder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81" name="object 5"/>
          <p:cNvSpPr txBox="1"/>
          <p:nvPr/>
        </p:nvSpPr>
        <p:spPr>
          <a:xfrm>
            <a:off x="328929" y="25285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82" name="object 6"/>
          <p:cNvSpPr txBox="1"/>
          <p:nvPr/>
        </p:nvSpPr>
        <p:spPr>
          <a:xfrm>
            <a:off x="328929" y="32016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83" name="object 7"/>
          <p:cNvSpPr txBox="1"/>
          <p:nvPr/>
        </p:nvSpPr>
        <p:spPr>
          <a:xfrm>
            <a:off x="671830" y="2543810"/>
            <a:ext cx="4844415" cy="160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623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Clinical feature:- 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etinal degenration, 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enal  abnormality, 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etardation(Mental),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obesity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alibri"/>
                <a:cs typeface="Calibri"/>
              </a:rPr>
              <a:t>other: hexadactyly/ brachydactyly/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syndactyly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84" name="object 8"/>
          <p:cNvSpPr txBox="1"/>
          <p:nvPr/>
        </p:nvSpPr>
        <p:spPr>
          <a:xfrm>
            <a:off x="328929" y="40855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85" name="object 9"/>
          <p:cNvSpPr txBox="1"/>
          <p:nvPr/>
        </p:nvSpPr>
        <p:spPr>
          <a:xfrm>
            <a:off x="671830" y="4099559"/>
            <a:ext cx="5828665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Central diabetes insipidus may </a:t>
            </a:r>
            <a:r>
              <a:rPr sz="2000" dirty="0">
                <a:latin typeface="Calibri"/>
                <a:cs typeface="Calibri"/>
              </a:rPr>
              <a:t>or </a:t>
            </a:r>
            <a:r>
              <a:rPr sz="2000" spc="-5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not be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associated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86" name="object 10"/>
          <p:cNvSpPr txBox="1"/>
          <p:nvPr/>
        </p:nvSpPr>
        <p:spPr>
          <a:xfrm>
            <a:off x="328929" y="48221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87" name="object 11"/>
          <p:cNvSpPr txBox="1"/>
          <p:nvPr/>
        </p:nvSpPr>
        <p:spPr>
          <a:xfrm>
            <a:off x="671830" y="4836159"/>
            <a:ext cx="5361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GnRH deficiency occurs in </a:t>
            </a:r>
            <a:r>
              <a:rPr sz="2000" dirty="0">
                <a:latin typeface="Calibri"/>
                <a:cs typeface="Calibri"/>
              </a:rPr>
              <a:t>75% of </a:t>
            </a:r>
            <a:r>
              <a:rPr sz="2000" spc="-5" dirty="0">
                <a:latin typeface="Calibri"/>
                <a:cs typeface="Calibri"/>
              </a:rPr>
              <a:t>males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half of  affected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females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88" name="object 12"/>
          <p:cNvSpPr txBox="1"/>
          <p:nvPr/>
        </p:nvSpPr>
        <p:spPr>
          <a:xfrm>
            <a:off x="328929" y="58635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89" name="object 13"/>
          <p:cNvSpPr txBox="1"/>
          <p:nvPr/>
        </p:nvSpPr>
        <p:spPr>
          <a:xfrm>
            <a:off x="671830" y="5814059"/>
            <a:ext cx="4820920" cy="11493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Calibri"/>
                <a:cs typeface="Calibri"/>
              </a:rPr>
              <a:t>Retinal degeneration begins in early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childhood</a:t>
            </a:r>
            <a:endParaRPr sz="2000">
              <a:latin typeface="Calibri"/>
              <a:cs typeface="Calibri"/>
            </a:endParaRPr>
          </a:p>
          <a:p>
            <a:pPr marL="1041400">
              <a:lnSpc>
                <a:spcPct val="100000"/>
              </a:lnSpc>
              <a:spcBef>
                <a:spcPts val="450"/>
              </a:spcBef>
            </a:pPr>
            <a:r>
              <a:rPr sz="2700" baseline="3086" dirty="0">
                <a:latin typeface="Arial"/>
                <a:cs typeface="Arial"/>
              </a:rPr>
              <a:t>– </a:t>
            </a:r>
            <a:r>
              <a:rPr sz="1800" spc="-5" dirty="0">
                <a:latin typeface="Calibri"/>
                <a:cs typeface="Calibri"/>
              </a:rPr>
              <a:t>most patients are blind </a:t>
            </a:r>
            <a:r>
              <a:rPr sz="1800" dirty="0">
                <a:latin typeface="Calibri"/>
                <a:cs typeface="Calibri"/>
              </a:rPr>
              <a:t>by </a:t>
            </a:r>
            <a:r>
              <a:rPr sz="1800" spc="-5" dirty="0">
                <a:latin typeface="Calibri"/>
                <a:cs typeface="Calibri"/>
              </a:rPr>
              <a:t>age</a:t>
            </a:r>
            <a:r>
              <a:rPr sz="1800" spc="-2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790" name="object 14"/>
          <p:cNvSpPr/>
          <p:nvPr/>
        </p:nvSpPr>
        <p:spPr>
          <a:xfrm>
            <a:off x="6529069" y="1328419"/>
            <a:ext cx="2071370" cy="2871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object 2"/>
          <p:cNvSpPr txBox="1">
            <a:spLocks noGrp="1"/>
          </p:cNvSpPr>
          <p:nvPr>
            <p:ph type="title"/>
          </p:nvPr>
        </p:nvSpPr>
        <p:spPr>
          <a:xfrm>
            <a:off x="3008629" y="539750"/>
            <a:ext cx="302069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Hypopituitarism</a:t>
            </a:r>
            <a:endParaRPr sz="3600"/>
          </a:p>
          <a:p>
            <a:pPr marL="106045" algn="ctr">
              <a:lnSpc>
                <a:spcPct val="100000"/>
              </a:lnSpc>
            </a:pPr>
            <a:r>
              <a:rPr sz="2900" spc="-5" dirty="0"/>
              <a:t>(Acquired</a:t>
            </a:r>
            <a:r>
              <a:rPr sz="2900" spc="-10" dirty="0"/>
              <a:t> </a:t>
            </a:r>
            <a:r>
              <a:rPr sz="2900" spc="-5" dirty="0"/>
              <a:t>Causes)</a:t>
            </a:r>
            <a:endParaRPr sz="2900"/>
          </a:p>
        </p:txBody>
      </p:sp>
      <p:sp>
        <p:nvSpPr>
          <p:cNvPr id="1048792" name="object 3"/>
          <p:cNvSpPr txBox="1"/>
          <p:nvPr/>
        </p:nvSpPr>
        <p:spPr>
          <a:xfrm>
            <a:off x="1220469" y="1873250"/>
            <a:ext cx="5906770" cy="38138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10515" indent="-297815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311150" algn="l"/>
              </a:tabLst>
            </a:pPr>
            <a:r>
              <a:rPr sz="2400" spc="-5" dirty="0">
                <a:latin typeface="Calibri"/>
                <a:cs typeface="Calibri"/>
              </a:rPr>
              <a:t>Neoplastic</a:t>
            </a:r>
            <a:endParaRPr sz="2400">
              <a:latin typeface="Calibri"/>
              <a:cs typeface="Calibri"/>
            </a:endParaRPr>
          </a:p>
          <a:p>
            <a:pPr marL="310515" indent="-297815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311150" algn="l"/>
              </a:tabLst>
            </a:pPr>
            <a:r>
              <a:rPr sz="2400" spc="-5" dirty="0">
                <a:latin typeface="Calibri"/>
                <a:cs typeface="Calibri"/>
              </a:rPr>
              <a:t>Vascular</a:t>
            </a:r>
            <a:endParaRPr sz="2400">
              <a:latin typeface="Calibri"/>
              <a:cs typeface="Calibri"/>
            </a:endParaRPr>
          </a:p>
          <a:p>
            <a:pPr marL="492759">
              <a:lnSpc>
                <a:spcPct val="100000"/>
              </a:lnSpc>
              <a:spcBef>
                <a:spcPts val="900"/>
              </a:spcBef>
            </a:pPr>
            <a:r>
              <a:rPr sz="2000" spc="-5" dirty="0">
                <a:latin typeface="Calibri"/>
                <a:cs typeface="Calibri"/>
              </a:rPr>
              <a:t>Pituitary Apoplexy, sheehan’s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syndrome</a:t>
            </a:r>
            <a:endParaRPr sz="2000">
              <a:latin typeface="Calibri"/>
              <a:cs typeface="Calibri"/>
            </a:endParaRPr>
          </a:p>
          <a:p>
            <a:pPr marL="310515" indent="-297815">
              <a:lnSpc>
                <a:spcPct val="100000"/>
              </a:lnSpc>
              <a:spcBef>
                <a:spcPts val="680"/>
              </a:spcBef>
              <a:buAutoNum type="arabicPeriod" startAt="3"/>
              <a:tabLst>
                <a:tab pos="311150" algn="l"/>
              </a:tabLst>
            </a:pPr>
            <a:r>
              <a:rPr sz="2400" spc="-5" dirty="0">
                <a:latin typeface="Calibri"/>
                <a:cs typeface="Calibri"/>
              </a:rPr>
              <a:t>Infiltrative/inflammatory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disorder</a:t>
            </a:r>
            <a:endParaRPr sz="2400">
              <a:latin typeface="Calibri"/>
              <a:cs typeface="Calibri"/>
            </a:endParaRPr>
          </a:p>
          <a:p>
            <a:pPr marL="492759">
              <a:lnSpc>
                <a:spcPct val="100000"/>
              </a:lnSpc>
              <a:spcBef>
                <a:spcPts val="900"/>
              </a:spcBef>
            </a:pPr>
            <a:r>
              <a:rPr sz="2000" spc="-5" dirty="0">
                <a:latin typeface="Calibri"/>
                <a:cs typeface="Calibri"/>
              </a:rPr>
              <a:t>Lymphocytic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hypophysitis</a:t>
            </a:r>
            <a:endParaRPr sz="2000">
              <a:latin typeface="Calibri"/>
              <a:cs typeface="Calibri"/>
            </a:endParaRPr>
          </a:p>
          <a:p>
            <a:pPr marL="310515" indent="-297815">
              <a:lnSpc>
                <a:spcPct val="100000"/>
              </a:lnSpc>
              <a:spcBef>
                <a:spcPts val="680"/>
              </a:spcBef>
              <a:buAutoNum type="arabicPeriod" startAt="4"/>
              <a:tabLst>
                <a:tab pos="311150" algn="l"/>
              </a:tabLst>
            </a:pPr>
            <a:r>
              <a:rPr sz="2400" spc="-5" dirty="0">
                <a:latin typeface="Calibri"/>
                <a:cs typeface="Calibri"/>
              </a:rPr>
              <a:t>Trauma, Cranial irradiation,Surgical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resection</a:t>
            </a:r>
            <a:endParaRPr sz="2400">
              <a:latin typeface="Calibri"/>
              <a:cs typeface="Calibri"/>
            </a:endParaRPr>
          </a:p>
          <a:p>
            <a:pPr marL="310515" indent="-297815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11150" algn="l"/>
              </a:tabLst>
            </a:pPr>
            <a:r>
              <a:rPr sz="2400" spc="-5" dirty="0">
                <a:latin typeface="Calibri"/>
                <a:cs typeface="Calibri"/>
              </a:rPr>
              <a:t>Empty Sella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  <a:p>
            <a:pPr marL="310515" indent="-297815">
              <a:lnSpc>
                <a:spcPct val="100000"/>
              </a:lnSpc>
              <a:spcBef>
                <a:spcPts val="590"/>
              </a:spcBef>
              <a:buAutoNum type="arabicPeriod" startAt="4"/>
              <a:tabLst>
                <a:tab pos="311150" algn="l"/>
              </a:tabLst>
            </a:pPr>
            <a:r>
              <a:rPr sz="2400" spc="-5" dirty="0">
                <a:latin typeface="Calibri"/>
                <a:cs typeface="Calibri"/>
              </a:rPr>
              <a:t>Infections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object 2"/>
          <p:cNvSpPr txBox="1">
            <a:spLocks noGrp="1"/>
          </p:cNvSpPr>
          <p:nvPr>
            <p:ph type="title"/>
          </p:nvPr>
        </p:nvSpPr>
        <p:spPr>
          <a:xfrm>
            <a:off x="1718310" y="558800"/>
            <a:ext cx="570039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Order of hormone</a:t>
            </a:r>
            <a:r>
              <a:rPr sz="3600" spc="-30" dirty="0"/>
              <a:t> </a:t>
            </a:r>
            <a:r>
              <a:rPr sz="3600" spc="-5" dirty="0"/>
              <a:t>deficiencies</a:t>
            </a:r>
            <a:endParaRPr sz="3600"/>
          </a:p>
        </p:txBody>
      </p:sp>
      <p:sp>
        <p:nvSpPr>
          <p:cNvPr id="1048796" name="object 3"/>
          <p:cNvSpPr txBox="1"/>
          <p:nvPr/>
        </p:nvSpPr>
        <p:spPr>
          <a:xfrm>
            <a:off x="535940" y="1524000"/>
            <a:ext cx="150495" cy="30594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797" name="object 4"/>
          <p:cNvSpPr txBox="1"/>
          <p:nvPr/>
        </p:nvSpPr>
        <p:spPr>
          <a:xfrm>
            <a:off x="878839" y="1544320"/>
            <a:ext cx="4198620" cy="347789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spc="-5" dirty="0">
                <a:latin typeface="Calibri"/>
                <a:cs typeface="Calibri"/>
              </a:rPr>
              <a:t>GH</a:t>
            </a:r>
            <a:endParaRPr sz="2800">
              <a:latin typeface="Calibri"/>
              <a:cs typeface="Calibri"/>
            </a:endParaRPr>
          </a:p>
          <a:p>
            <a:pPr marL="12700" marR="635635">
              <a:lnSpc>
                <a:spcPct val="120500"/>
              </a:lnSpc>
              <a:spcBef>
                <a:spcPts val="10"/>
              </a:spcBef>
            </a:pPr>
            <a:r>
              <a:rPr sz="2800" spc="-10" dirty="0">
                <a:latin typeface="Calibri"/>
                <a:cs typeface="Calibri"/>
              </a:rPr>
              <a:t>Gonadotropins </a:t>
            </a:r>
            <a:r>
              <a:rPr sz="2800" spc="-5" dirty="0">
                <a:latin typeface="Calibri"/>
                <a:cs typeface="Calibri"/>
              </a:rPr>
              <a:t>(FSH, </a:t>
            </a:r>
            <a:r>
              <a:rPr sz="2800" spc="-10" dirty="0">
                <a:latin typeface="Calibri"/>
                <a:cs typeface="Calibri"/>
              </a:rPr>
              <a:t>LH)  </a:t>
            </a:r>
            <a:r>
              <a:rPr sz="2800" spc="-5" dirty="0">
                <a:latin typeface="Calibri"/>
                <a:cs typeface="Calibri"/>
              </a:rPr>
              <a:t>TSH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800" spc="-5" dirty="0">
                <a:latin typeface="Calibri"/>
                <a:cs typeface="Calibri"/>
              </a:rPr>
              <a:t>ACTH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800" spc="-10" dirty="0">
                <a:latin typeface="Calibri"/>
                <a:cs typeface="Calibri"/>
              </a:rPr>
              <a:t>Prolactin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800" spc="-10" dirty="0">
                <a:latin typeface="Calibri"/>
                <a:cs typeface="Calibri"/>
              </a:rPr>
              <a:t>Posterior pituitary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hormones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object 2"/>
          <p:cNvSpPr txBox="1">
            <a:spLocks noGrp="1"/>
          </p:cNvSpPr>
          <p:nvPr>
            <p:ph type="title"/>
          </p:nvPr>
        </p:nvSpPr>
        <p:spPr>
          <a:xfrm>
            <a:off x="1203960" y="558800"/>
            <a:ext cx="672909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Pituitary adenoma(Non</a:t>
            </a:r>
            <a:r>
              <a:rPr sz="3600" spc="-10" dirty="0"/>
              <a:t> </a:t>
            </a:r>
            <a:r>
              <a:rPr sz="3600" spc="-5" dirty="0"/>
              <a:t>functioning)</a:t>
            </a:r>
            <a:endParaRPr sz="3600"/>
          </a:p>
        </p:txBody>
      </p:sp>
      <p:sp>
        <p:nvSpPr>
          <p:cNvPr id="1048799" name="object 3"/>
          <p:cNvSpPr txBox="1"/>
          <p:nvPr/>
        </p:nvSpPr>
        <p:spPr>
          <a:xfrm>
            <a:off x="535940" y="1540509"/>
            <a:ext cx="132715" cy="13500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800" name="object 4"/>
          <p:cNvSpPr txBox="1"/>
          <p:nvPr/>
        </p:nvSpPr>
        <p:spPr>
          <a:xfrm>
            <a:off x="535940" y="3230879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801" name="object 5"/>
          <p:cNvSpPr txBox="1"/>
          <p:nvPr/>
        </p:nvSpPr>
        <p:spPr>
          <a:xfrm>
            <a:off x="878839" y="1557020"/>
            <a:ext cx="7512684" cy="288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69160">
              <a:lnSpc>
                <a:spcPct val="1208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Consist of 10% of all intracranial neoplasm.  </a:t>
            </a:r>
            <a:r>
              <a:rPr sz="2400" spc="-10" dirty="0">
                <a:latin typeface="Calibri"/>
                <a:cs typeface="Calibri"/>
              </a:rPr>
              <a:t>25-35%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nonfunctioning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Most of them arise from gonadotropin cells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5" dirty="0">
                <a:latin typeface="Calibri"/>
                <a:cs typeface="Calibri"/>
              </a:rPr>
              <a:t>monoclonal in  origin.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Most of them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macroadenoma.</a:t>
            </a:r>
            <a:endParaRPr sz="2400">
              <a:latin typeface="Calibri"/>
              <a:cs typeface="Calibri"/>
            </a:endParaRPr>
          </a:p>
          <a:p>
            <a:pPr marL="12700" marR="334645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Calibri"/>
                <a:cs typeface="Calibri"/>
              </a:rPr>
              <a:t>Usually discovered because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space-occupying effects, or  inadvertently.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object 2"/>
          <p:cNvSpPr/>
          <p:nvPr/>
        </p:nvSpPr>
        <p:spPr>
          <a:xfrm>
            <a:off x="1057655" y="0"/>
            <a:ext cx="6128004" cy="57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627" name="object 3"/>
          <p:cNvSpPr/>
          <p:nvPr/>
        </p:nvSpPr>
        <p:spPr>
          <a:xfrm>
            <a:off x="1298447" y="470916"/>
            <a:ext cx="5667756" cy="117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628" name="object 4"/>
          <p:cNvSpPr txBox="1">
            <a:spLocks noGrp="1"/>
          </p:cNvSpPr>
          <p:nvPr>
            <p:ph type="title"/>
          </p:nvPr>
        </p:nvSpPr>
        <p:spPr>
          <a:xfrm>
            <a:off x="1298194" y="19303"/>
            <a:ext cx="5614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imes New Roman"/>
                <a:cs typeface="Times New Roman"/>
              </a:rPr>
              <a:t>Introduction </a:t>
            </a:r>
            <a:r>
              <a:rPr sz="3200" b="1" dirty="0">
                <a:latin typeface="Times New Roman"/>
                <a:cs typeface="Times New Roman"/>
              </a:rPr>
              <a:t>of </a:t>
            </a:r>
            <a:r>
              <a:rPr sz="3200" b="1" spc="-5" dirty="0">
                <a:latin typeface="Times New Roman"/>
                <a:cs typeface="Times New Roman"/>
              </a:rPr>
              <a:t>Pituitary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Gland.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48629" name="object 5"/>
          <p:cNvSpPr/>
          <p:nvPr/>
        </p:nvSpPr>
        <p:spPr>
          <a:xfrm>
            <a:off x="1310639" y="502158"/>
            <a:ext cx="5588635" cy="0"/>
          </a:xfrm>
          <a:custGeom>
            <a:avLst/>
            <a:gdLst/>
            <a:ahLst/>
            <a:cxnLst/>
            <a:rect l="l" t="t" r="r" b="b"/>
            <a:pathLst>
              <a:path w="5588634">
                <a:moveTo>
                  <a:pt x="0" y="0"/>
                </a:moveTo>
                <a:lnTo>
                  <a:pt x="558850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630" name="object 6"/>
          <p:cNvSpPr txBox="1"/>
          <p:nvPr/>
        </p:nvSpPr>
        <p:spPr>
          <a:xfrm>
            <a:off x="307340" y="634949"/>
            <a:ext cx="4568190" cy="5901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fontAlgn="auto">
              <a:spcBef>
                <a:spcPts val="100"/>
              </a:spcBef>
              <a:spcAft>
                <a:spcPts val="0"/>
              </a:spcAft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en-US" sz="18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ituitary </a:t>
            </a:r>
            <a:r>
              <a:rPr sz="1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gland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, or  </a:t>
            </a:r>
            <a:r>
              <a:rPr sz="1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hypophysis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, is an endocrine </a:t>
            </a:r>
            <a:r>
              <a:rPr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gland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about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size 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of a pea and weighing 0.5 g (0.02</a:t>
            </a:r>
            <a:r>
              <a:rPr sz="1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oz.).</a:t>
            </a:r>
          </a:p>
          <a:p>
            <a:pPr fontAlgn="auto">
              <a:spcBef>
                <a:spcPts val="35"/>
              </a:spcBef>
              <a:spcAft>
                <a:spcPts val="0"/>
              </a:spcAft>
              <a:buFont typeface="Arial"/>
              <a:buChar char="•"/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 fontAlgn="auto">
              <a:spcBef>
                <a:spcPts val="0"/>
              </a:spcBef>
              <a:spcAft>
                <a:spcPts val="0"/>
              </a:spcAft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It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protrusion </a:t>
            </a:r>
            <a:r>
              <a:rPr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off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bottom of the 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hypothalamus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at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base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brain,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rests 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in a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small, bony cavity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(sella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turcica) covered </a:t>
            </a:r>
            <a:r>
              <a:rPr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by 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 dural fold (diaphragm</a:t>
            </a:r>
            <a:r>
              <a:rPr sz="1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sellae).</a:t>
            </a:r>
          </a:p>
          <a:p>
            <a:pPr fontAlgn="auto">
              <a:spcBef>
                <a:spcPts val="35"/>
              </a:spcBef>
              <a:spcAft>
                <a:spcPts val="0"/>
              </a:spcAft>
              <a:buFont typeface="Arial"/>
              <a:buChar char="•"/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 fontAlgn="auto">
              <a:spcBef>
                <a:spcPts val="0"/>
              </a:spcBef>
              <a:spcAft>
                <a:spcPts val="0"/>
              </a:spcAft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pituitary fossa,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pituitary gland  sits, is situated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sphenoid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bone in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 middle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cranial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fossa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at the base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1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brain.</a:t>
            </a:r>
          </a:p>
          <a:p>
            <a:pPr fontAlgn="auto">
              <a:spcBef>
                <a:spcPts val="35"/>
              </a:spcBef>
              <a:spcAft>
                <a:spcPts val="0"/>
              </a:spcAft>
              <a:buFont typeface="Arial"/>
              <a:buChar char="•"/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 fontAlgn="auto">
              <a:spcBef>
                <a:spcPts val="0"/>
              </a:spcBef>
              <a:spcAft>
                <a:spcPts val="0"/>
              </a:spcAft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pituitary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gland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secretes hormones  regulating homeostasis, including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tropic 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hormones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that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stimulate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other endocrine</a:t>
            </a:r>
            <a:r>
              <a:rPr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glands.</a:t>
            </a:r>
            <a:endParaRPr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35"/>
              </a:spcBef>
              <a:spcAft>
                <a:spcPts val="0"/>
              </a:spcAft>
              <a:buFont typeface="Arial"/>
              <a:buChar char="•"/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 fontAlgn="auto">
              <a:spcBef>
                <a:spcPts val="0"/>
              </a:spcBef>
              <a:spcAft>
                <a:spcPts val="0"/>
              </a:spcAft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It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functionally connected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hypothalamus  </a:t>
            </a:r>
            <a:r>
              <a:rPr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by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median eminence via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small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tube called  the Pituitary</a:t>
            </a:r>
            <a:r>
              <a:rPr sz="1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Stalk.</a:t>
            </a:r>
          </a:p>
          <a:p>
            <a:pPr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3345" indent="-80645" algn="just" fontAlgn="auto">
              <a:spcBef>
                <a:spcPts val="0"/>
              </a:spcBef>
              <a:spcAft>
                <a:spcPts val="0"/>
              </a:spcAft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It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considered to be the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"master</a:t>
            </a:r>
            <a:r>
              <a:rPr sz="1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gland".</a:t>
            </a:r>
            <a:endParaRPr sz="1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31" name="object 7"/>
          <p:cNvSpPr/>
          <p:nvPr/>
        </p:nvSpPr>
        <p:spPr>
          <a:xfrm>
            <a:off x="5105400" y="762000"/>
            <a:ext cx="3733800" cy="571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object 2"/>
          <p:cNvSpPr/>
          <p:nvPr/>
        </p:nvSpPr>
        <p:spPr>
          <a:xfrm>
            <a:off x="713740" y="142239"/>
            <a:ext cx="7358380" cy="500380"/>
          </a:xfrm>
          <a:custGeom>
            <a:avLst/>
            <a:gdLst/>
            <a:ahLst/>
            <a:cxnLst/>
            <a:rect l="l" t="t" r="r" b="b"/>
            <a:pathLst>
              <a:path w="7358380" h="500380">
                <a:moveTo>
                  <a:pt x="7279639" y="0"/>
                </a:moveTo>
                <a:lnTo>
                  <a:pt x="0" y="0"/>
                </a:lnTo>
                <a:lnTo>
                  <a:pt x="0" y="500379"/>
                </a:lnTo>
                <a:lnTo>
                  <a:pt x="7358380" y="500379"/>
                </a:lnTo>
                <a:lnTo>
                  <a:pt x="7358380" y="74929"/>
                </a:lnTo>
                <a:lnTo>
                  <a:pt x="7357109" y="71119"/>
                </a:lnTo>
                <a:lnTo>
                  <a:pt x="7357109" y="66039"/>
                </a:lnTo>
                <a:lnTo>
                  <a:pt x="7354569" y="58419"/>
                </a:lnTo>
                <a:lnTo>
                  <a:pt x="7353300" y="53339"/>
                </a:lnTo>
                <a:lnTo>
                  <a:pt x="7350759" y="49529"/>
                </a:lnTo>
                <a:lnTo>
                  <a:pt x="7349489" y="45719"/>
                </a:lnTo>
                <a:lnTo>
                  <a:pt x="7346950" y="41909"/>
                </a:lnTo>
                <a:lnTo>
                  <a:pt x="7345680" y="38100"/>
                </a:lnTo>
                <a:lnTo>
                  <a:pt x="7343139" y="34289"/>
                </a:lnTo>
                <a:lnTo>
                  <a:pt x="7339330" y="31750"/>
                </a:lnTo>
                <a:lnTo>
                  <a:pt x="7336789" y="27939"/>
                </a:lnTo>
                <a:lnTo>
                  <a:pt x="7327900" y="19050"/>
                </a:lnTo>
                <a:lnTo>
                  <a:pt x="7312659" y="8889"/>
                </a:lnTo>
                <a:lnTo>
                  <a:pt x="7305039" y="6350"/>
                </a:lnTo>
                <a:lnTo>
                  <a:pt x="7301230" y="3809"/>
                </a:lnTo>
                <a:lnTo>
                  <a:pt x="7296150" y="3809"/>
                </a:lnTo>
                <a:lnTo>
                  <a:pt x="7288530" y="1269"/>
                </a:lnTo>
                <a:lnTo>
                  <a:pt x="7283450" y="1269"/>
                </a:lnTo>
                <a:lnTo>
                  <a:pt x="7279639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3" name="object 3"/>
          <p:cNvSpPr/>
          <p:nvPr/>
        </p:nvSpPr>
        <p:spPr>
          <a:xfrm>
            <a:off x="713740" y="142239"/>
            <a:ext cx="7358380" cy="500380"/>
          </a:xfrm>
          <a:custGeom>
            <a:avLst/>
            <a:gdLst/>
            <a:ahLst/>
            <a:cxnLst/>
            <a:rect l="l" t="t" r="r" b="b"/>
            <a:pathLst>
              <a:path w="7358380" h="500380">
                <a:moveTo>
                  <a:pt x="0" y="0"/>
                </a:moveTo>
                <a:lnTo>
                  <a:pt x="7274559" y="0"/>
                </a:lnTo>
                <a:lnTo>
                  <a:pt x="7279639" y="0"/>
                </a:lnTo>
                <a:lnTo>
                  <a:pt x="7283450" y="1269"/>
                </a:lnTo>
                <a:lnTo>
                  <a:pt x="7288530" y="1269"/>
                </a:lnTo>
                <a:lnTo>
                  <a:pt x="7292339" y="2539"/>
                </a:lnTo>
                <a:lnTo>
                  <a:pt x="7296150" y="3809"/>
                </a:lnTo>
                <a:lnTo>
                  <a:pt x="7301230" y="3809"/>
                </a:lnTo>
                <a:lnTo>
                  <a:pt x="7305039" y="6350"/>
                </a:lnTo>
                <a:lnTo>
                  <a:pt x="7308850" y="7619"/>
                </a:lnTo>
                <a:lnTo>
                  <a:pt x="7312659" y="8889"/>
                </a:lnTo>
                <a:lnTo>
                  <a:pt x="7316469" y="11429"/>
                </a:lnTo>
                <a:lnTo>
                  <a:pt x="7320280" y="13969"/>
                </a:lnTo>
                <a:lnTo>
                  <a:pt x="7324089" y="16509"/>
                </a:lnTo>
                <a:lnTo>
                  <a:pt x="7327900" y="19050"/>
                </a:lnTo>
                <a:lnTo>
                  <a:pt x="7330439" y="21589"/>
                </a:lnTo>
                <a:lnTo>
                  <a:pt x="7334250" y="25400"/>
                </a:lnTo>
                <a:lnTo>
                  <a:pt x="7336789" y="27939"/>
                </a:lnTo>
                <a:lnTo>
                  <a:pt x="7339330" y="31750"/>
                </a:lnTo>
                <a:lnTo>
                  <a:pt x="7343139" y="34289"/>
                </a:lnTo>
                <a:lnTo>
                  <a:pt x="7345680" y="38100"/>
                </a:lnTo>
                <a:lnTo>
                  <a:pt x="7346950" y="41909"/>
                </a:lnTo>
                <a:lnTo>
                  <a:pt x="7349489" y="45719"/>
                </a:lnTo>
                <a:lnTo>
                  <a:pt x="7350759" y="49529"/>
                </a:lnTo>
                <a:lnTo>
                  <a:pt x="7353300" y="53339"/>
                </a:lnTo>
                <a:lnTo>
                  <a:pt x="7354569" y="58419"/>
                </a:lnTo>
                <a:lnTo>
                  <a:pt x="7355839" y="62229"/>
                </a:lnTo>
                <a:lnTo>
                  <a:pt x="7357109" y="66039"/>
                </a:lnTo>
                <a:lnTo>
                  <a:pt x="7357109" y="71119"/>
                </a:lnTo>
                <a:lnTo>
                  <a:pt x="7358380" y="74929"/>
                </a:lnTo>
                <a:lnTo>
                  <a:pt x="7358380" y="78739"/>
                </a:lnTo>
                <a:lnTo>
                  <a:pt x="7358380" y="83819"/>
                </a:lnTo>
                <a:lnTo>
                  <a:pt x="7358380" y="500379"/>
                </a:lnTo>
                <a:lnTo>
                  <a:pt x="0" y="500379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4" name="object 4"/>
          <p:cNvSpPr/>
          <p:nvPr/>
        </p:nvSpPr>
        <p:spPr>
          <a:xfrm>
            <a:off x="713740" y="1422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5" name="object 5"/>
          <p:cNvSpPr/>
          <p:nvPr/>
        </p:nvSpPr>
        <p:spPr>
          <a:xfrm>
            <a:off x="8072119" y="6426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6" name="object 6"/>
          <p:cNvSpPr txBox="1">
            <a:spLocks noGrp="1"/>
          </p:cNvSpPr>
          <p:nvPr>
            <p:ph type="title"/>
          </p:nvPr>
        </p:nvSpPr>
        <p:spPr>
          <a:xfrm>
            <a:off x="713740" y="196850"/>
            <a:ext cx="735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Management of nonfunctioning pituitary</a:t>
            </a:r>
            <a:r>
              <a:rPr sz="2400" spc="-10" dirty="0"/>
              <a:t> </a:t>
            </a:r>
            <a:r>
              <a:rPr sz="2400" spc="-5" dirty="0"/>
              <a:t>adenoma</a:t>
            </a:r>
            <a:endParaRPr sz="2400"/>
          </a:p>
        </p:txBody>
      </p:sp>
      <p:sp>
        <p:nvSpPr>
          <p:cNvPr id="1048807" name="object 7"/>
          <p:cNvSpPr txBox="1"/>
          <p:nvPr/>
        </p:nvSpPr>
        <p:spPr>
          <a:xfrm>
            <a:off x="2642870" y="786130"/>
            <a:ext cx="3143250" cy="574040"/>
          </a:xfrm>
          <a:prstGeom prst="rect">
            <a:avLst/>
          </a:prstGeom>
          <a:solidFill>
            <a:srgbClr val="4E80BC"/>
          </a:solidFill>
        </p:spPr>
        <p:txBody>
          <a:bodyPr vert="horz" wrap="square" lIns="0" tIns="4064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Non functioning pit.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adenoma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08" name="object 8"/>
          <p:cNvSpPr txBox="1"/>
          <p:nvPr/>
        </p:nvSpPr>
        <p:spPr>
          <a:xfrm>
            <a:off x="2642870" y="1356360"/>
            <a:ext cx="3143250" cy="344171"/>
          </a:xfrm>
          <a:prstGeom prst="rect">
            <a:avLst/>
          </a:prstGeom>
          <a:solidFill>
            <a:srgbClr val="4E80BC"/>
          </a:solidFill>
        </p:spPr>
        <p:txBody>
          <a:bodyPr vert="horz" wrap="square" lIns="0" tIns="77470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6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MRI differential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09" name="object 9"/>
          <p:cNvSpPr txBox="1"/>
          <p:nvPr/>
        </p:nvSpPr>
        <p:spPr>
          <a:xfrm>
            <a:off x="2642870" y="2000250"/>
            <a:ext cx="3072130" cy="344171"/>
          </a:xfrm>
          <a:prstGeom prst="rect">
            <a:avLst/>
          </a:prstGeom>
          <a:solidFill>
            <a:srgbClr val="4E80BC"/>
          </a:solidFill>
        </p:spPr>
        <p:txBody>
          <a:bodyPr vert="horz" wrap="square" lIns="0" tIns="77470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6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Asses pituitary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10" name="object 10"/>
          <p:cNvSpPr/>
          <p:nvPr/>
        </p:nvSpPr>
        <p:spPr>
          <a:xfrm>
            <a:off x="2999739" y="2715260"/>
            <a:ext cx="2358390" cy="914400"/>
          </a:xfrm>
          <a:custGeom>
            <a:avLst/>
            <a:gdLst/>
            <a:ahLst/>
            <a:cxnLst/>
            <a:rect l="l" t="t" r="r" b="b"/>
            <a:pathLst>
              <a:path w="2358390" h="914400">
                <a:moveTo>
                  <a:pt x="1178560" y="0"/>
                </a:moveTo>
                <a:lnTo>
                  <a:pt x="1110030" y="701"/>
                </a:lnTo>
                <a:lnTo>
                  <a:pt x="1042711" y="2781"/>
                </a:lnTo>
                <a:lnTo>
                  <a:pt x="976690" y="6208"/>
                </a:lnTo>
                <a:lnTo>
                  <a:pt x="912052" y="10947"/>
                </a:lnTo>
                <a:lnTo>
                  <a:pt x="848885" y="16965"/>
                </a:lnTo>
                <a:lnTo>
                  <a:pt x="787277" y="24227"/>
                </a:lnTo>
                <a:lnTo>
                  <a:pt x="727312" y="32700"/>
                </a:lnTo>
                <a:lnTo>
                  <a:pt x="669080" y="42351"/>
                </a:lnTo>
                <a:lnTo>
                  <a:pt x="612666" y="53145"/>
                </a:lnTo>
                <a:lnTo>
                  <a:pt x="558157" y="65049"/>
                </a:lnTo>
                <a:lnTo>
                  <a:pt x="505640" y="78028"/>
                </a:lnTo>
                <a:lnTo>
                  <a:pt x="455202" y="92051"/>
                </a:lnTo>
                <a:lnTo>
                  <a:pt x="406929" y="107081"/>
                </a:lnTo>
                <a:lnTo>
                  <a:pt x="360910" y="123087"/>
                </a:lnTo>
                <a:lnTo>
                  <a:pt x="317230" y="140033"/>
                </a:lnTo>
                <a:lnTo>
                  <a:pt x="275976" y="157887"/>
                </a:lnTo>
                <a:lnTo>
                  <a:pt x="237236" y="176615"/>
                </a:lnTo>
                <a:lnTo>
                  <a:pt x="201096" y="196182"/>
                </a:lnTo>
                <a:lnTo>
                  <a:pt x="167642" y="216555"/>
                </a:lnTo>
                <a:lnTo>
                  <a:pt x="109144" y="259585"/>
                </a:lnTo>
                <a:lnTo>
                  <a:pt x="62435" y="305434"/>
                </a:lnTo>
                <a:lnTo>
                  <a:pt x="28212" y="353833"/>
                </a:lnTo>
                <a:lnTo>
                  <a:pt x="7168" y="404512"/>
                </a:lnTo>
                <a:lnTo>
                  <a:pt x="0" y="457200"/>
                </a:lnTo>
                <a:lnTo>
                  <a:pt x="1806" y="483778"/>
                </a:lnTo>
                <a:lnTo>
                  <a:pt x="15999" y="535495"/>
                </a:lnTo>
                <a:lnTo>
                  <a:pt x="43720" y="585067"/>
                </a:lnTo>
                <a:lnTo>
                  <a:pt x="84272" y="632225"/>
                </a:lnTo>
                <a:lnTo>
                  <a:pt x="136963" y="676698"/>
                </a:lnTo>
                <a:lnTo>
                  <a:pt x="201096" y="718217"/>
                </a:lnTo>
                <a:lnTo>
                  <a:pt x="237236" y="737784"/>
                </a:lnTo>
                <a:lnTo>
                  <a:pt x="275976" y="756512"/>
                </a:lnTo>
                <a:lnTo>
                  <a:pt x="317230" y="774366"/>
                </a:lnTo>
                <a:lnTo>
                  <a:pt x="360910" y="791312"/>
                </a:lnTo>
                <a:lnTo>
                  <a:pt x="406929" y="807318"/>
                </a:lnTo>
                <a:lnTo>
                  <a:pt x="455202" y="822348"/>
                </a:lnTo>
                <a:lnTo>
                  <a:pt x="505640" y="836371"/>
                </a:lnTo>
                <a:lnTo>
                  <a:pt x="558157" y="849350"/>
                </a:lnTo>
                <a:lnTo>
                  <a:pt x="612666" y="861254"/>
                </a:lnTo>
                <a:lnTo>
                  <a:pt x="669080" y="872048"/>
                </a:lnTo>
                <a:lnTo>
                  <a:pt x="727312" y="881699"/>
                </a:lnTo>
                <a:lnTo>
                  <a:pt x="787277" y="890172"/>
                </a:lnTo>
                <a:lnTo>
                  <a:pt x="848885" y="897434"/>
                </a:lnTo>
                <a:lnTo>
                  <a:pt x="912052" y="903452"/>
                </a:lnTo>
                <a:lnTo>
                  <a:pt x="976690" y="908191"/>
                </a:lnTo>
                <a:lnTo>
                  <a:pt x="1042711" y="911618"/>
                </a:lnTo>
                <a:lnTo>
                  <a:pt x="1110030" y="913698"/>
                </a:lnTo>
                <a:lnTo>
                  <a:pt x="1178560" y="914400"/>
                </a:lnTo>
                <a:lnTo>
                  <a:pt x="1247093" y="913698"/>
                </a:lnTo>
                <a:lnTo>
                  <a:pt x="1314425" y="911618"/>
                </a:lnTo>
                <a:lnTo>
                  <a:pt x="1380467" y="908191"/>
                </a:lnTo>
                <a:lnTo>
                  <a:pt x="1445133" y="903452"/>
                </a:lnTo>
                <a:lnTo>
                  <a:pt x="1508334" y="897434"/>
                </a:lnTo>
                <a:lnTo>
                  <a:pt x="1569983" y="890172"/>
                </a:lnTo>
                <a:lnTo>
                  <a:pt x="1629993" y="881699"/>
                </a:lnTo>
                <a:lnTo>
                  <a:pt x="1688276" y="872048"/>
                </a:lnTo>
                <a:lnTo>
                  <a:pt x="1744744" y="861254"/>
                </a:lnTo>
                <a:lnTo>
                  <a:pt x="1799311" y="849350"/>
                </a:lnTo>
                <a:lnTo>
                  <a:pt x="1851889" y="836371"/>
                </a:lnTo>
                <a:lnTo>
                  <a:pt x="1902390" y="822348"/>
                </a:lnTo>
                <a:lnTo>
                  <a:pt x="1950726" y="807318"/>
                </a:lnTo>
                <a:lnTo>
                  <a:pt x="1996811" y="791312"/>
                </a:lnTo>
                <a:lnTo>
                  <a:pt x="2040557" y="774366"/>
                </a:lnTo>
                <a:lnTo>
                  <a:pt x="2081876" y="756512"/>
                </a:lnTo>
                <a:lnTo>
                  <a:pt x="2120681" y="737784"/>
                </a:lnTo>
                <a:lnTo>
                  <a:pt x="2156884" y="718217"/>
                </a:lnTo>
                <a:lnTo>
                  <a:pt x="2190398" y="697844"/>
                </a:lnTo>
                <a:lnTo>
                  <a:pt x="2249009" y="654814"/>
                </a:lnTo>
                <a:lnTo>
                  <a:pt x="2295813" y="608965"/>
                </a:lnTo>
                <a:lnTo>
                  <a:pt x="2330111" y="560566"/>
                </a:lnTo>
                <a:lnTo>
                  <a:pt x="2351203" y="509887"/>
                </a:lnTo>
                <a:lnTo>
                  <a:pt x="2358390" y="457200"/>
                </a:lnTo>
                <a:lnTo>
                  <a:pt x="2356578" y="430621"/>
                </a:lnTo>
                <a:lnTo>
                  <a:pt x="2342352" y="378904"/>
                </a:lnTo>
                <a:lnTo>
                  <a:pt x="2314569" y="329332"/>
                </a:lnTo>
                <a:lnTo>
                  <a:pt x="2273930" y="282174"/>
                </a:lnTo>
                <a:lnTo>
                  <a:pt x="2221135" y="237701"/>
                </a:lnTo>
                <a:lnTo>
                  <a:pt x="2156884" y="196182"/>
                </a:lnTo>
                <a:lnTo>
                  <a:pt x="2120681" y="176615"/>
                </a:lnTo>
                <a:lnTo>
                  <a:pt x="2081876" y="157887"/>
                </a:lnTo>
                <a:lnTo>
                  <a:pt x="2040557" y="140033"/>
                </a:lnTo>
                <a:lnTo>
                  <a:pt x="1996811" y="123087"/>
                </a:lnTo>
                <a:lnTo>
                  <a:pt x="1950726" y="107081"/>
                </a:lnTo>
                <a:lnTo>
                  <a:pt x="1902390" y="92051"/>
                </a:lnTo>
                <a:lnTo>
                  <a:pt x="1851889" y="78028"/>
                </a:lnTo>
                <a:lnTo>
                  <a:pt x="1799311" y="65049"/>
                </a:lnTo>
                <a:lnTo>
                  <a:pt x="1744744" y="53145"/>
                </a:lnTo>
                <a:lnTo>
                  <a:pt x="1688276" y="42351"/>
                </a:lnTo>
                <a:lnTo>
                  <a:pt x="1629993" y="32700"/>
                </a:lnTo>
                <a:lnTo>
                  <a:pt x="1569983" y="24227"/>
                </a:lnTo>
                <a:lnTo>
                  <a:pt x="1508334" y="16965"/>
                </a:lnTo>
                <a:lnTo>
                  <a:pt x="1445133" y="10947"/>
                </a:lnTo>
                <a:lnTo>
                  <a:pt x="1380467" y="6208"/>
                </a:lnTo>
                <a:lnTo>
                  <a:pt x="1314425" y="2781"/>
                </a:lnTo>
                <a:lnTo>
                  <a:pt x="1247093" y="701"/>
                </a:lnTo>
                <a:lnTo>
                  <a:pt x="117856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1" name="object 11"/>
          <p:cNvSpPr/>
          <p:nvPr/>
        </p:nvSpPr>
        <p:spPr>
          <a:xfrm>
            <a:off x="2999739" y="2715260"/>
            <a:ext cx="2358390" cy="914400"/>
          </a:xfrm>
          <a:custGeom>
            <a:avLst/>
            <a:gdLst/>
            <a:ahLst/>
            <a:cxnLst/>
            <a:rect l="l" t="t" r="r" b="b"/>
            <a:pathLst>
              <a:path w="2358390" h="914400">
                <a:moveTo>
                  <a:pt x="1178560" y="0"/>
                </a:moveTo>
                <a:lnTo>
                  <a:pt x="1247093" y="701"/>
                </a:lnTo>
                <a:lnTo>
                  <a:pt x="1314425" y="2781"/>
                </a:lnTo>
                <a:lnTo>
                  <a:pt x="1380467" y="6208"/>
                </a:lnTo>
                <a:lnTo>
                  <a:pt x="1445133" y="10947"/>
                </a:lnTo>
                <a:lnTo>
                  <a:pt x="1508334" y="16965"/>
                </a:lnTo>
                <a:lnTo>
                  <a:pt x="1569983" y="24227"/>
                </a:lnTo>
                <a:lnTo>
                  <a:pt x="1629993" y="32700"/>
                </a:lnTo>
                <a:lnTo>
                  <a:pt x="1688276" y="42351"/>
                </a:lnTo>
                <a:lnTo>
                  <a:pt x="1744744" y="53145"/>
                </a:lnTo>
                <a:lnTo>
                  <a:pt x="1799311" y="65049"/>
                </a:lnTo>
                <a:lnTo>
                  <a:pt x="1851889" y="78028"/>
                </a:lnTo>
                <a:lnTo>
                  <a:pt x="1902390" y="92051"/>
                </a:lnTo>
                <a:lnTo>
                  <a:pt x="1950726" y="107081"/>
                </a:lnTo>
                <a:lnTo>
                  <a:pt x="1996811" y="123087"/>
                </a:lnTo>
                <a:lnTo>
                  <a:pt x="2040557" y="140033"/>
                </a:lnTo>
                <a:lnTo>
                  <a:pt x="2081876" y="157887"/>
                </a:lnTo>
                <a:lnTo>
                  <a:pt x="2120681" y="176615"/>
                </a:lnTo>
                <a:lnTo>
                  <a:pt x="2156884" y="196182"/>
                </a:lnTo>
                <a:lnTo>
                  <a:pt x="2190398" y="216555"/>
                </a:lnTo>
                <a:lnTo>
                  <a:pt x="2249009" y="259585"/>
                </a:lnTo>
                <a:lnTo>
                  <a:pt x="2295813" y="305434"/>
                </a:lnTo>
                <a:lnTo>
                  <a:pt x="2330111" y="353833"/>
                </a:lnTo>
                <a:lnTo>
                  <a:pt x="2351203" y="404512"/>
                </a:lnTo>
                <a:lnTo>
                  <a:pt x="2358390" y="457200"/>
                </a:lnTo>
                <a:lnTo>
                  <a:pt x="2356578" y="483778"/>
                </a:lnTo>
                <a:lnTo>
                  <a:pt x="2342352" y="535495"/>
                </a:lnTo>
                <a:lnTo>
                  <a:pt x="2314569" y="585067"/>
                </a:lnTo>
                <a:lnTo>
                  <a:pt x="2273930" y="632225"/>
                </a:lnTo>
                <a:lnTo>
                  <a:pt x="2221135" y="676698"/>
                </a:lnTo>
                <a:lnTo>
                  <a:pt x="2156884" y="718217"/>
                </a:lnTo>
                <a:lnTo>
                  <a:pt x="2120681" y="737784"/>
                </a:lnTo>
                <a:lnTo>
                  <a:pt x="2081876" y="756512"/>
                </a:lnTo>
                <a:lnTo>
                  <a:pt x="2040557" y="774366"/>
                </a:lnTo>
                <a:lnTo>
                  <a:pt x="1996811" y="791312"/>
                </a:lnTo>
                <a:lnTo>
                  <a:pt x="1950726" y="807318"/>
                </a:lnTo>
                <a:lnTo>
                  <a:pt x="1902390" y="822348"/>
                </a:lnTo>
                <a:lnTo>
                  <a:pt x="1851889" y="836371"/>
                </a:lnTo>
                <a:lnTo>
                  <a:pt x="1799311" y="849350"/>
                </a:lnTo>
                <a:lnTo>
                  <a:pt x="1744744" y="861254"/>
                </a:lnTo>
                <a:lnTo>
                  <a:pt x="1688276" y="872048"/>
                </a:lnTo>
                <a:lnTo>
                  <a:pt x="1629993" y="881699"/>
                </a:lnTo>
                <a:lnTo>
                  <a:pt x="1569983" y="890172"/>
                </a:lnTo>
                <a:lnTo>
                  <a:pt x="1508334" y="897434"/>
                </a:lnTo>
                <a:lnTo>
                  <a:pt x="1445133" y="903452"/>
                </a:lnTo>
                <a:lnTo>
                  <a:pt x="1380467" y="908191"/>
                </a:lnTo>
                <a:lnTo>
                  <a:pt x="1314425" y="911618"/>
                </a:lnTo>
                <a:lnTo>
                  <a:pt x="1247093" y="913698"/>
                </a:lnTo>
                <a:lnTo>
                  <a:pt x="1178560" y="914400"/>
                </a:lnTo>
                <a:lnTo>
                  <a:pt x="1110030" y="913698"/>
                </a:lnTo>
                <a:lnTo>
                  <a:pt x="1042711" y="911618"/>
                </a:lnTo>
                <a:lnTo>
                  <a:pt x="976690" y="908191"/>
                </a:lnTo>
                <a:lnTo>
                  <a:pt x="912052" y="903452"/>
                </a:lnTo>
                <a:lnTo>
                  <a:pt x="848885" y="897434"/>
                </a:lnTo>
                <a:lnTo>
                  <a:pt x="787277" y="890172"/>
                </a:lnTo>
                <a:lnTo>
                  <a:pt x="727312" y="881699"/>
                </a:lnTo>
                <a:lnTo>
                  <a:pt x="669080" y="872048"/>
                </a:lnTo>
                <a:lnTo>
                  <a:pt x="612666" y="861254"/>
                </a:lnTo>
                <a:lnTo>
                  <a:pt x="558157" y="849350"/>
                </a:lnTo>
                <a:lnTo>
                  <a:pt x="505640" y="836371"/>
                </a:lnTo>
                <a:lnTo>
                  <a:pt x="455202" y="822348"/>
                </a:lnTo>
                <a:lnTo>
                  <a:pt x="406929" y="807318"/>
                </a:lnTo>
                <a:lnTo>
                  <a:pt x="360910" y="791312"/>
                </a:lnTo>
                <a:lnTo>
                  <a:pt x="317230" y="774366"/>
                </a:lnTo>
                <a:lnTo>
                  <a:pt x="275976" y="756512"/>
                </a:lnTo>
                <a:lnTo>
                  <a:pt x="237236" y="737784"/>
                </a:lnTo>
                <a:lnTo>
                  <a:pt x="201096" y="718217"/>
                </a:lnTo>
                <a:lnTo>
                  <a:pt x="167642" y="697844"/>
                </a:lnTo>
                <a:lnTo>
                  <a:pt x="109144" y="654814"/>
                </a:lnTo>
                <a:lnTo>
                  <a:pt x="62435" y="608965"/>
                </a:lnTo>
                <a:lnTo>
                  <a:pt x="28212" y="560566"/>
                </a:lnTo>
                <a:lnTo>
                  <a:pt x="7168" y="509887"/>
                </a:lnTo>
                <a:lnTo>
                  <a:pt x="0" y="457200"/>
                </a:lnTo>
                <a:lnTo>
                  <a:pt x="1806" y="430621"/>
                </a:lnTo>
                <a:lnTo>
                  <a:pt x="15999" y="378904"/>
                </a:lnTo>
                <a:lnTo>
                  <a:pt x="43720" y="329332"/>
                </a:lnTo>
                <a:lnTo>
                  <a:pt x="84272" y="282174"/>
                </a:lnTo>
                <a:lnTo>
                  <a:pt x="136963" y="237701"/>
                </a:lnTo>
                <a:lnTo>
                  <a:pt x="201096" y="196182"/>
                </a:lnTo>
                <a:lnTo>
                  <a:pt x="237236" y="176615"/>
                </a:lnTo>
                <a:lnTo>
                  <a:pt x="275976" y="157887"/>
                </a:lnTo>
                <a:lnTo>
                  <a:pt x="317230" y="140033"/>
                </a:lnTo>
                <a:lnTo>
                  <a:pt x="360910" y="123087"/>
                </a:lnTo>
                <a:lnTo>
                  <a:pt x="406929" y="107081"/>
                </a:lnTo>
                <a:lnTo>
                  <a:pt x="455202" y="92051"/>
                </a:lnTo>
                <a:lnTo>
                  <a:pt x="505640" y="78028"/>
                </a:lnTo>
                <a:lnTo>
                  <a:pt x="558157" y="65049"/>
                </a:lnTo>
                <a:lnTo>
                  <a:pt x="612666" y="53145"/>
                </a:lnTo>
                <a:lnTo>
                  <a:pt x="669080" y="42351"/>
                </a:lnTo>
                <a:lnTo>
                  <a:pt x="727312" y="32700"/>
                </a:lnTo>
                <a:lnTo>
                  <a:pt x="787277" y="24227"/>
                </a:lnTo>
                <a:lnTo>
                  <a:pt x="848885" y="16965"/>
                </a:lnTo>
                <a:lnTo>
                  <a:pt x="912052" y="10947"/>
                </a:lnTo>
                <a:lnTo>
                  <a:pt x="976690" y="6208"/>
                </a:lnTo>
                <a:lnTo>
                  <a:pt x="1042711" y="2781"/>
                </a:lnTo>
                <a:lnTo>
                  <a:pt x="1110030" y="701"/>
                </a:lnTo>
                <a:lnTo>
                  <a:pt x="117856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2" name="object 12"/>
          <p:cNvSpPr/>
          <p:nvPr/>
        </p:nvSpPr>
        <p:spPr>
          <a:xfrm>
            <a:off x="2999739" y="2715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3" name="object 13"/>
          <p:cNvSpPr/>
          <p:nvPr/>
        </p:nvSpPr>
        <p:spPr>
          <a:xfrm>
            <a:off x="5358129" y="3629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4" name="object 14"/>
          <p:cNvSpPr txBox="1"/>
          <p:nvPr/>
        </p:nvSpPr>
        <p:spPr>
          <a:xfrm>
            <a:off x="3444240" y="2748279"/>
            <a:ext cx="146812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ctio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pituitary  adenoma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15" name="object 15"/>
          <p:cNvSpPr/>
          <p:nvPr/>
        </p:nvSpPr>
        <p:spPr>
          <a:xfrm>
            <a:off x="1676400" y="3714750"/>
            <a:ext cx="2395220" cy="1270"/>
          </a:xfrm>
          <a:custGeom>
            <a:avLst/>
            <a:gdLst/>
            <a:ahLst/>
            <a:cxnLst/>
            <a:rect l="l" t="t" r="r" b="b"/>
            <a:pathLst>
              <a:path w="2395220" h="1270">
                <a:moveTo>
                  <a:pt x="2395220" y="1269"/>
                </a:moveTo>
                <a:lnTo>
                  <a:pt x="0" y="0"/>
                </a:lnTo>
              </a:path>
            </a:pathLst>
          </a:custGeom>
          <a:ln w="888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6" name="object 16"/>
          <p:cNvSpPr/>
          <p:nvPr/>
        </p:nvSpPr>
        <p:spPr>
          <a:xfrm>
            <a:off x="1570989" y="3657600"/>
            <a:ext cx="113029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7" name="object 17"/>
          <p:cNvSpPr/>
          <p:nvPr/>
        </p:nvSpPr>
        <p:spPr>
          <a:xfrm>
            <a:off x="1572260" y="3714750"/>
            <a:ext cx="1270" cy="251460"/>
          </a:xfrm>
          <a:custGeom>
            <a:avLst/>
            <a:gdLst/>
            <a:ahLst/>
            <a:cxnLst/>
            <a:rect l="l" t="t" r="r" b="b"/>
            <a:pathLst>
              <a:path w="1269" h="251460">
                <a:moveTo>
                  <a:pt x="1270" y="0"/>
                </a:moveTo>
                <a:lnTo>
                  <a:pt x="0" y="251460"/>
                </a:lnTo>
              </a:path>
            </a:pathLst>
          </a:custGeom>
          <a:ln w="889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8" name="object 18"/>
          <p:cNvSpPr/>
          <p:nvPr/>
        </p:nvSpPr>
        <p:spPr>
          <a:xfrm>
            <a:off x="1515110" y="3958590"/>
            <a:ext cx="11302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9" name="object 19"/>
          <p:cNvSpPr txBox="1"/>
          <p:nvPr/>
        </p:nvSpPr>
        <p:spPr>
          <a:xfrm>
            <a:off x="5571490" y="4215129"/>
            <a:ext cx="3001010" cy="307341"/>
          </a:xfrm>
          <a:prstGeom prst="rect">
            <a:avLst/>
          </a:prstGeom>
          <a:solidFill>
            <a:srgbClr val="4E80BC"/>
          </a:solidFill>
        </p:spPr>
        <p:txBody>
          <a:bodyPr vert="horz" wrap="square" lIns="0" tIns="40640" rIns="0" bIns="0" rtlCol="0">
            <a:spAutoFit/>
          </a:bodyPr>
          <a:lstStyle/>
          <a:p>
            <a:pPr marL="76200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Macroadenoma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20" name="object 20"/>
          <p:cNvSpPr txBox="1"/>
          <p:nvPr/>
        </p:nvSpPr>
        <p:spPr>
          <a:xfrm>
            <a:off x="5571490" y="4785359"/>
            <a:ext cx="3001010" cy="344170"/>
          </a:xfrm>
          <a:prstGeom prst="rect">
            <a:avLst/>
          </a:prstGeom>
          <a:solidFill>
            <a:srgbClr val="4E80BC"/>
          </a:solidFill>
        </p:spPr>
        <p:txBody>
          <a:bodyPr vert="horz" wrap="square" lIns="0" tIns="77470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6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Transspenoidal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21" name="object 21"/>
          <p:cNvSpPr txBox="1"/>
          <p:nvPr/>
        </p:nvSpPr>
        <p:spPr>
          <a:xfrm>
            <a:off x="356870" y="5429250"/>
            <a:ext cx="3001010" cy="716280"/>
          </a:xfrm>
          <a:prstGeom prst="rect">
            <a:avLst/>
          </a:prstGeom>
          <a:solidFill>
            <a:srgbClr val="4E80BC"/>
          </a:solidFill>
        </p:spPr>
        <p:txBody>
          <a:bodyPr vert="horz" wrap="square" lIns="0" tIns="182880" rIns="0" bIns="0" rtlCol="0">
            <a:spAutoFit/>
          </a:bodyPr>
          <a:lstStyle/>
          <a:p>
            <a:pPr marL="416559" marR="194945" indent="-218440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Follow up: MRI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1,2,5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year  Reasses if symptomatic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22" name="object 22"/>
          <p:cNvSpPr txBox="1"/>
          <p:nvPr/>
        </p:nvSpPr>
        <p:spPr>
          <a:xfrm>
            <a:off x="356870" y="4142740"/>
            <a:ext cx="3001010" cy="308611"/>
          </a:xfrm>
          <a:prstGeom prst="rect">
            <a:avLst/>
          </a:prstGeom>
          <a:solidFill>
            <a:srgbClr val="4E80BC"/>
          </a:solidFill>
        </p:spPr>
        <p:txBody>
          <a:bodyPr vert="horz" wrap="square" lIns="0" tIns="41910" rIns="0" bIns="0" rtlCol="0">
            <a:spAutoFit/>
          </a:bodyPr>
          <a:lstStyle/>
          <a:p>
            <a:pPr marL="789305">
              <a:lnSpc>
                <a:spcPct val="100000"/>
              </a:lnSpc>
              <a:spcBef>
                <a:spcPts val="33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Microadenoma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23" name="object 23"/>
          <p:cNvSpPr txBox="1"/>
          <p:nvPr/>
        </p:nvSpPr>
        <p:spPr>
          <a:xfrm>
            <a:off x="356870" y="4715509"/>
            <a:ext cx="3001010" cy="307340"/>
          </a:xfrm>
          <a:prstGeom prst="rect">
            <a:avLst/>
          </a:prstGeom>
          <a:solidFill>
            <a:srgbClr val="4E80BC"/>
          </a:solidFill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Observe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24" name="object 24"/>
          <p:cNvSpPr txBox="1"/>
          <p:nvPr/>
        </p:nvSpPr>
        <p:spPr>
          <a:xfrm>
            <a:off x="5571490" y="5500370"/>
            <a:ext cx="3072130" cy="1089661"/>
          </a:xfrm>
          <a:prstGeom prst="rect">
            <a:avLst/>
          </a:prstGeom>
          <a:solidFill>
            <a:srgbClr val="4E80BC"/>
          </a:solidFill>
          <a:ln w="25518">
            <a:solidFill>
              <a:srgbClr val="375C89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33985" marR="130810" indent="635" algn="ctr">
              <a:lnSpc>
                <a:spcPct val="100000"/>
              </a:lnSpc>
              <a:spcBef>
                <a:spcPts val="18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MRI and hormone testing  every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month for 2yr,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anually  thereafter, hormone  replacement if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25" name="object 25"/>
          <p:cNvSpPr/>
          <p:nvPr/>
        </p:nvSpPr>
        <p:spPr>
          <a:xfrm>
            <a:off x="3785870" y="1143000"/>
            <a:ext cx="483870" cy="214629"/>
          </a:xfrm>
          <a:custGeom>
            <a:avLst/>
            <a:gdLst/>
            <a:ahLst/>
            <a:cxnLst/>
            <a:rect l="l" t="t" r="r" b="b"/>
            <a:pathLst>
              <a:path w="483870" h="214630">
                <a:moveTo>
                  <a:pt x="483869" y="106679"/>
                </a:moveTo>
                <a:lnTo>
                  <a:pt x="0" y="106679"/>
                </a:lnTo>
                <a:lnTo>
                  <a:pt x="242569" y="214629"/>
                </a:lnTo>
                <a:lnTo>
                  <a:pt x="483869" y="106679"/>
                </a:lnTo>
                <a:close/>
              </a:path>
              <a:path w="483870" h="214630">
                <a:moveTo>
                  <a:pt x="363219" y="0"/>
                </a:moveTo>
                <a:lnTo>
                  <a:pt x="120650" y="0"/>
                </a:lnTo>
                <a:lnTo>
                  <a:pt x="120650" y="106679"/>
                </a:lnTo>
                <a:lnTo>
                  <a:pt x="363219" y="106679"/>
                </a:lnTo>
                <a:lnTo>
                  <a:pt x="363219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6" name="object 26"/>
          <p:cNvSpPr/>
          <p:nvPr/>
        </p:nvSpPr>
        <p:spPr>
          <a:xfrm>
            <a:off x="3785870" y="1143000"/>
            <a:ext cx="483870" cy="214629"/>
          </a:xfrm>
          <a:custGeom>
            <a:avLst/>
            <a:gdLst/>
            <a:ahLst/>
            <a:cxnLst/>
            <a:rect l="l" t="t" r="r" b="b"/>
            <a:pathLst>
              <a:path w="483870" h="214630">
                <a:moveTo>
                  <a:pt x="120650" y="0"/>
                </a:moveTo>
                <a:lnTo>
                  <a:pt x="120650" y="106679"/>
                </a:lnTo>
                <a:lnTo>
                  <a:pt x="0" y="106679"/>
                </a:lnTo>
                <a:lnTo>
                  <a:pt x="242569" y="214629"/>
                </a:lnTo>
                <a:lnTo>
                  <a:pt x="483869" y="106679"/>
                </a:lnTo>
                <a:lnTo>
                  <a:pt x="363219" y="106679"/>
                </a:lnTo>
                <a:lnTo>
                  <a:pt x="363219" y="0"/>
                </a:lnTo>
                <a:lnTo>
                  <a:pt x="12065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7" name="object 27"/>
          <p:cNvSpPr/>
          <p:nvPr/>
        </p:nvSpPr>
        <p:spPr>
          <a:xfrm>
            <a:off x="4269740" y="1357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8" name="object 28"/>
          <p:cNvSpPr/>
          <p:nvPr/>
        </p:nvSpPr>
        <p:spPr>
          <a:xfrm>
            <a:off x="3856990" y="1785620"/>
            <a:ext cx="485140" cy="214629"/>
          </a:xfrm>
          <a:custGeom>
            <a:avLst/>
            <a:gdLst/>
            <a:ahLst/>
            <a:cxnLst/>
            <a:rect l="l" t="t" r="r" b="b"/>
            <a:pathLst>
              <a:path w="485139" h="214630">
                <a:moveTo>
                  <a:pt x="485139" y="106679"/>
                </a:moveTo>
                <a:lnTo>
                  <a:pt x="0" y="106679"/>
                </a:lnTo>
                <a:lnTo>
                  <a:pt x="242570" y="214629"/>
                </a:lnTo>
                <a:lnTo>
                  <a:pt x="485139" y="106679"/>
                </a:lnTo>
                <a:close/>
              </a:path>
              <a:path w="485139" h="214630">
                <a:moveTo>
                  <a:pt x="363220" y="0"/>
                </a:moveTo>
                <a:lnTo>
                  <a:pt x="121920" y="0"/>
                </a:lnTo>
                <a:lnTo>
                  <a:pt x="121920" y="106679"/>
                </a:lnTo>
                <a:lnTo>
                  <a:pt x="363220" y="106679"/>
                </a:lnTo>
                <a:lnTo>
                  <a:pt x="36322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9" name="object 29"/>
          <p:cNvSpPr/>
          <p:nvPr/>
        </p:nvSpPr>
        <p:spPr>
          <a:xfrm>
            <a:off x="3856990" y="1785620"/>
            <a:ext cx="485140" cy="214629"/>
          </a:xfrm>
          <a:custGeom>
            <a:avLst/>
            <a:gdLst/>
            <a:ahLst/>
            <a:cxnLst/>
            <a:rect l="l" t="t" r="r" b="b"/>
            <a:pathLst>
              <a:path w="485139" h="214630">
                <a:moveTo>
                  <a:pt x="121920" y="0"/>
                </a:moveTo>
                <a:lnTo>
                  <a:pt x="121920" y="106679"/>
                </a:lnTo>
                <a:lnTo>
                  <a:pt x="0" y="106679"/>
                </a:lnTo>
                <a:lnTo>
                  <a:pt x="242570" y="214629"/>
                </a:lnTo>
                <a:lnTo>
                  <a:pt x="485139" y="106679"/>
                </a:lnTo>
                <a:lnTo>
                  <a:pt x="363220" y="106679"/>
                </a:lnTo>
                <a:lnTo>
                  <a:pt x="363220" y="0"/>
                </a:lnTo>
                <a:lnTo>
                  <a:pt x="12192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0" name="object 30"/>
          <p:cNvSpPr/>
          <p:nvPr/>
        </p:nvSpPr>
        <p:spPr>
          <a:xfrm>
            <a:off x="3856990" y="2429510"/>
            <a:ext cx="485140" cy="285750"/>
          </a:xfrm>
          <a:custGeom>
            <a:avLst/>
            <a:gdLst/>
            <a:ahLst/>
            <a:cxnLst/>
            <a:rect l="l" t="t" r="r" b="b"/>
            <a:pathLst>
              <a:path w="485139" h="285750">
                <a:moveTo>
                  <a:pt x="485139" y="142239"/>
                </a:moveTo>
                <a:lnTo>
                  <a:pt x="0" y="142239"/>
                </a:lnTo>
                <a:lnTo>
                  <a:pt x="242570" y="285750"/>
                </a:lnTo>
                <a:lnTo>
                  <a:pt x="485139" y="142239"/>
                </a:lnTo>
                <a:close/>
              </a:path>
              <a:path w="485139" h="285750">
                <a:moveTo>
                  <a:pt x="363220" y="0"/>
                </a:moveTo>
                <a:lnTo>
                  <a:pt x="121920" y="0"/>
                </a:lnTo>
                <a:lnTo>
                  <a:pt x="121920" y="142239"/>
                </a:lnTo>
                <a:lnTo>
                  <a:pt x="363220" y="142239"/>
                </a:lnTo>
                <a:lnTo>
                  <a:pt x="36322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1" name="object 31"/>
          <p:cNvSpPr/>
          <p:nvPr/>
        </p:nvSpPr>
        <p:spPr>
          <a:xfrm>
            <a:off x="3856990" y="2429510"/>
            <a:ext cx="485140" cy="285750"/>
          </a:xfrm>
          <a:custGeom>
            <a:avLst/>
            <a:gdLst/>
            <a:ahLst/>
            <a:cxnLst/>
            <a:rect l="l" t="t" r="r" b="b"/>
            <a:pathLst>
              <a:path w="485139" h="285750">
                <a:moveTo>
                  <a:pt x="121920" y="0"/>
                </a:moveTo>
                <a:lnTo>
                  <a:pt x="121920" y="142239"/>
                </a:lnTo>
                <a:lnTo>
                  <a:pt x="0" y="142239"/>
                </a:lnTo>
                <a:lnTo>
                  <a:pt x="242570" y="285750"/>
                </a:lnTo>
                <a:lnTo>
                  <a:pt x="485139" y="142239"/>
                </a:lnTo>
                <a:lnTo>
                  <a:pt x="363220" y="142239"/>
                </a:lnTo>
                <a:lnTo>
                  <a:pt x="363220" y="0"/>
                </a:lnTo>
                <a:lnTo>
                  <a:pt x="12192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2" name="object 32"/>
          <p:cNvSpPr/>
          <p:nvPr/>
        </p:nvSpPr>
        <p:spPr>
          <a:xfrm>
            <a:off x="3856990" y="24295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3" name="object 33"/>
          <p:cNvSpPr/>
          <p:nvPr/>
        </p:nvSpPr>
        <p:spPr>
          <a:xfrm>
            <a:off x="4342129" y="2715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4" name="object 34"/>
          <p:cNvSpPr/>
          <p:nvPr/>
        </p:nvSpPr>
        <p:spPr>
          <a:xfrm>
            <a:off x="6858000" y="4572000"/>
            <a:ext cx="483870" cy="204470"/>
          </a:xfrm>
          <a:custGeom>
            <a:avLst/>
            <a:gdLst/>
            <a:ahLst/>
            <a:cxnLst/>
            <a:rect l="l" t="t" r="r" b="b"/>
            <a:pathLst>
              <a:path w="483870" h="204470">
                <a:moveTo>
                  <a:pt x="483870" y="102869"/>
                </a:moveTo>
                <a:lnTo>
                  <a:pt x="0" y="102869"/>
                </a:lnTo>
                <a:lnTo>
                  <a:pt x="241300" y="204469"/>
                </a:lnTo>
                <a:lnTo>
                  <a:pt x="483870" y="102869"/>
                </a:lnTo>
                <a:close/>
              </a:path>
              <a:path w="483870" h="204470">
                <a:moveTo>
                  <a:pt x="363220" y="0"/>
                </a:moveTo>
                <a:lnTo>
                  <a:pt x="120650" y="0"/>
                </a:lnTo>
                <a:lnTo>
                  <a:pt x="120650" y="102869"/>
                </a:lnTo>
                <a:lnTo>
                  <a:pt x="363220" y="102869"/>
                </a:lnTo>
                <a:lnTo>
                  <a:pt x="36322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5" name="object 35"/>
          <p:cNvSpPr/>
          <p:nvPr/>
        </p:nvSpPr>
        <p:spPr>
          <a:xfrm>
            <a:off x="6858000" y="4572000"/>
            <a:ext cx="483870" cy="204470"/>
          </a:xfrm>
          <a:custGeom>
            <a:avLst/>
            <a:gdLst/>
            <a:ahLst/>
            <a:cxnLst/>
            <a:rect l="l" t="t" r="r" b="b"/>
            <a:pathLst>
              <a:path w="483870" h="204470">
                <a:moveTo>
                  <a:pt x="120650" y="0"/>
                </a:moveTo>
                <a:lnTo>
                  <a:pt x="120650" y="102869"/>
                </a:lnTo>
                <a:lnTo>
                  <a:pt x="0" y="102869"/>
                </a:lnTo>
                <a:lnTo>
                  <a:pt x="241300" y="204469"/>
                </a:lnTo>
                <a:lnTo>
                  <a:pt x="483870" y="102869"/>
                </a:lnTo>
                <a:lnTo>
                  <a:pt x="363220" y="102869"/>
                </a:lnTo>
                <a:lnTo>
                  <a:pt x="363220" y="0"/>
                </a:lnTo>
                <a:lnTo>
                  <a:pt x="12065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6" name="object 36"/>
          <p:cNvSpPr/>
          <p:nvPr/>
        </p:nvSpPr>
        <p:spPr>
          <a:xfrm>
            <a:off x="7341869" y="4776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7" name="object 37"/>
          <p:cNvSpPr/>
          <p:nvPr/>
        </p:nvSpPr>
        <p:spPr>
          <a:xfrm>
            <a:off x="6929119" y="5214620"/>
            <a:ext cx="483870" cy="287020"/>
          </a:xfrm>
          <a:custGeom>
            <a:avLst/>
            <a:gdLst/>
            <a:ahLst/>
            <a:cxnLst/>
            <a:rect l="l" t="t" r="r" b="b"/>
            <a:pathLst>
              <a:path w="483870" h="287020">
                <a:moveTo>
                  <a:pt x="483870" y="143509"/>
                </a:moveTo>
                <a:lnTo>
                  <a:pt x="0" y="143509"/>
                </a:lnTo>
                <a:lnTo>
                  <a:pt x="242570" y="287019"/>
                </a:lnTo>
                <a:lnTo>
                  <a:pt x="483870" y="143509"/>
                </a:lnTo>
                <a:close/>
              </a:path>
              <a:path w="483870" h="287020">
                <a:moveTo>
                  <a:pt x="363220" y="0"/>
                </a:moveTo>
                <a:lnTo>
                  <a:pt x="120650" y="0"/>
                </a:lnTo>
                <a:lnTo>
                  <a:pt x="120650" y="143509"/>
                </a:lnTo>
                <a:lnTo>
                  <a:pt x="363220" y="143509"/>
                </a:lnTo>
                <a:lnTo>
                  <a:pt x="36322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8" name="object 38"/>
          <p:cNvSpPr/>
          <p:nvPr/>
        </p:nvSpPr>
        <p:spPr>
          <a:xfrm>
            <a:off x="6929119" y="5214620"/>
            <a:ext cx="483870" cy="287020"/>
          </a:xfrm>
          <a:custGeom>
            <a:avLst/>
            <a:gdLst/>
            <a:ahLst/>
            <a:cxnLst/>
            <a:rect l="l" t="t" r="r" b="b"/>
            <a:pathLst>
              <a:path w="483870" h="287020">
                <a:moveTo>
                  <a:pt x="120650" y="0"/>
                </a:moveTo>
                <a:lnTo>
                  <a:pt x="120650" y="143509"/>
                </a:lnTo>
                <a:lnTo>
                  <a:pt x="0" y="143509"/>
                </a:lnTo>
                <a:lnTo>
                  <a:pt x="242570" y="287019"/>
                </a:lnTo>
                <a:lnTo>
                  <a:pt x="483870" y="143509"/>
                </a:lnTo>
                <a:lnTo>
                  <a:pt x="363220" y="143509"/>
                </a:lnTo>
                <a:lnTo>
                  <a:pt x="363220" y="0"/>
                </a:lnTo>
                <a:lnTo>
                  <a:pt x="12065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9" name="object 39"/>
          <p:cNvSpPr/>
          <p:nvPr/>
        </p:nvSpPr>
        <p:spPr>
          <a:xfrm>
            <a:off x="7412990" y="5501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0" name="object 40"/>
          <p:cNvSpPr/>
          <p:nvPr/>
        </p:nvSpPr>
        <p:spPr>
          <a:xfrm>
            <a:off x="1356360" y="4500879"/>
            <a:ext cx="485140" cy="204470"/>
          </a:xfrm>
          <a:custGeom>
            <a:avLst/>
            <a:gdLst/>
            <a:ahLst/>
            <a:cxnLst/>
            <a:rect l="l" t="t" r="r" b="b"/>
            <a:pathLst>
              <a:path w="485139" h="204470">
                <a:moveTo>
                  <a:pt x="485140" y="101600"/>
                </a:moveTo>
                <a:lnTo>
                  <a:pt x="0" y="101600"/>
                </a:lnTo>
                <a:lnTo>
                  <a:pt x="242570" y="204470"/>
                </a:lnTo>
                <a:lnTo>
                  <a:pt x="485140" y="101600"/>
                </a:lnTo>
                <a:close/>
              </a:path>
              <a:path w="485139" h="204470">
                <a:moveTo>
                  <a:pt x="363220" y="0"/>
                </a:moveTo>
                <a:lnTo>
                  <a:pt x="121920" y="0"/>
                </a:lnTo>
                <a:lnTo>
                  <a:pt x="121920" y="101600"/>
                </a:lnTo>
                <a:lnTo>
                  <a:pt x="363220" y="101600"/>
                </a:lnTo>
                <a:lnTo>
                  <a:pt x="36322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1" name="object 41"/>
          <p:cNvSpPr/>
          <p:nvPr/>
        </p:nvSpPr>
        <p:spPr>
          <a:xfrm>
            <a:off x="1356360" y="4500879"/>
            <a:ext cx="485140" cy="204470"/>
          </a:xfrm>
          <a:custGeom>
            <a:avLst/>
            <a:gdLst/>
            <a:ahLst/>
            <a:cxnLst/>
            <a:rect l="l" t="t" r="r" b="b"/>
            <a:pathLst>
              <a:path w="485139" h="204470">
                <a:moveTo>
                  <a:pt x="121920" y="0"/>
                </a:moveTo>
                <a:lnTo>
                  <a:pt x="121920" y="101600"/>
                </a:lnTo>
                <a:lnTo>
                  <a:pt x="0" y="101600"/>
                </a:lnTo>
                <a:lnTo>
                  <a:pt x="242570" y="204470"/>
                </a:lnTo>
                <a:lnTo>
                  <a:pt x="485140" y="101600"/>
                </a:lnTo>
                <a:lnTo>
                  <a:pt x="363220" y="101600"/>
                </a:lnTo>
                <a:lnTo>
                  <a:pt x="363220" y="0"/>
                </a:lnTo>
                <a:lnTo>
                  <a:pt x="12192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2" name="object 42"/>
          <p:cNvSpPr/>
          <p:nvPr/>
        </p:nvSpPr>
        <p:spPr>
          <a:xfrm>
            <a:off x="1841500" y="4705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3" name="object 43"/>
          <p:cNvSpPr/>
          <p:nvPr/>
        </p:nvSpPr>
        <p:spPr>
          <a:xfrm>
            <a:off x="1356360" y="5072379"/>
            <a:ext cx="485140" cy="356870"/>
          </a:xfrm>
          <a:custGeom>
            <a:avLst/>
            <a:gdLst/>
            <a:ahLst/>
            <a:cxnLst/>
            <a:rect l="l" t="t" r="r" b="b"/>
            <a:pathLst>
              <a:path w="485139" h="356870">
                <a:moveTo>
                  <a:pt x="485140" y="177800"/>
                </a:moveTo>
                <a:lnTo>
                  <a:pt x="0" y="177800"/>
                </a:lnTo>
                <a:lnTo>
                  <a:pt x="242570" y="356870"/>
                </a:lnTo>
                <a:lnTo>
                  <a:pt x="485140" y="177800"/>
                </a:lnTo>
                <a:close/>
              </a:path>
              <a:path w="485139" h="356870">
                <a:moveTo>
                  <a:pt x="363220" y="0"/>
                </a:moveTo>
                <a:lnTo>
                  <a:pt x="121920" y="0"/>
                </a:lnTo>
                <a:lnTo>
                  <a:pt x="121920" y="177800"/>
                </a:lnTo>
                <a:lnTo>
                  <a:pt x="363220" y="177800"/>
                </a:lnTo>
                <a:lnTo>
                  <a:pt x="36322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4" name="object 44"/>
          <p:cNvSpPr/>
          <p:nvPr/>
        </p:nvSpPr>
        <p:spPr>
          <a:xfrm>
            <a:off x="1356360" y="5072379"/>
            <a:ext cx="485140" cy="356870"/>
          </a:xfrm>
          <a:custGeom>
            <a:avLst/>
            <a:gdLst/>
            <a:ahLst/>
            <a:cxnLst/>
            <a:rect l="l" t="t" r="r" b="b"/>
            <a:pathLst>
              <a:path w="485139" h="356870">
                <a:moveTo>
                  <a:pt x="121920" y="0"/>
                </a:moveTo>
                <a:lnTo>
                  <a:pt x="121920" y="177800"/>
                </a:lnTo>
                <a:lnTo>
                  <a:pt x="0" y="177800"/>
                </a:lnTo>
                <a:lnTo>
                  <a:pt x="242570" y="356870"/>
                </a:lnTo>
                <a:lnTo>
                  <a:pt x="485140" y="177800"/>
                </a:lnTo>
                <a:lnTo>
                  <a:pt x="363220" y="177800"/>
                </a:lnTo>
                <a:lnTo>
                  <a:pt x="363220" y="0"/>
                </a:lnTo>
                <a:lnTo>
                  <a:pt x="12192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5" name="object 45"/>
          <p:cNvSpPr/>
          <p:nvPr/>
        </p:nvSpPr>
        <p:spPr>
          <a:xfrm>
            <a:off x="4357370" y="3571240"/>
            <a:ext cx="2715260" cy="214629"/>
          </a:xfrm>
          <a:custGeom>
            <a:avLst/>
            <a:gdLst/>
            <a:ahLst/>
            <a:cxnLst/>
            <a:rect l="l" t="t" r="r" b="b"/>
            <a:pathLst>
              <a:path w="2715259" h="214629">
                <a:moveTo>
                  <a:pt x="2607309" y="0"/>
                </a:moveTo>
                <a:lnTo>
                  <a:pt x="2607309" y="53340"/>
                </a:lnTo>
                <a:lnTo>
                  <a:pt x="0" y="53340"/>
                </a:lnTo>
                <a:lnTo>
                  <a:pt x="0" y="161290"/>
                </a:lnTo>
                <a:lnTo>
                  <a:pt x="2607309" y="161290"/>
                </a:lnTo>
                <a:lnTo>
                  <a:pt x="2607309" y="214630"/>
                </a:lnTo>
                <a:lnTo>
                  <a:pt x="2715259" y="107950"/>
                </a:lnTo>
                <a:lnTo>
                  <a:pt x="2607309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6" name="object 46"/>
          <p:cNvSpPr/>
          <p:nvPr/>
        </p:nvSpPr>
        <p:spPr>
          <a:xfrm>
            <a:off x="4357370" y="3571240"/>
            <a:ext cx="2715260" cy="214629"/>
          </a:xfrm>
          <a:custGeom>
            <a:avLst/>
            <a:gdLst/>
            <a:ahLst/>
            <a:cxnLst/>
            <a:rect l="l" t="t" r="r" b="b"/>
            <a:pathLst>
              <a:path w="2715259" h="214629">
                <a:moveTo>
                  <a:pt x="0" y="53340"/>
                </a:moveTo>
                <a:lnTo>
                  <a:pt x="2607309" y="53340"/>
                </a:lnTo>
                <a:lnTo>
                  <a:pt x="2607309" y="0"/>
                </a:lnTo>
                <a:lnTo>
                  <a:pt x="2715259" y="107950"/>
                </a:lnTo>
                <a:lnTo>
                  <a:pt x="2607309" y="214630"/>
                </a:lnTo>
                <a:lnTo>
                  <a:pt x="2607309" y="161290"/>
                </a:lnTo>
                <a:lnTo>
                  <a:pt x="0" y="161290"/>
                </a:lnTo>
                <a:lnTo>
                  <a:pt x="0" y="5334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7" name="object 47"/>
          <p:cNvSpPr/>
          <p:nvPr/>
        </p:nvSpPr>
        <p:spPr>
          <a:xfrm>
            <a:off x="4357370" y="3571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8" name="object 48"/>
          <p:cNvSpPr/>
          <p:nvPr/>
        </p:nvSpPr>
        <p:spPr>
          <a:xfrm>
            <a:off x="7072630" y="3785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9" name="object 49"/>
          <p:cNvSpPr/>
          <p:nvPr/>
        </p:nvSpPr>
        <p:spPr>
          <a:xfrm>
            <a:off x="6929119" y="3785870"/>
            <a:ext cx="285750" cy="429259"/>
          </a:xfrm>
          <a:custGeom>
            <a:avLst/>
            <a:gdLst/>
            <a:ahLst/>
            <a:cxnLst/>
            <a:rect l="l" t="t" r="r" b="b"/>
            <a:pathLst>
              <a:path w="285750" h="429260">
                <a:moveTo>
                  <a:pt x="285750" y="285749"/>
                </a:moveTo>
                <a:lnTo>
                  <a:pt x="0" y="285749"/>
                </a:lnTo>
                <a:lnTo>
                  <a:pt x="143509" y="429259"/>
                </a:lnTo>
                <a:lnTo>
                  <a:pt x="285750" y="285749"/>
                </a:lnTo>
                <a:close/>
              </a:path>
              <a:path w="285750" h="429260">
                <a:moveTo>
                  <a:pt x="214629" y="0"/>
                </a:moveTo>
                <a:lnTo>
                  <a:pt x="71120" y="0"/>
                </a:lnTo>
                <a:lnTo>
                  <a:pt x="71120" y="285749"/>
                </a:lnTo>
                <a:lnTo>
                  <a:pt x="214629" y="285749"/>
                </a:lnTo>
                <a:lnTo>
                  <a:pt x="214629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0" name="object 50"/>
          <p:cNvSpPr/>
          <p:nvPr/>
        </p:nvSpPr>
        <p:spPr>
          <a:xfrm>
            <a:off x="6929119" y="3785870"/>
            <a:ext cx="285750" cy="429259"/>
          </a:xfrm>
          <a:custGeom>
            <a:avLst/>
            <a:gdLst/>
            <a:ahLst/>
            <a:cxnLst/>
            <a:rect l="l" t="t" r="r" b="b"/>
            <a:pathLst>
              <a:path w="285750" h="429260">
                <a:moveTo>
                  <a:pt x="71120" y="0"/>
                </a:moveTo>
                <a:lnTo>
                  <a:pt x="71120" y="285749"/>
                </a:lnTo>
                <a:lnTo>
                  <a:pt x="0" y="285749"/>
                </a:lnTo>
                <a:lnTo>
                  <a:pt x="143509" y="429259"/>
                </a:lnTo>
                <a:lnTo>
                  <a:pt x="285750" y="285749"/>
                </a:lnTo>
                <a:lnTo>
                  <a:pt x="214629" y="285749"/>
                </a:lnTo>
                <a:lnTo>
                  <a:pt x="214629" y="0"/>
                </a:lnTo>
                <a:lnTo>
                  <a:pt x="7112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1" name="object 51"/>
          <p:cNvSpPr/>
          <p:nvPr/>
        </p:nvSpPr>
        <p:spPr>
          <a:xfrm>
            <a:off x="6929119" y="3785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2" name="object 52"/>
          <p:cNvSpPr/>
          <p:nvPr/>
        </p:nvSpPr>
        <p:spPr>
          <a:xfrm>
            <a:off x="1572260" y="3571240"/>
            <a:ext cx="2642870" cy="214629"/>
          </a:xfrm>
          <a:custGeom>
            <a:avLst/>
            <a:gdLst/>
            <a:ahLst/>
            <a:cxnLst/>
            <a:rect l="l" t="t" r="r" b="b"/>
            <a:pathLst>
              <a:path w="2642870" h="214629">
                <a:moveTo>
                  <a:pt x="106679" y="0"/>
                </a:moveTo>
                <a:lnTo>
                  <a:pt x="0" y="107950"/>
                </a:lnTo>
                <a:lnTo>
                  <a:pt x="106679" y="214630"/>
                </a:lnTo>
                <a:lnTo>
                  <a:pt x="106679" y="161290"/>
                </a:lnTo>
                <a:lnTo>
                  <a:pt x="2642869" y="161290"/>
                </a:lnTo>
                <a:lnTo>
                  <a:pt x="2642869" y="53340"/>
                </a:lnTo>
                <a:lnTo>
                  <a:pt x="106679" y="53340"/>
                </a:lnTo>
                <a:lnTo>
                  <a:pt x="106679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3" name="object 53"/>
          <p:cNvSpPr/>
          <p:nvPr/>
        </p:nvSpPr>
        <p:spPr>
          <a:xfrm>
            <a:off x="1572260" y="3571240"/>
            <a:ext cx="2642870" cy="214629"/>
          </a:xfrm>
          <a:custGeom>
            <a:avLst/>
            <a:gdLst/>
            <a:ahLst/>
            <a:cxnLst/>
            <a:rect l="l" t="t" r="r" b="b"/>
            <a:pathLst>
              <a:path w="2642870" h="214629">
                <a:moveTo>
                  <a:pt x="2642869" y="53340"/>
                </a:moveTo>
                <a:lnTo>
                  <a:pt x="106679" y="53340"/>
                </a:lnTo>
                <a:lnTo>
                  <a:pt x="106679" y="0"/>
                </a:lnTo>
                <a:lnTo>
                  <a:pt x="0" y="107950"/>
                </a:lnTo>
                <a:lnTo>
                  <a:pt x="106679" y="214630"/>
                </a:lnTo>
                <a:lnTo>
                  <a:pt x="106679" y="161290"/>
                </a:lnTo>
                <a:lnTo>
                  <a:pt x="2642869" y="161290"/>
                </a:lnTo>
                <a:lnTo>
                  <a:pt x="2642869" y="5334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4" name="object 54"/>
          <p:cNvSpPr/>
          <p:nvPr/>
        </p:nvSpPr>
        <p:spPr>
          <a:xfrm>
            <a:off x="1572260" y="3571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5" name="object 55"/>
          <p:cNvSpPr/>
          <p:nvPr/>
        </p:nvSpPr>
        <p:spPr>
          <a:xfrm>
            <a:off x="4215129" y="3785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6" name="object 56"/>
          <p:cNvSpPr/>
          <p:nvPr/>
        </p:nvSpPr>
        <p:spPr>
          <a:xfrm>
            <a:off x="1499869" y="3714750"/>
            <a:ext cx="287020" cy="429259"/>
          </a:xfrm>
          <a:custGeom>
            <a:avLst/>
            <a:gdLst/>
            <a:ahLst/>
            <a:cxnLst/>
            <a:rect l="l" t="t" r="r" b="b"/>
            <a:pathLst>
              <a:path w="287019" h="429260">
                <a:moveTo>
                  <a:pt x="287019" y="285750"/>
                </a:moveTo>
                <a:lnTo>
                  <a:pt x="0" y="285750"/>
                </a:lnTo>
                <a:lnTo>
                  <a:pt x="143510" y="429260"/>
                </a:lnTo>
                <a:lnTo>
                  <a:pt x="287019" y="285750"/>
                </a:lnTo>
                <a:close/>
              </a:path>
              <a:path w="287019" h="429260">
                <a:moveTo>
                  <a:pt x="214630" y="0"/>
                </a:moveTo>
                <a:lnTo>
                  <a:pt x="71120" y="0"/>
                </a:lnTo>
                <a:lnTo>
                  <a:pt x="71120" y="285750"/>
                </a:lnTo>
                <a:lnTo>
                  <a:pt x="214630" y="285750"/>
                </a:lnTo>
                <a:lnTo>
                  <a:pt x="21463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7" name="object 57"/>
          <p:cNvSpPr/>
          <p:nvPr/>
        </p:nvSpPr>
        <p:spPr>
          <a:xfrm>
            <a:off x="1499869" y="3714750"/>
            <a:ext cx="287020" cy="429259"/>
          </a:xfrm>
          <a:custGeom>
            <a:avLst/>
            <a:gdLst/>
            <a:ahLst/>
            <a:cxnLst/>
            <a:rect l="l" t="t" r="r" b="b"/>
            <a:pathLst>
              <a:path w="287019" h="429260">
                <a:moveTo>
                  <a:pt x="71120" y="0"/>
                </a:moveTo>
                <a:lnTo>
                  <a:pt x="71120" y="285750"/>
                </a:lnTo>
                <a:lnTo>
                  <a:pt x="0" y="285750"/>
                </a:lnTo>
                <a:lnTo>
                  <a:pt x="143510" y="429260"/>
                </a:lnTo>
                <a:lnTo>
                  <a:pt x="287019" y="285750"/>
                </a:lnTo>
                <a:lnTo>
                  <a:pt x="214630" y="285750"/>
                </a:lnTo>
                <a:lnTo>
                  <a:pt x="214630" y="0"/>
                </a:lnTo>
                <a:lnTo>
                  <a:pt x="71120" y="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8" name="object 58"/>
          <p:cNvSpPr/>
          <p:nvPr/>
        </p:nvSpPr>
        <p:spPr>
          <a:xfrm>
            <a:off x="1499869" y="3714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9" name="object 59"/>
          <p:cNvSpPr/>
          <p:nvPr/>
        </p:nvSpPr>
        <p:spPr>
          <a:xfrm>
            <a:off x="1786889" y="41440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object 2"/>
          <p:cNvSpPr txBox="1">
            <a:spLocks noGrp="1"/>
          </p:cNvSpPr>
          <p:nvPr>
            <p:ph type="title"/>
          </p:nvPr>
        </p:nvSpPr>
        <p:spPr>
          <a:xfrm>
            <a:off x="2854960" y="626109"/>
            <a:ext cx="3429000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Pituitary</a:t>
            </a:r>
            <a:r>
              <a:rPr sz="3600" spc="-60" dirty="0"/>
              <a:t> </a:t>
            </a:r>
            <a:r>
              <a:rPr sz="3600" spc="-5" dirty="0"/>
              <a:t>Apoplexy</a:t>
            </a:r>
            <a:endParaRPr sz="3600"/>
          </a:p>
        </p:txBody>
      </p:sp>
      <p:sp>
        <p:nvSpPr>
          <p:cNvPr id="1048862" name="object 3"/>
          <p:cNvSpPr txBox="1"/>
          <p:nvPr/>
        </p:nvSpPr>
        <p:spPr>
          <a:xfrm>
            <a:off x="1221739" y="1584959"/>
            <a:ext cx="7077075" cy="58026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Spontaneous hemorrhage in pituitary adenoma/tumor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Considered as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neurosurgical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emergency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Presentation: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600"/>
              </a:spcBef>
            </a:pPr>
            <a:r>
              <a:rPr sz="3600" spc="120" baseline="5787" dirty="0">
                <a:latin typeface="Symbol"/>
                <a:cs typeface="Symbol"/>
              </a:rPr>
              <a:t></a:t>
            </a:r>
            <a:r>
              <a:rPr sz="2400" spc="80" dirty="0">
                <a:latin typeface="Calibri"/>
                <a:cs typeface="Calibri"/>
              </a:rPr>
              <a:t>Variable </a:t>
            </a:r>
            <a:r>
              <a:rPr sz="2400" spc="-5" dirty="0">
                <a:latin typeface="Calibri"/>
                <a:cs typeface="Calibri"/>
              </a:rPr>
              <a:t>onset of severe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headache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600"/>
              </a:spcBef>
            </a:pPr>
            <a:r>
              <a:rPr sz="3600" spc="157" baseline="5787" dirty="0">
                <a:latin typeface="Symbol"/>
                <a:cs typeface="Symbol"/>
              </a:rPr>
              <a:t></a:t>
            </a:r>
            <a:r>
              <a:rPr sz="2400" spc="105" dirty="0">
                <a:latin typeface="Calibri"/>
                <a:cs typeface="Calibri"/>
              </a:rPr>
              <a:t>Nausea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vomiting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600"/>
              </a:spcBef>
            </a:pPr>
            <a:r>
              <a:rPr sz="3600" spc="82" baseline="5787" dirty="0">
                <a:latin typeface="Symbol"/>
                <a:cs typeface="Symbol"/>
              </a:rPr>
              <a:t></a:t>
            </a:r>
            <a:r>
              <a:rPr sz="2400" spc="55" dirty="0">
                <a:latin typeface="Calibri"/>
                <a:cs typeface="Calibri"/>
              </a:rPr>
              <a:t>Meningismus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90"/>
              </a:spcBef>
            </a:pPr>
            <a:r>
              <a:rPr sz="3600" spc="135" baseline="5787" dirty="0">
                <a:latin typeface="Symbol"/>
                <a:cs typeface="Symbol"/>
              </a:rPr>
              <a:t></a:t>
            </a:r>
            <a:r>
              <a:rPr sz="2400" spc="90" dirty="0">
                <a:latin typeface="Calibri"/>
                <a:cs typeface="Calibri"/>
              </a:rPr>
              <a:t>Vertigo</a:t>
            </a:r>
            <a:endParaRPr sz="2400">
              <a:latin typeface="Calibri"/>
              <a:cs typeface="Calibri"/>
            </a:endParaRPr>
          </a:p>
          <a:p>
            <a:pPr marL="791210" indent="-32131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791210" algn="l"/>
              </a:tabLst>
            </a:pPr>
            <a:r>
              <a:rPr sz="2400" spc="-5" dirty="0">
                <a:latin typeface="Calibri"/>
                <a:cs typeface="Calibri"/>
              </a:rPr>
              <a:t>Visual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defects</a:t>
            </a:r>
            <a:endParaRPr sz="2400">
              <a:latin typeface="Calibri"/>
              <a:cs typeface="Calibri"/>
            </a:endParaRPr>
          </a:p>
          <a:p>
            <a:pPr marL="791210" indent="-32131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791210" algn="l"/>
              </a:tabLst>
            </a:pPr>
            <a:r>
              <a:rPr sz="2400" spc="-5" dirty="0">
                <a:latin typeface="Calibri"/>
                <a:cs typeface="Calibri"/>
              </a:rPr>
              <a:t>Altered</a:t>
            </a:r>
            <a:r>
              <a:rPr sz="2400" spc="-10" dirty="0">
                <a:latin typeface="Calibri"/>
                <a:cs typeface="Calibri"/>
              </a:rPr>
              <a:t> consciousness</a:t>
            </a:r>
            <a:endParaRPr sz="2400">
              <a:latin typeface="Calibri"/>
              <a:cs typeface="Calibri"/>
            </a:endParaRPr>
          </a:p>
          <a:p>
            <a:pPr marL="298450" marR="505459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Symptoms </a:t>
            </a:r>
            <a:r>
              <a:rPr sz="240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occur immediately or </a:t>
            </a:r>
            <a:r>
              <a:rPr sz="240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develop  over </a:t>
            </a:r>
            <a:r>
              <a:rPr sz="2400" spc="-10" dirty="0">
                <a:latin typeface="Calibri"/>
                <a:cs typeface="Calibri"/>
              </a:rPr>
              <a:t>1-2 </a:t>
            </a:r>
            <a:r>
              <a:rPr sz="2400" spc="-5" dirty="0"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object 2"/>
          <p:cNvSpPr txBox="1">
            <a:spLocks noGrp="1"/>
          </p:cNvSpPr>
          <p:nvPr>
            <p:ph type="title"/>
          </p:nvPr>
        </p:nvSpPr>
        <p:spPr>
          <a:xfrm>
            <a:off x="2383789" y="69850"/>
            <a:ext cx="342836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Pituitary</a:t>
            </a:r>
            <a:r>
              <a:rPr sz="3600" spc="-65" dirty="0"/>
              <a:t> </a:t>
            </a:r>
            <a:r>
              <a:rPr sz="3600" spc="-5" dirty="0"/>
              <a:t>Apoplexy</a:t>
            </a:r>
            <a:endParaRPr sz="3600"/>
          </a:p>
        </p:txBody>
      </p:sp>
      <p:sp>
        <p:nvSpPr>
          <p:cNvPr id="1048869" name="object 3"/>
          <p:cNvSpPr txBox="1"/>
          <p:nvPr/>
        </p:nvSpPr>
        <p:spPr>
          <a:xfrm>
            <a:off x="892810" y="670559"/>
            <a:ext cx="6677659" cy="783196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Risk factors: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3600" spc="284" baseline="5787" dirty="0">
                <a:latin typeface="Symbol"/>
                <a:cs typeface="Symbol"/>
              </a:rPr>
              <a:t></a:t>
            </a:r>
            <a:r>
              <a:rPr sz="2400" spc="190" dirty="0">
                <a:latin typeface="Calibri"/>
                <a:cs typeface="Calibri"/>
              </a:rPr>
              <a:t>DM,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HTN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3600" spc="187" baseline="5787" dirty="0">
                <a:latin typeface="Symbol"/>
                <a:cs typeface="Symbol"/>
              </a:rPr>
              <a:t></a:t>
            </a:r>
            <a:r>
              <a:rPr sz="2400" spc="125" dirty="0">
                <a:latin typeface="Calibri"/>
                <a:cs typeface="Calibri"/>
              </a:rPr>
              <a:t>Sicle </a:t>
            </a:r>
            <a:r>
              <a:rPr sz="2400" spc="-5" dirty="0">
                <a:latin typeface="Calibri"/>
                <a:cs typeface="Calibri"/>
              </a:rPr>
              <a:t>cell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anemia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3600" spc="75" baseline="5787" dirty="0">
                <a:latin typeface="Symbol"/>
                <a:cs typeface="Symbol"/>
              </a:rPr>
              <a:t></a:t>
            </a:r>
            <a:r>
              <a:rPr sz="2400" spc="50" dirty="0">
                <a:latin typeface="Calibri"/>
                <a:cs typeface="Calibri"/>
              </a:rPr>
              <a:t>Anticoagulant </a:t>
            </a:r>
            <a:r>
              <a:rPr sz="2400" spc="-5" dirty="0">
                <a:latin typeface="Calibri"/>
                <a:cs typeface="Calibri"/>
              </a:rPr>
              <a:t>use:- Warfarin,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Heprin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Usually resolve completely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Transient or permanent hypopituitarism is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possible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3600" spc="82" baseline="5787" dirty="0">
                <a:latin typeface="Symbol"/>
                <a:cs typeface="Symbol"/>
              </a:rPr>
              <a:t></a:t>
            </a:r>
            <a:r>
              <a:rPr sz="2400" spc="55" dirty="0">
                <a:latin typeface="Calibri"/>
                <a:cs typeface="Calibri"/>
              </a:rPr>
              <a:t>undiagnosed </a:t>
            </a:r>
            <a:r>
              <a:rPr sz="2400" spc="-5" dirty="0">
                <a:latin typeface="Calibri"/>
                <a:cs typeface="Calibri"/>
              </a:rPr>
              <a:t>acute adrenal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insufficiency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Diagnose with CT/MRI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Differentiate from leaking aneurysm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Treatment:</a:t>
            </a:r>
            <a:endParaRPr sz="2400">
              <a:latin typeface="Calibri"/>
              <a:cs typeface="Calibri"/>
            </a:endParaRPr>
          </a:p>
          <a:p>
            <a:pPr marL="744220" marR="5080" indent="-274320">
              <a:lnSpc>
                <a:spcPts val="3479"/>
              </a:lnSpc>
              <a:spcBef>
                <a:spcPts val="204"/>
              </a:spcBef>
              <a:tabLst>
                <a:tab pos="1028065" algn="l"/>
              </a:tabLst>
            </a:pPr>
            <a:r>
              <a:rPr sz="3600" spc="390" baseline="5787" dirty="0">
                <a:latin typeface="Symbol"/>
                <a:cs typeface="Symbol"/>
              </a:rPr>
              <a:t></a:t>
            </a:r>
            <a:r>
              <a:rPr sz="2400" spc="260" dirty="0">
                <a:latin typeface="Calibri"/>
                <a:cs typeface="Calibri"/>
              </a:rPr>
              <a:t>If	</a:t>
            </a:r>
            <a:r>
              <a:rPr sz="2400" spc="-5" dirty="0">
                <a:latin typeface="Calibri"/>
                <a:cs typeface="Calibri"/>
              </a:rPr>
              <a:t>visual defects and altered </a:t>
            </a:r>
            <a:r>
              <a:rPr sz="2400" spc="-10" dirty="0">
                <a:latin typeface="Calibri"/>
                <a:cs typeface="Calibri"/>
              </a:rPr>
              <a:t>consciousness </a:t>
            </a:r>
            <a:r>
              <a:rPr sz="2400" spc="-5" dirty="0">
                <a:latin typeface="Calibri"/>
                <a:cs typeface="Calibri"/>
              </a:rPr>
              <a:t>then  Surgical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Transsphenoidal</a:t>
            </a:r>
            <a:r>
              <a:rPr sz="2400" spc="-5" dirty="0">
                <a:latin typeface="Calibri"/>
                <a:cs typeface="Calibri"/>
              </a:rPr>
              <a:t> decompression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Medical therapy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if symptoms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mild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95"/>
              </a:spcBef>
            </a:pPr>
            <a:r>
              <a:rPr sz="3600" spc="60" baseline="5787" dirty="0">
                <a:latin typeface="Symbol"/>
                <a:cs typeface="Symbol"/>
              </a:rPr>
              <a:t></a:t>
            </a:r>
            <a:r>
              <a:rPr sz="2400" spc="40" dirty="0">
                <a:latin typeface="Calibri"/>
                <a:cs typeface="Calibri"/>
              </a:rPr>
              <a:t>Corticosteroids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object 2"/>
          <p:cNvSpPr txBox="1">
            <a:spLocks noGrp="1"/>
          </p:cNvSpPr>
          <p:nvPr>
            <p:ph type="title"/>
          </p:nvPr>
        </p:nvSpPr>
        <p:spPr>
          <a:xfrm>
            <a:off x="1567180" y="558800"/>
            <a:ext cx="6000750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Normal </a:t>
            </a:r>
            <a:r>
              <a:rPr sz="3600" dirty="0"/>
              <a:t>MRI </a:t>
            </a:r>
            <a:r>
              <a:rPr sz="3600" spc="-5" dirty="0"/>
              <a:t>imaging of</a:t>
            </a:r>
            <a:r>
              <a:rPr sz="3600" spc="-35" dirty="0"/>
              <a:t> </a:t>
            </a:r>
            <a:r>
              <a:rPr sz="3600" spc="-5" dirty="0"/>
              <a:t>Pituitary</a:t>
            </a:r>
            <a:endParaRPr sz="3600"/>
          </a:p>
        </p:txBody>
      </p:sp>
      <p:sp>
        <p:nvSpPr>
          <p:cNvPr id="1048877" name="object 3"/>
          <p:cNvSpPr txBox="1"/>
          <p:nvPr/>
        </p:nvSpPr>
        <p:spPr>
          <a:xfrm>
            <a:off x="535940" y="1750060"/>
            <a:ext cx="3213735" cy="723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 1 </a:t>
            </a:r>
            <a:r>
              <a:rPr sz="2400" b="1" spc="-5" dirty="0">
                <a:latin typeface="Calibri"/>
                <a:cs typeface="Calibri"/>
              </a:rPr>
              <a:t>image sagittal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78" name="object 4"/>
          <p:cNvSpPr/>
          <p:nvPr/>
        </p:nvSpPr>
        <p:spPr>
          <a:xfrm>
            <a:off x="501650" y="2174239"/>
            <a:ext cx="3950970" cy="3950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9" name="object 5"/>
          <p:cNvSpPr txBox="1"/>
          <p:nvPr/>
        </p:nvSpPr>
        <p:spPr>
          <a:xfrm>
            <a:off x="4723129" y="1728470"/>
            <a:ext cx="317119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T1 image coronal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80" name="object 6"/>
          <p:cNvSpPr/>
          <p:nvPr/>
        </p:nvSpPr>
        <p:spPr>
          <a:xfrm>
            <a:off x="4688840" y="2174239"/>
            <a:ext cx="3950969" cy="3950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object 2"/>
          <p:cNvSpPr txBox="1"/>
          <p:nvPr/>
        </p:nvSpPr>
        <p:spPr>
          <a:xfrm>
            <a:off x="3001010" y="482600"/>
            <a:ext cx="342963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Pituitary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Apoplexy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48886" name="object 3"/>
          <p:cNvSpPr txBox="1"/>
          <p:nvPr/>
        </p:nvSpPr>
        <p:spPr>
          <a:xfrm>
            <a:off x="1362710" y="1445260"/>
            <a:ext cx="6661784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Coronal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5" dirty="0">
                <a:latin typeface="Calibri"/>
                <a:cs typeface="Calibri"/>
              </a:rPr>
              <a:t>sagittal section of brain(MRI) showing pituitary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haemorrhage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87" name="object 4"/>
          <p:cNvSpPr/>
          <p:nvPr/>
        </p:nvSpPr>
        <p:spPr>
          <a:xfrm>
            <a:off x="214629" y="1998979"/>
            <a:ext cx="4500880" cy="4215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8" name="object 5"/>
          <p:cNvSpPr/>
          <p:nvPr/>
        </p:nvSpPr>
        <p:spPr>
          <a:xfrm>
            <a:off x="4936490" y="1927860"/>
            <a:ext cx="3849369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object 2"/>
          <p:cNvSpPr txBox="1">
            <a:spLocks noGrp="1"/>
          </p:cNvSpPr>
          <p:nvPr>
            <p:ph type="title"/>
          </p:nvPr>
        </p:nvSpPr>
        <p:spPr>
          <a:xfrm>
            <a:off x="2611120" y="558800"/>
            <a:ext cx="3916679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Sheehan’s</a:t>
            </a:r>
            <a:r>
              <a:rPr sz="3600" spc="-55" dirty="0"/>
              <a:t> </a:t>
            </a:r>
            <a:r>
              <a:rPr sz="3600" spc="-5" dirty="0"/>
              <a:t>Syndrome</a:t>
            </a:r>
            <a:endParaRPr sz="3600"/>
          </a:p>
        </p:txBody>
      </p:sp>
      <p:sp>
        <p:nvSpPr>
          <p:cNvPr id="1048890" name="object 3"/>
          <p:cNvSpPr txBox="1"/>
          <p:nvPr/>
        </p:nvSpPr>
        <p:spPr>
          <a:xfrm>
            <a:off x="473709" y="196596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891" name="object 4"/>
          <p:cNvSpPr txBox="1"/>
          <p:nvPr/>
        </p:nvSpPr>
        <p:spPr>
          <a:xfrm>
            <a:off x="816610" y="1982470"/>
            <a:ext cx="6946265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Infarction of pituitary after substantial </a:t>
            </a:r>
            <a:r>
              <a:rPr sz="2400" spc="-10" dirty="0">
                <a:latin typeface="Calibri"/>
                <a:cs typeface="Calibri"/>
              </a:rPr>
              <a:t>blood loss </a:t>
            </a:r>
            <a:r>
              <a:rPr sz="2400" spc="-5" dirty="0">
                <a:latin typeface="Calibri"/>
                <a:cs typeface="Calibri"/>
              </a:rPr>
              <a:t>during  childbirth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92" name="object 5"/>
          <p:cNvSpPr txBox="1"/>
          <p:nvPr/>
        </p:nvSpPr>
        <p:spPr>
          <a:xfrm>
            <a:off x="473709" y="311531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893" name="object 6"/>
          <p:cNvSpPr txBox="1"/>
          <p:nvPr/>
        </p:nvSpPr>
        <p:spPr>
          <a:xfrm>
            <a:off x="816610" y="3131820"/>
            <a:ext cx="1966595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Incidence: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3.6%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94" name="object 7"/>
          <p:cNvSpPr txBox="1"/>
          <p:nvPr/>
        </p:nvSpPr>
        <p:spPr>
          <a:xfrm>
            <a:off x="473709" y="39357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895" name="object 8"/>
          <p:cNvSpPr txBox="1"/>
          <p:nvPr/>
        </p:nvSpPr>
        <p:spPr>
          <a:xfrm>
            <a:off x="816610" y="3953509"/>
            <a:ext cx="647700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No correlation between severity of hemorrhage and  symptoms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96" name="object 9"/>
          <p:cNvSpPr txBox="1"/>
          <p:nvPr/>
        </p:nvSpPr>
        <p:spPr>
          <a:xfrm>
            <a:off x="473709" y="50863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897" name="object 10"/>
          <p:cNvSpPr txBox="1"/>
          <p:nvPr/>
        </p:nvSpPr>
        <p:spPr>
          <a:xfrm>
            <a:off x="816610" y="5063235"/>
            <a:ext cx="6731634" cy="126542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Calibri"/>
                <a:cs typeface="Calibri"/>
              </a:rPr>
              <a:t>Severe: recognised month </a:t>
            </a:r>
            <a:r>
              <a:rPr sz="2400" dirty="0">
                <a:latin typeface="Calibri"/>
                <a:cs typeface="Calibri"/>
              </a:rPr>
              <a:t>to years </a:t>
            </a:r>
            <a:r>
              <a:rPr sz="2400" spc="-5" dirty="0">
                <a:latin typeface="Calibri"/>
                <a:cs typeface="Calibri"/>
              </a:rPr>
              <a:t>postpartum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period</a:t>
            </a:r>
            <a:endParaRPr sz="24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54"/>
              </a:spcBef>
              <a:tabLst>
                <a:tab pos="412115" algn="l"/>
              </a:tabLst>
            </a:pPr>
            <a:r>
              <a:rPr sz="3000" baseline="2777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Lethargy, anorexia, weight loss, unable to breast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feeding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object 2"/>
          <p:cNvSpPr txBox="1">
            <a:spLocks noGrp="1"/>
          </p:cNvSpPr>
          <p:nvPr>
            <p:ph type="title"/>
          </p:nvPr>
        </p:nvSpPr>
        <p:spPr>
          <a:xfrm>
            <a:off x="2654300" y="284479"/>
            <a:ext cx="391731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Sheehan’s</a:t>
            </a:r>
            <a:r>
              <a:rPr sz="3600" spc="-55" dirty="0"/>
              <a:t> </a:t>
            </a:r>
            <a:r>
              <a:rPr sz="3600" spc="-5" dirty="0"/>
              <a:t>Syndrome</a:t>
            </a:r>
            <a:endParaRPr sz="3600"/>
          </a:p>
        </p:txBody>
      </p:sp>
      <p:sp>
        <p:nvSpPr>
          <p:cNvPr id="1048899" name="object 3"/>
          <p:cNvSpPr txBox="1"/>
          <p:nvPr/>
        </p:nvSpPr>
        <p:spPr>
          <a:xfrm>
            <a:off x="764540" y="122808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00" name="object 4"/>
          <p:cNvSpPr txBox="1"/>
          <p:nvPr/>
        </p:nvSpPr>
        <p:spPr>
          <a:xfrm>
            <a:off x="1107439" y="1245869"/>
            <a:ext cx="6350635" cy="64452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75"/>
              </a:spcBef>
            </a:pPr>
            <a:r>
              <a:rPr sz="2400" spc="-5" dirty="0">
                <a:latin typeface="Calibri"/>
                <a:cs typeface="Calibri"/>
              </a:rPr>
              <a:t>Typically long interval between obstetric event and  diagnosis( months 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years)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01" name="object 5"/>
          <p:cNvSpPr txBox="1"/>
          <p:nvPr/>
        </p:nvSpPr>
        <p:spPr>
          <a:xfrm>
            <a:off x="764540" y="23050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02" name="object 6"/>
          <p:cNvSpPr txBox="1"/>
          <p:nvPr/>
        </p:nvSpPr>
        <p:spPr>
          <a:xfrm>
            <a:off x="1107439" y="2321560"/>
            <a:ext cx="2200275" cy="723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865" algn="l"/>
              </a:tabLst>
            </a:pPr>
            <a:r>
              <a:rPr sz="2400" spc="-5" dirty="0">
                <a:latin typeface="Calibri"/>
                <a:cs typeface="Calibri"/>
              </a:rPr>
              <a:t>Of	total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03" name="object 7"/>
          <p:cNvSpPr txBox="1"/>
          <p:nvPr/>
        </p:nvSpPr>
        <p:spPr>
          <a:xfrm>
            <a:off x="1221739" y="3105150"/>
            <a:ext cx="4026535" cy="185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Symbol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50% </a:t>
            </a:r>
            <a:r>
              <a:rPr sz="2000" spc="-5" dirty="0">
                <a:latin typeface="Calibri"/>
                <a:cs typeface="Calibri"/>
              </a:rPr>
              <a:t>permanent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amenorrhea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Symbol"/>
              <a:buChar char=""/>
            </a:pPr>
            <a:endParaRPr sz="22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Symbol"/>
              <a:buChar char=""/>
              <a:tabLst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The rest had scanty-rare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menses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"/>
            </a:pPr>
            <a:endParaRPr sz="215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Symbol"/>
              <a:buChar char=""/>
              <a:tabLst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Mostly lactation was poor 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absent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04" name="object 8"/>
          <p:cNvSpPr txBox="1"/>
          <p:nvPr/>
        </p:nvSpPr>
        <p:spPr>
          <a:xfrm>
            <a:off x="764540" y="4953000"/>
            <a:ext cx="13271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05" name="object 9"/>
          <p:cNvSpPr txBox="1"/>
          <p:nvPr/>
        </p:nvSpPr>
        <p:spPr>
          <a:xfrm>
            <a:off x="1107439" y="4970779"/>
            <a:ext cx="3634740" cy="14338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2400" spc="-5" dirty="0">
                <a:latin typeface="Calibri"/>
                <a:cs typeface="Calibri"/>
              </a:rPr>
              <a:t>Dx: MRI empty sella turcica  T/t: Hormone replacement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561340">
              <a:lnSpc>
                <a:spcPct val="100000"/>
              </a:lnSpc>
              <a:spcBef>
                <a:spcPts val="10"/>
              </a:spcBef>
            </a:pPr>
            <a:r>
              <a:rPr sz="2400" spc="-5" dirty="0">
                <a:latin typeface="Calibri"/>
                <a:cs typeface="Calibri"/>
              </a:rPr>
              <a:t>Corticosteroids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06" name="object 10"/>
          <p:cNvSpPr/>
          <p:nvPr/>
        </p:nvSpPr>
        <p:spPr>
          <a:xfrm>
            <a:off x="5435600" y="2923539"/>
            <a:ext cx="2665729" cy="2528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object 2"/>
          <p:cNvSpPr txBox="1">
            <a:spLocks noGrp="1"/>
          </p:cNvSpPr>
          <p:nvPr>
            <p:ph type="title"/>
          </p:nvPr>
        </p:nvSpPr>
        <p:spPr>
          <a:xfrm>
            <a:off x="1962150" y="284479"/>
            <a:ext cx="484441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Lymphocytic</a:t>
            </a:r>
            <a:r>
              <a:rPr sz="3600" spc="-60" dirty="0"/>
              <a:t> </a:t>
            </a:r>
            <a:r>
              <a:rPr sz="3600" spc="-5" dirty="0"/>
              <a:t>Hypophysitis</a:t>
            </a:r>
            <a:endParaRPr sz="3600"/>
          </a:p>
        </p:txBody>
      </p:sp>
      <p:sp>
        <p:nvSpPr>
          <p:cNvPr id="1048911" name="object 3"/>
          <p:cNvSpPr txBox="1"/>
          <p:nvPr/>
        </p:nvSpPr>
        <p:spPr>
          <a:xfrm>
            <a:off x="1220469" y="112648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8912" name="object 4"/>
          <p:cNvSpPr txBox="1"/>
          <p:nvPr/>
        </p:nvSpPr>
        <p:spPr>
          <a:xfrm>
            <a:off x="1220469" y="186943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8913" name="object 5"/>
          <p:cNvSpPr txBox="1"/>
          <p:nvPr/>
        </p:nvSpPr>
        <p:spPr>
          <a:xfrm>
            <a:off x="1220469" y="3641090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8914" name="object 6"/>
          <p:cNvSpPr txBox="1"/>
          <p:nvPr/>
        </p:nvSpPr>
        <p:spPr>
          <a:xfrm>
            <a:off x="1220469" y="475360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8915" name="object 7"/>
          <p:cNvSpPr txBox="1"/>
          <p:nvPr/>
        </p:nvSpPr>
        <p:spPr>
          <a:xfrm>
            <a:off x="1504950" y="1106169"/>
            <a:ext cx="6977380" cy="626554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200" spc="-5" dirty="0">
                <a:latin typeface="Calibri"/>
                <a:cs typeface="Calibri"/>
              </a:rPr>
              <a:t>Etiology</a:t>
            </a:r>
            <a:endParaRPr sz="2200">
              <a:latin typeface="Calibri"/>
              <a:cs typeface="Calibri"/>
            </a:endParaRPr>
          </a:p>
          <a:p>
            <a:pPr marL="12700" marR="3235325" indent="172720">
              <a:lnSpc>
                <a:spcPts val="2930"/>
              </a:lnSpc>
              <a:spcBef>
                <a:spcPts val="135"/>
              </a:spcBef>
            </a:pPr>
            <a:r>
              <a:rPr sz="3300" spc="112" baseline="5050" dirty="0">
                <a:latin typeface="Symbol"/>
                <a:cs typeface="Symbol"/>
              </a:rPr>
              <a:t></a:t>
            </a:r>
            <a:r>
              <a:rPr sz="2200" spc="75" dirty="0">
                <a:latin typeface="Calibri"/>
                <a:cs typeface="Calibri"/>
              </a:rPr>
              <a:t>Presumed </a:t>
            </a:r>
            <a:r>
              <a:rPr sz="2200" spc="-5" dirty="0">
                <a:latin typeface="Calibri"/>
                <a:cs typeface="Calibri"/>
              </a:rPr>
              <a:t>to be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autoimmune  Clinical </a:t>
            </a:r>
            <a:r>
              <a:rPr sz="2200" spc="-5" dirty="0">
                <a:latin typeface="Calibri"/>
                <a:cs typeface="Calibri"/>
              </a:rPr>
              <a:t>Presentation</a:t>
            </a:r>
            <a:endParaRPr sz="2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30"/>
              </a:spcBef>
            </a:pPr>
            <a:r>
              <a:rPr sz="3300" spc="135" baseline="6313" dirty="0">
                <a:latin typeface="Symbol"/>
                <a:cs typeface="Symbol"/>
              </a:rPr>
              <a:t></a:t>
            </a:r>
            <a:r>
              <a:rPr sz="2200" spc="90" dirty="0">
                <a:latin typeface="Calibri"/>
                <a:cs typeface="Calibri"/>
              </a:rPr>
              <a:t>Women, </a:t>
            </a:r>
            <a:r>
              <a:rPr sz="2200" spc="-10" dirty="0">
                <a:latin typeface="Calibri"/>
                <a:cs typeface="Calibri"/>
              </a:rPr>
              <a:t>during postpartum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period</a:t>
            </a:r>
            <a:endParaRPr sz="2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275"/>
              </a:spcBef>
            </a:pPr>
            <a:r>
              <a:rPr sz="3300" spc="202" baseline="5050" dirty="0">
                <a:latin typeface="Symbol"/>
                <a:cs typeface="Symbol"/>
              </a:rPr>
              <a:t></a:t>
            </a:r>
            <a:r>
              <a:rPr sz="2200" spc="135" dirty="0">
                <a:latin typeface="Calibri"/>
                <a:cs typeface="Calibri"/>
              </a:rPr>
              <a:t>Mass </a:t>
            </a:r>
            <a:r>
              <a:rPr sz="2200" spc="-5" dirty="0">
                <a:latin typeface="Calibri"/>
                <a:cs typeface="Calibri"/>
              </a:rPr>
              <a:t>effect (sellar</a:t>
            </a:r>
            <a:r>
              <a:rPr sz="2200" spc="-1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mass)</a:t>
            </a:r>
            <a:endParaRPr sz="2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275"/>
              </a:spcBef>
            </a:pPr>
            <a:r>
              <a:rPr sz="3300" spc="82" baseline="5050" dirty="0">
                <a:latin typeface="Symbol"/>
                <a:cs typeface="Symbol"/>
              </a:rPr>
              <a:t></a:t>
            </a:r>
            <a:r>
              <a:rPr sz="2200" spc="55" dirty="0">
                <a:latin typeface="Calibri"/>
                <a:cs typeface="Calibri"/>
              </a:rPr>
              <a:t>Deficiency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one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more anterior pituitary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hormones</a:t>
            </a:r>
            <a:endParaRPr sz="2200">
              <a:latin typeface="Calibri"/>
              <a:cs typeface="Calibri"/>
            </a:endParaRPr>
          </a:p>
          <a:p>
            <a:pPr marL="641985">
              <a:lnSpc>
                <a:spcPct val="100000"/>
              </a:lnSpc>
              <a:spcBef>
                <a:spcPts val="215"/>
              </a:spcBef>
            </a:pPr>
            <a:r>
              <a:rPr sz="2550" spc="839" baseline="4901" dirty="0">
                <a:latin typeface="Symbol"/>
                <a:cs typeface="Symbol"/>
              </a:rPr>
              <a:t></a:t>
            </a:r>
            <a:r>
              <a:rPr sz="2550" spc="-30" baseline="4901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ACTH deficiency </a:t>
            </a:r>
            <a:r>
              <a:rPr sz="1700" dirty="0">
                <a:latin typeface="Calibri"/>
                <a:cs typeface="Calibri"/>
              </a:rPr>
              <a:t>is </a:t>
            </a:r>
            <a:r>
              <a:rPr sz="1700" spc="-5" dirty="0">
                <a:latin typeface="Calibri"/>
                <a:cs typeface="Calibri"/>
              </a:rPr>
              <a:t>the most common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200" spc="-5" dirty="0">
                <a:latin typeface="Calibri"/>
                <a:cs typeface="Calibri"/>
              </a:rPr>
              <a:t>Diagnosis</a:t>
            </a:r>
            <a:endParaRPr sz="2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285"/>
              </a:spcBef>
            </a:pPr>
            <a:r>
              <a:rPr sz="3300" spc="262" baseline="6313" dirty="0">
                <a:latin typeface="Symbol"/>
                <a:cs typeface="Symbol"/>
              </a:rPr>
              <a:t></a:t>
            </a:r>
            <a:r>
              <a:rPr sz="2200" spc="175" dirty="0">
                <a:latin typeface="Calibri"/>
                <a:cs typeface="Calibri"/>
              </a:rPr>
              <a:t>MRI </a:t>
            </a:r>
            <a:r>
              <a:rPr sz="2200" dirty="0">
                <a:latin typeface="Calibri"/>
                <a:cs typeface="Calibri"/>
              </a:rPr>
              <a:t>- </a:t>
            </a:r>
            <a:r>
              <a:rPr sz="2200" spc="-5" dirty="0">
                <a:latin typeface="Calibri"/>
                <a:cs typeface="Calibri"/>
              </a:rPr>
              <a:t>may be </a:t>
            </a:r>
            <a:r>
              <a:rPr sz="2200" spc="-10" dirty="0">
                <a:latin typeface="Calibri"/>
                <a:cs typeface="Calibri"/>
              </a:rPr>
              <a:t>indistinguishable </a:t>
            </a:r>
            <a:r>
              <a:rPr sz="2200" spc="-5" dirty="0">
                <a:latin typeface="Calibri"/>
                <a:cs typeface="Calibri"/>
              </a:rPr>
              <a:t>from pituitary</a:t>
            </a:r>
            <a:r>
              <a:rPr sz="2200" spc="2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adenoma</a:t>
            </a:r>
            <a:endParaRPr sz="2200">
              <a:latin typeface="Calibri"/>
              <a:cs typeface="Calibri"/>
            </a:endParaRPr>
          </a:p>
          <a:p>
            <a:pPr marL="12700" marR="5757545" indent="172720">
              <a:lnSpc>
                <a:spcPct val="110600"/>
              </a:lnSpc>
            </a:pPr>
            <a:r>
              <a:rPr sz="3300" spc="532" baseline="5050" dirty="0">
                <a:latin typeface="Symbol"/>
                <a:cs typeface="Symbol"/>
              </a:rPr>
              <a:t></a:t>
            </a:r>
            <a:r>
              <a:rPr sz="2200" spc="355" dirty="0">
                <a:latin typeface="Calibri"/>
                <a:cs typeface="Calibri"/>
              </a:rPr>
              <a:t>↑ </a:t>
            </a:r>
            <a:r>
              <a:rPr sz="2200" spc="-10" dirty="0">
                <a:latin typeface="Calibri"/>
                <a:cs typeface="Calibri"/>
              </a:rPr>
              <a:t>ESR  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tmen</a:t>
            </a:r>
            <a:r>
              <a:rPr sz="2200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280"/>
              </a:spcBef>
            </a:pPr>
            <a:r>
              <a:rPr sz="3300" spc="262" baseline="5050" dirty="0">
                <a:latin typeface="Symbol"/>
                <a:cs typeface="Symbol"/>
              </a:rPr>
              <a:t></a:t>
            </a:r>
            <a:r>
              <a:rPr sz="2200" spc="175" dirty="0">
                <a:latin typeface="Calibri"/>
                <a:cs typeface="Calibri"/>
              </a:rPr>
              <a:t>Non </a:t>
            </a:r>
            <a:r>
              <a:rPr sz="2200" spc="-5" dirty="0">
                <a:latin typeface="Calibri"/>
                <a:cs typeface="Calibri"/>
              </a:rPr>
              <a:t>compressive symptoms→Hormone support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2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Steroid</a:t>
            </a:r>
            <a:endParaRPr sz="2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285"/>
              </a:spcBef>
            </a:pPr>
            <a:r>
              <a:rPr sz="3300" spc="75" baseline="6313" dirty="0">
                <a:latin typeface="Symbol"/>
                <a:cs typeface="Symbol"/>
              </a:rPr>
              <a:t></a:t>
            </a:r>
            <a:r>
              <a:rPr sz="2200" spc="50" dirty="0">
                <a:latin typeface="Calibri"/>
                <a:cs typeface="Calibri"/>
              </a:rPr>
              <a:t>Compressive </a:t>
            </a:r>
            <a:r>
              <a:rPr sz="2200" spc="-5" dirty="0">
                <a:latin typeface="Calibri"/>
                <a:cs typeface="Calibri"/>
              </a:rPr>
              <a:t>symptoms→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Surgery(TSS)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object 2"/>
          <p:cNvSpPr txBox="1"/>
          <p:nvPr/>
        </p:nvSpPr>
        <p:spPr>
          <a:xfrm>
            <a:off x="2147570" y="558800"/>
            <a:ext cx="484441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Lymphocytic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Hypophysitis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48917" name="object 3"/>
          <p:cNvSpPr txBox="1"/>
          <p:nvPr/>
        </p:nvSpPr>
        <p:spPr>
          <a:xfrm>
            <a:off x="293370" y="1605280"/>
            <a:ext cx="8486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0325" algn="l"/>
              </a:tabLst>
            </a:pPr>
            <a:r>
              <a:rPr sz="2400" spc="-5" dirty="0">
                <a:latin typeface="Calibri"/>
                <a:cs typeface="Calibri"/>
              </a:rPr>
              <a:t>HPE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Pituitary	MRI brain (coronal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5" dirty="0">
                <a:latin typeface="Calibri"/>
                <a:cs typeface="Calibri"/>
              </a:rPr>
              <a:t>sagittal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section)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18" name="object 4"/>
          <p:cNvSpPr/>
          <p:nvPr/>
        </p:nvSpPr>
        <p:spPr>
          <a:xfrm>
            <a:off x="251459" y="2420620"/>
            <a:ext cx="3455670" cy="3436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9" name="object 5"/>
          <p:cNvSpPr/>
          <p:nvPr/>
        </p:nvSpPr>
        <p:spPr>
          <a:xfrm>
            <a:off x="4000500" y="2357120"/>
            <a:ext cx="4928870" cy="3643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object 2"/>
          <p:cNvSpPr txBox="1">
            <a:spLocks noGrp="1"/>
          </p:cNvSpPr>
          <p:nvPr>
            <p:ph type="title"/>
          </p:nvPr>
        </p:nvSpPr>
        <p:spPr>
          <a:xfrm>
            <a:off x="2887979" y="499109"/>
            <a:ext cx="145224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Trauma</a:t>
            </a:r>
            <a:endParaRPr sz="3600"/>
          </a:p>
        </p:txBody>
      </p:sp>
      <p:sp>
        <p:nvSpPr>
          <p:cNvPr id="1048921" name="object 3"/>
          <p:cNvSpPr txBox="1"/>
          <p:nvPr/>
        </p:nvSpPr>
        <p:spPr>
          <a:xfrm>
            <a:off x="535940" y="115951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22" name="object 4"/>
          <p:cNvSpPr txBox="1">
            <a:spLocks noGrp="1"/>
          </p:cNvSpPr>
          <p:nvPr>
            <p:ph type="body" idx="1"/>
          </p:nvPr>
        </p:nvSpPr>
        <p:spPr>
          <a:xfrm>
            <a:off x="535940" y="1176019"/>
            <a:ext cx="7453630" cy="15113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 </a:t>
            </a:r>
            <a:r>
              <a:rPr spc="-5" dirty="0"/>
              <a:t>pituitary </a:t>
            </a:r>
            <a:r>
              <a:rPr dirty="0"/>
              <a:t>may </a:t>
            </a:r>
            <a:r>
              <a:rPr spc="-5" dirty="0"/>
              <a:t>be partially or totally damaged by birth  trauma, </a:t>
            </a:r>
            <a:r>
              <a:rPr dirty="0"/>
              <a:t>cranial </a:t>
            </a:r>
            <a:r>
              <a:rPr spc="-5" dirty="0"/>
              <a:t>hemorrhage, fetal asphyxia, or breech  delivery.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/>
              <a:t>Head trauma can lead to direct pituitary damage</a:t>
            </a:r>
            <a:r>
              <a:rPr sz="2400" dirty="0"/>
              <a:t> </a:t>
            </a:r>
            <a:r>
              <a:rPr sz="2400" spc="-5" dirty="0"/>
              <a:t>by</a:t>
            </a:r>
            <a:endParaRPr sz="2400"/>
          </a:p>
        </p:txBody>
      </p:sp>
      <p:sp>
        <p:nvSpPr>
          <p:cNvPr id="1048923" name="object 5"/>
          <p:cNvSpPr txBox="1"/>
          <p:nvPr/>
        </p:nvSpPr>
        <p:spPr>
          <a:xfrm>
            <a:off x="604519" y="2715259"/>
            <a:ext cx="6491605" cy="1662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27025" indent="-314325">
              <a:lnSpc>
                <a:spcPct val="100000"/>
              </a:lnSpc>
              <a:spcBef>
                <a:spcPts val="700"/>
              </a:spcBef>
              <a:buAutoNum type="arabicParenR"/>
              <a:tabLst>
                <a:tab pos="327660" algn="l"/>
              </a:tabLst>
            </a:pPr>
            <a:r>
              <a:rPr sz="2400" spc="-5" dirty="0">
                <a:latin typeface="Calibri"/>
                <a:cs typeface="Calibri"/>
              </a:rPr>
              <a:t>Sella turcica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fracture,</a:t>
            </a:r>
            <a:endParaRPr sz="2400">
              <a:latin typeface="Calibri"/>
              <a:cs typeface="Calibri"/>
            </a:endParaRPr>
          </a:p>
          <a:p>
            <a:pPr marL="327025" indent="-314325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327660" algn="l"/>
              </a:tabLst>
            </a:pPr>
            <a:r>
              <a:rPr sz="2400" spc="-5" dirty="0">
                <a:latin typeface="Calibri"/>
                <a:cs typeface="Calibri"/>
              </a:rPr>
              <a:t>Pituitary stalk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section</a:t>
            </a:r>
            <a:endParaRPr sz="2400">
              <a:latin typeface="Calibri"/>
              <a:cs typeface="Calibri"/>
            </a:endParaRPr>
          </a:p>
          <a:p>
            <a:pPr marL="327025" indent="-314325">
              <a:lnSpc>
                <a:spcPct val="100000"/>
              </a:lnSpc>
              <a:spcBef>
                <a:spcPts val="590"/>
              </a:spcBef>
              <a:buAutoNum type="arabicParenR"/>
              <a:tabLst>
                <a:tab pos="327660" algn="l"/>
              </a:tabLst>
            </a:pPr>
            <a:r>
              <a:rPr sz="2400" spc="-5" dirty="0">
                <a:latin typeface="Calibri"/>
                <a:cs typeface="Calibri"/>
              </a:rPr>
              <a:t>Trauma-induced vasopasm, or ischemic infarction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24" name="object 6"/>
          <p:cNvSpPr txBox="1"/>
          <p:nvPr/>
        </p:nvSpPr>
        <p:spPr>
          <a:xfrm>
            <a:off x="535940" y="45415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25" name="object 7"/>
          <p:cNvSpPr txBox="1"/>
          <p:nvPr/>
        </p:nvSpPr>
        <p:spPr>
          <a:xfrm>
            <a:off x="878839" y="4558029"/>
            <a:ext cx="7678420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most common traumatic </a:t>
            </a:r>
            <a:r>
              <a:rPr sz="2400" dirty="0">
                <a:latin typeface="Calibri"/>
                <a:cs typeface="Calibri"/>
              </a:rPr>
              <a:t>cause </a:t>
            </a:r>
            <a:r>
              <a:rPr sz="2400" spc="-5" dirty="0">
                <a:latin typeface="Calibri"/>
                <a:cs typeface="Calibri"/>
              </a:rPr>
              <a:t>of compromised pituitary  function in the adult is iatrogenic neurosurgical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trauma.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492443"/>
          </a:xfrm>
        </p:spPr>
        <p:txBody>
          <a:bodyPr/>
          <a:lstStyle/>
          <a:p>
            <a:r>
              <a:rPr lang="en-US" sz="3200" b="1" dirty="0"/>
              <a:t>                    Anatomy</a:t>
            </a:r>
          </a:p>
        </p:txBody>
      </p:sp>
      <p:sp>
        <p:nvSpPr>
          <p:cNvPr id="10486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257800" cy="444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Anterior lobe</a:t>
            </a:r>
            <a:r>
              <a:rPr lang="en-US" sz="2400" dirty="0"/>
              <a:t>: glandular tissue, accounts for 75% of total weight. Hormones in this lobe are controlled by </a:t>
            </a:r>
            <a:r>
              <a:rPr lang="en-US" sz="2400" dirty="0">
                <a:solidFill>
                  <a:srgbClr val="FF0000"/>
                </a:solidFill>
              </a:rPr>
              <a:t>regulating </a:t>
            </a:r>
            <a:r>
              <a:rPr lang="en-US" sz="2400" dirty="0"/>
              <a:t>hormones from the </a:t>
            </a:r>
            <a:r>
              <a:rPr lang="en-US" sz="2400" dirty="0" err="1"/>
              <a:t>hypothalmus</a:t>
            </a:r>
            <a:r>
              <a:rPr lang="en-US" sz="2400" dirty="0"/>
              <a:t> (stimulate or inhibit)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Posterior lobe</a:t>
            </a:r>
            <a:r>
              <a:rPr lang="en-US" sz="2400" dirty="0" smtClean="0"/>
              <a:t>: </a:t>
            </a:r>
            <a:r>
              <a:rPr lang="en-US" sz="2400" dirty="0"/>
              <a:t>nerve tissue &amp; contains axons that originate in the </a:t>
            </a:r>
            <a:r>
              <a:rPr lang="en-US" sz="2400" dirty="0" err="1"/>
              <a:t>hypothalmus</a:t>
            </a:r>
            <a:r>
              <a:rPr lang="en-US" sz="2400" dirty="0"/>
              <a:t>. Therefore this lobe does not produce hormones but stores those produced by the </a:t>
            </a:r>
            <a:r>
              <a:rPr lang="en-US" sz="2400" dirty="0" err="1"/>
              <a:t>neurosecretory</a:t>
            </a:r>
            <a:r>
              <a:rPr lang="en-US" sz="2400" dirty="0"/>
              <a:t> cells in the </a:t>
            </a:r>
            <a:r>
              <a:rPr lang="en-US" sz="2400" dirty="0" err="1"/>
              <a:t>hypothalmus</a:t>
            </a:r>
            <a:r>
              <a:rPr lang="en-US" sz="2400" dirty="0"/>
              <a:t>. Release of hormones is triggered by receptors in the </a:t>
            </a:r>
            <a:r>
              <a:rPr lang="en-US" sz="2400" dirty="0" err="1"/>
              <a:t>hypothalmus</a:t>
            </a:r>
            <a:r>
              <a:rPr lang="en-US" sz="2400" dirty="0"/>
              <a:t>. </a:t>
            </a:r>
          </a:p>
        </p:txBody>
      </p:sp>
      <p:pic>
        <p:nvPicPr>
          <p:cNvPr id="2097153" name="Picture 4" descr="pituitary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573087"/>
            <a:ext cx="3581400" cy="4684713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object 2"/>
          <p:cNvSpPr txBox="1"/>
          <p:nvPr/>
        </p:nvSpPr>
        <p:spPr>
          <a:xfrm>
            <a:off x="222250" y="5880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29" name="object 3"/>
          <p:cNvSpPr txBox="1"/>
          <p:nvPr/>
        </p:nvSpPr>
        <p:spPr>
          <a:xfrm>
            <a:off x="222250" y="139446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30" name="object 4"/>
          <p:cNvSpPr txBox="1"/>
          <p:nvPr/>
        </p:nvSpPr>
        <p:spPr>
          <a:xfrm>
            <a:off x="222250" y="2125979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31" name="object 5"/>
          <p:cNvSpPr txBox="1"/>
          <p:nvPr/>
        </p:nvSpPr>
        <p:spPr>
          <a:xfrm>
            <a:off x="222250" y="38176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32" name="object 6"/>
          <p:cNvSpPr txBox="1"/>
          <p:nvPr/>
        </p:nvSpPr>
        <p:spPr>
          <a:xfrm>
            <a:off x="222250" y="49911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33" name="object 7"/>
          <p:cNvSpPr txBox="1"/>
          <p:nvPr/>
        </p:nvSpPr>
        <p:spPr>
          <a:xfrm>
            <a:off x="563880" y="604519"/>
            <a:ext cx="8181975" cy="5370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81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Hypopituitarism following head </a:t>
            </a:r>
            <a:r>
              <a:rPr sz="2400" dirty="0">
                <a:latin typeface="Calibri"/>
                <a:cs typeface="Calibri"/>
              </a:rPr>
              <a:t>trauma </a:t>
            </a:r>
            <a:r>
              <a:rPr sz="2400" spc="-5" dirty="0">
                <a:latin typeface="Calibri"/>
                <a:cs typeface="Calibri"/>
              </a:rPr>
              <a:t>usually appears within </a:t>
            </a:r>
            <a:r>
              <a:rPr sz="2400" dirty="0">
                <a:latin typeface="Calibri"/>
                <a:cs typeface="Calibri"/>
              </a:rPr>
              <a:t>a  year </a:t>
            </a:r>
            <a:r>
              <a:rPr sz="2400" spc="-5" dirty="0">
                <a:latin typeface="Calibri"/>
                <a:cs typeface="Calibri"/>
              </a:rPr>
              <a:t>after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insult.</a:t>
            </a:r>
            <a:endParaRPr sz="2400">
              <a:latin typeface="Calibri"/>
              <a:cs typeface="Calibri"/>
            </a:endParaRPr>
          </a:p>
          <a:p>
            <a:pPr marL="12700" marR="69278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Virtually all patients with subsequent pituitary failure have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history of loss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consciousness following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trauma.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1/2 pt has documented skull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fracture.</a:t>
            </a:r>
            <a:endParaRPr sz="2400">
              <a:latin typeface="Calibri"/>
              <a:cs typeface="Calibri"/>
            </a:endParaRPr>
          </a:p>
          <a:p>
            <a:pPr marL="12700" marR="206375">
              <a:lnSpc>
                <a:spcPct val="100000"/>
              </a:lnSpc>
              <a:spcBef>
                <a:spcPts val="590"/>
              </a:spcBef>
            </a:pPr>
            <a:r>
              <a:rPr sz="2400" spc="-100" dirty="0">
                <a:latin typeface="Calibri"/>
                <a:cs typeface="Calibri"/>
              </a:rPr>
              <a:t>1/3</a:t>
            </a:r>
            <a:r>
              <a:rPr sz="2025" spc="-150" baseline="28806" dirty="0">
                <a:latin typeface="Calibri"/>
                <a:cs typeface="Calibri"/>
              </a:rPr>
              <a:t>rd </a:t>
            </a:r>
            <a:r>
              <a:rPr sz="2400" spc="-5" dirty="0">
                <a:latin typeface="Calibri"/>
                <a:cs typeface="Calibri"/>
              </a:rPr>
              <a:t>of these patients have demonstrable signs of hypothalamic  </a:t>
            </a:r>
            <a:r>
              <a:rPr sz="2400" dirty="0">
                <a:latin typeface="Calibri"/>
                <a:cs typeface="Calibri"/>
              </a:rPr>
              <a:t>or </a:t>
            </a:r>
            <a:r>
              <a:rPr sz="2400" spc="-5" dirty="0">
                <a:latin typeface="Calibri"/>
                <a:cs typeface="Calibri"/>
              </a:rPr>
              <a:t>post pituitary hemorrhage (or both) or </a:t>
            </a:r>
            <a:r>
              <a:rPr sz="2400" dirty="0">
                <a:latin typeface="Calibri"/>
                <a:cs typeface="Calibri"/>
              </a:rPr>
              <a:t>ant </a:t>
            </a:r>
            <a:r>
              <a:rPr sz="2400" spc="-5" dirty="0">
                <a:latin typeface="Calibri"/>
                <a:cs typeface="Calibri"/>
              </a:rPr>
              <a:t>lobe infarction on  MRI.</a:t>
            </a:r>
            <a:endParaRPr sz="2400">
              <a:latin typeface="Calibri"/>
              <a:cs typeface="Calibri"/>
            </a:endParaRPr>
          </a:p>
          <a:p>
            <a:pPr marL="12700" marR="823594" algn="just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Diabetes insipidus is the most common endocrine disorder,  encountered in about </a:t>
            </a:r>
            <a:r>
              <a:rPr sz="2400" spc="-10" dirty="0">
                <a:latin typeface="Calibri"/>
                <a:cs typeface="Calibri"/>
              </a:rPr>
              <a:t>30% </a:t>
            </a:r>
            <a:r>
              <a:rPr sz="2400" spc="-5" dirty="0">
                <a:latin typeface="Calibri"/>
                <a:cs typeface="Calibri"/>
              </a:rPr>
              <a:t>of these patients, </a:t>
            </a:r>
            <a:r>
              <a:rPr sz="2400" dirty="0">
                <a:latin typeface="Calibri"/>
                <a:cs typeface="Calibri"/>
              </a:rPr>
              <a:t>later </a:t>
            </a:r>
            <a:r>
              <a:rPr sz="2400" spc="-5" dirty="0">
                <a:latin typeface="Calibri"/>
                <a:cs typeface="Calibri"/>
              </a:rPr>
              <a:t>on other  hormone deficiency </a:t>
            </a:r>
            <a:r>
              <a:rPr sz="2400" dirty="0">
                <a:latin typeface="Calibri"/>
                <a:cs typeface="Calibri"/>
              </a:rPr>
              <a:t>may also</a:t>
            </a:r>
            <a:r>
              <a:rPr sz="2400" spc="-5" dirty="0">
                <a:latin typeface="Calibri"/>
                <a:cs typeface="Calibri"/>
              </a:rPr>
              <a:t> occurs.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75%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patients have evidence of hypopituitarism, and the degree 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pituitary failure correlates with severity of head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trauma.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object 2"/>
          <p:cNvSpPr txBox="1">
            <a:spLocks noGrp="1"/>
          </p:cNvSpPr>
          <p:nvPr>
            <p:ph type="title"/>
          </p:nvPr>
        </p:nvSpPr>
        <p:spPr>
          <a:xfrm>
            <a:off x="1922779" y="140970"/>
            <a:ext cx="337883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Cranial</a:t>
            </a:r>
            <a:r>
              <a:rPr sz="3600" spc="-25" dirty="0"/>
              <a:t> </a:t>
            </a:r>
            <a:r>
              <a:rPr sz="3600" spc="-5" dirty="0"/>
              <a:t>Irradiation</a:t>
            </a:r>
            <a:endParaRPr sz="3600"/>
          </a:p>
        </p:txBody>
      </p:sp>
      <p:sp>
        <p:nvSpPr>
          <p:cNvPr id="1048935" name="object 3"/>
          <p:cNvSpPr txBox="1"/>
          <p:nvPr/>
        </p:nvSpPr>
        <p:spPr>
          <a:xfrm>
            <a:off x="535940" y="87376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36" name="object 4"/>
          <p:cNvSpPr txBox="1"/>
          <p:nvPr/>
        </p:nvSpPr>
        <p:spPr>
          <a:xfrm>
            <a:off x="535940" y="204723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37" name="object 5"/>
          <p:cNvSpPr txBox="1"/>
          <p:nvPr/>
        </p:nvSpPr>
        <p:spPr>
          <a:xfrm>
            <a:off x="535940" y="285368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38" name="object 6"/>
          <p:cNvSpPr txBox="1"/>
          <p:nvPr/>
        </p:nvSpPr>
        <p:spPr>
          <a:xfrm>
            <a:off x="535940" y="36614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39" name="object 7"/>
          <p:cNvSpPr txBox="1"/>
          <p:nvPr/>
        </p:nvSpPr>
        <p:spPr>
          <a:xfrm>
            <a:off x="535940" y="48348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40" name="object 8"/>
          <p:cNvSpPr txBox="1"/>
          <p:nvPr/>
        </p:nvSpPr>
        <p:spPr>
          <a:xfrm>
            <a:off x="535940" y="56426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41" name="object 9"/>
          <p:cNvSpPr txBox="1"/>
          <p:nvPr/>
        </p:nvSpPr>
        <p:spPr>
          <a:xfrm>
            <a:off x="878839" y="890269"/>
            <a:ext cx="7612380" cy="501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Children and adolescents,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more susceptible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pituitary </a:t>
            </a:r>
            <a:r>
              <a:rPr sz="2400" dirty="0">
                <a:latin typeface="Calibri"/>
                <a:cs typeface="Calibri"/>
              </a:rPr>
              <a:t>&amp;  </a:t>
            </a:r>
            <a:r>
              <a:rPr sz="2400" spc="-5" dirty="0">
                <a:latin typeface="Calibri"/>
                <a:cs typeface="Calibri"/>
              </a:rPr>
              <a:t>hypothalamic failure after whole-brain or head and neck  therapeutic irradiation.</a:t>
            </a:r>
            <a:endParaRPr sz="2400">
              <a:latin typeface="Calibri"/>
              <a:cs typeface="Calibri"/>
            </a:endParaRPr>
          </a:p>
          <a:p>
            <a:pPr marL="12700" marR="73152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development of hormonal abnormalities correlates  strongly with irradiation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dosage.</a:t>
            </a:r>
            <a:endParaRPr sz="2400">
              <a:latin typeface="Calibri"/>
              <a:cs typeface="Calibri"/>
            </a:endParaRPr>
          </a:p>
          <a:p>
            <a:pPr marL="12700" marR="55499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Calibri"/>
                <a:cs typeface="Calibri"/>
              </a:rPr>
              <a:t>Up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two-thirds of patients ultimately develop hormone  insufficiency after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median dose of 50 Gy (5000 rad)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147320">
              <a:lnSpc>
                <a:spcPct val="100000"/>
              </a:lnSpc>
              <a:spcBef>
                <a:spcPts val="590"/>
              </a:spcBef>
            </a:pP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development of hypopituitarism occurs over 5–15 </a:t>
            </a:r>
            <a:r>
              <a:rPr sz="2400" dirty="0">
                <a:latin typeface="Calibri"/>
                <a:cs typeface="Calibri"/>
              </a:rPr>
              <a:t>years  </a:t>
            </a:r>
            <a:r>
              <a:rPr sz="2400" spc="-5" dirty="0">
                <a:latin typeface="Calibri"/>
                <a:cs typeface="Calibri"/>
              </a:rPr>
              <a:t>and usually reflects hypothalamic damage rather than  primary destruction of pituitary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cells.</a:t>
            </a:r>
            <a:endParaRPr sz="2400">
              <a:latin typeface="Calibri"/>
              <a:cs typeface="Calibri"/>
            </a:endParaRPr>
          </a:p>
          <a:p>
            <a:pPr marL="12700" marR="42227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GH deficiency is most common, followed by </a:t>
            </a:r>
            <a:r>
              <a:rPr sz="2400" spc="-10" dirty="0">
                <a:latin typeface="Calibri"/>
                <a:cs typeface="Calibri"/>
              </a:rPr>
              <a:t>gonadotropin  </a:t>
            </a:r>
            <a:r>
              <a:rPr sz="2400" spc="-5" dirty="0">
                <a:latin typeface="Calibri"/>
                <a:cs typeface="Calibri"/>
              </a:rPr>
              <a:t>and ACTH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deficiency.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Replace therapy instituted when appropriate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2" name="object 2"/>
          <p:cNvSpPr txBox="1">
            <a:spLocks noGrp="1"/>
          </p:cNvSpPr>
          <p:nvPr>
            <p:ph type="title"/>
          </p:nvPr>
        </p:nvSpPr>
        <p:spPr>
          <a:xfrm>
            <a:off x="2381250" y="307340"/>
            <a:ext cx="4177029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Empty Sella</a:t>
            </a:r>
            <a:r>
              <a:rPr sz="3600" spc="-60" dirty="0"/>
              <a:t> </a:t>
            </a:r>
            <a:r>
              <a:rPr sz="3600" spc="-5" dirty="0"/>
              <a:t>Syndrome</a:t>
            </a:r>
            <a:endParaRPr sz="3600"/>
          </a:p>
        </p:txBody>
      </p:sp>
      <p:sp>
        <p:nvSpPr>
          <p:cNvPr id="1048943" name="object 3"/>
          <p:cNvSpPr txBox="1"/>
          <p:nvPr/>
        </p:nvSpPr>
        <p:spPr>
          <a:xfrm>
            <a:off x="535940" y="1139189"/>
            <a:ext cx="8042275" cy="587552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8450" marR="328930" indent="-28575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An empty sella can develop </a:t>
            </a:r>
            <a:r>
              <a:rPr sz="2400" dirty="0">
                <a:latin typeface="Calibri"/>
                <a:cs typeface="Calibri"/>
              </a:rPr>
              <a:t>as a </a:t>
            </a:r>
            <a:r>
              <a:rPr sz="2400" spc="-5" dirty="0">
                <a:latin typeface="Calibri"/>
                <a:cs typeface="Calibri"/>
              </a:rPr>
              <a:t>consequence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primary  congenital weakness of the diaphragm Damage to the sellar  diaphragm can lead to arachnoid herniation into the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sella.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10" dirty="0">
                <a:latin typeface="Calibri"/>
                <a:cs typeface="Calibri"/>
              </a:rPr>
              <a:t>Usually </a:t>
            </a:r>
            <a:r>
              <a:rPr sz="2400" spc="-5" dirty="0">
                <a:latin typeface="Calibri"/>
                <a:cs typeface="Calibri"/>
              </a:rPr>
              <a:t>have normal pituitary function(incidental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finding)</a:t>
            </a:r>
            <a:endParaRPr sz="2400">
              <a:latin typeface="Calibri"/>
              <a:cs typeface="Calibri"/>
            </a:endParaRPr>
          </a:p>
          <a:p>
            <a:pPr marL="698500" marR="658495" indent="21590">
              <a:lnSpc>
                <a:spcPts val="2380"/>
              </a:lnSpc>
              <a:spcBef>
                <a:spcPts val="570"/>
              </a:spcBef>
            </a:pPr>
            <a:r>
              <a:rPr sz="2200" spc="-10" dirty="0">
                <a:latin typeface="Calibri"/>
                <a:cs typeface="Calibri"/>
              </a:rPr>
              <a:t>Implying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surrounding rim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pituitary tissue is fully  functional</a:t>
            </a:r>
            <a:endParaRPr sz="2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Hypopituitarism </a:t>
            </a:r>
            <a:r>
              <a:rPr sz="240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develop insidiously.</a:t>
            </a:r>
            <a:endParaRPr sz="2400">
              <a:latin typeface="Calibri"/>
              <a:cs typeface="Calibri"/>
            </a:endParaRPr>
          </a:p>
          <a:p>
            <a:pPr marL="298450" marR="5080" indent="-285750">
              <a:lnSpc>
                <a:spcPts val="2590"/>
              </a:lnSpc>
              <a:spcBef>
                <a:spcPts val="63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Rarely, functional pituitary adenomas </a:t>
            </a:r>
            <a:r>
              <a:rPr sz="240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arise within the </a:t>
            </a:r>
            <a:r>
              <a:rPr sz="2400" dirty="0">
                <a:latin typeface="Calibri"/>
                <a:cs typeface="Calibri"/>
              </a:rPr>
              <a:t>rim  </a:t>
            </a:r>
            <a:r>
              <a:rPr sz="2400" spc="-5" dirty="0">
                <a:latin typeface="Calibri"/>
                <a:cs typeface="Calibri"/>
              </a:rPr>
              <a:t>of pituitary tissue, and these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always </a:t>
            </a:r>
            <a:r>
              <a:rPr sz="2400" spc="-5" dirty="0">
                <a:latin typeface="Calibri"/>
                <a:cs typeface="Calibri"/>
              </a:rPr>
              <a:t>visible 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MRI.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b="1" spc="-5" dirty="0">
                <a:latin typeface="Calibri"/>
                <a:cs typeface="Calibri"/>
              </a:rPr>
              <a:t>Aetiology:-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Congenital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Primary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hypophisitis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09"/>
              </a:spcBef>
              <a:buAutoNum type="arabicPeriod"/>
              <a:tabLst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Pituitary Adenoma(silent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infarction)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Other: Trauma, Surgery,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Radiation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4" name="object 2"/>
          <p:cNvSpPr txBox="1"/>
          <p:nvPr/>
        </p:nvSpPr>
        <p:spPr>
          <a:xfrm>
            <a:off x="2481579" y="558800"/>
            <a:ext cx="4177029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Empty Sella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Syndrome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48945" name="object 3"/>
          <p:cNvSpPr/>
          <p:nvPr/>
        </p:nvSpPr>
        <p:spPr>
          <a:xfrm>
            <a:off x="900430" y="2564129"/>
            <a:ext cx="6653530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6" name="object 4"/>
          <p:cNvSpPr txBox="1"/>
          <p:nvPr/>
        </p:nvSpPr>
        <p:spPr>
          <a:xfrm>
            <a:off x="1457960" y="1700529"/>
            <a:ext cx="384365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Often an incidental MRI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finding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object 2"/>
          <p:cNvSpPr txBox="1">
            <a:spLocks noGrp="1"/>
          </p:cNvSpPr>
          <p:nvPr>
            <p:ph type="title"/>
          </p:nvPr>
        </p:nvSpPr>
        <p:spPr>
          <a:xfrm>
            <a:off x="2658110" y="457200"/>
            <a:ext cx="382333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Clinical</a:t>
            </a:r>
            <a:r>
              <a:rPr sz="3600" spc="-60" dirty="0"/>
              <a:t> </a:t>
            </a:r>
            <a:r>
              <a:rPr sz="3600" spc="-5" dirty="0"/>
              <a:t>Presentation</a:t>
            </a:r>
            <a:endParaRPr sz="3600"/>
          </a:p>
        </p:txBody>
      </p:sp>
      <p:sp>
        <p:nvSpPr>
          <p:cNvPr id="1048948" name="object 3"/>
          <p:cNvSpPr txBox="1"/>
          <p:nvPr/>
        </p:nvSpPr>
        <p:spPr>
          <a:xfrm>
            <a:off x="763269" y="112268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49" name="object 4"/>
          <p:cNvSpPr txBox="1"/>
          <p:nvPr/>
        </p:nvSpPr>
        <p:spPr>
          <a:xfrm>
            <a:off x="1106169" y="1139189"/>
            <a:ext cx="680339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Can present with features of deficiency of one or more  anterior pituitary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hormones.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50" name="object 5"/>
          <p:cNvSpPr txBox="1"/>
          <p:nvPr/>
        </p:nvSpPr>
        <p:spPr>
          <a:xfrm>
            <a:off x="763269" y="22606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51" name="object 6"/>
          <p:cNvSpPr txBox="1"/>
          <p:nvPr/>
        </p:nvSpPr>
        <p:spPr>
          <a:xfrm>
            <a:off x="1106169" y="2278379"/>
            <a:ext cx="6517640" cy="1044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Up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50% </a:t>
            </a:r>
            <a:r>
              <a:rPr sz="2400" spc="-5" dirty="0">
                <a:latin typeface="Calibri"/>
                <a:cs typeface="Calibri"/>
              </a:rPr>
              <a:t>of patients with primary empty sella have  associated benign intracranial hypertension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52" name="object 7"/>
          <p:cNvSpPr txBox="1"/>
          <p:nvPr/>
        </p:nvSpPr>
        <p:spPr>
          <a:xfrm>
            <a:off x="763269" y="34112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53" name="object 8"/>
          <p:cNvSpPr txBox="1"/>
          <p:nvPr/>
        </p:nvSpPr>
        <p:spPr>
          <a:xfrm>
            <a:off x="1106169" y="3427729"/>
            <a:ext cx="4164329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Clinical presentation depends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54" name="object 9"/>
          <p:cNvSpPr txBox="1"/>
          <p:nvPr/>
        </p:nvSpPr>
        <p:spPr>
          <a:xfrm>
            <a:off x="1220469" y="4208779"/>
            <a:ext cx="2998470" cy="1973452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359"/>
              </a:spcBef>
              <a:buFont typeface="Symbol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Age </a:t>
            </a:r>
            <a:r>
              <a:rPr sz="2000" spc="-5" dirty="0">
                <a:latin typeface="Calibri"/>
                <a:cs typeface="Calibri"/>
              </a:rPr>
              <a:t>at onset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60"/>
              </a:spcBef>
              <a:buFont typeface="Symbol"/>
              <a:buChar char=""/>
              <a:tabLst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Hormone affected,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extent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59"/>
              </a:spcBef>
              <a:buFont typeface="Symbol"/>
              <a:buChar char=""/>
              <a:tabLst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Speed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onset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60"/>
              </a:spcBef>
              <a:buFont typeface="Symbol"/>
              <a:buChar char=""/>
              <a:tabLst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Duration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deficiency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object 2"/>
          <p:cNvSpPr txBox="1">
            <a:spLocks noGrp="1"/>
          </p:cNvSpPr>
          <p:nvPr>
            <p:ph type="title"/>
          </p:nvPr>
        </p:nvSpPr>
        <p:spPr>
          <a:xfrm>
            <a:off x="2481579" y="558800"/>
            <a:ext cx="4177029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Empty Sella</a:t>
            </a:r>
            <a:r>
              <a:rPr sz="3600" spc="-55" dirty="0"/>
              <a:t> </a:t>
            </a:r>
            <a:r>
              <a:rPr sz="3600" spc="-5" dirty="0"/>
              <a:t>Syndrome</a:t>
            </a:r>
            <a:endParaRPr sz="3600"/>
          </a:p>
        </p:txBody>
      </p:sp>
      <p:sp>
        <p:nvSpPr>
          <p:cNvPr id="1049007" name="object 3"/>
          <p:cNvSpPr txBox="1"/>
          <p:nvPr/>
        </p:nvSpPr>
        <p:spPr>
          <a:xfrm>
            <a:off x="577850" y="1524000"/>
            <a:ext cx="3368040" cy="723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MRI brain(sagittal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section)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9008" name="object 4"/>
          <p:cNvSpPr txBox="1"/>
          <p:nvPr/>
        </p:nvSpPr>
        <p:spPr>
          <a:xfrm>
            <a:off x="4723129" y="1384300"/>
            <a:ext cx="3675379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Specimen showing empty </a:t>
            </a:r>
            <a:r>
              <a:rPr sz="2400" b="1" spc="-10" dirty="0">
                <a:latin typeface="Calibri"/>
                <a:cs typeface="Calibri"/>
              </a:rPr>
              <a:t>pit  </a:t>
            </a:r>
            <a:r>
              <a:rPr sz="2400" b="1" spc="-5" dirty="0">
                <a:latin typeface="Calibri"/>
                <a:cs typeface="Calibri"/>
              </a:rPr>
              <a:t>fossa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9009" name="object 5"/>
          <p:cNvSpPr/>
          <p:nvPr/>
        </p:nvSpPr>
        <p:spPr>
          <a:xfrm>
            <a:off x="829310" y="2463800"/>
            <a:ext cx="3413760" cy="3638550"/>
          </a:xfrm>
          <a:custGeom>
            <a:avLst/>
            <a:gdLst/>
            <a:ahLst/>
            <a:cxnLst/>
            <a:rect l="l" t="t" r="r" b="b"/>
            <a:pathLst>
              <a:path w="3413760" h="3638550">
                <a:moveTo>
                  <a:pt x="0" y="0"/>
                </a:moveTo>
                <a:lnTo>
                  <a:pt x="3413760" y="0"/>
                </a:lnTo>
                <a:lnTo>
                  <a:pt x="3413760" y="3638550"/>
                </a:lnTo>
                <a:lnTo>
                  <a:pt x="0" y="36385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0" name="object 6"/>
          <p:cNvSpPr/>
          <p:nvPr/>
        </p:nvSpPr>
        <p:spPr>
          <a:xfrm>
            <a:off x="857250" y="2491739"/>
            <a:ext cx="3357879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1" name="object 7"/>
          <p:cNvSpPr/>
          <p:nvPr/>
        </p:nvSpPr>
        <p:spPr>
          <a:xfrm>
            <a:off x="4786629" y="2499360"/>
            <a:ext cx="3285489" cy="3572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object 2"/>
          <p:cNvSpPr txBox="1">
            <a:spLocks noGrp="1"/>
          </p:cNvSpPr>
          <p:nvPr>
            <p:ph type="title"/>
          </p:nvPr>
        </p:nvSpPr>
        <p:spPr>
          <a:xfrm>
            <a:off x="535940" y="1614169"/>
            <a:ext cx="8072119" cy="2113280"/>
          </a:xfrm>
          <a:prstGeom prst="rect">
            <a:avLst/>
          </a:prstGeom>
        </p:spPr>
        <p:txBody>
          <a:bodyPr vert="horz" wrap="square" lIns="0" tIns="665480" rIns="0" bIns="0" rtlCol="0">
            <a:spAutoFit/>
          </a:bodyPr>
          <a:lstStyle/>
          <a:p>
            <a:pPr marL="2355215" marR="5080" indent="-70231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Specific</a:t>
            </a:r>
            <a:r>
              <a:rPr sz="4800" spc="-90" dirty="0"/>
              <a:t> </a:t>
            </a:r>
            <a:r>
              <a:rPr sz="4800" spc="-5" dirty="0"/>
              <a:t>Hormone  Deficiencies</a:t>
            </a:r>
            <a:endParaRPr sz="4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object 2"/>
          <p:cNvSpPr txBox="1">
            <a:spLocks noGrp="1"/>
          </p:cNvSpPr>
          <p:nvPr>
            <p:ph type="title"/>
          </p:nvPr>
        </p:nvSpPr>
        <p:spPr>
          <a:xfrm>
            <a:off x="1911350" y="558800"/>
            <a:ext cx="5316220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Growth Hormone</a:t>
            </a:r>
            <a:r>
              <a:rPr sz="3600" spc="-65" dirty="0"/>
              <a:t> </a:t>
            </a:r>
            <a:r>
              <a:rPr sz="3600" spc="-5" dirty="0"/>
              <a:t>Deficiency</a:t>
            </a:r>
            <a:endParaRPr sz="3600"/>
          </a:p>
        </p:txBody>
      </p:sp>
      <p:sp>
        <p:nvSpPr>
          <p:cNvPr id="1049018" name="object 3"/>
          <p:cNvSpPr txBox="1"/>
          <p:nvPr/>
        </p:nvSpPr>
        <p:spPr>
          <a:xfrm>
            <a:off x="535940" y="1750060"/>
            <a:ext cx="1087120" cy="723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h</a:t>
            </a:r>
            <a:r>
              <a:rPr sz="2400" b="1" spc="-5" dirty="0">
                <a:latin typeface="Calibri"/>
                <a:cs typeface="Calibri"/>
              </a:rPr>
              <a:t>il</a:t>
            </a:r>
            <a:r>
              <a:rPr sz="2400" b="1" spc="-10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9019" name="object 4"/>
          <p:cNvSpPr txBox="1"/>
          <p:nvPr/>
        </p:nvSpPr>
        <p:spPr>
          <a:xfrm>
            <a:off x="535940" y="2114550"/>
            <a:ext cx="132715" cy="223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9020" name="object 5"/>
          <p:cNvSpPr txBox="1"/>
          <p:nvPr/>
        </p:nvSpPr>
        <p:spPr>
          <a:xfrm>
            <a:off x="878839" y="2133600"/>
            <a:ext cx="3459479" cy="2170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59585">
              <a:lnSpc>
                <a:spcPct val="120700"/>
              </a:lnSpc>
              <a:spcBef>
                <a:spcPts val="90"/>
              </a:spcBef>
            </a:pPr>
            <a:r>
              <a:rPr sz="2400" spc="-5" dirty="0">
                <a:latin typeface="Calibri"/>
                <a:cs typeface="Calibri"/>
              </a:rPr>
              <a:t>Short stature  Micropenis  Increased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fat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20800"/>
              </a:lnSpc>
            </a:pPr>
            <a:r>
              <a:rPr sz="2400" spc="-5" dirty="0">
                <a:latin typeface="Calibri"/>
                <a:cs typeface="Calibri"/>
              </a:rPr>
              <a:t>High-pitched voice  Propensity 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hypoglycemia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9021" name="object 6"/>
          <p:cNvSpPr txBox="1"/>
          <p:nvPr/>
        </p:nvSpPr>
        <p:spPr>
          <a:xfrm>
            <a:off x="4723129" y="1750060"/>
            <a:ext cx="716280" cy="723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lt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9022" name="object 7"/>
          <p:cNvSpPr txBox="1"/>
          <p:nvPr/>
        </p:nvSpPr>
        <p:spPr>
          <a:xfrm>
            <a:off x="4723129" y="2114550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9023" name="object 8"/>
          <p:cNvSpPr txBox="1"/>
          <p:nvPr/>
        </p:nvSpPr>
        <p:spPr>
          <a:xfrm>
            <a:off x="4723129" y="3731259"/>
            <a:ext cx="132715" cy="22326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9024" name="object 9"/>
          <p:cNvSpPr txBox="1"/>
          <p:nvPr/>
        </p:nvSpPr>
        <p:spPr>
          <a:xfrm>
            <a:off x="4723129" y="63804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9025" name="object 10"/>
          <p:cNvSpPr txBox="1">
            <a:spLocks noGrp="1"/>
          </p:cNvSpPr>
          <p:nvPr>
            <p:ph sz="half" idx="3"/>
          </p:nvPr>
        </p:nvSpPr>
        <p:spPr>
          <a:xfrm>
            <a:off x="5066029" y="2131059"/>
            <a:ext cx="3522979" cy="535673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pc="-5" dirty="0"/>
              <a:t>Reduced lean body</a:t>
            </a:r>
            <a:r>
              <a:rPr spc="-15" dirty="0"/>
              <a:t> </a:t>
            </a:r>
            <a:r>
              <a:rPr spc="-5" dirty="0"/>
              <a:t>mass</a:t>
            </a:r>
          </a:p>
          <a:p>
            <a:pPr marL="12700" marR="99060">
              <a:lnSpc>
                <a:spcPct val="100000"/>
              </a:lnSpc>
              <a:spcBef>
                <a:spcPts val="600"/>
              </a:spcBef>
            </a:pPr>
            <a:r>
              <a:rPr spc="-5" dirty="0"/>
              <a:t>Increased fat mass with  selective </a:t>
            </a:r>
            <a:r>
              <a:rPr spc="-10" dirty="0"/>
              <a:t>deposition </a:t>
            </a:r>
            <a:r>
              <a:rPr spc="-5" dirty="0"/>
              <a:t>of  intra-abdominal visceral</a:t>
            </a:r>
            <a:r>
              <a:rPr spc="-15" dirty="0"/>
              <a:t> </a:t>
            </a:r>
            <a:r>
              <a:rPr spc="-5" dirty="0"/>
              <a:t>fat</a:t>
            </a:r>
          </a:p>
          <a:p>
            <a:pPr marL="12700" marR="85090">
              <a:lnSpc>
                <a:spcPct val="120800"/>
              </a:lnSpc>
            </a:pPr>
            <a:r>
              <a:rPr spc="-5" dirty="0"/>
              <a:t>Increased waist-to-hip ratio  Hyperlipidemia</a:t>
            </a:r>
          </a:p>
          <a:p>
            <a:pPr marL="12700" marR="99060">
              <a:lnSpc>
                <a:spcPts val="3479"/>
              </a:lnSpc>
              <a:spcBef>
                <a:spcPts val="204"/>
              </a:spcBef>
            </a:pPr>
            <a:r>
              <a:rPr spc="-5" dirty="0"/>
              <a:t>Left ventricular dysfunction  Hypertension</a:t>
            </a: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spc="-5" dirty="0"/>
              <a:t>Increased plasma fibrinogen  levels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/>
              <a:t>↓</a:t>
            </a:r>
            <a:r>
              <a:rPr spc="-15" dirty="0"/>
              <a:t> </a:t>
            </a:r>
            <a:r>
              <a:rPr spc="-5" dirty="0"/>
              <a:t>BMD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1" name="object 2"/>
          <p:cNvSpPr txBox="1">
            <a:spLocks noGrp="1"/>
          </p:cNvSpPr>
          <p:nvPr>
            <p:ph type="title"/>
          </p:nvPr>
        </p:nvSpPr>
        <p:spPr>
          <a:xfrm>
            <a:off x="2084070" y="842010"/>
            <a:ext cx="497014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Diagnosis of GH</a:t>
            </a:r>
            <a:r>
              <a:rPr sz="3600" spc="-60" dirty="0"/>
              <a:t> </a:t>
            </a:r>
            <a:r>
              <a:rPr sz="3600" spc="-5" dirty="0"/>
              <a:t>Deficiency</a:t>
            </a:r>
            <a:endParaRPr sz="3600"/>
          </a:p>
        </p:txBody>
      </p:sp>
      <p:graphicFrame>
        <p:nvGraphicFramePr>
          <p:cNvPr id="4194305" name="object 3"/>
          <p:cNvGraphicFramePr>
            <a:graphicFrameLocks noGrp="1"/>
          </p:cNvGraphicFramePr>
          <p:nvPr/>
        </p:nvGraphicFramePr>
        <p:xfrm>
          <a:off x="214629" y="1714500"/>
          <a:ext cx="8716009" cy="4879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5455"/>
                <a:gridCol w="2990215"/>
                <a:gridCol w="2720339"/>
              </a:tblGrid>
              <a:tr h="4089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Blood sample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Interpretation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4E80BC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90170" marR="381000">
                        <a:lnSpc>
                          <a:spcPct val="1016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Insulin tolerance test:  Regular insulin(.05-.15U/kg  I.V.)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-30,0,30,60,120 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min</a:t>
                      </a:r>
                      <a:r>
                        <a:rPr sz="180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glucose </a:t>
                      </a:r>
                      <a:r>
                        <a:rPr sz="180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1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GH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236854" marR="821690">
                        <a:lnSpc>
                          <a:spcPct val="101400"/>
                        </a:lnSpc>
                        <a:spcBef>
                          <a:spcPts val="259"/>
                        </a:spcBef>
                      </a:pPr>
                      <a:r>
                        <a:rPr sz="1800" spc="-5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Glu</a:t>
                      </a:r>
                      <a:r>
                        <a:rPr sz="1800" spc="-5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˂</a:t>
                      </a:r>
                      <a:r>
                        <a:rPr sz="1800" spc="-5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40mg/dl  </a:t>
                      </a:r>
                      <a:r>
                        <a:rPr sz="1800" spc="-4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GH</a:t>
                      </a:r>
                      <a:r>
                        <a:rPr sz="1800" spc="-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˃</a:t>
                      </a:r>
                      <a:r>
                        <a:rPr sz="1800" spc="-4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3µg/L-Normal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CFD7E7"/>
                    </a:solidFill>
                  </a:tcPr>
                </a:tc>
              </a:tr>
              <a:tr h="1169670">
                <a:tc>
                  <a:txBody>
                    <a:bodyPr/>
                    <a:lstStyle/>
                    <a:p>
                      <a:pPr marL="90170" marR="397510">
                        <a:lnSpc>
                          <a:spcPct val="101899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Clonidine stimulation test:  Clonidine 150 µg/m2</a:t>
                      </a:r>
                      <a:r>
                        <a:rPr sz="1800" spc="-7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orally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1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0,30,60,90,120,150,180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min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GH 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&gt;7µg/L-</a:t>
                      </a:r>
                      <a:r>
                        <a:rPr sz="1800" spc="-1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E8ECF3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GHRH 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test: 1µg/kg</a:t>
                      </a:r>
                      <a:r>
                        <a:rPr sz="1800" spc="-1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I.V.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0,15,30,45,60,120</a:t>
                      </a:r>
                      <a:r>
                        <a:rPr sz="180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min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4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GH</a:t>
                      </a:r>
                      <a:r>
                        <a:rPr sz="1800" spc="-40" dirty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˃</a:t>
                      </a:r>
                      <a:r>
                        <a:rPr sz="1800" spc="-40" dirty="0">
                          <a:solidFill>
                            <a:srgbClr val="BF0000"/>
                          </a:solidFill>
                          <a:latin typeface="Calibri"/>
                          <a:cs typeface="Calibri"/>
                        </a:rPr>
                        <a:t>3µg/L-Normal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CFD7E7"/>
                    </a:solidFill>
                  </a:tcPr>
                </a:tc>
              </a:tr>
              <a:tr h="709930">
                <a:tc>
                  <a:txBody>
                    <a:bodyPr/>
                    <a:lstStyle/>
                    <a:p>
                      <a:pPr marL="90170" marR="147955">
                        <a:lnSpc>
                          <a:spcPct val="1014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L-Arginine test:30gm I.V. over  30min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0,30,60,120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GH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˃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3µg/L-Normal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E8ECF3"/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L-Dopa test:500mg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0,30,60,120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GH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˃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3µg/L-Normal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5" name="object 2"/>
          <p:cNvSpPr txBox="1">
            <a:spLocks noGrp="1"/>
          </p:cNvSpPr>
          <p:nvPr>
            <p:ph type="title"/>
          </p:nvPr>
        </p:nvSpPr>
        <p:spPr>
          <a:xfrm>
            <a:off x="2265679" y="279400"/>
            <a:ext cx="460819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GH replacement</a:t>
            </a:r>
            <a:r>
              <a:rPr sz="3600" spc="-55" dirty="0"/>
              <a:t> </a:t>
            </a:r>
            <a:r>
              <a:rPr sz="3600" spc="-5" dirty="0"/>
              <a:t>therapy</a:t>
            </a:r>
            <a:endParaRPr sz="3600"/>
          </a:p>
        </p:txBody>
      </p:sp>
      <p:sp>
        <p:nvSpPr>
          <p:cNvPr id="1049056" name="object 3"/>
          <p:cNvSpPr txBox="1"/>
          <p:nvPr/>
        </p:nvSpPr>
        <p:spPr>
          <a:xfrm>
            <a:off x="293370" y="87376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9057" name="object 4"/>
          <p:cNvSpPr txBox="1"/>
          <p:nvPr/>
        </p:nvSpPr>
        <p:spPr>
          <a:xfrm>
            <a:off x="293370" y="1972310"/>
            <a:ext cx="132715" cy="90678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9058" name="object 5"/>
          <p:cNvSpPr txBox="1"/>
          <p:nvPr/>
        </p:nvSpPr>
        <p:spPr>
          <a:xfrm>
            <a:off x="636269" y="890269"/>
            <a:ext cx="8176895" cy="229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98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starting </a:t>
            </a:r>
            <a:r>
              <a:rPr sz="2400" spc="-10" dirty="0">
                <a:latin typeface="Calibri"/>
                <a:cs typeface="Calibri"/>
              </a:rPr>
              <a:t>dose </a:t>
            </a:r>
            <a:r>
              <a:rPr sz="2400" spc="-5" dirty="0">
                <a:latin typeface="Calibri"/>
                <a:cs typeface="Calibri"/>
              </a:rPr>
              <a:t>Adult:- </a:t>
            </a:r>
            <a:r>
              <a:rPr sz="2400" spc="-10" dirty="0">
                <a:latin typeface="Calibri"/>
                <a:cs typeface="Calibri"/>
              </a:rPr>
              <a:t>0.1 -0.2mg/d </a:t>
            </a:r>
            <a:r>
              <a:rPr sz="2400" spc="-5" dirty="0">
                <a:latin typeface="Calibri"/>
                <a:cs typeface="Calibri"/>
              </a:rPr>
              <a:t>should be titrated (up to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maximum of </a:t>
            </a:r>
            <a:r>
              <a:rPr sz="2400" spc="-10" dirty="0">
                <a:latin typeface="Calibri"/>
                <a:cs typeface="Calibri"/>
              </a:rPr>
              <a:t>1.25 </a:t>
            </a:r>
            <a:r>
              <a:rPr sz="2400" spc="-5" dirty="0">
                <a:latin typeface="Calibri"/>
                <a:cs typeface="Calibri"/>
              </a:rPr>
              <a:t>mg/d) to maintain IGF-I levels in the mid-  normal </a:t>
            </a:r>
            <a:r>
              <a:rPr sz="2400" dirty="0">
                <a:latin typeface="Calibri"/>
                <a:cs typeface="Calibri"/>
              </a:rPr>
              <a:t>range </a:t>
            </a:r>
            <a:r>
              <a:rPr sz="2400" spc="-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age- </a:t>
            </a:r>
            <a:r>
              <a:rPr sz="2400" spc="-5" dirty="0">
                <a:latin typeface="Calibri"/>
                <a:cs typeface="Calibri"/>
              </a:rPr>
              <a:t>and sex-matched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controls.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Children:- </a:t>
            </a:r>
            <a:r>
              <a:rPr sz="2400" spc="-10" dirty="0">
                <a:latin typeface="Calibri"/>
                <a:cs typeface="Calibri"/>
              </a:rPr>
              <a:t>0.02-0.05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mg/kg/day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202305" algn="l"/>
              </a:tabLst>
            </a:pPr>
            <a:r>
              <a:rPr sz="2400" spc="-5" dirty="0">
                <a:latin typeface="Calibri"/>
                <a:cs typeface="Calibri"/>
              </a:rPr>
              <a:t>Brand available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india:-	Norditropin, Eutropin, Saizen,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zomacton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194306" name="object 6"/>
          <p:cNvGraphicFramePr>
            <a:graphicFrameLocks noGrp="1"/>
          </p:cNvGraphicFramePr>
          <p:nvPr/>
        </p:nvGraphicFramePr>
        <p:xfrm>
          <a:off x="1286510" y="3285490"/>
          <a:ext cx="609536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3700"/>
                <a:gridCol w="3161665"/>
              </a:tblGrid>
              <a:tr h="3683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Contraindication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Side effect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4E80B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Active intracranial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neoplasm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Hypertension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,Tachycardia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CFD7E7"/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Intracranial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hypertension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785495">
                        <a:lnSpc>
                          <a:spcPct val="1014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Headache, paresthesia,  dizziness,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E8ECF3"/>
                    </a:solidFill>
                  </a:tcPr>
                </a:tc>
              </a:tr>
              <a:tr h="641985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Diabetic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retinopathy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824230">
                        <a:lnSpc>
                          <a:spcPct val="1014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Acne, alopecia,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bullous  eruption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CFD7E7"/>
                    </a:solidFill>
                  </a:tcPr>
                </a:tc>
              </a:tr>
              <a:tr h="641985">
                <a:tc>
                  <a:txBody>
                    <a:bodyPr/>
                    <a:lstStyle/>
                    <a:p>
                      <a:pPr marL="88900" marR="772160">
                        <a:lnSpc>
                          <a:spcPct val="1014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Uncontrolled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diabetes  Mellitus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735330">
                        <a:lnSpc>
                          <a:spcPct val="1014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Gynecomastia,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gastritis,  abnormal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urine,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E8ECF3"/>
                    </a:solidFill>
                  </a:tcPr>
                </a:tc>
              </a:tr>
              <a:tr h="641985">
                <a:tc gridSpan="2">
                  <a:txBody>
                    <a:bodyPr/>
                    <a:lstStyle/>
                    <a:p>
                      <a:pPr marL="3136900" marR="387350">
                        <a:lnSpc>
                          <a:spcPct val="1014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Otitis media ,ear disorders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pharyngitis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object 2"/>
          <p:cNvSpPr txBox="1">
            <a:spLocks noGrp="1"/>
          </p:cNvSpPr>
          <p:nvPr>
            <p:ph type="title"/>
          </p:nvPr>
        </p:nvSpPr>
        <p:spPr>
          <a:xfrm>
            <a:off x="383540" y="327152"/>
            <a:ext cx="6206490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Anatomy and physiology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the pituitary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gland: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644" name="object 3"/>
          <p:cNvSpPr txBox="1"/>
          <p:nvPr/>
        </p:nvSpPr>
        <p:spPr>
          <a:xfrm>
            <a:off x="383540" y="1092453"/>
            <a:ext cx="8273415" cy="4950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52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The pituitary gland </a:t>
            </a:r>
            <a:r>
              <a:rPr sz="2000" spc="-5" dirty="0">
                <a:latin typeface="Times New Roman"/>
                <a:cs typeface="Times New Roman"/>
              </a:rPr>
              <a:t>weighs </a:t>
            </a:r>
            <a:r>
              <a:rPr sz="2000" dirty="0">
                <a:latin typeface="Times New Roman"/>
                <a:cs typeface="Times New Roman"/>
              </a:rPr>
              <a:t>about 0.5 to 1 g and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divided into anterior and posterior  </a:t>
            </a:r>
            <a:r>
              <a:rPr sz="2000" spc="-5" dirty="0">
                <a:latin typeface="Times New Roman"/>
                <a:cs typeface="Times New Roman"/>
              </a:rPr>
              <a:t>lobes. </a:t>
            </a:r>
            <a:r>
              <a:rPr sz="2000" dirty="0">
                <a:latin typeface="Times New Roman"/>
                <a:cs typeface="Times New Roman"/>
              </a:rPr>
              <a:t>The pituitary gland </a:t>
            </a:r>
            <a:r>
              <a:rPr sz="2000" spc="-5" dirty="0">
                <a:latin typeface="Times New Roman"/>
                <a:cs typeface="Times New Roman"/>
              </a:rPr>
              <a:t>sits </a:t>
            </a:r>
            <a:r>
              <a:rPr sz="2000" dirty="0">
                <a:latin typeface="Times New Roman"/>
                <a:cs typeface="Times New Roman"/>
              </a:rPr>
              <a:t>in the </a:t>
            </a:r>
            <a:r>
              <a:rPr sz="2000" spc="-5" dirty="0">
                <a:latin typeface="Times New Roman"/>
                <a:cs typeface="Times New Roman"/>
              </a:rPr>
              <a:t>sella </a:t>
            </a:r>
            <a:r>
              <a:rPr sz="2000" dirty="0">
                <a:latin typeface="Times New Roman"/>
                <a:cs typeface="Times New Roman"/>
              </a:rPr>
              <a:t>turcica </a:t>
            </a:r>
            <a:r>
              <a:rPr sz="2000" spc="-5" dirty="0">
                <a:latin typeface="Times New Roman"/>
                <a:cs typeface="Times New Roman"/>
              </a:rPr>
              <a:t>immediately </a:t>
            </a:r>
            <a:r>
              <a:rPr sz="2000" dirty="0">
                <a:latin typeface="Times New Roman"/>
                <a:cs typeface="Times New Roman"/>
              </a:rPr>
              <a:t>behind the sphenoid </a:t>
            </a:r>
            <a:r>
              <a:rPr sz="2000" spc="-5" dirty="0">
                <a:latin typeface="Times New Roman"/>
                <a:cs typeface="Times New Roman"/>
              </a:rPr>
              <a:t>sinus.  </a:t>
            </a:r>
            <a:r>
              <a:rPr sz="2000" dirty="0">
                <a:latin typeface="Times New Roman"/>
                <a:cs typeface="Times New Roman"/>
              </a:rPr>
              <a:t>Cavernous </a:t>
            </a:r>
            <a:r>
              <a:rPr sz="2000" spc="-5" dirty="0">
                <a:latin typeface="Times New Roman"/>
                <a:cs typeface="Times New Roman"/>
              </a:rPr>
              <a:t>sinuses </a:t>
            </a:r>
            <a:r>
              <a:rPr sz="2000" dirty="0">
                <a:latin typeface="Times New Roman"/>
                <a:cs typeface="Times New Roman"/>
              </a:rPr>
              <a:t>are located laterally on each side of the </a:t>
            </a:r>
            <a:r>
              <a:rPr sz="2000" spc="-5" dirty="0">
                <a:latin typeface="Times New Roman"/>
                <a:cs typeface="Times New Roman"/>
              </a:rPr>
              <a:t>sella, </a:t>
            </a:r>
            <a:r>
              <a:rPr sz="2000" dirty="0">
                <a:latin typeface="Times New Roman"/>
                <a:cs typeface="Times New Roman"/>
              </a:rPr>
              <a:t>inclusive of the internal  carotid artery and cranial </a:t>
            </a:r>
            <a:r>
              <a:rPr sz="2000" spc="-5" dirty="0">
                <a:latin typeface="Times New Roman"/>
                <a:cs typeface="Times New Roman"/>
              </a:rPr>
              <a:t>nerves </a:t>
            </a:r>
            <a:r>
              <a:rPr sz="2000" dirty="0">
                <a:latin typeface="Times New Roman"/>
                <a:cs typeface="Times New Roman"/>
              </a:rPr>
              <a:t>III, </a:t>
            </a:r>
            <a:r>
              <a:rPr sz="2000" spc="-80" dirty="0">
                <a:latin typeface="Times New Roman"/>
                <a:cs typeface="Times New Roman"/>
              </a:rPr>
              <a:t>IV, 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baseline="-20833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Times New Roman"/>
                <a:cs typeface="Times New Roman"/>
              </a:rPr>
              <a:t>V</a:t>
            </a:r>
            <a:r>
              <a:rPr sz="2000" spc="-7" baseline="-20833" dirty="0">
                <a:latin typeface="Times New Roman"/>
                <a:cs typeface="Times New Roman"/>
              </a:rPr>
              <a:t>2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VI. Magnetic </a:t>
            </a:r>
            <a:r>
              <a:rPr sz="2000" dirty="0">
                <a:latin typeface="Times New Roman"/>
                <a:cs typeface="Times New Roman"/>
              </a:rPr>
              <a:t>resonance imaging  </a:t>
            </a:r>
            <a:r>
              <a:rPr sz="2000" spc="-5" dirty="0">
                <a:latin typeface="Times New Roman"/>
                <a:cs typeface="Times New Roman"/>
              </a:rPr>
              <a:t>(MRI) </a:t>
            </a:r>
            <a:r>
              <a:rPr sz="2000" dirty="0">
                <a:latin typeface="Times New Roman"/>
                <a:cs typeface="Times New Roman"/>
              </a:rPr>
              <a:t>is the best </a:t>
            </a:r>
            <a:r>
              <a:rPr sz="2000" spc="-5" dirty="0">
                <a:latin typeface="Times New Roman"/>
                <a:cs typeface="Times New Roman"/>
              </a:rPr>
              <a:t>method </a:t>
            </a:r>
            <a:r>
              <a:rPr sz="2000" dirty="0">
                <a:latin typeface="Times New Roman"/>
                <a:cs typeface="Times New Roman"/>
              </a:rPr>
              <a:t>for the visualization of hypothalamic-pituitary </a:t>
            </a:r>
            <a:r>
              <a:rPr sz="2000" spc="-15" dirty="0">
                <a:latin typeface="Times New Roman"/>
                <a:cs typeface="Times New Roman"/>
              </a:rPr>
              <a:t>anatomy,  </a:t>
            </a:r>
            <a:r>
              <a:rPr sz="2000" dirty="0">
                <a:latin typeface="Times New Roman"/>
                <a:cs typeface="Times New Roman"/>
              </a:rPr>
              <a:t>because the optic </a:t>
            </a:r>
            <a:r>
              <a:rPr sz="2000" spc="-5" dirty="0">
                <a:latin typeface="Times New Roman"/>
                <a:cs typeface="Times New Roman"/>
              </a:rPr>
              <a:t>chiasm, </a:t>
            </a:r>
            <a:r>
              <a:rPr sz="2000" dirty="0">
                <a:latin typeface="Times New Roman"/>
                <a:cs typeface="Times New Roman"/>
              </a:rPr>
              <a:t>vascular </a:t>
            </a:r>
            <a:r>
              <a:rPr sz="2000" spc="-5" dirty="0">
                <a:latin typeface="Times New Roman"/>
                <a:cs typeface="Times New Roman"/>
              </a:rPr>
              <a:t>structures,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tumor </a:t>
            </a:r>
            <a:r>
              <a:rPr sz="2000" dirty="0">
                <a:latin typeface="Times New Roman"/>
                <a:cs typeface="Times New Roman"/>
              </a:rPr>
              <a:t>extension to cavernous </a:t>
            </a:r>
            <a:r>
              <a:rPr sz="2000" spc="-5" dirty="0">
                <a:latin typeface="Times New Roman"/>
                <a:cs typeface="Times New Roman"/>
              </a:rPr>
              <a:t>sinuses  </a:t>
            </a:r>
            <a:r>
              <a:rPr sz="2000" dirty="0">
                <a:latin typeface="Times New Roman"/>
                <a:cs typeface="Times New Roman"/>
              </a:rPr>
              <a:t>can be well visualized compared with other </a:t>
            </a:r>
            <a:r>
              <a:rPr sz="2000" spc="-5" dirty="0">
                <a:latin typeface="Times New Roman"/>
                <a:cs typeface="Times New Roman"/>
              </a:rPr>
              <a:t>imaging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techniques</a:t>
            </a: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180"/>
              </a:spcBef>
            </a:pPr>
            <a:r>
              <a:rPr sz="2000" spc="-5" dirty="0">
                <a:latin typeface="Times New Roman"/>
                <a:cs typeface="Times New Roman"/>
              </a:rPr>
              <a:t>Anterior pituitary hormones are regulated by </a:t>
            </a:r>
            <a:r>
              <a:rPr sz="2000" dirty="0">
                <a:latin typeface="Times New Roman"/>
                <a:cs typeface="Times New Roman"/>
              </a:rPr>
              <a:t>hypothalamic </a:t>
            </a:r>
            <a:r>
              <a:rPr sz="2000" spc="-5" dirty="0">
                <a:latin typeface="Times New Roman"/>
                <a:cs typeface="Times New Roman"/>
              </a:rPr>
              <a:t>releasing and inhibitory  hormones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negative </a:t>
            </a:r>
            <a:r>
              <a:rPr sz="2000" dirty="0">
                <a:latin typeface="Times New Roman"/>
                <a:cs typeface="Times New Roman"/>
              </a:rPr>
              <a:t>feedback action of the </a:t>
            </a:r>
            <a:r>
              <a:rPr sz="2000" spc="-10" dirty="0">
                <a:latin typeface="Times New Roman"/>
                <a:cs typeface="Times New Roman"/>
              </a:rPr>
              <a:t>target </a:t>
            </a:r>
            <a:r>
              <a:rPr sz="2000" dirty="0">
                <a:latin typeface="Times New Roman"/>
                <a:cs typeface="Times New Roman"/>
              </a:rPr>
              <a:t>glandular </a:t>
            </a:r>
            <a:r>
              <a:rPr sz="2000" spc="-5" dirty="0">
                <a:latin typeface="Times New Roman"/>
                <a:cs typeface="Times New Roman"/>
              </a:rPr>
              <a:t>hormones </a:t>
            </a:r>
            <a:r>
              <a:rPr sz="2000" dirty="0">
                <a:latin typeface="Times New Roman"/>
                <a:cs typeface="Times New Roman"/>
              </a:rPr>
              <a:t>at the pituitary  and hypothalamic </a:t>
            </a:r>
            <a:r>
              <a:rPr sz="2000" spc="-5" dirty="0" smtClean="0">
                <a:latin typeface="Times New Roman"/>
                <a:cs typeface="Times New Roman"/>
              </a:rPr>
              <a:t>levels</a:t>
            </a:r>
            <a:r>
              <a:rPr sz="2000" dirty="0" smtClean="0">
                <a:latin typeface="Times New Roman"/>
                <a:cs typeface="Times New Roman"/>
              </a:rPr>
              <a:t>. </a:t>
            </a:r>
            <a:r>
              <a:rPr sz="2000" spc="-5" dirty="0">
                <a:latin typeface="Times New Roman"/>
                <a:cs typeface="Times New Roman"/>
              </a:rPr>
              <a:t>Among </a:t>
            </a:r>
            <a:r>
              <a:rPr sz="2000" dirty="0">
                <a:latin typeface="Times New Roman"/>
                <a:cs typeface="Times New Roman"/>
              </a:rPr>
              <a:t>pituitary </a:t>
            </a:r>
            <a:r>
              <a:rPr sz="2000" spc="-5" dirty="0">
                <a:latin typeface="Times New Roman"/>
                <a:cs typeface="Times New Roman"/>
              </a:rPr>
              <a:t>hormones, </a:t>
            </a:r>
            <a:r>
              <a:rPr sz="2000" dirty="0">
                <a:latin typeface="Times New Roman"/>
                <a:cs typeface="Times New Roman"/>
              </a:rPr>
              <a:t>only the </a:t>
            </a:r>
            <a:r>
              <a:rPr sz="2000" spc="-5" dirty="0">
                <a:latin typeface="Times New Roman"/>
                <a:cs typeface="Times New Roman"/>
              </a:rPr>
              <a:t>secretion of  prolactin is increased </a:t>
            </a:r>
            <a:r>
              <a:rPr sz="2000" dirty="0">
                <a:latin typeface="Times New Roman"/>
                <a:cs typeface="Times New Roman"/>
              </a:rPr>
              <a:t>in the absence of hypothalamic influence, because it </a:t>
            </a:r>
            <a:r>
              <a:rPr sz="2000" spc="-5" dirty="0">
                <a:latin typeface="Times New Roman"/>
                <a:cs typeface="Times New Roman"/>
              </a:rPr>
              <a:t>is mainly </a:t>
            </a:r>
            <a:r>
              <a:rPr sz="2000" dirty="0">
                <a:latin typeface="Times New Roman"/>
                <a:cs typeface="Times New Roman"/>
              </a:rPr>
              <a:t>under  tonic </a:t>
            </a:r>
            <a:r>
              <a:rPr sz="2000" spc="-5" dirty="0">
                <a:latin typeface="Times New Roman"/>
                <a:cs typeface="Times New Roman"/>
              </a:rPr>
              <a:t>suppression </a:t>
            </a:r>
            <a:r>
              <a:rPr sz="2000" dirty="0">
                <a:latin typeface="Times New Roman"/>
                <a:cs typeface="Times New Roman"/>
              </a:rPr>
              <a:t>by dopamine, the </a:t>
            </a:r>
            <a:r>
              <a:rPr sz="2000" spc="-5" dirty="0">
                <a:latin typeface="Times New Roman"/>
                <a:cs typeface="Times New Roman"/>
              </a:rPr>
              <a:t>main </a:t>
            </a:r>
            <a:r>
              <a:rPr sz="2000" dirty="0">
                <a:latin typeface="Times New Roman"/>
                <a:cs typeface="Times New Roman"/>
              </a:rPr>
              <a:t>prolactin inhibitory </a:t>
            </a:r>
            <a:r>
              <a:rPr sz="2000" spc="-15" dirty="0">
                <a:latin typeface="Times New Roman"/>
                <a:cs typeface="Times New Roman"/>
              </a:rPr>
              <a:t>factor. </a:t>
            </a:r>
            <a:r>
              <a:rPr sz="2000" spc="-5" dirty="0">
                <a:latin typeface="Times New Roman"/>
                <a:cs typeface="Times New Roman"/>
              </a:rPr>
              <a:t>All </a:t>
            </a:r>
            <a:r>
              <a:rPr sz="2000" dirty="0">
                <a:latin typeface="Times New Roman"/>
                <a:cs typeface="Times New Roman"/>
              </a:rPr>
              <a:t>anterior pituitary  </a:t>
            </a:r>
            <a:r>
              <a:rPr sz="2000" spc="-5" dirty="0">
                <a:latin typeface="Times New Roman"/>
                <a:cs typeface="Times New Roman"/>
              </a:rPr>
              <a:t>hormones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5" dirty="0">
                <a:latin typeface="Times New Roman"/>
                <a:cs typeface="Times New Roman"/>
              </a:rPr>
              <a:t>secreted in a pulsatile fashion and tend to follow </a:t>
            </a:r>
            <a:r>
              <a:rPr sz="2000" dirty="0">
                <a:latin typeface="Times New Roman"/>
                <a:cs typeface="Times New Roman"/>
              </a:rPr>
              <a:t>a diurnal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pattern.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9" name="object 2"/>
          <p:cNvSpPr/>
          <p:nvPr/>
        </p:nvSpPr>
        <p:spPr>
          <a:xfrm>
            <a:off x="2071370" y="1070610"/>
            <a:ext cx="4999989" cy="507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4" name="object 2"/>
          <p:cNvSpPr txBox="1">
            <a:spLocks noGrp="1"/>
          </p:cNvSpPr>
          <p:nvPr>
            <p:ph type="title"/>
          </p:nvPr>
        </p:nvSpPr>
        <p:spPr>
          <a:xfrm>
            <a:off x="1986279" y="528319"/>
            <a:ext cx="5166995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Gonadotropin</a:t>
            </a:r>
            <a:r>
              <a:rPr sz="4000" spc="-80" dirty="0"/>
              <a:t> </a:t>
            </a:r>
            <a:r>
              <a:rPr sz="4000" spc="-5" dirty="0"/>
              <a:t>Deficiency</a:t>
            </a:r>
            <a:endParaRPr sz="4000"/>
          </a:p>
        </p:txBody>
      </p:sp>
      <p:sp>
        <p:nvSpPr>
          <p:cNvPr id="1049035" name="object 3"/>
          <p:cNvSpPr txBox="1"/>
          <p:nvPr/>
        </p:nvSpPr>
        <p:spPr>
          <a:xfrm>
            <a:off x="481330" y="1990089"/>
            <a:ext cx="890269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0" dirty="0">
                <a:latin typeface="Calibri"/>
                <a:cs typeface="Calibri"/>
              </a:rPr>
              <a:t>W</a:t>
            </a:r>
            <a:r>
              <a:rPr sz="2100" u="heavy" spc="-10" dirty="0">
                <a:latin typeface="Calibri"/>
                <a:cs typeface="Calibri"/>
              </a:rPr>
              <a:t>o</a:t>
            </a:r>
            <a:r>
              <a:rPr sz="2100" u="heavy" dirty="0">
                <a:latin typeface="Calibri"/>
                <a:cs typeface="Calibri"/>
              </a:rPr>
              <a:t>men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49036" name="object 4"/>
          <p:cNvSpPr txBox="1"/>
          <p:nvPr/>
        </p:nvSpPr>
        <p:spPr>
          <a:xfrm>
            <a:off x="481330" y="2536189"/>
            <a:ext cx="11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9037" name="object 5"/>
          <p:cNvSpPr txBox="1"/>
          <p:nvPr/>
        </p:nvSpPr>
        <p:spPr>
          <a:xfrm>
            <a:off x="754380" y="2561589"/>
            <a:ext cx="2000250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spc="-5" dirty="0">
                <a:latin typeface="Calibri"/>
                <a:cs typeface="Calibri"/>
              </a:rPr>
              <a:t>Oligomenorrhea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 amenorrhea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9038" name="object 6"/>
          <p:cNvSpPr txBox="1"/>
          <p:nvPr/>
        </p:nvSpPr>
        <p:spPr>
          <a:xfrm>
            <a:off x="481330" y="3486150"/>
            <a:ext cx="11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9039" name="object 7"/>
          <p:cNvSpPr txBox="1"/>
          <p:nvPr/>
        </p:nvSpPr>
        <p:spPr>
          <a:xfrm>
            <a:off x="754380" y="3511550"/>
            <a:ext cx="1367155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Loss 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libido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9040" name="object 8"/>
          <p:cNvSpPr txBox="1"/>
          <p:nvPr/>
        </p:nvSpPr>
        <p:spPr>
          <a:xfrm>
            <a:off x="481330" y="4161790"/>
            <a:ext cx="11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9041" name="object 9"/>
          <p:cNvSpPr txBox="1"/>
          <p:nvPr/>
        </p:nvSpPr>
        <p:spPr>
          <a:xfrm>
            <a:off x="754380" y="4187190"/>
            <a:ext cx="1917064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spc="-5" dirty="0">
                <a:latin typeface="Calibri"/>
                <a:cs typeface="Calibri"/>
              </a:rPr>
              <a:t>Vaginal dryness or  dyspareunia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9042" name="object 10"/>
          <p:cNvSpPr txBox="1"/>
          <p:nvPr/>
        </p:nvSpPr>
        <p:spPr>
          <a:xfrm>
            <a:off x="481330" y="5110479"/>
            <a:ext cx="11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9043" name="object 11"/>
          <p:cNvSpPr txBox="1"/>
          <p:nvPr/>
        </p:nvSpPr>
        <p:spPr>
          <a:xfrm>
            <a:off x="754380" y="5137150"/>
            <a:ext cx="2619375" cy="8788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spc="-5" dirty="0">
                <a:latin typeface="Calibri"/>
                <a:cs typeface="Calibri"/>
              </a:rPr>
              <a:t>Loss of secondary sex  characteristics (estrogen  deficiency)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9044" name="object 12"/>
          <p:cNvSpPr txBox="1"/>
          <p:nvPr/>
        </p:nvSpPr>
        <p:spPr>
          <a:xfrm>
            <a:off x="4445000" y="1982470"/>
            <a:ext cx="645795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heavy" spc="0" dirty="0">
                <a:latin typeface="Calibri"/>
                <a:cs typeface="Calibri"/>
              </a:rPr>
              <a:t>M</a:t>
            </a:r>
            <a:r>
              <a:rPr sz="2600" u="heavy" spc="-5" dirty="0">
                <a:latin typeface="Calibri"/>
                <a:cs typeface="Calibri"/>
              </a:rPr>
              <a:t>e</a:t>
            </a:r>
            <a:r>
              <a:rPr sz="2600" u="heavy" dirty="0">
                <a:latin typeface="Calibri"/>
                <a:cs typeface="Calibri"/>
              </a:rPr>
              <a:t>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49045" name="object 13"/>
          <p:cNvSpPr txBox="1"/>
          <p:nvPr/>
        </p:nvSpPr>
        <p:spPr>
          <a:xfrm>
            <a:off x="4445000" y="2537460"/>
            <a:ext cx="11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9046" name="object 14"/>
          <p:cNvSpPr txBox="1"/>
          <p:nvPr/>
        </p:nvSpPr>
        <p:spPr>
          <a:xfrm>
            <a:off x="4716779" y="2562860"/>
            <a:ext cx="1367155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Loss 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libido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9047" name="object 15"/>
          <p:cNvSpPr txBox="1"/>
          <p:nvPr/>
        </p:nvSpPr>
        <p:spPr>
          <a:xfrm>
            <a:off x="4445000" y="3110229"/>
            <a:ext cx="118745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9048" name="object 16"/>
          <p:cNvSpPr txBox="1"/>
          <p:nvPr/>
        </p:nvSpPr>
        <p:spPr>
          <a:xfrm>
            <a:off x="4716779" y="3135629"/>
            <a:ext cx="2072005" cy="622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Erectile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dysfunction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9049" name="object 17"/>
          <p:cNvSpPr txBox="1"/>
          <p:nvPr/>
        </p:nvSpPr>
        <p:spPr>
          <a:xfrm>
            <a:off x="4716779" y="3709670"/>
            <a:ext cx="974090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Infertility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9050" name="object 18"/>
          <p:cNvSpPr txBox="1"/>
          <p:nvPr/>
        </p:nvSpPr>
        <p:spPr>
          <a:xfrm>
            <a:off x="4445000" y="3684270"/>
            <a:ext cx="118745" cy="864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9051" name="object 19"/>
          <p:cNvSpPr txBox="1"/>
          <p:nvPr/>
        </p:nvSpPr>
        <p:spPr>
          <a:xfrm>
            <a:off x="4716779" y="4282440"/>
            <a:ext cx="2246630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spc="-5" dirty="0">
                <a:latin typeface="Calibri"/>
                <a:cs typeface="Calibri"/>
              </a:rPr>
              <a:t>Loss of secondary sex  characteristics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9052" name="object 20"/>
          <p:cNvSpPr txBox="1"/>
          <p:nvPr/>
        </p:nvSpPr>
        <p:spPr>
          <a:xfrm>
            <a:off x="4716779" y="5046979"/>
            <a:ext cx="2215515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Atrophy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testes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9053" name="object 21"/>
          <p:cNvSpPr txBox="1"/>
          <p:nvPr/>
        </p:nvSpPr>
        <p:spPr>
          <a:xfrm>
            <a:off x="4445000" y="5021579"/>
            <a:ext cx="118745" cy="864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000" spc="-785" dirty="0">
                <a:latin typeface="Symbol"/>
                <a:cs typeface="Symbol"/>
              </a:rPr>
              <a:t>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49054" name="object 22"/>
          <p:cNvSpPr txBox="1"/>
          <p:nvPr/>
        </p:nvSpPr>
        <p:spPr>
          <a:xfrm>
            <a:off x="4716779" y="5619750"/>
            <a:ext cx="2947670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spc="-5" dirty="0">
                <a:latin typeface="Calibri"/>
                <a:cs typeface="Calibri"/>
              </a:rPr>
              <a:t>Gynecomastia (testosterone  deficiency)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object 2"/>
          <p:cNvSpPr/>
          <p:nvPr/>
        </p:nvSpPr>
        <p:spPr>
          <a:xfrm>
            <a:off x="481330" y="1052830"/>
            <a:ext cx="8270240" cy="5609590"/>
          </a:xfrm>
          <a:custGeom>
            <a:avLst/>
            <a:gdLst/>
            <a:ahLst/>
            <a:cxnLst/>
            <a:rect l="l" t="t" r="r" b="b"/>
            <a:pathLst>
              <a:path w="8270240" h="5609590">
                <a:moveTo>
                  <a:pt x="0" y="0"/>
                </a:moveTo>
                <a:lnTo>
                  <a:pt x="8270240" y="0"/>
                </a:lnTo>
                <a:lnTo>
                  <a:pt x="8270240" y="5609590"/>
                </a:lnTo>
                <a:lnTo>
                  <a:pt x="0" y="560959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3" name="object 3"/>
          <p:cNvSpPr/>
          <p:nvPr/>
        </p:nvSpPr>
        <p:spPr>
          <a:xfrm>
            <a:off x="500380" y="1073150"/>
            <a:ext cx="8230870" cy="5571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object 2"/>
          <p:cNvSpPr txBox="1">
            <a:spLocks noGrp="1"/>
          </p:cNvSpPr>
          <p:nvPr>
            <p:ph type="title"/>
          </p:nvPr>
        </p:nvSpPr>
        <p:spPr>
          <a:xfrm>
            <a:off x="2138679" y="284479"/>
            <a:ext cx="4805680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Diagnosis </a:t>
            </a:r>
            <a:r>
              <a:rPr sz="3600" dirty="0"/>
              <a:t>&amp;</a:t>
            </a:r>
            <a:r>
              <a:rPr sz="3600" spc="-50" dirty="0"/>
              <a:t> </a:t>
            </a:r>
            <a:r>
              <a:rPr sz="3600" spc="-5" dirty="0"/>
              <a:t>Management</a:t>
            </a:r>
            <a:endParaRPr sz="3600"/>
          </a:p>
        </p:txBody>
      </p:sp>
      <p:sp>
        <p:nvSpPr>
          <p:cNvPr id="1049027" name="object 3"/>
          <p:cNvSpPr txBox="1"/>
          <p:nvPr/>
        </p:nvSpPr>
        <p:spPr>
          <a:xfrm>
            <a:off x="222250" y="1278466"/>
            <a:ext cx="150495" cy="187261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9028" name="object 4"/>
          <p:cNvSpPr txBox="1"/>
          <p:nvPr/>
        </p:nvSpPr>
        <p:spPr>
          <a:xfrm>
            <a:off x="222250" y="36423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9029" name="object 5"/>
          <p:cNvSpPr txBox="1">
            <a:spLocks noGrp="1"/>
          </p:cNvSpPr>
          <p:nvPr>
            <p:ph sz="half" idx="2"/>
          </p:nvPr>
        </p:nvSpPr>
        <p:spPr>
          <a:xfrm>
            <a:off x="496569" y="1303231"/>
            <a:ext cx="3434715" cy="403479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785"/>
              </a:spcBef>
            </a:pPr>
            <a:r>
              <a:rPr spc="-10" dirty="0"/>
              <a:t>Diagnosis:</a:t>
            </a:r>
          </a:p>
          <a:p>
            <a:pPr marL="79375" marR="5080">
              <a:lnSpc>
                <a:spcPts val="3479"/>
              </a:lnSpc>
              <a:spcBef>
                <a:spcPts val="200"/>
              </a:spcBef>
            </a:pPr>
            <a:r>
              <a:rPr sz="2400" u="none" spc="-5" dirty="0"/>
              <a:t>GnRH stimulation test:  Intravenous GnRH </a:t>
            </a:r>
            <a:r>
              <a:rPr sz="2400" u="none" dirty="0"/>
              <a:t>( </a:t>
            </a:r>
            <a:r>
              <a:rPr sz="2400" u="none" spc="-10" dirty="0"/>
              <a:t>100ug)  </a:t>
            </a:r>
            <a:r>
              <a:rPr sz="2400" u="none" spc="-5" dirty="0"/>
              <a:t>LH and FSH </a:t>
            </a:r>
            <a:r>
              <a:rPr sz="2400" u="none" dirty="0"/>
              <a:t>measured at  </a:t>
            </a:r>
            <a:r>
              <a:rPr sz="2400" u="none" spc="-10" dirty="0"/>
              <a:t>0,30,60</a:t>
            </a:r>
            <a:r>
              <a:rPr sz="2400" u="none" spc="-15" dirty="0"/>
              <a:t> </a:t>
            </a:r>
            <a:r>
              <a:rPr sz="2400" u="none" spc="-5" dirty="0"/>
              <a:t>min</a:t>
            </a:r>
            <a:endParaRPr sz="2400"/>
          </a:p>
          <a:p>
            <a:pPr marL="79375">
              <a:lnSpc>
                <a:spcPct val="100000"/>
              </a:lnSpc>
              <a:spcBef>
                <a:spcPts val="380"/>
              </a:spcBef>
            </a:pPr>
            <a:r>
              <a:rPr sz="2400" u="none" spc="-5" dirty="0"/>
              <a:t>Normal response</a:t>
            </a:r>
            <a:endParaRPr sz="2400"/>
          </a:p>
          <a:p>
            <a:pPr marL="12700" marR="1424305">
              <a:lnSpc>
                <a:spcPct val="120500"/>
              </a:lnSpc>
              <a:spcBef>
                <a:spcPts val="5"/>
              </a:spcBef>
            </a:pPr>
            <a:r>
              <a:rPr sz="2400" u="none" spc="-5" dirty="0"/>
              <a:t>LH </a:t>
            </a:r>
            <a:r>
              <a:rPr sz="2400" u="none" dirty="0"/>
              <a:t>↑ </a:t>
            </a:r>
            <a:r>
              <a:rPr sz="2400" u="none" spc="-5" dirty="0"/>
              <a:t>by 10</a:t>
            </a:r>
            <a:r>
              <a:rPr sz="2400" u="none" spc="-105" dirty="0"/>
              <a:t> </a:t>
            </a:r>
            <a:r>
              <a:rPr sz="2400" u="none" spc="-5" dirty="0"/>
              <a:t>IU/L  FSH </a:t>
            </a:r>
            <a:r>
              <a:rPr sz="2400" u="none" dirty="0"/>
              <a:t>↑ by 2</a:t>
            </a:r>
            <a:r>
              <a:rPr sz="2400" u="none" spc="-114" dirty="0"/>
              <a:t> </a:t>
            </a:r>
            <a:r>
              <a:rPr sz="2400" u="none" spc="-5" dirty="0"/>
              <a:t>IU/L</a:t>
            </a:r>
            <a:endParaRPr sz="2400"/>
          </a:p>
        </p:txBody>
      </p:sp>
      <p:sp>
        <p:nvSpPr>
          <p:cNvPr id="1049030" name="object 6"/>
          <p:cNvSpPr txBox="1"/>
          <p:nvPr/>
        </p:nvSpPr>
        <p:spPr>
          <a:xfrm>
            <a:off x="4507229" y="1222871"/>
            <a:ext cx="4331971" cy="48107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heavy" spc="-5" dirty="0">
                <a:latin typeface="Calibri"/>
                <a:cs typeface="Calibri"/>
              </a:rPr>
              <a:t>Treatment: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u="heavy" spc="-5" dirty="0">
                <a:latin typeface="Calibri"/>
                <a:cs typeface="Calibri"/>
              </a:rPr>
              <a:t>MALE</a:t>
            </a:r>
            <a:endParaRPr sz="2000" dirty="0">
              <a:latin typeface="Calibri"/>
              <a:cs typeface="Calibri"/>
            </a:endParaRPr>
          </a:p>
          <a:p>
            <a:pPr marL="12700" marR="352425">
              <a:lnSpc>
                <a:spcPct val="120700"/>
              </a:lnSpc>
            </a:pPr>
            <a:r>
              <a:rPr sz="2000" spc="-5" dirty="0">
                <a:latin typeface="Calibri"/>
                <a:cs typeface="Calibri"/>
              </a:rPr>
              <a:t>1.Testosterone gel→ 5-10 g/d  2.Testosterone patch→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5mg/d  3.Testosteron enanthate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200mg IM every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wk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u="heavy" spc="-5" dirty="0">
                <a:latin typeface="Calibri"/>
                <a:cs typeface="Calibri"/>
              </a:rPr>
              <a:t>FEMALE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"/>
                <a:cs typeface="Calibri"/>
              </a:rPr>
              <a:t>Cyclic estrogen 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progesterone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b="1" u="heavy" spc="-5" dirty="0">
                <a:latin typeface="Calibri"/>
                <a:cs typeface="Calibri"/>
              </a:rPr>
              <a:t>BOTH</a:t>
            </a:r>
            <a:endParaRPr sz="2000" dirty="0">
              <a:latin typeface="Calibri"/>
              <a:cs typeface="Calibri"/>
            </a:endParaRPr>
          </a:p>
          <a:p>
            <a:pPr marL="356870" marR="88265" indent="-344170">
              <a:lnSpc>
                <a:spcPct val="120800"/>
              </a:lnSpc>
              <a:buSzPct val="95833"/>
              <a:buAutoNum type="arabicPeriod"/>
              <a:tabLst>
                <a:tab pos="245110" algn="l"/>
              </a:tabLst>
            </a:pPr>
            <a:r>
              <a:rPr sz="2000" spc="-10" dirty="0">
                <a:latin typeface="Calibri"/>
                <a:cs typeface="Calibri"/>
              </a:rPr>
              <a:t>Gonadotropin </a:t>
            </a:r>
            <a:r>
              <a:rPr sz="2000" spc="-5" dirty="0">
                <a:latin typeface="Calibri"/>
                <a:cs typeface="Calibri"/>
              </a:rPr>
              <a:t>inj(hCG or hMG)  for </a:t>
            </a:r>
            <a:r>
              <a:rPr sz="2000" spc="-10" dirty="0">
                <a:latin typeface="Calibri"/>
                <a:cs typeface="Calibri"/>
              </a:rPr>
              <a:t>12-18 </a:t>
            </a:r>
            <a:r>
              <a:rPr sz="2000" spc="-5" dirty="0">
                <a:latin typeface="Calibri"/>
                <a:cs typeface="Calibri"/>
              </a:rPr>
              <a:t>month for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fertility</a:t>
            </a:r>
            <a:endParaRPr sz="2000" dirty="0">
              <a:latin typeface="Calibri"/>
              <a:cs typeface="Calibri"/>
            </a:endParaRPr>
          </a:p>
          <a:p>
            <a:pPr marL="355600" marR="561975" indent="-342900">
              <a:lnSpc>
                <a:spcPct val="100000"/>
              </a:lnSpc>
              <a:spcBef>
                <a:spcPts val="590"/>
              </a:spcBef>
              <a:buSzPct val="95833"/>
              <a:buAutoNum type="arabicPeriod"/>
              <a:tabLst>
                <a:tab pos="312420" algn="l"/>
              </a:tabLst>
            </a:pPr>
            <a:r>
              <a:rPr sz="2000" spc="-5" dirty="0">
                <a:latin typeface="Calibri"/>
                <a:cs typeface="Calibri"/>
              </a:rPr>
              <a:t>GnRH </a:t>
            </a:r>
            <a:r>
              <a:rPr sz="2000" spc="-10" dirty="0">
                <a:latin typeface="Calibri"/>
                <a:cs typeface="Calibri"/>
              </a:rPr>
              <a:t>Pulse </a:t>
            </a:r>
            <a:r>
              <a:rPr sz="2000" spc="-5" dirty="0">
                <a:latin typeface="Calibri"/>
                <a:cs typeface="Calibri"/>
              </a:rPr>
              <a:t>therapy </a:t>
            </a:r>
            <a:r>
              <a:rPr sz="2000" dirty="0">
                <a:latin typeface="Calibri"/>
                <a:cs typeface="Calibri"/>
              </a:rPr>
              <a:t>→ </a:t>
            </a:r>
            <a:r>
              <a:rPr sz="2000" spc="-10" dirty="0">
                <a:latin typeface="Calibri"/>
                <a:cs typeface="Calibri"/>
              </a:rPr>
              <a:t>25-  150ng/kg </a:t>
            </a:r>
            <a:r>
              <a:rPr sz="2000" spc="-5" dirty="0">
                <a:latin typeface="Calibri"/>
                <a:cs typeface="Calibri"/>
              </a:rPr>
              <a:t>every </a:t>
            </a:r>
            <a:r>
              <a:rPr sz="2000" dirty="0">
                <a:latin typeface="Calibri"/>
                <a:cs typeface="Calibri"/>
              </a:rPr>
              <a:t>2h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S.C.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0" name="object 2"/>
          <p:cNvSpPr txBox="1">
            <a:spLocks noGrp="1"/>
          </p:cNvSpPr>
          <p:nvPr>
            <p:ph type="title"/>
          </p:nvPr>
        </p:nvSpPr>
        <p:spPr>
          <a:xfrm>
            <a:off x="2872739" y="528319"/>
            <a:ext cx="3395979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ACTH</a:t>
            </a:r>
            <a:r>
              <a:rPr sz="4000" spc="-60" dirty="0"/>
              <a:t> </a:t>
            </a:r>
            <a:r>
              <a:rPr sz="4000" spc="-10" dirty="0"/>
              <a:t>Deficiency</a:t>
            </a:r>
            <a:endParaRPr sz="4000"/>
          </a:p>
        </p:txBody>
      </p:sp>
      <p:sp>
        <p:nvSpPr>
          <p:cNvPr id="1049001" name="object 3"/>
          <p:cNvSpPr txBox="1"/>
          <p:nvPr/>
        </p:nvSpPr>
        <p:spPr>
          <a:xfrm>
            <a:off x="764540" y="185673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9002" name="object 4"/>
          <p:cNvSpPr txBox="1"/>
          <p:nvPr/>
        </p:nvSpPr>
        <p:spPr>
          <a:xfrm>
            <a:off x="1107439" y="1874520"/>
            <a:ext cx="5467350" cy="2208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Results 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hypocortisolism</a:t>
            </a:r>
            <a:endParaRPr sz="24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10"/>
              </a:spcBef>
              <a:buFont typeface="Symbol"/>
              <a:buChar char=""/>
              <a:tabLst>
                <a:tab pos="412750" algn="l"/>
              </a:tabLst>
            </a:pPr>
            <a:r>
              <a:rPr sz="2000" spc="-5" dirty="0">
                <a:latin typeface="Calibri"/>
                <a:cs typeface="Calibri"/>
              </a:rPr>
              <a:t>Malaise</a:t>
            </a:r>
            <a:endParaRPr sz="20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Symbol"/>
              <a:buChar char=""/>
              <a:tabLst>
                <a:tab pos="412750" algn="l"/>
              </a:tabLst>
            </a:pPr>
            <a:r>
              <a:rPr sz="2000" spc="-5" dirty="0">
                <a:latin typeface="Calibri"/>
                <a:cs typeface="Calibri"/>
              </a:rPr>
              <a:t>Anorexia</a:t>
            </a:r>
            <a:endParaRPr sz="20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Symbol"/>
              <a:buChar char=""/>
              <a:tabLst>
                <a:tab pos="412750" algn="l"/>
              </a:tabLst>
            </a:pPr>
            <a:r>
              <a:rPr sz="2000" spc="-5" dirty="0">
                <a:latin typeface="Calibri"/>
                <a:cs typeface="Calibri"/>
              </a:rPr>
              <a:t>Weight-loss,weakness</a:t>
            </a:r>
            <a:endParaRPr sz="20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Symbol"/>
              <a:buChar char=""/>
              <a:tabLst>
                <a:tab pos="412750" algn="l"/>
              </a:tabLst>
            </a:pPr>
            <a:r>
              <a:rPr sz="2000" spc="-5" dirty="0">
                <a:latin typeface="Calibri"/>
                <a:cs typeface="Calibri"/>
              </a:rPr>
              <a:t>Gastrointestinal disturbances- Nausea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Vomiting</a:t>
            </a:r>
            <a:endParaRPr sz="20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Symbol"/>
              <a:buChar char=""/>
              <a:tabLst>
                <a:tab pos="412750" algn="l"/>
              </a:tabLst>
            </a:pPr>
            <a:r>
              <a:rPr sz="2000" spc="-5" dirty="0">
                <a:latin typeface="Calibri"/>
                <a:cs typeface="Calibri"/>
              </a:rPr>
              <a:t>Hyponatremia 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hypoglycemia,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hyperkalemia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9003" name="object 5"/>
          <p:cNvSpPr txBox="1"/>
          <p:nvPr/>
        </p:nvSpPr>
        <p:spPr>
          <a:xfrm>
            <a:off x="764540" y="41770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9004" name="object 6"/>
          <p:cNvSpPr txBox="1"/>
          <p:nvPr/>
        </p:nvSpPr>
        <p:spPr>
          <a:xfrm>
            <a:off x="764540" y="52209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9005" name="object 7"/>
          <p:cNvSpPr txBox="1"/>
          <p:nvPr/>
        </p:nvSpPr>
        <p:spPr>
          <a:xfrm>
            <a:off x="1107439" y="4193540"/>
            <a:ext cx="5388610" cy="2065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Pale complexion</a:t>
            </a:r>
            <a:endParaRPr sz="24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Symbol"/>
              <a:buChar char=""/>
              <a:tabLst>
                <a:tab pos="412750" algn="l"/>
              </a:tabLst>
            </a:pPr>
            <a:r>
              <a:rPr sz="2000" spc="-5" dirty="0">
                <a:latin typeface="Calibri"/>
                <a:cs typeface="Calibri"/>
              </a:rPr>
              <a:t>Unable to tan </a:t>
            </a:r>
            <a:r>
              <a:rPr sz="2000" dirty="0">
                <a:latin typeface="Calibri"/>
                <a:cs typeface="Calibri"/>
              </a:rPr>
              <a:t>or </a:t>
            </a:r>
            <a:r>
              <a:rPr sz="2000" spc="-5" dirty="0">
                <a:latin typeface="Calibri"/>
                <a:cs typeface="Calibri"/>
              </a:rPr>
              <a:t>maintain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tan</a:t>
            </a:r>
            <a:endParaRPr sz="20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420"/>
              </a:spcBef>
              <a:buFont typeface="Symbol"/>
              <a:buChar char=""/>
              <a:tabLst>
                <a:tab pos="412750" algn="l"/>
              </a:tabLst>
            </a:pPr>
            <a:r>
              <a:rPr sz="2000" spc="-5" dirty="0">
                <a:latin typeface="Calibri"/>
                <a:cs typeface="Calibri"/>
              </a:rPr>
              <a:t>Not accompanied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hyperpigmentation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No features of mineralocorticoid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deficiency</a:t>
            </a:r>
            <a:endParaRPr sz="24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20"/>
              </a:spcBef>
              <a:buFont typeface="Symbol"/>
              <a:buChar char=""/>
              <a:tabLst>
                <a:tab pos="412750" algn="l"/>
              </a:tabLst>
            </a:pPr>
            <a:r>
              <a:rPr sz="2000" spc="-5" dirty="0">
                <a:latin typeface="Calibri"/>
                <a:cs typeface="Calibri"/>
              </a:rPr>
              <a:t>Aldosterone secretion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unaffected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7" name="object 2"/>
          <p:cNvSpPr txBox="1">
            <a:spLocks noGrp="1"/>
          </p:cNvSpPr>
          <p:nvPr>
            <p:ph type="title"/>
          </p:nvPr>
        </p:nvSpPr>
        <p:spPr>
          <a:xfrm>
            <a:off x="1426210" y="499109"/>
            <a:ext cx="537146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Diagnosis of</a:t>
            </a:r>
            <a:r>
              <a:rPr sz="3600" spc="-60" dirty="0"/>
              <a:t> </a:t>
            </a:r>
            <a:r>
              <a:rPr sz="3600" spc="-5" dirty="0"/>
              <a:t>Hypocortisolism</a:t>
            </a:r>
            <a:endParaRPr sz="3600"/>
          </a:p>
        </p:txBody>
      </p:sp>
      <p:sp>
        <p:nvSpPr>
          <p:cNvPr id="1048998" name="object 3"/>
          <p:cNvSpPr txBox="1"/>
          <p:nvPr/>
        </p:nvSpPr>
        <p:spPr>
          <a:xfrm>
            <a:off x="293370" y="197231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999" name="object 4"/>
          <p:cNvSpPr txBox="1"/>
          <p:nvPr/>
        </p:nvSpPr>
        <p:spPr>
          <a:xfrm>
            <a:off x="636269" y="1905211"/>
            <a:ext cx="6934200" cy="27381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800" u="heavy" spc="-5" dirty="0">
                <a:latin typeface="Calibri"/>
                <a:cs typeface="Calibri"/>
              </a:rPr>
              <a:t>Basal ACTH</a:t>
            </a:r>
            <a:r>
              <a:rPr sz="2800" u="heavy" spc="-15" dirty="0">
                <a:latin typeface="Calibri"/>
                <a:cs typeface="Calibri"/>
              </a:rPr>
              <a:t> </a:t>
            </a:r>
            <a:r>
              <a:rPr sz="2800" u="heavy" spc="-5" dirty="0">
                <a:latin typeface="Calibri"/>
                <a:cs typeface="Calibri"/>
              </a:rPr>
              <a:t>secretion</a:t>
            </a:r>
            <a:endParaRPr sz="28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85"/>
              </a:spcBef>
            </a:pPr>
            <a:r>
              <a:rPr sz="3600" spc="157" baseline="5787" dirty="0">
                <a:latin typeface="Symbol"/>
                <a:cs typeface="Symbol"/>
              </a:rPr>
              <a:t></a:t>
            </a:r>
            <a:r>
              <a:rPr sz="2400" spc="105" dirty="0">
                <a:latin typeface="Calibri"/>
                <a:cs typeface="Calibri"/>
              </a:rPr>
              <a:t>Cortisol </a:t>
            </a:r>
            <a:r>
              <a:rPr sz="2400" dirty="0">
                <a:latin typeface="Calibri"/>
                <a:cs typeface="Calibri"/>
              </a:rPr>
              <a:t>&lt; 3 </a:t>
            </a:r>
            <a:r>
              <a:rPr sz="2400" spc="-5" dirty="0">
                <a:latin typeface="Calibri"/>
                <a:cs typeface="Calibri"/>
              </a:rPr>
              <a:t>μg/dL, cortisol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deficiency</a:t>
            </a:r>
            <a:endParaRPr sz="24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95"/>
              </a:spcBef>
            </a:pPr>
            <a:r>
              <a:rPr sz="3600" spc="157" baseline="5787" dirty="0">
                <a:latin typeface="Symbol"/>
                <a:cs typeface="Symbol"/>
              </a:rPr>
              <a:t></a:t>
            </a:r>
            <a:r>
              <a:rPr sz="2400" spc="105" dirty="0">
                <a:latin typeface="Calibri"/>
                <a:cs typeface="Calibri"/>
              </a:rPr>
              <a:t>Cortisol </a:t>
            </a:r>
            <a:r>
              <a:rPr sz="2400" dirty="0">
                <a:latin typeface="Calibri"/>
                <a:cs typeface="Calibri"/>
              </a:rPr>
              <a:t>&gt; </a:t>
            </a:r>
            <a:r>
              <a:rPr sz="2400" spc="-5" dirty="0">
                <a:latin typeface="Calibri"/>
                <a:cs typeface="Calibri"/>
              </a:rPr>
              <a:t>18μg/dL, sufficient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ACTH</a:t>
            </a:r>
            <a:endParaRPr sz="24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95"/>
              </a:spcBef>
            </a:pPr>
            <a:r>
              <a:rPr sz="3600" spc="157" baseline="5787" dirty="0">
                <a:latin typeface="Symbol"/>
                <a:cs typeface="Symbol"/>
              </a:rPr>
              <a:t></a:t>
            </a:r>
            <a:r>
              <a:rPr sz="2400" spc="105" dirty="0">
                <a:latin typeface="Calibri"/>
                <a:cs typeface="Calibri"/>
              </a:rPr>
              <a:t>Cortisol </a:t>
            </a:r>
            <a:r>
              <a:rPr sz="2400" dirty="0">
                <a:latin typeface="Calibri"/>
                <a:cs typeface="Calibri"/>
              </a:rPr>
              <a:t>&gt; 3 </a:t>
            </a:r>
            <a:r>
              <a:rPr sz="2400" spc="-5" dirty="0">
                <a:latin typeface="Calibri"/>
                <a:cs typeface="Calibri"/>
              </a:rPr>
              <a:t>μd/dL but </a:t>
            </a:r>
            <a:r>
              <a:rPr sz="2400" dirty="0">
                <a:latin typeface="Calibri"/>
                <a:cs typeface="Calibri"/>
              </a:rPr>
              <a:t>&lt; </a:t>
            </a:r>
            <a:r>
              <a:rPr sz="2400" spc="-5" dirty="0">
                <a:latin typeface="Calibri"/>
                <a:cs typeface="Calibri"/>
              </a:rPr>
              <a:t>18 μg/dL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test ACTH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reserve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5" name="object 2"/>
          <p:cNvSpPr/>
          <p:nvPr/>
        </p:nvSpPr>
        <p:spPr>
          <a:xfrm>
            <a:off x="0" y="928369"/>
            <a:ext cx="2999740" cy="480059"/>
          </a:xfrm>
          <a:custGeom>
            <a:avLst/>
            <a:gdLst/>
            <a:ahLst/>
            <a:cxnLst/>
            <a:rect l="l" t="t" r="r" b="b"/>
            <a:pathLst>
              <a:path w="2999740" h="480059">
                <a:moveTo>
                  <a:pt x="0" y="0"/>
                </a:moveTo>
                <a:lnTo>
                  <a:pt x="2999740" y="0"/>
                </a:lnTo>
                <a:lnTo>
                  <a:pt x="2999740" y="480059"/>
                </a:lnTo>
                <a:lnTo>
                  <a:pt x="0" y="480059"/>
                </a:lnTo>
                <a:lnTo>
                  <a:pt x="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6" name="object 3"/>
          <p:cNvSpPr txBox="1"/>
          <p:nvPr/>
        </p:nvSpPr>
        <p:spPr>
          <a:xfrm>
            <a:off x="77469" y="952500"/>
            <a:ext cx="42481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57" name="object 4"/>
          <p:cNvSpPr/>
          <p:nvPr/>
        </p:nvSpPr>
        <p:spPr>
          <a:xfrm>
            <a:off x="2999739" y="928369"/>
            <a:ext cx="2880360" cy="480059"/>
          </a:xfrm>
          <a:custGeom>
            <a:avLst/>
            <a:gdLst/>
            <a:ahLst/>
            <a:cxnLst/>
            <a:rect l="l" t="t" r="r" b="b"/>
            <a:pathLst>
              <a:path w="2880360" h="480059">
                <a:moveTo>
                  <a:pt x="0" y="0"/>
                </a:moveTo>
                <a:lnTo>
                  <a:pt x="2880360" y="0"/>
                </a:lnTo>
                <a:lnTo>
                  <a:pt x="2880360" y="480059"/>
                </a:lnTo>
                <a:lnTo>
                  <a:pt x="0" y="480059"/>
                </a:lnTo>
                <a:lnTo>
                  <a:pt x="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8" name="object 5"/>
          <p:cNvSpPr txBox="1"/>
          <p:nvPr/>
        </p:nvSpPr>
        <p:spPr>
          <a:xfrm>
            <a:off x="3077210" y="952500"/>
            <a:ext cx="247205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Time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59" name="object 6"/>
          <p:cNvSpPr/>
          <p:nvPr/>
        </p:nvSpPr>
        <p:spPr>
          <a:xfrm>
            <a:off x="5880100" y="928369"/>
            <a:ext cx="3120390" cy="480059"/>
          </a:xfrm>
          <a:custGeom>
            <a:avLst/>
            <a:gdLst/>
            <a:ahLst/>
            <a:cxnLst/>
            <a:rect l="l" t="t" r="r" b="b"/>
            <a:pathLst>
              <a:path w="3120390" h="480059">
                <a:moveTo>
                  <a:pt x="0" y="0"/>
                </a:moveTo>
                <a:lnTo>
                  <a:pt x="3120390" y="0"/>
                </a:lnTo>
                <a:lnTo>
                  <a:pt x="3120390" y="480059"/>
                </a:lnTo>
                <a:lnTo>
                  <a:pt x="0" y="480059"/>
                </a:lnTo>
                <a:lnTo>
                  <a:pt x="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0" name="object 7"/>
          <p:cNvSpPr txBox="1"/>
          <p:nvPr/>
        </p:nvSpPr>
        <p:spPr>
          <a:xfrm>
            <a:off x="5957570" y="952500"/>
            <a:ext cx="235902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Result(normal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response)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61" name="object 8"/>
          <p:cNvSpPr/>
          <p:nvPr/>
        </p:nvSpPr>
        <p:spPr>
          <a:xfrm>
            <a:off x="0" y="1408430"/>
            <a:ext cx="2999740" cy="916940"/>
          </a:xfrm>
          <a:custGeom>
            <a:avLst/>
            <a:gdLst/>
            <a:ahLst/>
            <a:cxnLst/>
            <a:rect l="l" t="t" r="r" b="b"/>
            <a:pathLst>
              <a:path w="2999740" h="916939">
                <a:moveTo>
                  <a:pt x="0" y="0"/>
                </a:moveTo>
                <a:lnTo>
                  <a:pt x="2999740" y="0"/>
                </a:lnTo>
                <a:lnTo>
                  <a:pt x="2999740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2" name="object 9"/>
          <p:cNvSpPr txBox="1"/>
          <p:nvPr/>
        </p:nvSpPr>
        <p:spPr>
          <a:xfrm>
            <a:off x="77469" y="1431289"/>
            <a:ext cx="2222500" cy="80708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75920" marR="5080" indent="-363220">
              <a:lnSpc>
                <a:spcPct val="101899"/>
              </a:lnSpc>
              <a:spcBef>
                <a:spcPts val="55"/>
              </a:spcBef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ITT: regular insulin  (0.05-0.15U/Kg</a:t>
            </a:r>
            <a:r>
              <a:rPr sz="1800" spc="-6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I.V.)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63" name="object 10"/>
          <p:cNvSpPr/>
          <p:nvPr/>
        </p:nvSpPr>
        <p:spPr>
          <a:xfrm>
            <a:off x="2999739" y="1408430"/>
            <a:ext cx="2880360" cy="916940"/>
          </a:xfrm>
          <a:custGeom>
            <a:avLst/>
            <a:gdLst/>
            <a:ahLst/>
            <a:cxnLst/>
            <a:rect l="l" t="t" r="r" b="b"/>
            <a:pathLst>
              <a:path w="2880360" h="916939">
                <a:moveTo>
                  <a:pt x="0" y="0"/>
                </a:moveTo>
                <a:lnTo>
                  <a:pt x="2880360" y="0"/>
                </a:lnTo>
                <a:lnTo>
                  <a:pt x="2880360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4" name="object 11"/>
          <p:cNvSpPr txBox="1"/>
          <p:nvPr/>
        </p:nvSpPr>
        <p:spPr>
          <a:xfrm>
            <a:off x="3077210" y="1431289"/>
            <a:ext cx="2091055" cy="80708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spc="-10" dirty="0">
                <a:solidFill>
                  <a:srgbClr val="BF0000"/>
                </a:solidFill>
                <a:latin typeface="Calibri"/>
                <a:cs typeface="Calibri"/>
              </a:rPr>
              <a:t>-30,0,30,60,90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min for  glucose and</a:t>
            </a:r>
            <a:r>
              <a:rPr sz="1800" spc="-10" dirty="0">
                <a:solidFill>
                  <a:srgbClr val="BF0000"/>
                </a:solidFill>
                <a:latin typeface="Calibri"/>
                <a:cs typeface="Calibri"/>
              </a:rPr>
              <a:t> cortisol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65" name="object 12"/>
          <p:cNvSpPr/>
          <p:nvPr/>
        </p:nvSpPr>
        <p:spPr>
          <a:xfrm>
            <a:off x="5880100" y="1408430"/>
            <a:ext cx="3120390" cy="916940"/>
          </a:xfrm>
          <a:custGeom>
            <a:avLst/>
            <a:gdLst/>
            <a:ahLst/>
            <a:cxnLst/>
            <a:rect l="l" t="t" r="r" b="b"/>
            <a:pathLst>
              <a:path w="3120390" h="916939">
                <a:moveTo>
                  <a:pt x="0" y="0"/>
                </a:moveTo>
                <a:lnTo>
                  <a:pt x="3120390" y="0"/>
                </a:lnTo>
                <a:lnTo>
                  <a:pt x="3120390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6" name="object 13"/>
          <p:cNvSpPr txBox="1"/>
          <p:nvPr/>
        </p:nvSpPr>
        <p:spPr>
          <a:xfrm>
            <a:off x="5957570" y="1431289"/>
            <a:ext cx="246570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3111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Glucose&lt;40mg/dl</a:t>
            </a:r>
            <a:endParaRPr sz="1800">
              <a:latin typeface="Calibri"/>
              <a:cs typeface="Calibri"/>
            </a:endParaRPr>
          </a:p>
          <a:p>
            <a:pPr marL="323850" marR="5080" indent="-311150">
              <a:lnSpc>
                <a:spcPts val="2200"/>
              </a:lnSpc>
              <a:spcBef>
                <a:spcPts val="80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Cortisol↑ </a:t>
            </a:r>
            <a:r>
              <a:rPr sz="1800" dirty="0">
                <a:solidFill>
                  <a:srgbClr val="BF0000"/>
                </a:solidFill>
                <a:latin typeface="Calibri"/>
                <a:cs typeface="Calibri"/>
              </a:rPr>
              <a:t>by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&gt;7ug/dl</a:t>
            </a:r>
            <a:r>
              <a:rPr sz="1800" spc="-8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or  to&gt;20ug/dl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67" name="object 14"/>
          <p:cNvSpPr/>
          <p:nvPr/>
        </p:nvSpPr>
        <p:spPr>
          <a:xfrm>
            <a:off x="0" y="2325370"/>
            <a:ext cx="2999740" cy="922019"/>
          </a:xfrm>
          <a:custGeom>
            <a:avLst/>
            <a:gdLst/>
            <a:ahLst/>
            <a:cxnLst/>
            <a:rect l="l" t="t" r="r" b="b"/>
            <a:pathLst>
              <a:path w="2999740" h="922019">
                <a:moveTo>
                  <a:pt x="0" y="0"/>
                </a:moveTo>
                <a:lnTo>
                  <a:pt x="2999740" y="0"/>
                </a:lnTo>
                <a:lnTo>
                  <a:pt x="2999740" y="922019"/>
                </a:lnTo>
                <a:lnTo>
                  <a:pt x="0" y="922019"/>
                </a:lnTo>
                <a:lnTo>
                  <a:pt x="0" y="0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8" name="object 15"/>
          <p:cNvSpPr txBox="1"/>
          <p:nvPr/>
        </p:nvSpPr>
        <p:spPr>
          <a:xfrm>
            <a:off x="77469" y="2348229"/>
            <a:ext cx="2643505" cy="817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CRH Test: 1ug/kg CRH I.V.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endParaRPr sz="1800">
              <a:latin typeface="Calibri"/>
              <a:cs typeface="Calibri"/>
            </a:endParaRPr>
          </a:p>
          <a:p>
            <a:pPr marR="38100" algn="r">
              <a:lnSpc>
                <a:spcPct val="100000"/>
              </a:lnSpc>
              <a:spcBef>
                <a:spcPts val="40"/>
              </a:spcBef>
            </a:pPr>
            <a:r>
              <a:rPr sz="1800" spc="0" dirty="0">
                <a:latin typeface="Calibri"/>
                <a:cs typeface="Calibri"/>
              </a:rPr>
              <a:t>8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69" name="object 16"/>
          <p:cNvSpPr/>
          <p:nvPr/>
        </p:nvSpPr>
        <p:spPr>
          <a:xfrm>
            <a:off x="2999739" y="2325370"/>
            <a:ext cx="2880360" cy="922019"/>
          </a:xfrm>
          <a:custGeom>
            <a:avLst/>
            <a:gdLst/>
            <a:ahLst/>
            <a:cxnLst/>
            <a:rect l="l" t="t" r="r" b="b"/>
            <a:pathLst>
              <a:path w="2880360" h="922019">
                <a:moveTo>
                  <a:pt x="0" y="0"/>
                </a:moveTo>
                <a:lnTo>
                  <a:pt x="2880360" y="0"/>
                </a:lnTo>
                <a:lnTo>
                  <a:pt x="2880360" y="922019"/>
                </a:lnTo>
                <a:lnTo>
                  <a:pt x="0" y="922019"/>
                </a:lnTo>
                <a:lnTo>
                  <a:pt x="0" y="0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0" name="object 17"/>
          <p:cNvSpPr txBox="1"/>
          <p:nvPr/>
        </p:nvSpPr>
        <p:spPr>
          <a:xfrm>
            <a:off x="3077210" y="2348229"/>
            <a:ext cx="2425065" cy="817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0,15,30,60,90,120 </a:t>
            </a:r>
            <a:r>
              <a:rPr sz="1800" spc="-5" dirty="0">
                <a:latin typeface="Calibri"/>
                <a:cs typeface="Calibri"/>
              </a:rPr>
              <a:t>min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latin typeface="Calibri"/>
                <a:cs typeface="Calibri"/>
              </a:rPr>
              <a:t>ACTH 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Cortisol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71" name="object 18"/>
          <p:cNvSpPr/>
          <p:nvPr/>
        </p:nvSpPr>
        <p:spPr>
          <a:xfrm>
            <a:off x="5880100" y="2325370"/>
            <a:ext cx="3120390" cy="922019"/>
          </a:xfrm>
          <a:custGeom>
            <a:avLst/>
            <a:gdLst/>
            <a:ahLst/>
            <a:cxnLst/>
            <a:rect l="l" t="t" r="r" b="b"/>
            <a:pathLst>
              <a:path w="3120390" h="922019">
                <a:moveTo>
                  <a:pt x="0" y="0"/>
                </a:moveTo>
                <a:lnTo>
                  <a:pt x="3120390" y="0"/>
                </a:lnTo>
                <a:lnTo>
                  <a:pt x="3120390" y="922019"/>
                </a:lnTo>
                <a:lnTo>
                  <a:pt x="0" y="922019"/>
                </a:lnTo>
                <a:lnTo>
                  <a:pt x="0" y="0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2" name="object 19"/>
          <p:cNvSpPr txBox="1"/>
          <p:nvPr/>
        </p:nvSpPr>
        <p:spPr>
          <a:xfrm>
            <a:off x="5957570" y="2348229"/>
            <a:ext cx="2636520" cy="817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ACTH↑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fold</a:t>
            </a:r>
            <a:endParaRPr sz="18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40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Cortisol level&gt;20-25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ug/dl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73" name="object 20"/>
          <p:cNvSpPr/>
          <p:nvPr/>
        </p:nvSpPr>
        <p:spPr>
          <a:xfrm>
            <a:off x="0" y="3247389"/>
            <a:ext cx="2999740" cy="916940"/>
          </a:xfrm>
          <a:custGeom>
            <a:avLst/>
            <a:gdLst/>
            <a:ahLst/>
            <a:cxnLst/>
            <a:rect l="l" t="t" r="r" b="b"/>
            <a:pathLst>
              <a:path w="2999740" h="916939">
                <a:moveTo>
                  <a:pt x="0" y="0"/>
                </a:moveTo>
                <a:lnTo>
                  <a:pt x="2999740" y="0"/>
                </a:lnTo>
                <a:lnTo>
                  <a:pt x="2999740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4" name="object 21"/>
          <p:cNvSpPr txBox="1"/>
          <p:nvPr/>
        </p:nvSpPr>
        <p:spPr>
          <a:xfrm>
            <a:off x="77469" y="3270250"/>
            <a:ext cx="2124075" cy="10769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481965">
              <a:lnSpc>
                <a:spcPct val="101899"/>
              </a:lnSpc>
              <a:spcBef>
                <a:spcPts val="55"/>
              </a:spcBef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Metyrapone</a:t>
            </a:r>
            <a:r>
              <a:rPr sz="1800" spc="-6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test:  Metyrapone</a:t>
            </a:r>
            <a:endParaRPr sz="1800">
              <a:latin typeface="Calibri"/>
              <a:cs typeface="Calibri"/>
            </a:endParaRPr>
          </a:p>
          <a:p>
            <a:pPr marL="167640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30mg/kg </a:t>
            </a:r>
            <a:r>
              <a:rPr sz="1800" dirty="0">
                <a:solidFill>
                  <a:srgbClr val="BF0000"/>
                </a:solidFill>
                <a:latin typeface="Calibri"/>
                <a:cs typeface="Calibri"/>
              </a:rPr>
              <a:t>at</a:t>
            </a:r>
            <a:r>
              <a:rPr sz="1800" spc="-4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midnight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75" name="object 22"/>
          <p:cNvSpPr/>
          <p:nvPr/>
        </p:nvSpPr>
        <p:spPr>
          <a:xfrm>
            <a:off x="2999739" y="3247389"/>
            <a:ext cx="2880360" cy="916940"/>
          </a:xfrm>
          <a:custGeom>
            <a:avLst/>
            <a:gdLst/>
            <a:ahLst/>
            <a:cxnLst/>
            <a:rect l="l" t="t" r="r" b="b"/>
            <a:pathLst>
              <a:path w="2880360" h="916939">
                <a:moveTo>
                  <a:pt x="0" y="0"/>
                </a:moveTo>
                <a:lnTo>
                  <a:pt x="2880360" y="0"/>
                </a:lnTo>
                <a:lnTo>
                  <a:pt x="2880360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6" name="object 23"/>
          <p:cNvSpPr txBox="1"/>
          <p:nvPr/>
        </p:nvSpPr>
        <p:spPr>
          <a:xfrm>
            <a:off x="3077210" y="3270250"/>
            <a:ext cx="2339340" cy="80708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Plasma</a:t>
            </a:r>
            <a:r>
              <a:rPr sz="1800" spc="-7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11-deoxycortisol,  ACTH, </a:t>
            </a:r>
            <a:r>
              <a:rPr sz="1800" spc="-10" dirty="0">
                <a:solidFill>
                  <a:srgbClr val="BF0000"/>
                </a:solidFill>
                <a:latin typeface="Calibri"/>
                <a:cs typeface="Calibri"/>
              </a:rPr>
              <a:t>cortisol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at </a:t>
            </a:r>
            <a:r>
              <a:rPr sz="1800" dirty="0">
                <a:solidFill>
                  <a:srgbClr val="BF0000"/>
                </a:solidFill>
                <a:latin typeface="Calibri"/>
                <a:cs typeface="Calibri"/>
              </a:rPr>
              <a:t>8</a:t>
            </a:r>
            <a:r>
              <a:rPr sz="1800" spc="-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77" name="object 24"/>
          <p:cNvSpPr/>
          <p:nvPr/>
        </p:nvSpPr>
        <p:spPr>
          <a:xfrm>
            <a:off x="5880100" y="3247389"/>
            <a:ext cx="3120390" cy="916940"/>
          </a:xfrm>
          <a:custGeom>
            <a:avLst/>
            <a:gdLst/>
            <a:ahLst/>
            <a:cxnLst/>
            <a:rect l="l" t="t" r="r" b="b"/>
            <a:pathLst>
              <a:path w="3120390" h="916939">
                <a:moveTo>
                  <a:pt x="0" y="0"/>
                </a:moveTo>
                <a:lnTo>
                  <a:pt x="3120390" y="0"/>
                </a:lnTo>
                <a:lnTo>
                  <a:pt x="3120390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8" name="object 25"/>
          <p:cNvSpPr txBox="1"/>
          <p:nvPr/>
        </p:nvSpPr>
        <p:spPr>
          <a:xfrm>
            <a:off x="5957570" y="3270250"/>
            <a:ext cx="2687320" cy="108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Cortisol&lt; 4g/dl</a:t>
            </a:r>
            <a:endParaRPr sz="18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40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11-deoxycortisol&gt;7.5ug/dl</a:t>
            </a:r>
            <a:endParaRPr sz="1800">
              <a:latin typeface="Calibri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ACTH&gt; 75pg/ml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79" name="object 26"/>
          <p:cNvSpPr/>
          <p:nvPr/>
        </p:nvSpPr>
        <p:spPr>
          <a:xfrm>
            <a:off x="0" y="4164329"/>
            <a:ext cx="2999740" cy="916940"/>
          </a:xfrm>
          <a:custGeom>
            <a:avLst/>
            <a:gdLst/>
            <a:ahLst/>
            <a:cxnLst/>
            <a:rect l="l" t="t" r="r" b="b"/>
            <a:pathLst>
              <a:path w="2999740" h="916939">
                <a:moveTo>
                  <a:pt x="0" y="0"/>
                </a:moveTo>
                <a:lnTo>
                  <a:pt x="2999740" y="0"/>
                </a:lnTo>
                <a:lnTo>
                  <a:pt x="2999740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0" name="object 27"/>
          <p:cNvSpPr txBox="1"/>
          <p:nvPr/>
        </p:nvSpPr>
        <p:spPr>
          <a:xfrm>
            <a:off x="77469" y="4187190"/>
            <a:ext cx="2508885" cy="10750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19075" marR="5080" indent="-207010" algn="just">
              <a:lnSpc>
                <a:spcPct val="101600"/>
              </a:lnSpc>
              <a:spcBef>
                <a:spcPts val="65"/>
              </a:spcBef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Std ACTH stimulation test </a:t>
            </a:r>
            <a:r>
              <a:rPr sz="1800" dirty="0">
                <a:solidFill>
                  <a:srgbClr val="BF0000"/>
                </a:solidFill>
                <a:latin typeface="Calibri"/>
                <a:cs typeface="Calibri"/>
              </a:rPr>
              <a:t>: 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ACTH(1-24 cosyntropin)  0.25mg </a:t>
            </a:r>
            <a:r>
              <a:rPr sz="1800" dirty="0">
                <a:solidFill>
                  <a:srgbClr val="BF0000"/>
                </a:solidFill>
                <a:latin typeface="Calibri"/>
                <a:cs typeface="Calibri"/>
              </a:rPr>
              <a:t>IM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or</a:t>
            </a:r>
            <a:r>
              <a:rPr sz="1800" spc="-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0000"/>
                </a:solidFill>
                <a:latin typeface="Calibri"/>
                <a:cs typeface="Calibri"/>
              </a:rPr>
              <a:t>IV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81" name="object 28"/>
          <p:cNvSpPr/>
          <p:nvPr/>
        </p:nvSpPr>
        <p:spPr>
          <a:xfrm>
            <a:off x="2999739" y="4164329"/>
            <a:ext cx="2880360" cy="916940"/>
          </a:xfrm>
          <a:custGeom>
            <a:avLst/>
            <a:gdLst/>
            <a:ahLst/>
            <a:cxnLst/>
            <a:rect l="l" t="t" r="r" b="b"/>
            <a:pathLst>
              <a:path w="2880360" h="916939">
                <a:moveTo>
                  <a:pt x="0" y="0"/>
                </a:moveTo>
                <a:lnTo>
                  <a:pt x="2880360" y="0"/>
                </a:lnTo>
                <a:lnTo>
                  <a:pt x="2880360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2" name="object 29"/>
          <p:cNvSpPr txBox="1"/>
          <p:nvPr/>
        </p:nvSpPr>
        <p:spPr>
          <a:xfrm>
            <a:off x="3077210" y="4187190"/>
            <a:ext cx="2532380" cy="54038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0,30,60min for </a:t>
            </a:r>
            <a:r>
              <a:rPr sz="1800" spc="-10" dirty="0">
                <a:solidFill>
                  <a:srgbClr val="BF0000"/>
                </a:solidFill>
                <a:latin typeface="Calibri"/>
                <a:cs typeface="Calibri"/>
              </a:rPr>
              <a:t>cortisol </a:t>
            </a:r>
            <a:r>
              <a:rPr sz="1800" dirty="0">
                <a:solidFill>
                  <a:srgbClr val="BF0000"/>
                </a:solidFill>
                <a:latin typeface="Calibri"/>
                <a:cs typeface="Calibri"/>
              </a:rPr>
              <a:t>and 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aldosterone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83" name="object 30"/>
          <p:cNvSpPr/>
          <p:nvPr/>
        </p:nvSpPr>
        <p:spPr>
          <a:xfrm>
            <a:off x="5880100" y="4164329"/>
            <a:ext cx="3120390" cy="916940"/>
          </a:xfrm>
          <a:custGeom>
            <a:avLst/>
            <a:gdLst/>
            <a:ahLst/>
            <a:cxnLst/>
            <a:rect l="l" t="t" r="r" b="b"/>
            <a:pathLst>
              <a:path w="3120390" h="916939">
                <a:moveTo>
                  <a:pt x="0" y="0"/>
                </a:moveTo>
                <a:lnTo>
                  <a:pt x="3120390" y="0"/>
                </a:lnTo>
                <a:lnTo>
                  <a:pt x="3120390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4" name="object 31"/>
          <p:cNvSpPr txBox="1"/>
          <p:nvPr/>
        </p:nvSpPr>
        <p:spPr>
          <a:xfrm>
            <a:off x="5957570" y="4187190"/>
            <a:ext cx="2778760" cy="814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Cortisol</a:t>
            </a:r>
            <a:r>
              <a:rPr sz="1800" spc="-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&gt;21g/dl</a:t>
            </a:r>
            <a:endParaRPr sz="1800">
              <a:latin typeface="Calibri"/>
              <a:cs typeface="Calibri"/>
            </a:endParaRPr>
          </a:p>
          <a:p>
            <a:pPr marL="219710" marR="5080" indent="-207010">
              <a:lnSpc>
                <a:spcPct val="101400"/>
              </a:lnSpc>
              <a:spcBef>
                <a:spcPts val="10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solidFill>
                  <a:srgbClr val="BF0000"/>
                </a:solidFill>
                <a:latin typeface="Calibri"/>
                <a:cs typeface="Calibri"/>
              </a:rPr>
              <a:t>Aldosterone &gt;4ng/dl above  baseline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85" name="object 32"/>
          <p:cNvSpPr/>
          <p:nvPr/>
        </p:nvSpPr>
        <p:spPr>
          <a:xfrm>
            <a:off x="0" y="5081270"/>
            <a:ext cx="2999740" cy="642620"/>
          </a:xfrm>
          <a:custGeom>
            <a:avLst/>
            <a:gdLst/>
            <a:ahLst/>
            <a:cxnLst/>
            <a:rect l="l" t="t" r="r" b="b"/>
            <a:pathLst>
              <a:path w="2999740" h="642620">
                <a:moveTo>
                  <a:pt x="0" y="0"/>
                </a:moveTo>
                <a:lnTo>
                  <a:pt x="2999740" y="0"/>
                </a:lnTo>
                <a:lnTo>
                  <a:pt x="299974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6" name="object 33"/>
          <p:cNvSpPr txBox="1"/>
          <p:nvPr/>
        </p:nvSpPr>
        <p:spPr>
          <a:xfrm>
            <a:off x="77469" y="5104129"/>
            <a:ext cx="1927860" cy="8070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9075" marR="5080" indent="-207010">
              <a:lnSpc>
                <a:spcPct val="101899"/>
              </a:lnSpc>
              <a:spcBef>
                <a:spcPts val="55"/>
              </a:spcBef>
            </a:pPr>
            <a:r>
              <a:rPr sz="1800" spc="-5" dirty="0">
                <a:latin typeface="Calibri"/>
                <a:cs typeface="Calibri"/>
              </a:rPr>
              <a:t>Low dose ACTH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test:  ACTH 1ug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87" name="object 34"/>
          <p:cNvSpPr/>
          <p:nvPr/>
        </p:nvSpPr>
        <p:spPr>
          <a:xfrm>
            <a:off x="2999739" y="5081270"/>
            <a:ext cx="2880360" cy="642620"/>
          </a:xfrm>
          <a:custGeom>
            <a:avLst/>
            <a:gdLst/>
            <a:ahLst/>
            <a:cxnLst/>
            <a:rect l="l" t="t" r="r" b="b"/>
            <a:pathLst>
              <a:path w="2880360" h="642620">
                <a:moveTo>
                  <a:pt x="0" y="0"/>
                </a:moveTo>
                <a:lnTo>
                  <a:pt x="2880360" y="0"/>
                </a:lnTo>
                <a:lnTo>
                  <a:pt x="288036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8" name="object 35"/>
          <p:cNvSpPr txBox="1"/>
          <p:nvPr/>
        </p:nvSpPr>
        <p:spPr>
          <a:xfrm>
            <a:off x="3077210" y="5104129"/>
            <a:ext cx="218186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0,30,60 min for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cortisol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89" name="object 36"/>
          <p:cNvSpPr/>
          <p:nvPr/>
        </p:nvSpPr>
        <p:spPr>
          <a:xfrm>
            <a:off x="5880100" y="5081270"/>
            <a:ext cx="3120390" cy="642620"/>
          </a:xfrm>
          <a:custGeom>
            <a:avLst/>
            <a:gdLst/>
            <a:ahLst/>
            <a:cxnLst/>
            <a:rect l="l" t="t" r="r" b="b"/>
            <a:pathLst>
              <a:path w="3120390" h="642620">
                <a:moveTo>
                  <a:pt x="0" y="0"/>
                </a:moveTo>
                <a:lnTo>
                  <a:pt x="3120390" y="0"/>
                </a:lnTo>
                <a:lnTo>
                  <a:pt x="312039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0" name="object 37"/>
          <p:cNvSpPr txBox="1"/>
          <p:nvPr/>
        </p:nvSpPr>
        <p:spPr>
          <a:xfrm>
            <a:off x="5957570" y="5104129"/>
            <a:ext cx="150241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Cortisol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&gt;21g/dl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91" name="object 38"/>
          <p:cNvSpPr/>
          <p:nvPr/>
        </p:nvSpPr>
        <p:spPr>
          <a:xfrm>
            <a:off x="0" y="5723890"/>
            <a:ext cx="2999740" cy="642620"/>
          </a:xfrm>
          <a:custGeom>
            <a:avLst/>
            <a:gdLst/>
            <a:ahLst/>
            <a:cxnLst/>
            <a:rect l="l" t="t" r="r" b="b"/>
            <a:pathLst>
              <a:path w="2999740" h="642620">
                <a:moveTo>
                  <a:pt x="0" y="0"/>
                </a:moveTo>
                <a:lnTo>
                  <a:pt x="2999740" y="0"/>
                </a:lnTo>
                <a:lnTo>
                  <a:pt x="299974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2" name="object 39"/>
          <p:cNvSpPr txBox="1"/>
          <p:nvPr/>
        </p:nvSpPr>
        <p:spPr>
          <a:xfrm>
            <a:off x="77469" y="5746750"/>
            <a:ext cx="2656840" cy="80708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16839" marR="5080" indent="-104139">
              <a:lnSpc>
                <a:spcPct val="101899"/>
              </a:lnSpc>
              <a:spcBef>
                <a:spcPts val="55"/>
              </a:spcBef>
            </a:pPr>
            <a:r>
              <a:rPr sz="1800" dirty="0">
                <a:latin typeface="Calibri"/>
                <a:cs typeface="Calibri"/>
              </a:rPr>
              <a:t>3 </a:t>
            </a:r>
            <a:r>
              <a:rPr sz="1800" spc="-5" dirty="0">
                <a:latin typeface="Calibri"/>
                <a:cs typeface="Calibri"/>
              </a:rPr>
              <a:t>day ACTH stimulation test:  0.25mg ACTH I.V.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hrly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93" name="object 40"/>
          <p:cNvSpPr/>
          <p:nvPr/>
        </p:nvSpPr>
        <p:spPr>
          <a:xfrm>
            <a:off x="2999739" y="5723890"/>
            <a:ext cx="2880360" cy="642620"/>
          </a:xfrm>
          <a:custGeom>
            <a:avLst/>
            <a:gdLst/>
            <a:ahLst/>
            <a:cxnLst/>
            <a:rect l="l" t="t" r="r" b="b"/>
            <a:pathLst>
              <a:path w="2880360" h="642620">
                <a:moveTo>
                  <a:pt x="0" y="0"/>
                </a:moveTo>
                <a:lnTo>
                  <a:pt x="2880360" y="0"/>
                </a:lnTo>
                <a:lnTo>
                  <a:pt x="288036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4" name="object 41"/>
          <p:cNvSpPr/>
          <p:nvPr/>
        </p:nvSpPr>
        <p:spPr>
          <a:xfrm>
            <a:off x="5880100" y="5723890"/>
            <a:ext cx="3120390" cy="642620"/>
          </a:xfrm>
          <a:custGeom>
            <a:avLst/>
            <a:gdLst/>
            <a:ahLst/>
            <a:cxnLst/>
            <a:rect l="l" t="t" r="r" b="b"/>
            <a:pathLst>
              <a:path w="3120390" h="642620">
                <a:moveTo>
                  <a:pt x="0" y="0"/>
                </a:moveTo>
                <a:lnTo>
                  <a:pt x="3120390" y="0"/>
                </a:lnTo>
                <a:lnTo>
                  <a:pt x="312039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5" name="object 42"/>
          <p:cNvSpPr txBox="1"/>
          <p:nvPr/>
        </p:nvSpPr>
        <p:spPr>
          <a:xfrm>
            <a:off x="5957570" y="5746750"/>
            <a:ext cx="1502410" cy="54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Cortisol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&gt;21g/dl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996" name="object 43"/>
          <p:cNvSpPr txBox="1"/>
          <p:nvPr/>
        </p:nvSpPr>
        <p:spPr>
          <a:xfrm>
            <a:off x="93980" y="248920"/>
            <a:ext cx="2537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indent="-125095">
              <a:lnSpc>
                <a:spcPct val="10000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</a:tabLst>
            </a:pPr>
            <a:r>
              <a:rPr sz="2800" u="heavy" spc="-10" dirty="0">
                <a:latin typeface="Arial"/>
                <a:cs typeface="Arial"/>
              </a:rPr>
              <a:t>ACTH</a:t>
            </a:r>
            <a:r>
              <a:rPr sz="2800" u="heavy" spc="-75" dirty="0">
                <a:latin typeface="Arial"/>
                <a:cs typeface="Arial"/>
              </a:rPr>
              <a:t> </a:t>
            </a:r>
            <a:r>
              <a:rPr sz="2800" u="heavy" spc="-5" dirty="0">
                <a:latin typeface="Arial"/>
                <a:cs typeface="Arial"/>
              </a:rPr>
              <a:t>Reserve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object 2"/>
          <p:cNvSpPr txBox="1">
            <a:spLocks noGrp="1"/>
          </p:cNvSpPr>
          <p:nvPr>
            <p:ph type="title"/>
          </p:nvPr>
        </p:nvSpPr>
        <p:spPr>
          <a:xfrm>
            <a:off x="1781810" y="558800"/>
            <a:ext cx="557466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Treatment of ACTH</a:t>
            </a:r>
            <a:r>
              <a:rPr sz="3600" spc="-40" dirty="0"/>
              <a:t> </a:t>
            </a:r>
            <a:r>
              <a:rPr sz="3600" spc="-5" dirty="0"/>
              <a:t>deficiency</a:t>
            </a:r>
            <a:endParaRPr sz="3600"/>
          </a:p>
        </p:txBody>
      </p:sp>
      <p:sp>
        <p:nvSpPr>
          <p:cNvPr id="1048927" name="object 3"/>
          <p:cNvSpPr txBox="1"/>
          <p:nvPr/>
        </p:nvSpPr>
        <p:spPr>
          <a:xfrm>
            <a:off x="292100" y="1818639"/>
            <a:ext cx="7707630" cy="228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5080" indent="-5143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10" dirty="0">
                <a:latin typeface="Calibri"/>
                <a:cs typeface="Calibri"/>
              </a:rPr>
              <a:t>Hydrocortisone: 10mg </a:t>
            </a:r>
            <a:r>
              <a:rPr sz="2800" spc="-5" dirty="0">
                <a:latin typeface="Calibri"/>
                <a:cs typeface="Calibri"/>
              </a:rPr>
              <a:t>a.m. 5mg at noon and 5mg 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10" dirty="0">
                <a:latin typeface="Calibri"/>
                <a:cs typeface="Calibri"/>
              </a:rPr>
              <a:t> evening</a:t>
            </a:r>
            <a:endParaRPr sz="28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10" dirty="0">
                <a:latin typeface="Calibri"/>
                <a:cs typeface="Calibri"/>
              </a:rPr>
              <a:t>Cortisone </a:t>
            </a:r>
            <a:r>
              <a:rPr sz="2800" spc="-5" dirty="0">
                <a:latin typeface="Calibri"/>
                <a:cs typeface="Calibri"/>
              </a:rPr>
              <a:t>acetate: 25mg a.m. and 12.5mg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p.m.</a:t>
            </a:r>
            <a:endParaRPr sz="28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10" dirty="0">
                <a:latin typeface="Calibri"/>
                <a:cs typeface="Calibri"/>
              </a:rPr>
              <a:t>Prednisone: </a:t>
            </a:r>
            <a:r>
              <a:rPr sz="2800" spc="-5" dirty="0">
                <a:latin typeface="Calibri"/>
                <a:cs typeface="Calibri"/>
              </a:rPr>
              <a:t>5mg a.m. </a:t>
            </a:r>
            <a:r>
              <a:rPr sz="2800" dirty="0">
                <a:latin typeface="Calibri"/>
                <a:cs typeface="Calibri"/>
              </a:rPr>
              <a:t>&amp; </a:t>
            </a:r>
            <a:r>
              <a:rPr sz="2800" spc="-10" dirty="0">
                <a:latin typeface="Calibri"/>
                <a:cs typeface="Calibri"/>
              </a:rPr>
              <a:t>2.5mg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p.m.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object 2"/>
          <p:cNvSpPr txBox="1">
            <a:spLocks noGrp="1"/>
          </p:cNvSpPr>
          <p:nvPr>
            <p:ph type="title"/>
          </p:nvPr>
        </p:nvSpPr>
        <p:spPr>
          <a:xfrm>
            <a:off x="2730500" y="284479"/>
            <a:ext cx="276542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TSH</a:t>
            </a:r>
            <a:r>
              <a:rPr sz="3600" spc="-65" dirty="0"/>
              <a:t> </a:t>
            </a:r>
            <a:r>
              <a:rPr sz="3600" spc="-5" dirty="0"/>
              <a:t>Deficiency</a:t>
            </a:r>
            <a:endParaRPr sz="3600"/>
          </a:p>
        </p:txBody>
      </p:sp>
      <p:sp>
        <p:nvSpPr>
          <p:cNvPr id="1048908" name="object 3"/>
          <p:cNvSpPr txBox="1"/>
          <p:nvPr/>
        </p:nvSpPr>
        <p:spPr>
          <a:xfrm>
            <a:off x="222250" y="1013460"/>
            <a:ext cx="132715" cy="26746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909" name="object 4"/>
          <p:cNvSpPr txBox="1"/>
          <p:nvPr/>
        </p:nvSpPr>
        <p:spPr>
          <a:xfrm>
            <a:off x="563880" y="1028700"/>
            <a:ext cx="6153150" cy="252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55340">
              <a:lnSpc>
                <a:spcPct val="1208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Hypothyroidism  Atrophic thyroid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gland</a:t>
            </a:r>
            <a:endParaRPr sz="2400">
              <a:latin typeface="Calibri"/>
              <a:cs typeface="Calibri"/>
            </a:endParaRPr>
          </a:p>
          <a:p>
            <a:pPr marL="12700" marR="1114425">
              <a:lnSpc>
                <a:spcPct val="1205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Isolated TSH measurement is </a:t>
            </a:r>
            <a:r>
              <a:rPr sz="2400" spc="-10" dirty="0">
                <a:latin typeface="Calibri"/>
                <a:cs typeface="Calibri"/>
              </a:rPr>
              <a:t>not </a:t>
            </a:r>
            <a:r>
              <a:rPr sz="2400" spc="-5" dirty="0">
                <a:latin typeface="Calibri"/>
                <a:cs typeface="Calibri"/>
              </a:rPr>
              <a:t>helpful  </a:t>
            </a:r>
            <a:r>
              <a:rPr sz="2400" spc="-10" dirty="0">
                <a:latin typeface="Calibri"/>
                <a:cs typeface="Calibri"/>
              </a:rPr>
              <a:t>FT3, </a:t>
            </a:r>
            <a:r>
              <a:rPr sz="2400" spc="-5" dirty="0">
                <a:latin typeface="Calibri"/>
                <a:cs typeface="Calibri"/>
              </a:rPr>
              <a:t>FT4, TSH should be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measured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latin typeface="Calibri"/>
                <a:cs typeface="Calibri"/>
              </a:rPr>
              <a:t>Low FT3, FT4, TSH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latin typeface="Calibri"/>
                <a:cs typeface="Calibri"/>
              </a:rPr>
              <a:t>Treatment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Levothyroxine </a:t>
            </a:r>
            <a:r>
              <a:rPr sz="2400" dirty="0">
                <a:latin typeface="Calibri"/>
                <a:cs typeface="Calibri"/>
              </a:rPr>
              <a:t>( </a:t>
            </a:r>
            <a:r>
              <a:rPr sz="2400" spc="-10" dirty="0">
                <a:latin typeface="Calibri"/>
                <a:cs typeface="Calibri"/>
              </a:rPr>
              <a:t>0.075 -0.15 </a:t>
            </a:r>
            <a:r>
              <a:rPr sz="2400" dirty="0">
                <a:latin typeface="Calibri"/>
                <a:cs typeface="Calibri"/>
              </a:rPr>
              <a:t>mg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daily)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object 2"/>
          <p:cNvSpPr txBox="1">
            <a:spLocks noGrp="1"/>
          </p:cNvSpPr>
          <p:nvPr>
            <p:ph type="title"/>
          </p:nvPr>
        </p:nvSpPr>
        <p:spPr>
          <a:xfrm>
            <a:off x="2720339" y="558800"/>
            <a:ext cx="370014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Prolactin</a:t>
            </a:r>
            <a:r>
              <a:rPr sz="3600" spc="-50" dirty="0"/>
              <a:t> </a:t>
            </a:r>
            <a:r>
              <a:rPr sz="3600" spc="-5" dirty="0"/>
              <a:t>Deficiency</a:t>
            </a:r>
            <a:endParaRPr sz="3600"/>
          </a:p>
        </p:txBody>
      </p:sp>
      <p:sp>
        <p:nvSpPr>
          <p:cNvPr id="1048882" name="object 3"/>
          <p:cNvSpPr txBox="1"/>
          <p:nvPr/>
        </p:nvSpPr>
        <p:spPr>
          <a:xfrm>
            <a:off x="535940" y="1540509"/>
            <a:ext cx="132715" cy="17919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883" name="object 4"/>
          <p:cNvSpPr txBox="1"/>
          <p:nvPr/>
        </p:nvSpPr>
        <p:spPr>
          <a:xfrm>
            <a:off x="535940" y="37490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884" name="object 5"/>
          <p:cNvSpPr txBox="1"/>
          <p:nvPr/>
        </p:nvSpPr>
        <p:spPr>
          <a:xfrm>
            <a:off x="878839" y="1557020"/>
            <a:ext cx="7350759" cy="288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87195" algn="just">
              <a:lnSpc>
                <a:spcPct val="1208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Inability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lactate during postpartum period.  Often </a:t>
            </a:r>
            <a:r>
              <a:rPr sz="2400" spc="-145" dirty="0">
                <a:latin typeface="Calibri"/>
                <a:cs typeface="Calibri"/>
              </a:rPr>
              <a:t>1</a:t>
            </a:r>
            <a:r>
              <a:rPr sz="2025" spc="-217" baseline="28806" dirty="0">
                <a:latin typeface="Calibri"/>
                <a:cs typeface="Calibri"/>
              </a:rPr>
              <a:t>st </a:t>
            </a:r>
            <a:r>
              <a:rPr sz="2400" spc="-5" dirty="0">
                <a:latin typeface="Calibri"/>
                <a:cs typeface="Calibri"/>
              </a:rPr>
              <a:t>manifestation of Sheehan syndrome.  Isolated PRL deficiency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very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rare.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Prevelence of hypoprolactinemia parallel the prevelence of  hypopituitarism.</a:t>
            </a:r>
            <a:endParaRPr sz="24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Calibri"/>
                <a:cs typeface="Calibri"/>
              </a:rPr>
              <a:t>Normal prolactin&gt;2ug/L and increase </a:t>
            </a:r>
            <a:r>
              <a:rPr sz="2400" dirty="0">
                <a:latin typeface="Calibri"/>
                <a:cs typeface="Calibri"/>
              </a:rPr>
              <a:t>&gt; </a:t>
            </a:r>
            <a:r>
              <a:rPr sz="2400" spc="-5" dirty="0">
                <a:latin typeface="Calibri"/>
                <a:cs typeface="Calibri"/>
              </a:rPr>
              <a:t>200% from baseline  with TRH stimulation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test.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object 2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60" y="1776"/>
                </a:lnTo>
                <a:lnTo>
                  <a:pt x="551986" y="7021"/>
                </a:lnTo>
                <a:lnTo>
                  <a:pt x="505702" y="15611"/>
                </a:lnTo>
                <a:lnTo>
                  <a:pt x="460633" y="27419"/>
                </a:lnTo>
                <a:lnTo>
                  <a:pt x="416905" y="42321"/>
                </a:lnTo>
                <a:lnTo>
                  <a:pt x="374643" y="60191"/>
                </a:lnTo>
                <a:lnTo>
                  <a:pt x="333972" y="80905"/>
                </a:lnTo>
                <a:lnTo>
                  <a:pt x="295017" y="104337"/>
                </a:lnTo>
                <a:lnTo>
                  <a:pt x="257904" y="130362"/>
                </a:lnTo>
                <a:lnTo>
                  <a:pt x="222758" y="158854"/>
                </a:lnTo>
                <a:lnTo>
                  <a:pt x="189704" y="189690"/>
                </a:lnTo>
                <a:lnTo>
                  <a:pt x="158867" y="222743"/>
                </a:lnTo>
                <a:lnTo>
                  <a:pt x="130373" y="257888"/>
                </a:lnTo>
                <a:lnTo>
                  <a:pt x="104346" y="295001"/>
                </a:lnTo>
                <a:lnTo>
                  <a:pt x="80913" y="333955"/>
                </a:lnTo>
                <a:lnTo>
                  <a:pt x="60197" y="374626"/>
                </a:lnTo>
                <a:lnTo>
                  <a:pt x="42325" y="416889"/>
                </a:lnTo>
                <a:lnTo>
                  <a:pt x="27422" y="460619"/>
                </a:lnTo>
                <a:lnTo>
                  <a:pt x="15612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2" y="789709"/>
                </a:lnTo>
                <a:lnTo>
                  <a:pt x="27422" y="834780"/>
                </a:lnTo>
                <a:lnTo>
                  <a:pt x="42325" y="878510"/>
                </a:lnTo>
                <a:lnTo>
                  <a:pt x="60197" y="920773"/>
                </a:lnTo>
                <a:lnTo>
                  <a:pt x="80913" y="961444"/>
                </a:lnTo>
                <a:lnTo>
                  <a:pt x="104346" y="1000398"/>
                </a:lnTo>
                <a:lnTo>
                  <a:pt x="130373" y="1037511"/>
                </a:lnTo>
                <a:lnTo>
                  <a:pt x="158867" y="1072656"/>
                </a:lnTo>
                <a:lnTo>
                  <a:pt x="189704" y="1105709"/>
                </a:lnTo>
                <a:lnTo>
                  <a:pt x="222758" y="1136545"/>
                </a:lnTo>
                <a:lnTo>
                  <a:pt x="257904" y="1165037"/>
                </a:lnTo>
                <a:lnTo>
                  <a:pt x="295017" y="1191062"/>
                </a:lnTo>
                <a:lnTo>
                  <a:pt x="333972" y="1214494"/>
                </a:lnTo>
                <a:lnTo>
                  <a:pt x="374643" y="1235208"/>
                </a:lnTo>
                <a:lnTo>
                  <a:pt x="416905" y="1253078"/>
                </a:lnTo>
                <a:lnTo>
                  <a:pt x="460633" y="1267980"/>
                </a:lnTo>
                <a:lnTo>
                  <a:pt x="505702" y="1279788"/>
                </a:lnTo>
                <a:lnTo>
                  <a:pt x="551986" y="1288378"/>
                </a:lnTo>
                <a:lnTo>
                  <a:pt x="599360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646" name="object 3"/>
          <p:cNvSpPr/>
          <p:nvPr/>
        </p:nvSpPr>
        <p:spPr>
          <a:xfrm>
            <a:off x="1309624" y="4866766"/>
            <a:ext cx="641985" cy="641350"/>
          </a:xfrm>
          <a:custGeom>
            <a:avLst/>
            <a:gdLst/>
            <a:ahLst/>
            <a:cxnLst/>
            <a:rect l="l" t="t" r="r" b="b"/>
            <a:pathLst>
              <a:path w="641985" h="641350">
                <a:moveTo>
                  <a:pt x="320675" y="0"/>
                </a:moveTo>
                <a:lnTo>
                  <a:pt x="273302" y="3475"/>
                </a:lnTo>
                <a:lnTo>
                  <a:pt x="228083" y="13572"/>
                </a:lnTo>
                <a:lnTo>
                  <a:pt x="185515" y="29794"/>
                </a:lnTo>
                <a:lnTo>
                  <a:pt x="146093" y="51647"/>
                </a:lnTo>
                <a:lnTo>
                  <a:pt x="110315" y="78635"/>
                </a:lnTo>
                <a:lnTo>
                  <a:pt x="78678" y="110263"/>
                </a:lnTo>
                <a:lnTo>
                  <a:pt x="51679" y="146037"/>
                </a:lnTo>
                <a:lnTo>
                  <a:pt x="29815" y="185460"/>
                </a:lnTo>
                <a:lnTo>
                  <a:pt x="13582" y="228037"/>
                </a:lnTo>
                <a:lnTo>
                  <a:pt x="3478" y="273274"/>
                </a:lnTo>
                <a:lnTo>
                  <a:pt x="0" y="320674"/>
                </a:lnTo>
                <a:lnTo>
                  <a:pt x="3478" y="368075"/>
                </a:lnTo>
                <a:lnTo>
                  <a:pt x="13582" y="413312"/>
                </a:lnTo>
                <a:lnTo>
                  <a:pt x="29815" y="455889"/>
                </a:lnTo>
                <a:lnTo>
                  <a:pt x="51679" y="495312"/>
                </a:lnTo>
                <a:lnTo>
                  <a:pt x="78678" y="531086"/>
                </a:lnTo>
                <a:lnTo>
                  <a:pt x="110315" y="562714"/>
                </a:lnTo>
                <a:lnTo>
                  <a:pt x="146093" y="589702"/>
                </a:lnTo>
                <a:lnTo>
                  <a:pt x="185515" y="611555"/>
                </a:lnTo>
                <a:lnTo>
                  <a:pt x="228083" y="627777"/>
                </a:lnTo>
                <a:lnTo>
                  <a:pt x="273302" y="637874"/>
                </a:lnTo>
                <a:lnTo>
                  <a:pt x="320675" y="641349"/>
                </a:lnTo>
                <a:lnTo>
                  <a:pt x="368078" y="637874"/>
                </a:lnTo>
                <a:lnTo>
                  <a:pt x="413323" y="627777"/>
                </a:lnTo>
                <a:lnTo>
                  <a:pt x="455913" y="611555"/>
                </a:lnTo>
                <a:lnTo>
                  <a:pt x="495351" y="589702"/>
                </a:lnTo>
                <a:lnTo>
                  <a:pt x="531141" y="562714"/>
                </a:lnTo>
                <a:lnTo>
                  <a:pt x="562786" y="531086"/>
                </a:lnTo>
                <a:lnTo>
                  <a:pt x="589791" y="495312"/>
                </a:lnTo>
                <a:lnTo>
                  <a:pt x="611659" y="455889"/>
                </a:lnTo>
                <a:lnTo>
                  <a:pt x="627893" y="413312"/>
                </a:lnTo>
                <a:lnTo>
                  <a:pt x="637998" y="368075"/>
                </a:lnTo>
                <a:lnTo>
                  <a:pt x="641476" y="320674"/>
                </a:lnTo>
                <a:lnTo>
                  <a:pt x="637998" y="273274"/>
                </a:lnTo>
                <a:lnTo>
                  <a:pt x="627893" y="228037"/>
                </a:lnTo>
                <a:lnTo>
                  <a:pt x="611659" y="185460"/>
                </a:lnTo>
                <a:lnTo>
                  <a:pt x="589791" y="146037"/>
                </a:lnTo>
                <a:lnTo>
                  <a:pt x="562786" y="110263"/>
                </a:lnTo>
                <a:lnTo>
                  <a:pt x="531141" y="78635"/>
                </a:lnTo>
                <a:lnTo>
                  <a:pt x="495351" y="51647"/>
                </a:lnTo>
                <a:lnTo>
                  <a:pt x="455913" y="29794"/>
                </a:lnTo>
                <a:lnTo>
                  <a:pt x="413323" y="13572"/>
                </a:lnTo>
                <a:lnTo>
                  <a:pt x="368078" y="3475"/>
                </a:lnTo>
                <a:lnTo>
                  <a:pt x="32067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647" name="object 4"/>
          <p:cNvSpPr/>
          <p:nvPr/>
        </p:nvSpPr>
        <p:spPr>
          <a:xfrm>
            <a:off x="1091082" y="5500623"/>
            <a:ext cx="137159" cy="13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648" name="object 5"/>
          <p:cNvSpPr/>
          <p:nvPr/>
        </p:nvSpPr>
        <p:spPr>
          <a:xfrm>
            <a:off x="1664207" y="57881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0"/>
                </a:move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60"/>
                </a:lnTo>
                <a:lnTo>
                  <a:pt x="6998" y="180514"/>
                </a:lnTo>
                <a:lnTo>
                  <a:pt x="26481" y="218166"/>
                </a:lnTo>
                <a:lnTo>
                  <a:pt x="56180" y="247857"/>
                </a:lnTo>
                <a:lnTo>
                  <a:pt x="93829" y="267327"/>
                </a:lnTo>
                <a:lnTo>
                  <a:pt x="137160" y="274320"/>
                </a:lnTo>
                <a:lnTo>
                  <a:pt x="180490" y="267327"/>
                </a:lnTo>
                <a:lnTo>
                  <a:pt x="218139" y="247857"/>
                </a:lnTo>
                <a:lnTo>
                  <a:pt x="247838" y="218166"/>
                </a:lnTo>
                <a:lnTo>
                  <a:pt x="267321" y="180514"/>
                </a:lnTo>
                <a:lnTo>
                  <a:pt x="274319" y="137160"/>
                </a:lnTo>
                <a:lnTo>
                  <a:pt x="267321" y="93805"/>
                </a:lnTo>
                <a:lnTo>
                  <a:pt x="247838" y="56153"/>
                </a:lnTo>
                <a:lnTo>
                  <a:pt x="218139" y="26462"/>
                </a:lnTo>
                <a:lnTo>
                  <a:pt x="180490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649" name="object 6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650" name="object 7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351002"/>
            <a:ext cx="3581400" cy="553998"/>
          </a:xfrm>
        </p:spPr>
        <p:txBody>
          <a:bodyPr/>
          <a:lstStyle/>
          <a:p>
            <a:r>
              <a:rPr lang="en-US" sz="3600" b="1" dirty="0" err="1"/>
              <a:t>Hyperfunction</a:t>
            </a:r>
            <a:endParaRPr lang="en-US" sz="3600" b="1" dirty="0"/>
          </a:p>
        </p:txBody>
      </p:sp>
      <p:sp>
        <p:nvSpPr>
          <p:cNvPr id="10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672"/>
            <a:ext cx="7453630" cy="14224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Results in excess production and secretion of one or more hormones such as GH, PRL, ACTH.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Most common cause is a benign adenoma.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object 2"/>
          <p:cNvSpPr txBox="1">
            <a:spLocks noGrp="1"/>
          </p:cNvSpPr>
          <p:nvPr>
            <p:ph type="title"/>
          </p:nvPr>
        </p:nvSpPr>
        <p:spPr>
          <a:xfrm>
            <a:off x="535940" y="697433"/>
            <a:ext cx="22129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5" dirty="0"/>
              <a:t>Gigan</a:t>
            </a:r>
            <a:r>
              <a:rPr sz="3200" b="1" spc="-95" dirty="0"/>
              <a:t>t</a:t>
            </a:r>
            <a:r>
              <a:rPr sz="3200" b="1" spc="-105" dirty="0"/>
              <a:t>i</a:t>
            </a:r>
            <a:r>
              <a:rPr sz="3200" b="1" spc="-100" dirty="0"/>
              <a:t>s</a:t>
            </a:r>
            <a:r>
              <a:rPr sz="3200" b="1" spc="-5" dirty="0"/>
              <a:t>m</a:t>
            </a:r>
          </a:p>
        </p:txBody>
      </p:sp>
      <p:sp>
        <p:nvSpPr>
          <p:cNvPr id="1048864" name="object 3"/>
          <p:cNvSpPr txBox="1"/>
          <p:nvPr/>
        </p:nvSpPr>
        <p:spPr>
          <a:xfrm>
            <a:off x="535940" y="1520689"/>
            <a:ext cx="7129145" cy="160781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fontAlgn="auto">
              <a:spcBef>
                <a:spcPts val="894"/>
              </a:spcBef>
              <a:spcAft>
                <a:spcPts val="0"/>
              </a:spcAft>
            </a:pP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Pituitary disorder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characterized</a:t>
            </a:r>
            <a:r>
              <a:rPr sz="3200" spc="-8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by: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469900" indent="-182880" fontAlgn="auto">
              <a:spcBef>
                <a:spcPts val="69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469900" algn="l"/>
              </a:tabLst>
            </a:pP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Excess growth of</a:t>
            </a:r>
            <a:r>
              <a:rPr sz="2800" spc="-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body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69900" indent="-182880" fontAlgn="auto">
              <a:spcBef>
                <a:spcPts val="67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469900" algn="l"/>
              </a:tabLst>
            </a:pPr>
            <a:r>
              <a:rPr sz="2800" spc="-15" dirty="0">
                <a:solidFill>
                  <a:srgbClr val="292934"/>
                </a:solidFill>
                <a:latin typeface="Arial"/>
                <a:cs typeface="Arial"/>
              </a:rPr>
              <a:t>Average </a:t>
            </a: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height is approximately 7 – 8</a:t>
            </a:r>
            <a:r>
              <a:rPr sz="2800" spc="1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feet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48865" name="object 4"/>
          <p:cNvSpPr/>
          <p:nvPr/>
        </p:nvSpPr>
        <p:spPr>
          <a:xfrm>
            <a:off x="4648200" y="3182745"/>
            <a:ext cx="2743200" cy="3599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object 3"/>
          <p:cNvSpPr txBox="1"/>
          <p:nvPr/>
        </p:nvSpPr>
        <p:spPr>
          <a:xfrm>
            <a:off x="535940" y="1511687"/>
            <a:ext cx="7565390" cy="33864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fontAlgn="auto">
              <a:spcBef>
                <a:spcPts val="960"/>
              </a:spcBef>
              <a:spcAft>
                <a:spcPts val="0"/>
              </a:spcAft>
            </a:pPr>
            <a:r>
              <a:rPr sz="3600" spc="-5" dirty="0">
                <a:solidFill>
                  <a:srgbClr val="292934"/>
                </a:solidFill>
                <a:latin typeface="Arial"/>
                <a:cs typeface="Arial"/>
              </a:rPr>
              <a:t>Causes </a:t>
            </a:r>
            <a:r>
              <a:rPr sz="3600" dirty="0">
                <a:solidFill>
                  <a:srgbClr val="292934"/>
                </a:solidFill>
                <a:latin typeface="Arial"/>
                <a:cs typeface="Arial"/>
              </a:rPr>
              <a:t>of</a:t>
            </a:r>
            <a:r>
              <a:rPr sz="3600" spc="-3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292934"/>
                </a:solidFill>
                <a:latin typeface="Arial"/>
                <a:cs typeface="Arial"/>
              </a:rPr>
              <a:t>Gigantism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5080" indent="-182880" fontAlgn="auto">
              <a:spcBef>
                <a:spcPts val="775"/>
              </a:spcBef>
              <a:spcAft>
                <a:spcPts val="0"/>
              </a:spcAft>
              <a:buClr>
                <a:srgbClr val="92A199"/>
              </a:buClr>
              <a:buSzPct val="84375"/>
              <a:buFontTx/>
              <a:buChar char="•"/>
              <a:tabLst>
                <a:tab pos="469900" algn="l"/>
              </a:tabLst>
            </a:pP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Hypersecretion 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of GH in </a:t>
            </a: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childhood 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or</a:t>
            </a:r>
            <a:r>
              <a:rPr sz="3200" spc="-9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in  pre –</a:t>
            </a:r>
            <a:r>
              <a:rPr sz="3200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adult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buClr>
                <a:srgbClr val="92A199"/>
              </a:buClr>
              <a:buFont typeface="Arial"/>
              <a:buChar char="•"/>
            </a:pPr>
            <a:endParaRPr sz="4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470534" indent="-182880" fontAlgn="auto">
              <a:spcBef>
                <a:spcPts val="0"/>
              </a:spcBef>
              <a:spcAft>
                <a:spcPts val="0"/>
              </a:spcAft>
              <a:buClr>
                <a:srgbClr val="92A199"/>
              </a:buClr>
              <a:buSzPct val="84375"/>
              <a:buFontTx/>
              <a:buChar char="•"/>
              <a:tabLst>
                <a:tab pos="469900" algn="l"/>
                <a:tab pos="5663565" algn="l"/>
              </a:tabLst>
            </a:pPr>
            <a:r>
              <a:rPr sz="3200" spc="-12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z="3200" spc="-10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or</a:t>
            </a:r>
            <a:r>
              <a:rPr sz="3200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acid</a:t>
            </a:r>
            <a:r>
              <a:rPr sz="3200" spc="-15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p</a:t>
            </a:r>
            <a:r>
              <a:rPr sz="3200" spc="-10" dirty="0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il</a:t>
            </a:r>
            <a:r>
              <a:rPr sz="3200" spc="-10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c ce</a:t>
            </a:r>
            <a:r>
              <a:rPr sz="3200" spc="-15"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ls of	Ant</a:t>
            </a:r>
            <a:r>
              <a:rPr sz="3200" spc="-20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rior  </a:t>
            </a: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pituitary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object 2"/>
          <p:cNvSpPr txBox="1">
            <a:spLocks noGrp="1"/>
          </p:cNvSpPr>
          <p:nvPr>
            <p:ph type="title"/>
          </p:nvPr>
        </p:nvSpPr>
        <p:spPr>
          <a:xfrm>
            <a:off x="535940" y="697433"/>
            <a:ext cx="2734945" cy="431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Continued…</a:t>
            </a:r>
          </a:p>
        </p:txBody>
      </p:sp>
      <p:sp>
        <p:nvSpPr>
          <p:cNvPr id="1048794" name="object 3"/>
          <p:cNvSpPr txBox="1"/>
          <p:nvPr/>
        </p:nvSpPr>
        <p:spPr>
          <a:xfrm>
            <a:off x="535940" y="1511687"/>
            <a:ext cx="7091045" cy="40995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fontAlgn="auto">
              <a:spcBef>
                <a:spcPts val="960"/>
              </a:spcBef>
              <a:spcAft>
                <a:spcPts val="0"/>
              </a:spcAft>
            </a:pPr>
            <a:r>
              <a:rPr sz="3600" spc="-5" dirty="0">
                <a:solidFill>
                  <a:srgbClr val="292934"/>
                </a:solidFill>
                <a:latin typeface="Arial"/>
                <a:cs typeface="Arial"/>
              </a:rPr>
              <a:t>Signs and</a:t>
            </a:r>
            <a:r>
              <a:rPr sz="3600" spc="-3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292934"/>
                </a:solidFill>
                <a:latin typeface="Arial"/>
                <a:cs typeface="Arial"/>
              </a:rPr>
              <a:t>Symptoms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469900" indent="-182880" fontAlgn="auto">
              <a:spcBef>
                <a:spcPts val="775"/>
              </a:spcBef>
              <a:spcAft>
                <a:spcPts val="0"/>
              </a:spcAft>
              <a:buClr>
                <a:srgbClr val="92A199"/>
              </a:buClr>
              <a:buSzPct val="84375"/>
              <a:buFontTx/>
              <a:buChar char="•"/>
              <a:tabLst>
                <a:tab pos="469900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Huge stature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: 7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8 feet</a:t>
            </a:r>
            <a:r>
              <a:rPr sz="32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height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buClr>
                <a:srgbClr val="92A199"/>
              </a:buClr>
              <a:buFont typeface="Arial"/>
              <a:buChar char="•"/>
            </a:pPr>
            <a:endParaRPr sz="4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5080" indent="-182880" fontAlgn="auto">
              <a:spcBef>
                <a:spcPts val="0"/>
              </a:spcBef>
              <a:spcAft>
                <a:spcPts val="0"/>
              </a:spcAft>
              <a:buClr>
                <a:srgbClr val="92A199"/>
              </a:buClr>
              <a:buSzPct val="84375"/>
              <a:buFontTx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Hyperglycemia ,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develop glycosuria</a:t>
            </a:r>
            <a:r>
              <a:rPr sz="32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,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pituitary diabetes</a:t>
            </a:r>
            <a:r>
              <a:rPr sz="3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mellitus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35"/>
              </a:spcBef>
              <a:spcAft>
                <a:spcPts val="0"/>
              </a:spcAft>
              <a:buClr>
                <a:srgbClr val="92A199"/>
              </a:buClr>
              <a:buFont typeface="Arial"/>
              <a:buChar char="•"/>
            </a:pPr>
            <a:endParaRPr sz="4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indent="-182880" fontAlgn="auto">
              <a:spcBef>
                <a:spcPts val="0"/>
              </a:spcBef>
              <a:spcAft>
                <a:spcPts val="0"/>
              </a:spcAft>
              <a:buClr>
                <a:srgbClr val="92A199"/>
              </a:buClr>
              <a:buSzPct val="84375"/>
              <a:buFontTx/>
              <a:buChar char="•"/>
              <a:tabLst>
                <a:tab pos="469900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Headache due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tumor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32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pituitary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object 2"/>
          <p:cNvSpPr txBox="1">
            <a:spLocks noGrp="1"/>
          </p:cNvSpPr>
          <p:nvPr>
            <p:ph type="title"/>
          </p:nvPr>
        </p:nvSpPr>
        <p:spPr>
          <a:xfrm>
            <a:off x="535940" y="697433"/>
            <a:ext cx="2734945" cy="431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Continued…</a:t>
            </a:r>
          </a:p>
        </p:txBody>
      </p:sp>
      <p:sp>
        <p:nvSpPr>
          <p:cNvPr id="1048768" name="object 3"/>
          <p:cNvSpPr txBox="1"/>
          <p:nvPr/>
        </p:nvSpPr>
        <p:spPr>
          <a:xfrm>
            <a:off x="810259" y="1621282"/>
            <a:ext cx="6790690" cy="217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 fontAlgn="auto">
              <a:spcBef>
                <a:spcPts val="105"/>
              </a:spcBef>
              <a:spcAft>
                <a:spcPts val="0"/>
              </a:spcAft>
              <a:buClr>
                <a:srgbClr val="92A199"/>
              </a:buClr>
              <a:buSzPct val="84375"/>
              <a:buFontTx/>
              <a:buChar char="•"/>
              <a:tabLst>
                <a:tab pos="195580" algn="l"/>
              </a:tabLst>
            </a:pPr>
            <a:r>
              <a:rPr sz="3200" spc="-10" dirty="0">
                <a:solidFill>
                  <a:srgbClr val="001F5F"/>
                </a:solidFill>
                <a:latin typeface="Arial"/>
                <a:cs typeface="Arial"/>
              </a:rPr>
              <a:t>Visual</a:t>
            </a:r>
            <a:r>
              <a:rPr sz="32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disturbances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buClr>
                <a:srgbClr val="92A199"/>
              </a:buClr>
              <a:buFont typeface="Arial"/>
              <a:buChar char="•"/>
            </a:pPr>
            <a:endParaRPr sz="4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marR="5080" indent="-182880" fontAlgn="auto">
              <a:spcBef>
                <a:spcPts val="0"/>
              </a:spcBef>
              <a:spcAft>
                <a:spcPts val="0"/>
              </a:spcAft>
              <a:buClr>
                <a:srgbClr val="92A199"/>
              </a:buClr>
              <a:buSzPct val="84375"/>
              <a:buFontTx/>
              <a:buChar char="•"/>
              <a:tabLst>
                <a:tab pos="195580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Gigantism ends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hypopituitarism  (burning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of cells of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anterior pituitary</a:t>
            </a:r>
            <a:r>
              <a:rPr sz="32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object 2"/>
          <p:cNvSpPr/>
          <p:nvPr/>
        </p:nvSpPr>
        <p:spPr>
          <a:xfrm>
            <a:off x="2057400" y="457192"/>
            <a:ext cx="4953000" cy="6324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object 2"/>
          <p:cNvSpPr txBox="1">
            <a:spLocks noGrp="1"/>
          </p:cNvSpPr>
          <p:nvPr>
            <p:ph type="title"/>
          </p:nvPr>
        </p:nvSpPr>
        <p:spPr>
          <a:xfrm>
            <a:off x="535940" y="697433"/>
            <a:ext cx="25933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95" dirty="0" smtClean="0"/>
              <a:t>Acromegaly</a:t>
            </a:r>
            <a:r>
              <a:rPr lang="en-US" sz="3600" b="1" spc="-95" dirty="0" smtClean="0"/>
              <a:t> :</a:t>
            </a:r>
            <a:endParaRPr sz="3600" b="1" spc="-95" dirty="0"/>
          </a:p>
        </p:txBody>
      </p:sp>
      <p:sp>
        <p:nvSpPr>
          <p:cNvPr id="1048733" name="object 3"/>
          <p:cNvSpPr txBox="1"/>
          <p:nvPr/>
        </p:nvSpPr>
        <p:spPr>
          <a:xfrm>
            <a:off x="535940" y="1520689"/>
            <a:ext cx="7759700" cy="20269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fontAlgn="auto">
              <a:spcBef>
                <a:spcPts val="894"/>
              </a:spcBef>
              <a:spcAft>
                <a:spcPts val="0"/>
              </a:spcAft>
            </a:pPr>
            <a:r>
              <a:rPr sz="3200" spc="-5" dirty="0">
                <a:solidFill>
                  <a:srgbClr val="292934"/>
                </a:solidFill>
                <a:latin typeface="Arial"/>
                <a:cs typeface="Arial"/>
              </a:rPr>
              <a:t>Anterior pituitary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disorder characterized</a:t>
            </a:r>
            <a:r>
              <a:rPr sz="3200" spc="-13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92934"/>
                </a:solidFill>
                <a:latin typeface="Arial"/>
                <a:cs typeface="Arial"/>
              </a:rPr>
              <a:t>by: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394335" indent="-182880" fontAlgn="auto">
              <a:spcBef>
                <a:spcPts val="69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469900" algn="l"/>
              </a:tabLst>
            </a:pP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Enlargement, thickening, and broadening of  bones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469900" indent="-182880" fontAlgn="auto">
              <a:spcBef>
                <a:spcPts val="67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469900" algn="l"/>
                <a:tab pos="5234305" algn="l"/>
              </a:tabLst>
            </a:pP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Particularly extremities</a:t>
            </a:r>
            <a:r>
              <a:rPr sz="2800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28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the	body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48734" name="object 4"/>
          <p:cNvSpPr/>
          <p:nvPr/>
        </p:nvSpPr>
        <p:spPr>
          <a:xfrm>
            <a:off x="3429000" y="3733800"/>
            <a:ext cx="4210050" cy="294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object 3"/>
          <p:cNvSpPr txBox="1"/>
          <p:nvPr/>
        </p:nvSpPr>
        <p:spPr>
          <a:xfrm>
            <a:off x="535940" y="76200"/>
            <a:ext cx="7797800" cy="1867536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 fontAlgn="auto">
              <a:spcBef>
                <a:spcPts val="1015"/>
              </a:spcBef>
              <a:spcAft>
                <a:spcPts val="0"/>
              </a:spcAft>
            </a:pP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Causes </a:t>
            </a:r>
            <a:r>
              <a:rPr sz="2800" dirty="0">
                <a:solidFill>
                  <a:srgbClr val="292934"/>
                </a:solidFill>
                <a:latin typeface="Arial"/>
                <a:cs typeface="Arial"/>
              </a:rPr>
              <a:t>of</a:t>
            </a:r>
            <a:r>
              <a:rPr sz="2800" spc="-229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800" spc="-5" dirty="0" smtClean="0">
                <a:solidFill>
                  <a:srgbClr val="292934"/>
                </a:solidFill>
                <a:latin typeface="Arial"/>
                <a:cs typeface="Arial"/>
              </a:rPr>
              <a:t>Acromegaly</a:t>
            </a:r>
            <a:r>
              <a:rPr lang="en-US" sz="2800" spc="-5" dirty="0" smtClean="0">
                <a:solidFill>
                  <a:srgbClr val="292934"/>
                </a:solidFill>
                <a:latin typeface="Arial"/>
                <a:cs typeface="Arial"/>
              </a:rPr>
              <a:t>: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615"/>
              </a:spcBef>
              <a:spcAft>
                <a:spcPts val="0"/>
              </a:spcAft>
              <a:buClr>
                <a:srgbClr val="92A199"/>
              </a:buClr>
              <a:buSzPct val="85416"/>
              <a:buFontTx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Hypersecretion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of GH after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fusion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epiphysis with</a:t>
            </a:r>
            <a:r>
              <a:rPr sz="2000" spc="6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shaft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4945" fontAlgn="auto"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bone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5580" marR="460375" indent="-182880" fontAlgn="auto">
              <a:spcBef>
                <a:spcPts val="575"/>
              </a:spcBef>
              <a:spcAft>
                <a:spcPts val="0"/>
              </a:spcAft>
              <a:buClr>
                <a:srgbClr val="92A199"/>
              </a:buClr>
              <a:buSzPct val="85416"/>
              <a:buFontTx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Adenomatous tumor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anterior pituitary involving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the 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acidophilic</a:t>
            </a:r>
            <a:r>
              <a:rPr sz="2000" spc="3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cells.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48727" name="Rectangle 4"/>
          <p:cNvSpPr/>
          <p:nvPr/>
        </p:nvSpPr>
        <p:spPr>
          <a:xfrm>
            <a:off x="304800" y="2788478"/>
            <a:ext cx="7998460" cy="333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994"/>
              </a:spcBef>
              <a:spcAft>
                <a:spcPts val="0"/>
              </a:spcAft>
            </a:pPr>
            <a:r>
              <a:rPr lang="en-US" sz="2800" spc="-5" dirty="0" smtClean="0">
                <a:solidFill>
                  <a:srgbClr val="292934"/>
                </a:solidFill>
                <a:latin typeface="Arial"/>
                <a:cs typeface="Arial"/>
              </a:rPr>
              <a:t>Signs and</a:t>
            </a:r>
            <a:r>
              <a:rPr lang="en-US" sz="2800" spc="-25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292934"/>
                </a:solidFill>
                <a:latin typeface="Arial"/>
                <a:cs typeface="Arial"/>
              </a:rPr>
              <a:t>symptoms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56895" indent="-269875" fontAlgn="auto">
              <a:spcBef>
                <a:spcPts val="695"/>
              </a:spcBef>
              <a:spcAft>
                <a:spcPts val="0"/>
              </a:spcAft>
              <a:buClr>
                <a:srgbClr val="92A199"/>
              </a:buClr>
              <a:buSzPct val="80357"/>
              <a:buFont typeface="Wingdings"/>
              <a:buChar char=""/>
              <a:tabLst>
                <a:tab pos="557530" algn="l"/>
              </a:tabLst>
            </a:pP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Striking features are protrusion of</a:t>
            </a:r>
            <a:r>
              <a:rPr lang="en-US" sz="2000" spc="30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: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44220" lvl="1" indent="-182880" fontAlgn="auto">
              <a:spcBef>
                <a:spcPts val="630"/>
              </a:spcBef>
              <a:spcAft>
                <a:spcPts val="0"/>
              </a:spcAft>
              <a:buClr>
                <a:srgbClr val="92A199"/>
              </a:buClr>
              <a:buSzPct val="90384"/>
              <a:buFontTx/>
              <a:buChar char="•"/>
              <a:tabLst>
                <a:tab pos="744855" algn="l"/>
              </a:tabLst>
            </a:pP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Supraorbital</a:t>
            </a:r>
            <a:r>
              <a:rPr lang="en-US" sz="2000" spc="-30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ridges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44220" lvl="1" indent="-182880" fontAlgn="auto">
              <a:spcBef>
                <a:spcPts val="625"/>
              </a:spcBef>
              <a:spcAft>
                <a:spcPts val="0"/>
              </a:spcAft>
              <a:buClr>
                <a:srgbClr val="92A199"/>
              </a:buClr>
              <a:buSzPct val="90384"/>
              <a:buFontTx/>
              <a:buChar char="•"/>
              <a:tabLst>
                <a:tab pos="744855" algn="l"/>
              </a:tabLst>
            </a:pP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Broadening of</a:t>
            </a:r>
            <a:r>
              <a:rPr lang="en-US" sz="2000" spc="-20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nose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44220" lvl="1" indent="-182880" fontAlgn="auto">
              <a:spcBef>
                <a:spcPts val="625"/>
              </a:spcBef>
              <a:spcAft>
                <a:spcPts val="0"/>
              </a:spcAft>
              <a:buClr>
                <a:srgbClr val="92A199"/>
              </a:buClr>
              <a:buSzPct val="90384"/>
              <a:buFontTx/>
              <a:buChar char="•"/>
              <a:tabLst>
                <a:tab pos="744855" algn="l"/>
              </a:tabLst>
            </a:pP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Thickening of</a:t>
            </a:r>
            <a:r>
              <a:rPr lang="en-US" sz="2000" spc="-55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lips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44220" lvl="1" indent="-182880" fontAlgn="auto">
              <a:spcBef>
                <a:spcPts val="625"/>
              </a:spcBef>
              <a:spcAft>
                <a:spcPts val="0"/>
              </a:spcAft>
              <a:buClr>
                <a:srgbClr val="92A199"/>
              </a:buClr>
              <a:buSzPct val="90384"/>
              <a:buFontTx/>
              <a:buChar char="•"/>
              <a:tabLst>
                <a:tab pos="744855" algn="l"/>
              </a:tabLst>
            </a:pP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Thickening and wrinkles formation on</a:t>
            </a:r>
            <a:r>
              <a:rPr lang="en-US" sz="2000" spc="-80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forehead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44220" lvl="1" indent="-182880" fontAlgn="auto">
              <a:spcBef>
                <a:spcPts val="625"/>
              </a:spcBef>
              <a:spcAft>
                <a:spcPts val="0"/>
              </a:spcAft>
              <a:buClr>
                <a:srgbClr val="92A199"/>
              </a:buClr>
              <a:buSzPct val="90384"/>
              <a:buFontTx/>
              <a:buChar char="•"/>
              <a:tabLst>
                <a:tab pos="744855" algn="l"/>
              </a:tabLst>
            </a:pP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Lower jaw</a:t>
            </a:r>
            <a:r>
              <a:rPr lang="en-US" sz="2000" spc="-45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(</a:t>
            </a:r>
            <a:r>
              <a:rPr lang="en-US" sz="2000" dirty="0" err="1" smtClean="0">
                <a:solidFill>
                  <a:srgbClr val="292934"/>
                </a:solidFill>
                <a:latin typeface="Arial"/>
                <a:cs typeface="Arial"/>
              </a:rPr>
              <a:t>prognathism</a:t>
            </a: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2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</a:pP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Face with these features called as </a:t>
            </a:r>
            <a:r>
              <a:rPr lang="en-US" sz="2000" spc="-5" dirty="0" err="1" smtClean="0">
                <a:solidFill>
                  <a:srgbClr val="292934"/>
                </a:solidFill>
                <a:latin typeface="Arial"/>
                <a:cs typeface="Arial"/>
              </a:rPr>
              <a:t>acromegalic</a:t>
            </a: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 or guerilla</a:t>
            </a:r>
            <a:r>
              <a:rPr lang="en-US" sz="2000" spc="200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face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object 3"/>
          <p:cNvSpPr txBox="1"/>
          <p:nvPr/>
        </p:nvSpPr>
        <p:spPr>
          <a:xfrm>
            <a:off x="381000" y="217286"/>
            <a:ext cx="7506334" cy="6221728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95580" marR="5080" indent="-182880" fontAlgn="auto">
              <a:spcBef>
                <a:spcPts val="69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sz="2000" spc="-5" dirty="0" smtClean="0">
                <a:solidFill>
                  <a:srgbClr val="292934"/>
                </a:solidFill>
                <a:latin typeface="Arial"/>
                <a:cs typeface="Arial"/>
              </a:rPr>
              <a:t>Kyphosis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: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enlargement of hands and feet with  bowing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spine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50"/>
              </a:spcBef>
              <a:spcAft>
                <a:spcPts val="0"/>
              </a:spcAft>
              <a:buClr>
                <a:srgbClr val="92A199"/>
              </a:buClr>
              <a:buFont typeface="Arial"/>
              <a:buChar char="•"/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indent="-182880" fontAlgn="auto">
              <a:spcBef>
                <a:spcPts val="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Scalp is thickened and thrown into</a:t>
            </a:r>
            <a:r>
              <a:rPr sz="2000" spc="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folds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buClr>
                <a:srgbClr val="92A199"/>
              </a:buClr>
              <a:buFont typeface="Arial"/>
              <a:buChar char="•"/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indent="-182880" fontAlgn="auto">
              <a:spcBef>
                <a:spcPts val="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Overgrowth of body</a:t>
            </a:r>
            <a:r>
              <a:rPr sz="2000" spc="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292934"/>
                </a:solidFill>
                <a:latin typeface="Arial"/>
                <a:cs typeface="Arial"/>
              </a:rPr>
              <a:t>hair</a:t>
            </a:r>
            <a:endParaRPr lang="en-US" sz="2000" spc="-5" dirty="0" smtClean="0">
              <a:solidFill>
                <a:srgbClr val="292934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5580" indent="-182880" fontAlgn="auto">
              <a:spcBef>
                <a:spcPts val="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sz="2000" spc="-10" dirty="0">
                <a:solidFill>
                  <a:srgbClr val="292934"/>
                </a:solidFill>
                <a:latin typeface="Arial"/>
                <a:cs typeface="Arial"/>
              </a:rPr>
              <a:t>Visceral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organs are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292934"/>
                </a:solidFill>
                <a:latin typeface="Arial"/>
                <a:cs typeface="Arial"/>
              </a:rPr>
              <a:t>enlarged</a:t>
            </a:r>
            <a:endParaRPr lang="en-US" sz="2000" spc="-5" dirty="0" smtClean="0">
              <a:solidFill>
                <a:srgbClr val="292934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endParaRPr lang="en-US" sz="2000" spc="-5" dirty="0" smtClean="0">
              <a:solidFill>
                <a:srgbClr val="292934"/>
              </a:solidFill>
              <a:latin typeface="Arial"/>
              <a:cs typeface="Arial"/>
            </a:endParaRPr>
          </a:p>
          <a:p>
            <a:pPr marL="195580" marR="5080" indent="-182880" fontAlgn="auto">
              <a:spcBef>
                <a:spcPts val="69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lang="en-IN" sz="2000" spc="-5" dirty="0" smtClean="0">
                <a:solidFill>
                  <a:srgbClr val="292934"/>
                </a:solidFill>
                <a:latin typeface="Arial"/>
                <a:cs typeface="Arial"/>
              </a:rPr>
              <a:t>Thyroid </a:t>
            </a:r>
            <a:r>
              <a:rPr lang="en-IN" sz="2000" dirty="0" smtClean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lang="en-IN" sz="2000" spc="-5" dirty="0" smtClean="0">
                <a:solidFill>
                  <a:srgbClr val="292934"/>
                </a:solidFill>
                <a:latin typeface="Arial"/>
                <a:cs typeface="Arial"/>
              </a:rPr>
              <a:t>parathyroid and adrenal glands shows  hyperactivity</a:t>
            </a:r>
          </a:p>
          <a:p>
            <a:pPr marL="195580" marR="5080" indent="-182880" fontAlgn="auto">
              <a:spcBef>
                <a:spcPts val="69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endParaRPr lang="en-IN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67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lang="en-IN" sz="2000" spc="-5" dirty="0" err="1" smtClean="0">
                <a:solidFill>
                  <a:srgbClr val="292934"/>
                </a:solidFill>
                <a:latin typeface="Arial"/>
                <a:cs typeface="Arial"/>
              </a:rPr>
              <a:t>Hyperglycemia</a:t>
            </a:r>
            <a:r>
              <a:rPr lang="en-IN" sz="2000" spc="-5" dirty="0" smtClean="0">
                <a:solidFill>
                  <a:srgbClr val="292934"/>
                </a:solidFill>
                <a:latin typeface="Arial"/>
                <a:cs typeface="Arial"/>
              </a:rPr>
              <a:t> and</a:t>
            </a:r>
            <a:r>
              <a:rPr lang="en-IN" sz="2000" spc="50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IN" sz="2000" spc="-5" dirty="0" err="1" smtClean="0">
                <a:solidFill>
                  <a:srgbClr val="292934"/>
                </a:solidFill>
                <a:latin typeface="Arial"/>
                <a:cs typeface="Arial"/>
              </a:rPr>
              <a:t>glucosuria</a:t>
            </a:r>
            <a:endParaRPr lang="en-IN" sz="2000" spc="-5" dirty="0" smtClean="0">
              <a:solidFill>
                <a:srgbClr val="292934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67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endParaRPr lang="en-IN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67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lang="en-IN" sz="2000" spc="-5" dirty="0" smtClean="0">
                <a:solidFill>
                  <a:srgbClr val="292934"/>
                </a:solidFill>
                <a:latin typeface="Arial"/>
                <a:cs typeface="Arial"/>
              </a:rPr>
              <a:t>Hypertension</a:t>
            </a:r>
            <a:endParaRPr lang="en-IN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67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endParaRPr lang="en-IN" sz="2000" spc="-5" dirty="0" smtClean="0">
              <a:solidFill>
                <a:srgbClr val="292934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67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lang="en-IN" sz="2000" spc="-5" dirty="0" smtClean="0">
                <a:solidFill>
                  <a:srgbClr val="292934"/>
                </a:solidFill>
                <a:latin typeface="Arial"/>
                <a:cs typeface="Arial"/>
              </a:rPr>
              <a:t>Headache</a:t>
            </a:r>
          </a:p>
          <a:p>
            <a:pPr marL="195580" indent="-182880" fontAlgn="auto">
              <a:spcBef>
                <a:spcPts val="67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endParaRPr lang="en-IN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67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lang="en-IN" sz="2000" spc="-15" dirty="0" smtClean="0">
                <a:solidFill>
                  <a:srgbClr val="292934"/>
                </a:solidFill>
                <a:latin typeface="Arial"/>
                <a:cs typeface="Arial"/>
              </a:rPr>
              <a:t>Visual </a:t>
            </a:r>
            <a:r>
              <a:rPr lang="en-IN" sz="2000" spc="-5" dirty="0" smtClean="0">
                <a:solidFill>
                  <a:srgbClr val="292934"/>
                </a:solidFill>
                <a:latin typeface="Arial"/>
                <a:cs typeface="Arial"/>
              </a:rPr>
              <a:t>disturbance – </a:t>
            </a:r>
            <a:r>
              <a:rPr lang="en-IN" sz="2000" spc="-5" dirty="0" err="1" smtClean="0">
                <a:solidFill>
                  <a:srgbClr val="292934"/>
                </a:solidFill>
                <a:latin typeface="Arial"/>
                <a:cs typeface="Arial"/>
              </a:rPr>
              <a:t>Bitemporal</a:t>
            </a:r>
            <a:r>
              <a:rPr lang="en-IN" sz="2000" spc="100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IN" sz="2000" spc="-5" dirty="0" smtClean="0">
                <a:solidFill>
                  <a:srgbClr val="292934"/>
                </a:solidFill>
                <a:latin typeface="Arial"/>
                <a:cs typeface="Arial"/>
              </a:rPr>
              <a:t>hemianopia</a:t>
            </a:r>
            <a:endParaRPr lang="en-IN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object 3"/>
          <p:cNvSpPr txBox="1"/>
          <p:nvPr/>
        </p:nvSpPr>
        <p:spPr>
          <a:xfrm>
            <a:off x="457200" y="76200"/>
            <a:ext cx="7710170" cy="192849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95580" marR="5080" indent="-182880" fontAlgn="auto">
              <a:spcBef>
                <a:spcPts val="69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sz="2000" spc="-5" dirty="0" smtClean="0">
                <a:solidFill>
                  <a:srgbClr val="292934"/>
                </a:solidFill>
                <a:latin typeface="Arial"/>
                <a:cs typeface="Arial"/>
              </a:rPr>
              <a:t>Thyroid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parathyroid and adrenal glands shows  hyperactivity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67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Hyperglycemia and</a:t>
            </a:r>
            <a:r>
              <a:rPr sz="2000" spc="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glucosuria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67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Hypertension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675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Headache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5580" indent="-182880" fontAlgn="auto">
              <a:spcBef>
                <a:spcPts val="670"/>
              </a:spcBef>
              <a:spcAft>
                <a:spcPts val="0"/>
              </a:spcAft>
              <a:buClr>
                <a:srgbClr val="92A199"/>
              </a:buClr>
              <a:buSzPct val="83928"/>
              <a:buFontTx/>
              <a:buChar char="•"/>
              <a:tabLst>
                <a:tab pos="195580" algn="l"/>
              </a:tabLst>
            </a:pPr>
            <a:r>
              <a:rPr sz="2000" spc="-15" dirty="0">
                <a:solidFill>
                  <a:srgbClr val="292934"/>
                </a:solidFill>
                <a:latin typeface="Arial"/>
                <a:cs typeface="Arial"/>
              </a:rPr>
              <a:t>Visual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disturbance – Bitemporal</a:t>
            </a:r>
            <a:r>
              <a:rPr sz="2000" spc="10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hemianopia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48715" name="object 2"/>
          <p:cNvSpPr/>
          <p:nvPr/>
        </p:nvSpPr>
        <p:spPr>
          <a:xfrm>
            <a:off x="762000" y="2202219"/>
            <a:ext cx="7848536" cy="4655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object 2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60" y="1776"/>
                </a:lnTo>
                <a:lnTo>
                  <a:pt x="551986" y="7021"/>
                </a:lnTo>
                <a:lnTo>
                  <a:pt x="505702" y="15611"/>
                </a:lnTo>
                <a:lnTo>
                  <a:pt x="460633" y="27419"/>
                </a:lnTo>
                <a:lnTo>
                  <a:pt x="416905" y="42321"/>
                </a:lnTo>
                <a:lnTo>
                  <a:pt x="374643" y="60191"/>
                </a:lnTo>
                <a:lnTo>
                  <a:pt x="333972" y="80905"/>
                </a:lnTo>
                <a:lnTo>
                  <a:pt x="295017" y="104337"/>
                </a:lnTo>
                <a:lnTo>
                  <a:pt x="257904" y="130362"/>
                </a:lnTo>
                <a:lnTo>
                  <a:pt x="222758" y="158854"/>
                </a:lnTo>
                <a:lnTo>
                  <a:pt x="189704" y="189690"/>
                </a:lnTo>
                <a:lnTo>
                  <a:pt x="158867" y="222743"/>
                </a:lnTo>
                <a:lnTo>
                  <a:pt x="130373" y="257888"/>
                </a:lnTo>
                <a:lnTo>
                  <a:pt x="104346" y="295001"/>
                </a:lnTo>
                <a:lnTo>
                  <a:pt x="80913" y="333955"/>
                </a:lnTo>
                <a:lnTo>
                  <a:pt x="60197" y="374626"/>
                </a:lnTo>
                <a:lnTo>
                  <a:pt x="42325" y="416889"/>
                </a:lnTo>
                <a:lnTo>
                  <a:pt x="27422" y="460619"/>
                </a:lnTo>
                <a:lnTo>
                  <a:pt x="15612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2" y="789709"/>
                </a:lnTo>
                <a:lnTo>
                  <a:pt x="27422" y="834780"/>
                </a:lnTo>
                <a:lnTo>
                  <a:pt x="42325" y="878510"/>
                </a:lnTo>
                <a:lnTo>
                  <a:pt x="60197" y="920773"/>
                </a:lnTo>
                <a:lnTo>
                  <a:pt x="80913" y="961444"/>
                </a:lnTo>
                <a:lnTo>
                  <a:pt x="104346" y="1000398"/>
                </a:lnTo>
                <a:lnTo>
                  <a:pt x="130373" y="1037511"/>
                </a:lnTo>
                <a:lnTo>
                  <a:pt x="158867" y="1072656"/>
                </a:lnTo>
                <a:lnTo>
                  <a:pt x="189704" y="1105709"/>
                </a:lnTo>
                <a:lnTo>
                  <a:pt x="222758" y="1136545"/>
                </a:lnTo>
                <a:lnTo>
                  <a:pt x="257904" y="1165037"/>
                </a:lnTo>
                <a:lnTo>
                  <a:pt x="295017" y="1191062"/>
                </a:lnTo>
                <a:lnTo>
                  <a:pt x="333972" y="1214494"/>
                </a:lnTo>
                <a:lnTo>
                  <a:pt x="374643" y="1235208"/>
                </a:lnTo>
                <a:lnTo>
                  <a:pt x="416905" y="1253078"/>
                </a:lnTo>
                <a:lnTo>
                  <a:pt x="460633" y="1267980"/>
                </a:lnTo>
                <a:lnTo>
                  <a:pt x="505702" y="1279788"/>
                </a:lnTo>
                <a:lnTo>
                  <a:pt x="551986" y="1288378"/>
                </a:lnTo>
                <a:lnTo>
                  <a:pt x="599360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2" name="object 3"/>
          <p:cNvSpPr/>
          <p:nvPr/>
        </p:nvSpPr>
        <p:spPr>
          <a:xfrm>
            <a:off x="1309624" y="4866766"/>
            <a:ext cx="641985" cy="641350"/>
          </a:xfrm>
          <a:custGeom>
            <a:avLst/>
            <a:gdLst/>
            <a:ahLst/>
            <a:cxnLst/>
            <a:rect l="l" t="t" r="r" b="b"/>
            <a:pathLst>
              <a:path w="641985" h="641350">
                <a:moveTo>
                  <a:pt x="320675" y="0"/>
                </a:moveTo>
                <a:lnTo>
                  <a:pt x="273302" y="3475"/>
                </a:lnTo>
                <a:lnTo>
                  <a:pt x="228083" y="13572"/>
                </a:lnTo>
                <a:lnTo>
                  <a:pt x="185515" y="29794"/>
                </a:lnTo>
                <a:lnTo>
                  <a:pt x="146093" y="51647"/>
                </a:lnTo>
                <a:lnTo>
                  <a:pt x="110315" y="78635"/>
                </a:lnTo>
                <a:lnTo>
                  <a:pt x="78678" y="110263"/>
                </a:lnTo>
                <a:lnTo>
                  <a:pt x="51679" y="146037"/>
                </a:lnTo>
                <a:lnTo>
                  <a:pt x="29815" y="185460"/>
                </a:lnTo>
                <a:lnTo>
                  <a:pt x="13582" y="228037"/>
                </a:lnTo>
                <a:lnTo>
                  <a:pt x="3478" y="273274"/>
                </a:lnTo>
                <a:lnTo>
                  <a:pt x="0" y="320674"/>
                </a:lnTo>
                <a:lnTo>
                  <a:pt x="3478" y="368075"/>
                </a:lnTo>
                <a:lnTo>
                  <a:pt x="13582" y="413312"/>
                </a:lnTo>
                <a:lnTo>
                  <a:pt x="29815" y="455889"/>
                </a:lnTo>
                <a:lnTo>
                  <a:pt x="51679" y="495312"/>
                </a:lnTo>
                <a:lnTo>
                  <a:pt x="78678" y="531086"/>
                </a:lnTo>
                <a:lnTo>
                  <a:pt x="110315" y="562714"/>
                </a:lnTo>
                <a:lnTo>
                  <a:pt x="146093" y="589702"/>
                </a:lnTo>
                <a:lnTo>
                  <a:pt x="185515" y="611555"/>
                </a:lnTo>
                <a:lnTo>
                  <a:pt x="228083" y="627777"/>
                </a:lnTo>
                <a:lnTo>
                  <a:pt x="273302" y="637874"/>
                </a:lnTo>
                <a:lnTo>
                  <a:pt x="320675" y="641349"/>
                </a:lnTo>
                <a:lnTo>
                  <a:pt x="368078" y="637874"/>
                </a:lnTo>
                <a:lnTo>
                  <a:pt x="413323" y="627777"/>
                </a:lnTo>
                <a:lnTo>
                  <a:pt x="455913" y="611555"/>
                </a:lnTo>
                <a:lnTo>
                  <a:pt x="495351" y="589702"/>
                </a:lnTo>
                <a:lnTo>
                  <a:pt x="531141" y="562714"/>
                </a:lnTo>
                <a:lnTo>
                  <a:pt x="562786" y="531086"/>
                </a:lnTo>
                <a:lnTo>
                  <a:pt x="589791" y="495312"/>
                </a:lnTo>
                <a:lnTo>
                  <a:pt x="611659" y="455889"/>
                </a:lnTo>
                <a:lnTo>
                  <a:pt x="627893" y="413312"/>
                </a:lnTo>
                <a:lnTo>
                  <a:pt x="637998" y="368075"/>
                </a:lnTo>
                <a:lnTo>
                  <a:pt x="641476" y="320674"/>
                </a:lnTo>
                <a:lnTo>
                  <a:pt x="637998" y="273274"/>
                </a:lnTo>
                <a:lnTo>
                  <a:pt x="627893" y="228037"/>
                </a:lnTo>
                <a:lnTo>
                  <a:pt x="611659" y="185460"/>
                </a:lnTo>
                <a:lnTo>
                  <a:pt x="589791" y="146037"/>
                </a:lnTo>
                <a:lnTo>
                  <a:pt x="562786" y="110263"/>
                </a:lnTo>
                <a:lnTo>
                  <a:pt x="531141" y="78635"/>
                </a:lnTo>
                <a:lnTo>
                  <a:pt x="495351" y="51647"/>
                </a:lnTo>
                <a:lnTo>
                  <a:pt x="455913" y="29794"/>
                </a:lnTo>
                <a:lnTo>
                  <a:pt x="413323" y="13572"/>
                </a:lnTo>
                <a:lnTo>
                  <a:pt x="368078" y="3475"/>
                </a:lnTo>
                <a:lnTo>
                  <a:pt x="32067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3" name="object 4"/>
          <p:cNvSpPr/>
          <p:nvPr/>
        </p:nvSpPr>
        <p:spPr>
          <a:xfrm>
            <a:off x="1091082" y="5500623"/>
            <a:ext cx="137159" cy="13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4" name="object 5"/>
          <p:cNvSpPr/>
          <p:nvPr/>
        </p:nvSpPr>
        <p:spPr>
          <a:xfrm>
            <a:off x="1664207" y="57881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0"/>
                </a:move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60"/>
                </a:lnTo>
                <a:lnTo>
                  <a:pt x="6998" y="180514"/>
                </a:lnTo>
                <a:lnTo>
                  <a:pt x="26481" y="218166"/>
                </a:lnTo>
                <a:lnTo>
                  <a:pt x="56180" y="247857"/>
                </a:lnTo>
                <a:lnTo>
                  <a:pt x="93829" y="267327"/>
                </a:lnTo>
                <a:lnTo>
                  <a:pt x="137160" y="274320"/>
                </a:lnTo>
                <a:lnTo>
                  <a:pt x="180490" y="267327"/>
                </a:lnTo>
                <a:lnTo>
                  <a:pt x="218139" y="247857"/>
                </a:lnTo>
                <a:lnTo>
                  <a:pt x="247838" y="218166"/>
                </a:lnTo>
                <a:lnTo>
                  <a:pt x="267321" y="180514"/>
                </a:lnTo>
                <a:lnTo>
                  <a:pt x="274319" y="137160"/>
                </a:lnTo>
                <a:lnTo>
                  <a:pt x="267321" y="93805"/>
                </a:lnTo>
                <a:lnTo>
                  <a:pt x="247838" y="56153"/>
                </a:lnTo>
                <a:lnTo>
                  <a:pt x="218139" y="26462"/>
                </a:lnTo>
                <a:lnTo>
                  <a:pt x="180490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5" name="object 6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6" name="object 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7" name="object 9"/>
          <p:cNvSpPr/>
          <p:nvPr/>
        </p:nvSpPr>
        <p:spPr>
          <a:xfrm>
            <a:off x="0" y="0"/>
            <a:ext cx="2389632" cy="446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8" name="object 10"/>
          <p:cNvSpPr/>
          <p:nvPr/>
        </p:nvSpPr>
        <p:spPr>
          <a:xfrm>
            <a:off x="102107" y="361188"/>
            <a:ext cx="2135124" cy="108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9" name="object 11"/>
          <p:cNvSpPr/>
          <p:nvPr/>
        </p:nvSpPr>
        <p:spPr>
          <a:xfrm>
            <a:off x="114966" y="387858"/>
            <a:ext cx="2056130" cy="0"/>
          </a:xfrm>
          <a:custGeom>
            <a:avLst/>
            <a:gdLst/>
            <a:ahLst/>
            <a:cxnLst/>
            <a:rect l="l" t="t" r="r" b="b"/>
            <a:pathLst>
              <a:path w="2056130">
                <a:moveTo>
                  <a:pt x="0" y="0"/>
                </a:moveTo>
                <a:lnTo>
                  <a:pt x="2055876" y="0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object 2"/>
          <p:cNvSpPr/>
          <p:nvPr/>
        </p:nvSpPr>
        <p:spPr>
          <a:xfrm>
            <a:off x="838200" y="1295400"/>
            <a:ext cx="7333488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5940" y="1614169"/>
            <a:ext cx="8072119" cy="419100"/>
          </a:xfrm>
        </p:spPr>
        <p:txBody>
          <a:bodyPr/>
          <a:lstStyle/>
          <a:p>
            <a:endParaRPr lang="en-CA"/>
          </a:p>
        </p:txBody>
      </p:sp>
      <p:sp>
        <p:nvSpPr>
          <p:cNvPr id="10486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940" y="1176019"/>
            <a:ext cx="7453630" cy="355601"/>
          </a:xfrm>
        </p:spPr>
        <p:txBody>
          <a:bodyPr/>
          <a:lstStyle/>
          <a:p>
            <a:endParaRPr lang="en-CA"/>
          </a:p>
        </p:txBody>
      </p:sp>
      <p:pic>
        <p:nvPicPr>
          <p:cNvPr id="2097152" name="Picture 5" descr="Prognath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772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430887"/>
          </a:xfrm>
        </p:spPr>
        <p:txBody>
          <a:bodyPr/>
          <a:lstStyle/>
          <a:p>
            <a:r>
              <a:rPr lang="en-US" b="1" dirty="0"/>
              <a:t>Diagnosis</a:t>
            </a:r>
          </a:p>
        </p:txBody>
      </p:sp>
      <p:sp>
        <p:nvSpPr>
          <p:cNvPr id="1048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05800" cy="3174999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History &amp; physical exam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Investigation includes</a:t>
            </a:r>
            <a:r>
              <a:rPr lang="en-US" dirty="0" smtClean="0"/>
              <a:t>: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GH analysis </a:t>
            </a:r>
            <a:r>
              <a:rPr lang="en-US" sz="2400" dirty="0">
                <a:solidFill>
                  <a:srgbClr val="FF0000"/>
                </a:solidFill>
              </a:rPr>
              <a:t>(glucose tolerance) </a:t>
            </a:r>
            <a:r>
              <a:rPr lang="en-US" sz="2400" dirty="0"/>
              <a:t>Normally GH </a:t>
            </a:r>
            <a:r>
              <a:rPr lang="en-US" sz="2400" dirty="0" err="1"/>
              <a:t>concentarion</a:t>
            </a:r>
            <a:r>
              <a:rPr lang="en-US" sz="2400" dirty="0"/>
              <a:t> falls with oral glucose; in acromegaly it does not.</a:t>
            </a:r>
            <a:endParaRPr lang="en-US" sz="2400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Prolactin levels as well as other pituitary function tests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MRI or CT &amp; visual field tests to determine size and position of the adenoma.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Bone scan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92443"/>
          </a:xfrm>
        </p:spPr>
        <p:txBody>
          <a:bodyPr/>
          <a:lstStyle/>
          <a:p>
            <a:r>
              <a:rPr lang="en-US" sz="3200" b="1" dirty="0"/>
              <a:t>Treatment</a:t>
            </a:r>
          </a:p>
        </p:txBody>
      </p:sp>
      <p:sp>
        <p:nvSpPr>
          <p:cNvPr id="1048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940" y="1176018"/>
            <a:ext cx="8074660" cy="2413001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Surgery (primary choice)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Radiotherapy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Drug treatment – when surgery is </a:t>
            </a:r>
            <a:r>
              <a:rPr lang="en-US" sz="3200" dirty="0" smtClean="0"/>
              <a:t>not feasible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Combinations of above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5940" y="242569"/>
            <a:ext cx="8072119" cy="492443"/>
          </a:xfrm>
        </p:spPr>
        <p:txBody>
          <a:bodyPr/>
          <a:lstStyle/>
          <a:p>
            <a:r>
              <a:rPr lang="en-US" sz="3200" b="1" dirty="0"/>
              <a:t>Drug treatment of </a:t>
            </a:r>
            <a:r>
              <a:rPr lang="en-US" sz="3200" b="1" dirty="0" smtClean="0"/>
              <a:t>Acromegaly:-</a:t>
            </a:r>
            <a:endParaRPr lang="en-US" sz="3200" b="1" dirty="0"/>
          </a:p>
        </p:txBody>
      </p:sp>
      <p:sp>
        <p:nvSpPr>
          <p:cNvPr id="10485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71621"/>
            <a:ext cx="7453630" cy="4826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Dopamine agonists: 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5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Dopamine agonists work on specialist markers (dopamine receptors) on the surface of the tumor to inhibit GH release from the </a:t>
            </a:r>
            <a:r>
              <a:rPr lang="en-US" sz="2200" dirty="0" err="1" smtClean="0"/>
              <a:t>tumour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</a:rPr>
              <a:t>Parlodel</a:t>
            </a:r>
            <a:r>
              <a:rPr lang="en-US" sz="2200" dirty="0" smtClean="0">
                <a:solidFill>
                  <a:srgbClr val="FF0000"/>
                </a:solidFill>
              </a:rPr>
              <a:t>). 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err="1"/>
              <a:t>Somatostatin</a:t>
            </a:r>
            <a:r>
              <a:rPr lang="en-US" sz="2800" dirty="0"/>
              <a:t>: 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endParaRPr lang="en-US" sz="5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growth </a:t>
            </a:r>
            <a:r>
              <a:rPr lang="en-US" sz="2200" dirty="0"/>
              <a:t>hormone receptor antagonist decreases the action of GH on target </a:t>
            </a:r>
            <a:r>
              <a:rPr lang="en-US" sz="2200" dirty="0" smtClean="0"/>
              <a:t>tissues and cause tumor shrinkage. 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dirty="0" err="1">
                <a:solidFill>
                  <a:srgbClr val="FF0000"/>
                </a:solidFill>
              </a:rPr>
              <a:t>octreocide</a:t>
            </a:r>
            <a:r>
              <a:rPr lang="en-US" sz="2200" dirty="0">
                <a:solidFill>
                  <a:srgbClr val="FF0000"/>
                </a:solidFill>
              </a:rPr>
              <a:t> acetate) 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dirty="0"/>
              <a:t>Dopamine agonists are taken by mouth but in general are less effective than </a:t>
            </a:r>
            <a:r>
              <a:rPr lang="en-US" sz="2200" dirty="0" err="1"/>
              <a:t>somatostatin</a:t>
            </a:r>
            <a:r>
              <a:rPr lang="en-US" sz="2200" dirty="0"/>
              <a:t> analogues, which have to be injected.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492443"/>
          </a:xfrm>
        </p:spPr>
        <p:txBody>
          <a:bodyPr/>
          <a:lstStyle/>
          <a:p>
            <a:r>
              <a:rPr lang="en-US" sz="3200" b="1" dirty="0" err="1"/>
              <a:t>Hyperprolactemia</a:t>
            </a:r>
            <a:endParaRPr lang="en-US" sz="3200" b="1" dirty="0"/>
          </a:p>
        </p:txBody>
      </p:sp>
      <p:sp>
        <p:nvSpPr>
          <p:cNvPr id="1048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893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Prolactin levels are normally high during pregnancy and lactation.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Symptoms of </a:t>
            </a:r>
            <a:r>
              <a:rPr lang="en-US" dirty="0" err="1"/>
              <a:t>hyperprolactemia</a:t>
            </a:r>
            <a:r>
              <a:rPr lang="en-US" dirty="0"/>
              <a:t> include;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discharge from breasts (</a:t>
            </a:r>
            <a:r>
              <a:rPr lang="en-US" sz="2800" dirty="0" err="1"/>
              <a:t>galactorrhoea</a:t>
            </a:r>
            <a:r>
              <a:rPr lang="en-US" sz="2800" dirty="0"/>
              <a:t>) 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err="1"/>
              <a:t>oligomenorrhoea</a:t>
            </a:r>
            <a:r>
              <a:rPr lang="en-US" sz="2800" dirty="0"/>
              <a:t> or </a:t>
            </a:r>
            <a:r>
              <a:rPr lang="en-US" sz="2800" dirty="0" err="1"/>
              <a:t>amenorrhoea</a:t>
            </a:r>
            <a:r>
              <a:rPr lang="en-US" sz="2800" dirty="0"/>
              <a:t> in women 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reduced libido and potency in men 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pressure effects (e.g. headache and visual disturbance) - more commonly in men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191000"/>
          </a:xfrm>
        </p:spPr>
        <p:txBody>
          <a:bodyPr/>
          <a:lstStyle/>
          <a:p>
            <a:r>
              <a:rPr lang="en-US" sz="2800" dirty="0"/>
              <a:t>Treatment is surgery, radiation, or medical therapy with drugs that will suppress the production of prolactin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/>
              <a:t>Urgent: deterioration in vision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/>
              <a:t>Important: </a:t>
            </a:r>
          </a:p>
          <a:p>
            <a:pPr lvl="2"/>
            <a:r>
              <a:rPr lang="en-US" sz="2800" dirty="0"/>
              <a:t>successful RX. results in restoration of fertility</a:t>
            </a:r>
          </a:p>
          <a:p>
            <a:pPr lvl="2"/>
            <a:r>
              <a:rPr lang="en-US" sz="2800" dirty="0"/>
              <a:t>Patients may be predisposed to problems related to osteoporosis</a:t>
            </a:r>
          </a:p>
          <a:p>
            <a:pPr lvl="2"/>
            <a:r>
              <a:rPr lang="en-US" sz="2800" dirty="0"/>
              <a:t>Ask about erectile function &amp; reassure client that it is part of the disease and can be treated.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15553"/>
          </a:xfrm>
        </p:spPr>
        <p:txBody>
          <a:bodyPr/>
          <a:lstStyle/>
          <a:p>
            <a:pPr algn="l"/>
            <a:r>
              <a:rPr lang="en-US" sz="4000" dirty="0"/>
              <a:t> </a:t>
            </a:r>
            <a:r>
              <a:rPr lang="en-US" sz="3600" b="1" dirty="0"/>
              <a:t>Increased </a:t>
            </a:r>
            <a:r>
              <a:rPr lang="en-US" sz="3600" b="1" dirty="0" err="1"/>
              <a:t>ACTH:Cushing’s</a:t>
            </a:r>
            <a:r>
              <a:rPr lang="en-US" sz="3600" b="1" dirty="0"/>
              <a:t> Disease</a:t>
            </a:r>
          </a:p>
        </p:txBody>
      </p:sp>
      <p:sp>
        <p:nvSpPr>
          <p:cNvPr id="1049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5902"/>
            <a:ext cx="8610600" cy="37719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Cushing's is a disorder in which the adrenal glands are producing too much cortisol (</a:t>
            </a:r>
            <a:r>
              <a:rPr lang="en-US" sz="2800" dirty="0" err="1"/>
              <a:t>hypercotisolism</a:t>
            </a:r>
            <a:r>
              <a:rPr lang="en-US" sz="2800" dirty="0"/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If the source of </a:t>
            </a:r>
            <a:r>
              <a:rPr lang="en-US" sz="2800" dirty="0" smtClean="0"/>
              <a:t>is </a:t>
            </a:r>
            <a:r>
              <a:rPr lang="en-US" sz="2800" dirty="0"/>
              <a:t>the pituitary gland, then </a:t>
            </a:r>
            <a:r>
              <a:rPr lang="en-US" sz="2800" dirty="0" smtClean="0"/>
              <a:t>disease name </a:t>
            </a:r>
            <a:r>
              <a:rPr lang="en-US" sz="2800" dirty="0"/>
              <a:t>is </a:t>
            </a:r>
            <a:r>
              <a:rPr lang="en-US" sz="2800" b="1" dirty="0">
                <a:solidFill>
                  <a:srgbClr val="FF0000"/>
                </a:solidFill>
              </a:rPr>
              <a:t>Cushing's Disease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whereas, if it originates anywhere else (adrenal tumors, long term steroid administration) then the correct name is </a:t>
            </a:r>
            <a:r>
              <a:rPr lang="en-US" sz="2800" b="1" dirty="0">
                <a:solidFill>
                  <a:srgbClr val="FF0000"/>
                </a:solidFill>
              </a:rPr>
              <a:t>Cushing's Syndrome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Cushing’s Disease is caused by pituitary </a:t>
            </a:r>
            <a:r>
              <a:rPr lang="en-US" sz="2800" dirty="0" err="1"/>
              <a:t>hypersecretion</a:t>
            </a:r>
            <a:r>
              <a:rPr lang="en-US" sz="2800" dirty="0"/>
              <a:t> of ACTH. 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92443"/>
          </a:xfrm>
        </p:spPr>
        <p:txBody>
          <a:bodyPr/>
          <a:lstStyle/>
          <a:p>
            <a:r>
              <a:rPr lang="en-US" sz="3200" b="1" dirty="0"/>
              <a:t>Etiology - </a:t>
            </a:r>
            <a:r>
              <a:rPr lang="en-US" sz="3200" b="1" dirty="0" err="1"/>
              <a:t>Hypercortisolism</a:t>
            </a:r>
            <a:endParaRPr lang="en-US" sz="3200" b="1" dirty="0"/>
          </a:p>
        </p:txBody>
      </p:sp>
      <p:sp>
        <p:nvSpPr>
          <p:cNvPr id="1049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39116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Iatrogenic </a:t>
            </a:r>
            <a:r>
              <a:rPr lang="en-US" dirty="0" err="1"/>
              <a:t>hypercortisolism</a:t>
            </a:r>
            <a:r>
              <a:rPr lang="en-US" dirty="0"/>
              <a:t> resulting from medical intervention is most common cause of Cushing Syndrome.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Pituitary hyper secretion and pituitary tumors account for 70% of Cushing’s Disease. Adrenal tumors account for 30%.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Ectopic secretion of ACTH by tumors located outside the pituitary gland are rare cause of the syndrome and associated with increased morbidity/mortality (</a:t>
            </a:r>
            <a:r>
              <a:rPr lang="en-US" dirty="0" err="1"/>
              <a:t>ie</a:t>
            </a:r>
            <a:r>
              <a:rPr lang="en-US" dirty="0"/>
              <a:t> oat cell </a:t>
            </a:r>
            <a:r>
              <a:rPr lang="en-US" dirty="0" err="1"/>
              <a:t>ca</a:t>
            </a:r>
            <a:r>
              <a:rPr lang="en-US" dirty="0"/>
              <a:t>).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000">
                <a:latin typeface="Arial" charset="0"/>
              </a:rPr>
              <a:t> </a:t>
            </a:r>
          </a:p>
        </p:txBody>
      </p:sp>
      <p:sp>
        <p:nvSpPr>
          <p:cNvPr id="1049071" name="Rectangle 5"/>
          <p:cNvSpPr>
            <a:spLocks noChangeArrowheads="1"/>
          </p:cNvSpPr>
          <p:nvPr/>
        </p:nvSpPr>
        <p:spPr bwMode="auto">
          <a:xfrm>
            <a:off x="457200" y="914400"/>
            <a:ext cx="8229600" cy="594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endParaRPr lang="en-CA" sz="1800">
              <a:latin typeface="Arial" charset="0"/>
            </a:endParaRPr>
          </a:p>
        </p:txBody>
      </p:sp>
      <p:sp>
        <p:nvSpPr>
          <p:cNvPr id="1049072" name="Rectangle 6"/>
          <p:cNvSpPr>
            <a:spLocks noRot="1"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3200" b="1" dirty="0">
                <a:latin typeface="Arial" charset="0"/>
              </a:rPr>
              <a:t>Symptoms</a:t>
            </a:r>
          </a:p>
        </p:txBody>
      </p:sp>
      <p:sp>
        <p:nvSpPr>
          <p:cNvPr id="1049073" name="Rectangle 7"/>
          <p:cNvSpPr>
            <a:spLocks noChangeArrowheads="1"/>
          </p:cNvSpPr>
          <p:nvPr/>
        </p:nvSpPr>
        <p:spPr bwMode="auto">
          <a:xfrm>
            <a:off x="457200" y="1143000"/>
            <a:ext cx="82296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 psychiatric disturbance (often characterized by amplification of previous personality traits)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 moon face - particularly filling in of the temporal fossa 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 weight gain - central obesity 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 muscle wasting and proximal myopathy (patients have difficulty standing from a seated position without use of arms)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 thin skin 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- tendency to bruise 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hirsutism</a:t>
            </a:r>
            <a:r>
              <a:rPr lang="en-US" sz="2800" dirty="0">
                <a:latin typeface="Arial" charset="0"/>
              </a:rPr>
              <a:t> (caused by androgen excess) 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err="1">
                <a:latin typeface="Arial" charset="0"/>
              </a:rPr>
              <a:t>violaceous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striae</a:t>
            </a:r>
            <a:r>
              <a:rPr lang="en-US" sz="2800" dirty="0">
                <a:latin typeface="Arial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object 2"/>
          <p:cNvSpPr txBox="1">
            <a:spLocks noGrp="1"/>
          </p:cNvSpPr>
          <p:nvPr>
            <p:ph type="title"/>
          </p:nvPr>
        </p:nvSpPr>
        <p:spPr>
          <a:xfrm>
            <a:off x="231140" y="25399"/>
            <a:ext cx="55600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Major </a:t>
            </a:r>
            <a:r>
              <a:rPr b="1" spc="-5" dirty="0">
                <a:latin typeface="Times New Roman"/>
                <a:cs typeface="Times New Roman"/>
              </a:rPr>
              <a:t>hormones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secreted:</a:t>
            </a:r>
          </a:p>
        </p:txBody>
      </p:sp>
      <p:sp>
        <p:nvSpPr>
          <p:cNvPr id="1048661" name="object 3"/>
          <p:cNvSpPr txBox="1"/>
          <p:nvPr/>
        </p:nvSpPr>
        <p:spPr>
          <a:xfrm>
            <a:off x="161340" y="538099"/>
            <a:ext cx="3055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1184275" algn="l"/>
              </a:tabLst>
            </a:pP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Hormone	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Other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names</a:t>
            </a:r>
            <a:r>
              <a:rPr sz="1400" b="1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Symbol(s)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62" name="object 4"/>
          <p:cNvSpPr txBox="1"/>
          <p:nvPr/>
        </p:nvSpPr>
        <p:spPr>
          <a:xfrm>
            <a:off x="3524250" y="538099"/>
            <a:ext cx="755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Structure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63" name="object 5"/>
          <p:cNvSpPr txBox="1"/>
          <p:nvPr/>
        </p:nvSpPr>
        <p:spPr>
          <a:xfrm>
            <a:off x="4619625" y="431419"/>
            <a:ext cx="756285" cy="419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Sec</a:t>
            </a:r>
            <a:r>
              <a:rPr sz="14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etory  cells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64" name="object 6"/>
          <p:cNvSpPr txBox="1"/>
          <p:nvPr/>
        </p:nvSpPr>
        <p:spPr>
          <a:xfrm>
            <a:off x="5715127" y="538099"/>
            <a:ext cx="659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Staining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65" name="object 7"/>
          <p:cNvSpPr txBox="1"/>
          <p:nvPr/>
        </p:nvSpPr>
        <p:spPr>
          <a:xfrm>
            <a:off x="161340" y="1090676"/>
            <a:ext cx="11061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Adrenocorticot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66" name="object 8"/>
          <p:cNvSpPr txBox="1"/>
          <p:nvPr/>
        </p:nvSpPr>
        <p:spPr>
          <a:xfrm>
            <a:off x="161340" y="1304036"/>
            <a:ext cx="1066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ropic</a:t>
            </a:r>
            <a:r>
              <a:rPr sz="1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hormone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67" name="object 9"/>
          <p:cNvSpPr txBox="1"/>
          <p:nvPr/>
        </p:nvSpPr>
        <p:spPr>
          <a:xfrm>
            <a:off x="1332991" y="1197356"/>
            <a:ext cx="9874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Corticotropin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68" name="object 10"/>
          <p:cNvSpPr txBox="1"/>
          <p:nvPr/>
        </p:nvSpPr>
        <p:spPr>
          <a:xfrm>
            <a:off x="2428748" y="1197356"/>
            <a:ext cx="5099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69" name="object 11"/>
          <p:cNvSpPr txBox="1"/>
          <p:nvPr/>
        </p:nvSpPr>
        <p:spPr>
          <a:xfrm>
            <a:off x="3524250" y="1197356"/>
            <a:ext cx="878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Polypeptide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70" name="object 12"/>
          <p:cNvSpPr txBox="1"/>
          <p:nvPr/>
        </p:nvSpPr>
        <p:spPr>
          <a:xfrm>
            <a:off x="4619625" y="1197356"/>
            <a:ext cx="1007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Corticotrophs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71" name="object 13"/>
          <p:cNvSpPr txBox="1"/>
          <p:nvPr/>
        </p:nvSpPr>
        <p:spPr>
          <a:xfrm>
            <a:off x="5715127" y="1197356"/>
            <a:ext cx="662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Basophil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72" name="object 14"/>
          <p:cNvSpPr txBox="1"/>
          <p:nvPr/>
        </p:nvSpPr>
        <p:spPr>
          <a:xfrm>
            <a:off x="6810882" y="538099"/>
            <a:ext cx="2152650" cy="1060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1107440" algn="l"/>
              </a:tabLst>
            </a:pPr>
            <a:r>
              <a:rPr sz="14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Target	</a:t>
            </a:r>
            <a:r>
              <a:rPr sz="1400" b="1" dirty="0">
                <a:solidFill>
                  <a:prstClr val="black"/>
                </a:solidFill>
                <a:latin typeface="Times New Roman"/>
                <a:cs typeface="Times New Roman"/>
              </a:rPr>
              <a:t>Effect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1095375"/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Secretion of  Adrenal gland</a:t>
            </a:r>
            <a:r>
              <a:rPr sz="14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glucocorticoid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3350" algn="ctr"/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73" name="object 20"/>
          <p:cNvSpPr txBox="1"/>
          <p:nvPr/>
        </p:nvSpPr>
        <p:spPr>
          <a:xfrm>
            <a:off x="161340" y="2490977"/>
            <a:ext cx="659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Thyroid-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74" name="object 21"/>
          <p:cNvSpPr txBox="1"/>
          <p:nvPr/>
        </p:nvSpPr>
        <p:spPr>
          <a:xfrm>
            <a:off x="161340" y="2732405"/>
            <a:ext cx="8293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stimulating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75" name="object 22"/>
          <p:cNvSpPr txBox="1"/>
          <p:nvPr/>
        </p:nvSpPr>
        <p:spPr>
          <a:xfrm>
            <a:off x="161340" y="2917951"/>
            <a:ext cx="6584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hormone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76" name="object 23"/>
          <p:cNvSpPr txBox="1"/>
          <p:nvPr/>
        </p:nvSpPr>
        <p:spPr>
          <a:xfrm>
            <a:off x="1332991" y="2704338"/>
            <a:ext cx="14573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1108075" algn="l"/>
              </a:tabLst>
            </a:pP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rotrop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n	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SH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77" name="object 24"/>
          <p:cNvSpPr txBox="1"/>
          <p:nvPr/>
        </p:nvSpPr>
        <p:spPr>
          <a:xfrm>
            <a:off x="3524250" y="2704338"/>
            <a:ext cx="9671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Glycoprotein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78" name="object 25"/>
          <p:cNvSpPr txBox="1"/>
          <p:nvPr/>
        </p:nvSpPr>
        <p:spPr>
          <a:xfrm>
            <a:off x="4619625" y="2704338"/>
            <a:ext cx="906780" cy="419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Thyrotrophs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79" name="object 26"/>
          <p:cNvSpPr txBox="1"/>
          <p:nvPr/>
        </p:nvSpPr>
        <p:spPr>
          <a:xfrm>
            <a:off x="5715127" y="2704338"/>
            <a:ext cx="662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Basophil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80" name="object 28"/>
          <p:cNvSpPr txBox="1"/>
          <p:nvPr/>
        </p:nvSpPr>
        <p:spPr>
          <a:xfrm>
            <a:off x="161340" y="3244418"/>
            <a:ext cx="632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Follic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e-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81" name="object 29"/>
          <p:cNvSpPr txBox="1"/>
          <p:nvPr/>
        </p:nvSpPr>
        <p:spPr>
          <a:xfrm>
            <a:off x="161340" y="3458083"/>
            <a:ext cx="8293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stimulating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82" name="object 30"/>
          <p:cNvSpPr txBox="1"/>
          <p:nvPr/>
        </p:nvSpPr>
        <p:spPr>
          <a:xfrm>
            <a:off x="161340" y="3671442"/>
            <a:ext cx="658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hormone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83" name="object 31"/>
          <p:cNvSpPr txBox="1"/>
          <p:nvPr/>
        </p:nvSpPr>
        <p:spPr>
          <a:xfrm>
            <a:off x="1332991" y="3458083"/>
            <a:ext cx="85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84" name="object 32"/>
          <p:cNvSpPr txBox="1"/>
          <p:nvPr/>
        </p:nvSpPr>
        <p:spPr>
          <a:xfrm>
            <a:off x="2428748" y="3458083"/>
            <a:ext cx="3524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FSH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85" name="object 33"/>
          <p:cNvSpPr txBox="1"/>
          <p:nvPr/>
        </p:nvSpPr>
        <p:spPr>
          <a:xfrm>
            <a:off x="3524250" y="3458083"/>
            <a:ext cx="9671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Glycoprotein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86" name="object 34"/>
          <p:cNvSpPr txBox="1"/>
          <p:nvPr/>
        </p:nvSpPr>
        <p:spPr>
          <a:xfrm>
            <a:off x="4619625" y="3458083"/>
            <a:ext cx="1757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Gonadotrophs</a:t>
            </a:r>
            <a:r>
              <a:rPr sz="14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Basophil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87" name="object 35"/>
          <p:cNvSpPr txBox="1"/>
          <p:nvPr/>
        </p:nvSpPr>
        <p:spPr>
          <a:xfrm>
            <a:off x="6810882" y="3458083"/>
            <a:ext cx="5715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onads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88" name="object 36"/>
          <p:cNvSpPr txBox="1"/>
          <p:nvPr/>
        </p:nvSpPr>
        <p:spPr>
          <a:xfrm>
            <a:off x="6810882" y="2704338"/>
            <a:ext cx="1854835" cy="9391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Thyroid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gland</a:t>
            </a:r>
            <a:r>
              <a:rPr sz="14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thyroid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08075"/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hormones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08075">
              <a:spcBef>
                <a:spcPts val="89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Growth</a:t>
            </a:r>
            <a:r>
              <a:rPr sz="14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89" name="object 37"/>
          <p:cNvSpPr txBox="1"/>
          <p:nvPr/>
        </p:nvSpPr>
        <p:spPr>
          <a:xfrm>
            <a:off x="161340" y="3983482"/>
            <a:ext cx="848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Luteinizing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90" name="object 38"/>
          <p:cNvSpPr txBox="1"/>
          <p:nvPr/>
        </p:nvSpPr>
        <p:spPr>
          <a:xfrm>
            <a:off x="161340" y="4196841"/>
            <a:ext cx="658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hormone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91" name="object 39"/>
          <p:cNvSpPr txBox="1"/>
          <p:nvPr/>
        </p:nvSpPr>
        <p:spPr>
          <a:xfrm>
            <a:off x="1332991" y="4090161"/>
            <a:ext cx="650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Lutropin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92" name="object 40"/>
          <p:cNvSpPr txBox="1"/>
          <p:nvPr/>
        </p:nvSpPr>
        <p:spPr>
          <a:xfrm>
            <a:off x="2428748" y="4090161"/>
            <a:ext cx="7562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LH,</a:t>
            </a:r>
            <a:r>
              <a:rPr sz="1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ICSH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93" name="object 41"/>
          <p:cNvSpPr txBox="1"/>
          <p:nvPr/>
        </p:nvSpPr>
        <p:spPr>
          <a:xfrm>
            <a:off x="3524250" y="4090161"/>
            <a:ext cx="967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Glycoprotein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94" name="object 42"/>
          <p:cNvSpPr txBox="1"/>
          <p:nvPr/>
        </p:nvSpPr>
        <p:spPr>
          <a:xfrm>
            <a:off x="4619625" y="4090161"/>
            <a:ext cx="17576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Gonadotrophs</a:t>
            </a:r>
            <a:r>
              <a:rPr sz="14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Basophil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95" name="object 43"/>
          <p:cNvSpPr txBox="1"/>
          <p:nvPr/>
        </p:nvSpPr>
        <p:spPr>
          <a:xfrm>
            <a:off x="6810882" y="4090161"/>
            <a:ext cx="571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onads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96" name="object 44"/>
          <p:cNvSpPr txBox="1"/>
          <p:nvPr/>
        </p:nvSpPr>
        <p:spPr>
          <a:xfrm>
            <a:off x="161340" y="4858639"/>
            <a:ext cx="570230" cy="419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Growth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97" name="object 45"/>
          <p:cNvSpPr txBox="1"/>
          <p:nvPr/>
        </p:nvSpPr>
        <p:spPr>
          <a:xfrm>
            <a:off x="161340" y="5071998"/>
            <a:ext cx="658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hormone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98" name="object 46"/>
          <p:cNvSpPr txBox="1"/>
          <p:nvPr/>
        </p:nvSpPr>
        <p:spPr>
          <a:xfrm>
            <a:off x="1332991" y="4965319"/>
            <a:ext cx="9963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Somatotropin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699" name="object 47"/>
          <p:cNvSpPr txBox="1"/>
          <p:nvPr/>
        </p:nvSpPr>
        <p:spPr>
          <a:xfrm>
            <a:off x="2428748" y="4965319"/>
            <a:ext cx="706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GH,</a:t>
            </a:r>
            <a:r>
              <a:rPr sz="1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STH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00" name="object 48"/>
          <p:cNvSpPr txBox="1"/>
          <p:nvPr/>
        </p:nvSpPr>
        <p:spPr>
          <a:xfrm>
            <a:off x="3524250" y="4965319"/>
            <a:ext cx="878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Polypeptide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01" name="object 49"/>
          <p:cNvSpPr txBox="1"/>
          <p:nvPr/>
        </p:nvSpPr>
        <p:spPr>
          <a:xfrm>
            <a:off x="4619625" y="4965319"/>
            <a:ext cx="18357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Somatotrophs</a:t>
            </a:r>
            <a:r>
              <a:rPr sz="14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Acidophil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02" name="object 50"/>
          <p:cNvSpPr txBox="1"/>
          <p:nvPr/>
        </p:nvSpPr>
        <p:spPr>
          <a:xfrm>
            <a:off x="6810882" y="5071998"/>
            <a:ext cx="43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tissue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03" name="object 51"/>
          <p:cNvSpPr txBox="1"/>
          <p:nvPr/>
        </p:nvSpPr>
        <p:spPr>
          <a:xfrm>
            <a:off x="7906257" y="3458083"/>
            <a:ext cx="967740" cy="12560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5720"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reprod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ct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iv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 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>
              <a:spcBef>
                <a:spcPts val="77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Sex</a:t>
            </a:r>
            <a:r>
              <a:rPr sz="14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hormone  production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01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Promotes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04" name="object 52"/>
          <p:cNvSpPr txBox="1"/>
          <p:nvPr/>
        </p:nvSpPr>
        <p:spPr>
          <a:xfrm>
            <a:off x="6810882" y="4858639"/>
            <a:ext cx="2048510" cy="330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Liver,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adipose </a:t>
            </a:r>
            <a:r>
              <a:rPr sz="2100" baseline="33730" dirty="0">
                <a:solidFill>
                  <a:srgbClr val="006FC0"/>
                </a:solidFill>
                <a:latin typeface="Times New Roman"/>
                <a:cs typeface="Times New Roman"/>
              </a:rPr>
              <a:t>growth;</a:t>
            </a:r>
            <a:r>
              <a:rPr sz="2100" spc="-150" baseline="337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aseline="33730" dirty="0">
                <a:solidFill>
                  <a:srgbClr val="006FC0"/>
                </a:solidFill>
                <a:latin typeface="Times New Roman"/>
                <a:cs typeface="Times New Roman"/>
              </a:rPr>
              <a:t>lipid</a:t>
            </a:r>
            <a:endParaRPr sz="2100" baseline="3373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05" name="object 53"/>
          <p:cNvSpPr txBox="1"/>
          <p:nvPr/>
        </p:nvSpPr>
        <p:spPr>
          <a:xfrm>
            <a:off x="7906257" y="4965319"/>
            <a:ext cx="956944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and  carboh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drate 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metabolism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06" name="object 54"/>
          <p:cNvSpPr txBox="1"/>
          <p:nvPr/>
        </p:nvSpPr>
        <p:spPr>
          <a:xfrm>
            <a:off x="161340" y="1920545"/>
            <a:ext cx="670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Prolact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07" name="object 55"/>
          <p:cNvSpPr txBox="1"/>
          <p:nvPr/>
        </p:nvSpPr>
        <p:spPr>
          <a:xfrm>
            <a:off x="1332991" y="1813865"/>
            <a:ext cx="820419" cy="419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actogenic 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hormone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08" name="object 56"/>
          <p:cNvSpPr txBox="1"/>
          <p:nvPr/>
        </p:nvSpPr>
        <p:spPr>
          <a:xfrm>
            <a:off x="2428748" y="1920545"/>
            <a:ext cx="3524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PRL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09" name="object 57"/>
          <p:cNvSpPr txBox="1"/>
          <p:nvPr/>
        </p:nvSpPr>
        <p:spPr>
          <a:xfrm>
            <a:off x="3524250" y="1920545"/>
            <a:ext cx="878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Polypeptide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10" name="object 58"/>
          <p:cNvSpPr txBox="1"/>
          <p:nvPr/>
        </p:nvSpPr>
        <p:spPr>
          <a:xfrm>
            <a:off x="4619625" y="1706880"/>
            <a:ext cx="1072515" cy="622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Lactotrophs  and  Ma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mm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otrophs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11" name="object 59"/>
          <p:cNvSpPr txBox="1"/>
          <p:nvPr/>
        </p:nvSpPr>
        <p:spPr>
          <a:xfrm>
            <a:off x="5715127" y="1920545"/>
            <a:ext cx="7404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Acidophil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12" name="object 60"/>
          <p:cNvSpPr txBox="1"/>
          <p:nvPr/>
        </p:nvSpPr>
        <p:spPr>
          <a:xfrm>
            <a:off x="6810882" y="1706880"/>
            <a:ext cx="741045" cy="622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Ovaries,  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mm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spc="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y  glands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48713" name="object 61"/>
          <p:cNvSpPr txBox="1"/>
          <p:nvPr/>
        </p:nvSpPr>
        <p:spPr>
          <a:xfrm>
            <a:off x="7906257" y="1600200"/>
            <a:ext cx="1076960" cy="1028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Secretion of 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estrogens/prog 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esterone;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milk  production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1213"/>
            <a:ext cx="8305800" cy="32004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Neurological</a:t>
            </a:r>
            <a:r>
              <a:rPr lang="en-US" dirty="0"/>
              <a:t>: Psychosis, emotional labiality, loss of memory, depression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err="1"/>
              <a:t>Musculosketal</a:t>
            </a:r>
            <a:r>
              <a:rPr lang="en-US" b="1" dirty="0"/>
              <a:t>: </a:t>
            </a:r>
            <a:r>
              <a:rPr lang="en-US" dirty="0"/>
              <a:t>muscle weakness, muscle wasting, osteoporosis, buffalo hump, </a:t>
            </a:r>
            <a:r>
              <a:rPr lang="en-US" dirty="0" err="1"/>
              <a:t>truncal</a:t>
            </a:r>
            <a:r>
              <a:rPr lang="en-US" dirty="0"/>
              <a:t> obesity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Integumentary: </a:t>
            </a:r>
            <a:r>
              <a:rPr lang="en-US" dirty="0"/>
              <a:t>ecchymosis, purple </a:t>
            </a:r>
            <a:r>
              <a:rPr lang="en-US" dirty="0" err="1"/>
              <a:t>striae</a:t>
            </a:r>
            <a:r>
              <a:rPr lang="en-US" dirty="0"/>
              <a:t> on abdomen, </a:t>
            </a:r>
            <a:r>
              <a:rPr lang="en-US" dirty="0" smtClean="0"/>
              <a:t>poor wound </a:t>
            </a:r>
            <a:r>
              <a:rPr lang="en-US" dirty="0"/>
              <a:t>healing, skin infections, thin skin,</a:t>
            </a:r>
            <a:r>
              <a:rPr lang="en-US" sz="3600" dirty="0"/>
              <a:t> </a:t>
            </a:r>
            <a:r>
              <a:rPr lang="en-US" dirty="0"/>
              <a:t>acne.</a:t>
            </a:r>
          </a:p>
          <a:p>
            <a:endParaRPr lang="en-US" dirty="0"/>
          </a:p>
          <a:p>
            <a:endParaRPr lang="en-CA" sz="3600" dirty="0"/>
          </a:p>
        </p:txBody>
      </p:sp>
      <p:sp>
        <p:nvSpPr>
          <p:cNvPr id="1049075" name="Rectangle 3"/>
          <p:cNvSpPr txBox="1">
            <a:spLocks noChangeArrowheads="1"/>
          </p:cNvSpPr>
          <p:nvPr/>
        </p:nvSpPr>
        <p:spPr>
          <a:xfrm>
            <a:off x="228600" y="2667000"/>
            <a:ext cx="8001000" cy="284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CVs: HTN 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GI: peptic ulcers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Metabolic: hyppokalemia, hypernatremia, edema, moon face, weight gain.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Classic symptoms of Cushing’s: moon face, buffalo hump, purple straie, truncal obesity.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mtClean="0"/>
          </a:p>
          <a:p>
            <a:pPr marL="342900" indent="-342900">
              <a:buFont typeface="Arial" pitchFamily="34" charset="0"/>
              <a:buChar char="•"/>
            </a:pPr>
            <a:endParaRPr lang="en-CA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419100"/>
          </a:xfrm>
        </p:spPr>
        <p:txBody>
          <a:bodyPr/>
          <a:lstStyle/>
          <a:p>
            <a:r>
              <a:rPr lang="en-US"/>
              <a:t>Advanced Cushing’s</a:t>
            </a:r>
            <a:endParaRPr lang="en-CA"/>
          </a:p>
        </p:txBody>
      </p:sp>
      <p:pic>
        <p:nvPicPr>
          <p:cNvPr id="2097154" name="Picture 4" descr="AdvancedCushingsDis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495800" cy="4572000"/>
          </a:xfrm>
          <a:prstGeom prst="rect">
            <a:avLst/>
          </a:prstGeom>
          <a:noFill/>
        </p:spPr>
      </p:pic>
      <p:pic>
        <p:nvPicPr>
          <p:cNvPr id="2097155" name="Picture 6" descr="stomachstria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76400"/>
            <a:ext cx="29718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2438400" cy="615553"/>
          </a:xfrm>
        </p:spPr>
        <p:txBody>
          <a:bodyPr/>
          <a:lstStyle/>
          <a:p>
            <a:r>
              <a:rPr lang="en-US" sz="4000" b="1" dirty="0"/>
              <a:t>Diagnosis</a:t>
            </a:r>
            <a:endParaRPr lang="en-CA" sz="4000" b="1" dirty="0"/>
          </a:p>
        </p:txBody>
      </p:sp>
      <p:sp>
        <p:nvSpPr>
          <p:cNvPr id="1049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72400" cy="579120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/>
              <a:t>24 </a:t>
            </a:r>
            <a:r>
              <a:rPr lang="en-US" sz="3600" dirty="0" err="1"/>
              <a:t>hr</a:t>
            </a:r>
            <a:r>
              <a:rPr lang="en-US" sz="3600" dirty="0"/>
              <a:t> urine cortisol levels 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/>
              <a:t>Serum sodium levels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/>
              <a:t>Serum potassium levels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/>
              <a:t>Serum glucose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/>
              <a:t>Serum ACTH      in Cushing Disease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/>
              <a:t>ACTH suppression test to identify cause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/>
              <a:t>Dexamethasone </a:t>
            </a:r>
            <a:r>
              <a:rPr lang="en-US" sz="3600" dirty="0" err="1"/>
              <a:t>supression</a:t>
            </a:r>
            <a:r>
              <a:rPr lang="en-US" sz="3600" dirty="0"/>
              <a:t> test: cause pituitary or adrenal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/>
              <a:t>Radiological exam to reveal pituitary or adrenal tumor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endParaRPr lang="en-CA" sz="3600" dirty="0"/>
          </a:p>
        </p:txBody>
      </p:sp>
      <p:sp>
        <p:nvSpPr>
          <p:cNvPr id="1049079" name="AutoShape 4"/>
          <p:cNvSpPr>
            <a:spLocks noChangeArrowheads="1"/>
          </p:cNvSpPr>
          <p:nvPr/>
        </p:nvSpPr>
        <p:spPr bwMode="auto">
          <a:xfrm>
            <a:off x="5943600" y="990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49080" name="AutoShape 5"/>
          <p:cNvSpPr>
            <a:spLocks noChangeArrowheads="1"/>
          </p:cNvSpPr>
          <p:nvPr/>
        </p:nvSpPr>
        <p:spPr bwMode="auto">
          <a:xfrm>
            <a:off x="5029200" y="15240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49081" name="AutoShape 6"/>
          <p:cNvSpPr>
            <a:spLocks noChangeArrowheads="1"/>
          </p:cNvSpPr>
          <p:nvPr/>
        </p:nvSpPr>
        <p:spPr bwMode="auto">
          <a:xfrm>
            <a:off x="3962400" y="2514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49082" name="AutoShape 7"/>
          <p:cNvSpPr>
            <a:spLocks noChangeArrowheads="1"/>
          </p:cNvSpPr>
          <p:nvPr/>
        </p:nvSpPr>
        <p:spPr bwMode="auto">
          <a:xfrm>
            <a:off x="3657600" y="29718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49083" name="AutoShape 8"/>
          <p:cNvSpPr>
            <a:spLocks noChangeArrowheads="1"/>
          </p:cNvSpPr>
          <p:nvPr/>
        </p:nvSpPr>
        <p:spPr bwMode="auto">
          <a:xfrm>
            <a:off x="5562600" y="1981200"/>
            <a:ext cx="1524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7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23900"/>
          </a:xfrm>
        </p:spPr>
        <p:txBody>
          <a:bodyPr/>
          <a:lstStyle/>
          <a:p>
            <a:r>
              <a:rPr lang="en-US" sz="4800"/>
              <a:t>Treatment</a:t>
            </a:r>
          </a:p>
        </p:txBody>
      </p:sp>
      <p:sp>
        <p:nvSpPr>
          <p:cNvPr id="10490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190999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err="1"/>
              <a:t>Transphenoidal</a:t>
            </a:r>
            <a:r>
              <a:rPr lang="en-US" sz="2800" dirty="0"/>
              <a:t> surgery if the condition is due to a pituitary tumor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Where surgery is contraindicated or fails to reduce cortisol levels, </a:t>
            </a:r>
            <a:r>
              <a:rPr lang="en-US" sz="2800" dirty="0" err="1"/>
              <a:t>adrenalectomy</a:t>
            </a:r>
            <a:r>
              <a:rPr lang="en-US" sz="2800" dirty="0"/>
              <a:t> and/or pituitary radiation may be necessary.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Adrenocortical Inhibitors: (</a:t>
            </a:r>
            <a:r>
              <a:rPr lang="en-US" sz="2800" dirty="0" err="1"/>
              <a:t>metapyrone</a:t>
            </a:r>
            <a:r>
              <a:rPr lang="en-US" sz="2800" dirty="0"/>
              <a:t>, </a:t>
            </a:r>
            <a:r>
              <a:rPr lang="en-US" sz="2800" dirty="0" err="1"/>
              <a:t>aminogluthimide</a:t>
            </a:r>
            <a:r>
              <a:rPr lang="en-US" sz="2800" dirty="0"/>
              <a:t>) are only effective short-term.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Diet: low calorie, carbohydrate &amp; salt. High potassium.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9" name="Title 1"/>
          <p:cNvSpPr>
            <a:spLocks noGrp="1"/>
          </p:cNvSpPr>
          <p:nvPr>
            <p:ph type="title"/>
          </p:nvPr>
        </p:nvSpPr>
        <p:spPr>
          <a:xfrm>
            <a:off x="2212341" y="2426494"/>
            <a:ext cx="5407659" cy="2387600"/>
          </a:xfrm>
        </p:spPr>
        <p:txBody>
          <a:bodyPr/>
          <a:lstStyle/>
          <a:p>
            <a:r>
              <a:rPr lang="en-US" sz="8000" dirty="0" smtClean="0"/>
              <a:t>THANK YOU</a:t>
            </a:r>
            <a:endParaRPr lang="en-IN" sz="8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263"/>
            <a:ext cx="8991600" cy="596900"/>
          </a:xfrm>
        </p:spPr>
        <p:txBody>
          <a:bodyPr/>
          <a:lstStyle/>
          <a:p>
            <a:r>
              <a:rPr lang="en-US" sz="4000" dirty="0"/>
              <a:t>Anterior Pituitary Disorders</a:t>
            </a:r>
          </a:p>
        </p:txBody>
      </p:sp>
      <p:graphicFrame>
        <p:nvGraphicFramePr>
          <p:cNvPr id="4194304" name="Group 52"/>
          <p:cNvGraphicFramePr>
            <a:graphicFrameLocks noGrp="1"/>
          </p:cNvGraphicFramePr>
          <p:nvPr>
            <p:ph type="tbl" idx="1"/>
          </p:nvPr>
        </p:nvGraphicFramePr>
        <p:xfrm>
          <a:off x="0" y="679450"/>
          <a:ext cx="9144000" cy="6159437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Hormone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Increased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Decreased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Gigantism (child)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Acromegaly (adult)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Dwarfism (child)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Lethargy, premature aging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Cushing’s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Addison’s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Goiter, increased BMR, HR, BP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Graves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Decreased BMR, HR, BP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Cretinism (children)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Prolactin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amenorrhea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 little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 puberty, infertility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Menstrual cycle disturbance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Amenorrhea, impotence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object 2"/>
          <p:cNvSpPr txBox="1">
            <a:spLocks noGrp="1"/>
          </p:cNvSpPr>
          <p:nvPr>
            <p:ph type="title"/>
          </p:nvPr>
        </p:nvSpPr>
        <p:spPr>
          <a:xfrm>
            <a:off x="1934210" y="486409"/>
            <a:ext cx="5265420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Aetiology </a:t>
            </a:r>
            <a:r>
              <a:rPr sz="3600" b="1" dirty="0">
                <a:latin typeface="Calibri"/>
                <a:cs typeface="Calibri"/>
              </a:rPr>
              <a:t>-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Hypopituitarism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48729" name="object 3"/>
          <p:cNvSpPr txBox="1"/>
          <p:nvPr/>
        </p:nvSpPr>
        <p:spPr>
          <a:xfrm>
            <a:off x="764540" y="1511300"/>
            <a:ext cx="5757545" cy="461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SzPct val="96153"/>
              <a:buAutoNum type="arabicPeriod"/>
              <a:tabLst>
                <a:tab pos="269240" algn="l"/>
              </a:tabLst>
            </a:pPr>
            <a:r>
              <a:rPr sz="2600" b="1" spc="-5" dirty="0">
                <a:latin typeface="Calibri"/>
                <a:cs typeface="Calibri"/>
              </a:rPr>
              <a:t>Developmental/Structural</a:t>
            </a:r>
            <a:endParaRPr sz="2600">
              <a:latin typeface="Calibri"/>
              <a:cs typeface="Calibri"/>
            </a:endParaRPr>
          </a:p>
          <a:p>
            <a:pPr marL="456565" lvl="1" indent="-306705">
              <a:lnSpc>
                <a:spcPct val="100000"/>
              </a:lnSpc>
              <a:spcBef>
                <a:spcPts val="20"/>
              </a:spcBef>
              <a:buAutoNum type="alphaLcParenR"/>
              <a:tabLst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Pituitary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dysplasia/Aplasia</a:t>
            </a:r>
            <a:endParaRPr sz="2400">
              <a:latin typeface="Calibri"/>
              <a:cs typeface="Calibri"/>
            </a:endParaRPr>
          </a:p>
          <a:p>
            <a:pPr marL="469900" lvl="1" indent="-320040">
              <a:lnSpc>
                <a:spcPct val="100000"/>
              </a:lnSpc>
              <a:spcBef>
                <a:spcPts val="20"/>
              </a:spcBef>
              <a:buAutoNum type="alphaLcParenR"/>
              <a:tabLst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Encephalocele, congenital empty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sella</a:t>
            </a:r>
            <a:endParaRPr sz="2400">
              <a:latin typeface="Calibri"/>
              <a:cs typeface="Calibri"/>
            </a:endParaRPr>
          </a:p>
          <a:p>
            <a:pPr marL="439420" lvl="1" indent="-289560">
              <a:lnSpc>
                <a:spcPct val="100000"/>
              </a:lnSpc>
              <a:spcBef>
                <a:spcPts val="20"/>
              </a:spcBef>
              <a:buAutoNum type="alphaLcParenR"/>
              <a:tabLst>
                <a:tab pos="440055" algn="l"/>
                <a:tab pos="3736340" algn="l"/>
              </a:tabLst>
            </a:pPr>
            <a:r>
              <a:rPr sz="2400" spc="-5" dirty="0">
                <a:latin typeface="Calibri"/>
                <a:cs typeface="Calibri"/>
              </a:rPr>
              <a:t>Congenital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hypothalamus	disorder</a:t>
            </a:r>
            <a:endParaRPr sz="2400">
              <a:latin typeface="Calibri"/>
              <a:cs typeface="Calibri"/>
            </a:endParaRPr>
          </a:p>
          <a:p>
            <a:pPr marL="1202690" lvl="2" indent="-229870">
              <a:lnSpc>
                <a:spcPct val="100000"/>
              </a:lnSpc>
              <a:spcBef>
                <a:spcPts val="20"/>
              </a:spcBef>
              <a:buAutoNum type="romanLcParenR"/>
              <a:tabLst>
                <a:tab pos="1203325" algn="l"/>
              </a:tabLst>
            </a:pPr>
            <a:r>
              <a:rPr sz="2400" spc="-5" dirty="0">
                <a:solidFill>
                  <a:srgbClr val="0099CC"/>
                </a:solidFill>
                <a:latin typeface="Calibri"/>
                <a:cs typeface="Calibri"/>
              </a:rPr>
              <a:t>Septo- </a:t>
            </a:r>
            <a:r>
              <a:rPr sz="2400" spc="-10" dirty="0">
                <a:solidFill>
                  <a:srgbClr val="0099CC"/>
                </a:solidFill>
                <a:latin typeface="Calibri"/>
                <a:cs typeface="Calibri"/>
              </a:rPr>
              <a:t>optic</a:t>
            </a:r>
            <a:r>
              <a:rPr sz="2400" spc="-5" dirty="0">
                <a:solidFill>
                  <a:srgbClr val="0099CC"/>
                </a:solidFill>
                <a:latin typeface="Calibri"/>
                <a:cs typeface="Calibri"/>
              </a:rPr>
              <a:t> dysplasia</a:t>
            </a:r>
            <a:endParaRPr sz="2400">
              <a:latin typeface="Calibri"/>
              <a:cs typeface="Calibri"/>
            </a:endParaRPr>
          </a:p>
          <a:p>
            <a:pPr marL="1274445" lvl="2" indent="-301625">
              <a:lnSpc>
                <a:spcPct val="100000"/>
              </a:lnSpc>
              <a:spcBef>
                <a:spcPts val="20"/>
              </a:spcBef>
              <a:buAutoNum type="romanLcParenR"/>
              <a:tabLst>
                <a:tab pos="1275080" algn="l"/>
              </a:tabLst>
            </a:pPr>
            <a:r>
              <a:rPr sz="2400" spc="-5" dirty="0">
                <a:solidFill>
                  <a:srgbClr val="0099CC"/>
                </a:solidFill>
                <a:latin typeface="Calibri"/>
                <a:cs typeface="Calibri"/>
              </a:rPr>
              <a:t>Prader- willi</a:t>
            </a:r>
            <a:r>
              <a:rPr sz="2400" spc="-10" dirty="0">
                <a:solidFill>
                  <a:srgbClr val="0099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99CC"/>
                </a:solidFill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  <a:p>
            <a:pPr marL="1275080" lvl="2" indent="-370840">
              <a:lnSpc>
                <a:spcPct val="100000"/>
              </a:lnSpc>
              <a:spcBef>
                <a:spcPts val="20"/>
              </a:spcBef>
              <a:buAutoNum type="romanLcParenR"/>
              <a:tabLst>
                <a:tab pos="1275715" algn="l"/>
              </a:tabLst>
            </a:pPr>
            <a:r>
              <a:rPr sz="2400" spc="-5" dirty="0">
                <a:solidFill>
                  <a:srgbClr val="0099CC"/>
                </a:solidFill>
                <a:latin typeface="Calibri"/>
                <a:cs typeface="Calibri"/>
              </a:rPr>
              <a:t>Kallmann</a:t>
            </a:r>
            <a:r>
              <a:rPr sz="2400" spc="-15" dirty="0">
                <a:solidFill>
                  <a:srgbClr val="0099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99CC"/>
                </a:solidFill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  <a:p>
            <a:pPr marL="1271905" lvl="2" indent="-367665">
              <a:lnSpc>
                <a:spcPct val="100000"/>
              </a:lnSpc>
              <a:spcBef>
                <a:spcPts val="20"/>
              </a:spcBef>
              <a:buAutoNum type="romanLcParenR"/>
              <a:tabLst>
                <a:tab pos="1272540" algn="l"/>
              </a:tabLst>
            </a:pPr>
            <a:r>
              <a:rPr sz="2400" spc="-5" dirty="0">
                <a:solidFill>
                  <a:srgbClr val="0099CC"/>
                </a:solidFill>
                <a:latin typeface="Calibri"/>
                <a:cs typeface="Calibri"/>
              </a:rPr>
              <a:t>Laurence-moon-beidl</a:t>
            </a:r>
            <a:r>
              <a:rPr sz="2400" spc="-15" dirty="0">
                <a:solidFill>
                  <a:srgbClr val="0099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99CC"/>
                </a:solidFill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640"/>
              </a:spcBef>
              <a:buSzPct val="96153"/>
              <a:buAutoNum type="arabicPeriod"/>
              <a:tabLst>
                <a:tab pos="343535" algn="l"/>
              </a:tabLst>
            </a:pPr>
            <a:r>
              <a:rPr sz="2600" b="1" spc="-5" dirty="0">
                <a:latin typeface="Calibri"/>
                <a:cs typeface="Calibri"/>
              </a:rPr>
              <a:t>Neoplastic</a:t>
            </a:r>
            <a:endParaRPr sz="2600">
              <a:latin typeface="Calibri"/>
              <a:cs typeface="Calibri"/>
            </a:endParaRPr>
          </a:p>
          <a:p>
            <a:pPr marL="355600" lvl="1" indent="30480">
              <a:lnSpc>
                <a:spcPct val="100000"/>
              </a:lnSpc>
              <a:spcBef>
                <a:spcPts val="800"/>
              </a:spcBef>
              <a:buAutoNum type="alphaLcParenR"/>
              <a:tabLst>
                <a:tab pos="693420" algn="l"/>
              </a:tabLst>
            </a:pPr>
            <a:r>
              <a:rPr sz="2400" spc="-5" dirty="0">
                <a:latin typeface="Calibri"/>
                <a:cs typeface="Calibri"/>
              </a:rPr>
              <a:t>Pituitary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adenoma</a:t>
            </a:r>
            <a:endParaRPr sz="2400">
              <a:latin typeface="Calibri"/>
              <a:cs typeface="Calibri"/>
            </a:endParaRPr>
          </a:p>
          <a:p>
            <a:pPr marL="355600" marR="5080" lvl="1" indent="68580">
              <a:lnSpc>
                <a:spcPct val="100000"/>
              </a:lnSpc>
              <a:spcBef>
                <a:spcPts val="640"/>
              </a:spcBef>
              <a:buAutoNum type="alphaLcParenR"/>
              <a:tabLst>
                <a:tab pos="744855" algn="l"/>
              </a:tabLst>
            </a:pPr>
            <a:r>
              <a:rPr sz="2400" spc="-5" dirty="0">
                <a:latin typeface="Calibri"/>
                <a:cs typeface="Calibri"/>
              </a:rPr>
              <a:t>Parasellar mass( eg: germinoma, glioma,  ependymoma)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3424</Words>
  <Application>Microsoft Office PowerPoint</Application>
  <PresentationFormat>On-screen Show (4:3)</PresentationFormat>
  <Paragraphs>710</Paragraphs>
  <Slides>74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ANTERIOR PITUITARY SYNDROME</vt:lpstr>
      <vt:lpstr>Introduction of Pituitary Gland.</vt:lpstr>
      <vt:lpstr>                    Anatomy</vt:lpstr>
      <vt:lpstr>Anatomy and physiology of the pituitary gland:</vt:lpstr>
      <vt:lpstr>Slide 5</vt:lpstr>
      <vt:lpstr>Slide 6</vt:lpstr>
      <vt:lpstr>Major hormones secreted:</vt:lpstr>
      <vt:lpstr>Anterior Pituitary Disorders</vt:lpstr>
      <vt:lpstr>Aetiology - Hypopituitarism</vt:lpstr>
      <vt:lpstr>Contd..</vt:lpstr>
      <vt:lpstr>Contd..</vt:lpstr>
      <vt:lpstr>Septo-Optic Dysplasia</vt:lpstr>
      <vt:lpstr>Prader Willi Syndrome</vt:lpstr>
      <vt:lpstr>Kallman Syndrome</vt:lpstr>
      <vt:lpstr>Kallman Syndrome</vt:lpstr>
      <vt:lpstr>Laurence-Moon-Bardet-Biedl Syndrome</vt:lpstr>
      <vt:lpstr>Hypopituitarism (Acquired Causes)</vt:lpstr>
      <vt:lpstr>Order of hormone deficiencies</vt:lpstr>
      <vt:lpstr>Pituitary adenoma(Non functioning)</vt:lpstr>
      <vt:lpstr>Management of nonfunctioning pituitary adenoma</vt:lpstr>
      <vt:lpstr>Pituitary Apoplexy</vt:lpstr>
      <vt:lpstr>Pituitary Apoplexy</vt:lpstr>
      <vt:lpstr>Normal MRI imaging of Pituitary</vt:lpstr>
      <vt:lpstr>Slide 24</vt:lpstr>
      <vt:lpstr>Sheehan’s Syndrome</vt:lpstr>
      <vt:lpstr>Sheehan’s Syndrome</vt:lpstr>
      <vt:lpstr>Lymphocytic Hypophysitis</vt:lpstr>
      <vt:lpstr>Slide 28</vt:lpstr>
      <vt:lpstr>Trauma</vt:lpstr>
      <vt:lpstr>Slide 30</vt:lpstr>
      <vt:lpstr>Cranial Irradiation</vt:lpstr>
      <vt:lpstr>Empty Sella Syndrome</vt:lpstr>
      <vt:lpstr>Slide 33</vt:lpstr>
      <vt:lpstr>Clinical Presentation</vt:lpstr>
      <vt:lpstr>Empty Sella Syndrome</vt:lpstr>
      <vt:lpstr>Specific Hormone  Deficiencies</vt:lpstr>
      <vt:lpstr>Growth Hormone Deficiency</vt:lpstr>
      <vt:lpstr>Diagnosis of GH Deficiency</vt:lpstr>
      <vt:lpstr>GH replacement therapy</vt:lpstr>
      <vt:lpstr>Slide 40</vt:lpstr>
      <vt:lpstr>Gonadotropin Deficiency</vt:lpstr>
      <vt:lpstr>Slide 42</vt:lpstr>
      <vt:lpstr>Diagnosis &amp; Management</vt:lpstr>
      <vt:lpstr>ACTH Deficiency</vt:lpstr>
      <vt:lpstr>Diagnosis of Hypocortisolism</vt:lpstr>
      <vt:lpstr>Slide 46</vt:lpstr>
      <vt:lpstr>Treatment of ACTH deficiency</vt:lpstr>
      <vt:lpstr>TSH Deficiency</vt:lpstr>
      <vt:lpstr>Prolactin Deficiency</vt:lpstr>
      <vt:lpstr>Hyperfunction</vt:lpstr>
      <vt:lpstr>Gigantism</vt:lpstr>
      <vt:lpstr>Slide 52</vt:lpstr>
      <vt:lpstr>Continued…</vt:lpstr>
      <vt:lpstr>Continued…</vt:lpstr>
      <vt:lpstr>Slide 55</vt:lpstr>
      <vt:lpstr>Acromegaly :</vt:lpstr>
      <vt:lpstr>Slide 57</vt:lpstr>
      <vt:lpstr>Slide 58</vt:lpstr>
      <vt:lpstr>Slide 59</vt:lpstr>
      <vt:lpstr>Slide 60</vt:lpstr>
      <vt:lpstr>Slide 61</vt:lpstr>
      <vt:lpstr>Diagnosis</vt:lpstr>
      <vt:lpstr>Treatment</vt:lpstr>
      <vt:lpstr>Drug treatment of Acromegaly:-</vt:lpstr>
      <vt:lpstr>Hyperprolactemia</vt:lpstr>
      <vt:lpstr>Slide 66</vt:lpstr>
      <vt:lpstr> Increased ACTH:Cushing’s Disease</vt:lpstr>
      <vt:lpstr>Etiology - Hypercortisolism</vt:lpstr>
      <vt:lpstr>Slide 69</vt:lpstr>
      <vt:lpstr>Slide 70</vt:lpstr>
      <vt:lpstr>Advanced Cushing’s</vt:lpstr>
      <vt:lpstr>Diagnosis</vt:lpstr>
      <vt:lpstr>Treatment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Pituitary Gland.</dc:title>
  <dc:creator>PIYU</dc:creator>
  <cp:lastModifiedBy>Jeevana</cp:lastModifiedBy>
  <cp:revision>1</cp:revision>
  <dcterms:created xsi:type="dcterms:W3CDTF">2017-11-22T07:35:35Z</dcterms:created>
  <dcterms:modified xsi:type="dcterms:W3CDTF">2020-08-19T11:26:31Z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2016-12-19T00:00:00Z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2017-11-22T00:00:00Z</vt:filetime>
  </property>
</Properties>
</file>