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9" d="100"/>
          <a:sy n="69" d="100"/>
        </p:scale>
        <p:origin x="-76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55"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56"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57"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58"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59"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60"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4"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595"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048596" name="Date Placeholder 3"/>
          <p:cNvSpPr>
            <a:spLocks noGrp="1"/>
          </p:cNvSpPr>
          <p:nvPr>
            <p:ph type="dt" sz="half" idx="10"/>
          </p:nvPr>
        </p:nvSpPr>
        <p:spPr/>
        <p:txBody>
          <a:bodyPr/>
          <a:lstStyle/>
          <a:p>
            <a:fld id="{BD9C7679-BDFA-4D3D-B792-C436BCC3401E}" type="datetimeFigureOut">
              <a:rPr lang="en-US" smtClean="0"/>
              <a:pPr/>
              <a:t>8/19/2020</a:t>
            </a:fld>
            <a:endParaRPr lang="en-US"/>
          </a:p>
        </p:txBody>
      </p:sp>
      <p:sp>
        <p:nvSpPr>
          <p:cNvPr id="1048597" name="Footer Placeholder 4"/>
          <p:cNvSpPr>
            <a:spLocks noGrp="1"/>
          </p:cNvSpPr>
          <p:nvPr>
            <p:ph type="ftr" sz="quarter" idx="11"/>
          </p:nvPr>
        </p:nvSpPr>
        <p:spPr/>
        <p:txBody>
          <a:bodyPr/>
          <a:lstStyle/>
          <a:p>
            <a:endParaRPr lang="en-US"/>
          </a:p>
        </p:txBody>
      </p:sp>
      <p:sp>
        <p:nvSpPr>
          <p:cNvPr id="1048598" name="Slide Number Placeholder 5"/>
          <p:cNvSpPr>
            <a:spLocks noGrp="1"/>
          </p:cNvSpPr>
          <p:nvPr>
            <p:ph type="sldNum" sz="quarter" idx="12"/>
          </p:nvPr>
        </p:nvSpPr>
        <p:spPr/>
        <p:txBody>
          <a:bodyPr/>
          <a:lstStyle/>
          <a:p>
            <a:fld id="{A04B42D1-1D81-43F9-9D51-86AE9D966E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28" name="Title 1"/>
          <p:cNvSpPr>
            <a:spLocks noGrp="1"/>
          </p:cNvSpPr>
          <p:nvPr>
            <p:ph type="title"/>
          </p:nvPr>
        </p:nvSpPr>
        <p:spPr/>
        <p:txBody>
          <a:bodyPr/>
          <a:lstStyle/>
          <a:p>
            <a:r>
              <a:rPr lang="en-US" smtClean="0"/>
              <a:t>Click to edit Master title style</a:t>
            </a:r>
            <a:endParaRPr lang="en-US"/>
          </a:p>
        </p:txBody>
      </p:sp>
      <p:sp>
        <p:nvSpPr>
          <p:cNvPr id="1048729"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30" name="Date Placeholder 3"/>
          <p:cNvSpPr>
            <a:spLocks noGrp="1"/>
          </p:cNvSpPr>
          <p:nvPr>
            <p:ph type="dt" sz="half" idx="10"/>
          </p:nvPr>
        </p:nvSpPr>
        <p:spPr/>
        <p:txBody>
          <a:bodyPr/>
          <a:lstStyle/>
          <a:p>
            <a:fld id="{BD9C7679-BDFA-4D3D-B792-C436BCC3401E}" type="datetimeFigureOut">
              <a:rPr lang="en-US" smtClean="0"/>
              <a:pPr/>
              <a:t>8/19/2020</a:t>
            </a:fld>
            <a:endParaRPr lang="en-US"/>
          </a:p>
        </p:txBody>
      </p:sp>
      <p:sp>
        <p:nvSpPr>
          <p:cNvPr id="1048731" name="Footer Placeholder 4"/>
          <p:cNvSpPr>
            <a:spLocks noGrp="1"/>
          </p:cNvSpPr>
          <p:nvPr>
            <p:ph type="ftr" sz="quarter" idx="11"/>
          </p:nvPr>
        </p:nvSpPr>
        <p:spPr/>
        <p:txBody>
          <a:bodyPr/>
          <a:lstStyle/>
          <a:p>
            <a:endParaRPr lang="en-US"/>
          </a:p>
        </p:txBody>
      </p:sp>
      <p:sp>
        <p:nvSpPr>
          <p:cNvPr id="1048732" name="Slide Number Placeholder 5"/>
          <p:cNvSpPr>
            <a:spLocks noGrp="1"/>
          </p:cNvSpPr>
          <p:nvPr>
            <p:ph type="sldNum" sz="quarter" idx="12"/>
          </p:nvPr>
        </p:nvSpPr>
        <p:spPr/>
        <p:txBody>
          <a:bodyPr/>
          <a:lstStyle/>
          <a:p>
            <a:fld id="{A04B42D1-1D81-43F9-9D51-86AE9D966E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17"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1048718"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9" name="Date Placeholder 3"/>
          <p:cNvSpPr>
            <a:spLocks noGrp="1"/>
          </p:cNvSpPr>
          <p:nvPr>
            <p:ph type="dt" sz="half" idx="10"/>
          </p:nvPr>
        </p:nvSpPr>
        <p:spPr/>
        <p:txBody>
          <a:bodyPr/>
          <a:lstStyle/>
          <a:p>
            <a:fld id="{BD9C7679-BDFA-4D3D-B792-C436BCC3401E}" type="datetimeFigureOut">
              <a:rPr lang="en-US" smtClean="0"/>
              <a:pPr/>
              <a:t>8/19/2020</a:t>
            </a:fld>
            <a:endParaRPr lang="en-US"/>
          </a:p>
        </p:txBody>
      </p:sp>
      <p:sp>
        <p:nvSpPr>
          <p:cNvPr id="1048720" name="Footer Placeholder 4"/>
          <p:cNvSpPr>
            <a:spLocks noGrp="1"/>
          </p:cNvSpPr>
          <p:nvPr>
            <p:ph type="ftr" sz="quarter" idx="11"/>
          </p:nvPr>
        </p:nvSpPr>
        <p:spPr/>
        <p:txBody>
          <a:bodyPr/>
          <a:lstStyle/>
          <a:p>
            <a:endParaRPr lang="en-US"/>
          </a:p>
        </p:txBody>
      </p:sp>
      <p:sp>
        <p:nvSpPr>
          <p:cNvPr id="1048721" name="Slide Number Placeholder 5"/>
          <p:cNvSpPr>
            <a:spLocks noGrp="1"/>
          </p:cNvSpPr>
          <p:nvPr>
            <p:ph type="sldNum" sz="quarter" idx="12"/>
          </p:nvPr>
        </p:nvSpPr>
        <p:spPr/>
        <p:txBody>
          <a:bodyPr/>
          <a:lstStyle/>
          <a:p>
            <a:fld id="{A04B42D1-1D81-43F9-9D51-86AE9D966E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smtClean="0"/>
              <a:t>Click to edit Master title style</a:t>
            </a:r>
            <a:endParaRPr lang="en-US"/>
          </a:p>
        </p:txBody>
      </p:sp>
      <p:sp>
        <p:nvSpPr>
          <p:cNvPr id="1048582"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lstStyle/>
          <a:p>
            <a:fld id="{BD9C7679-BDFA-4D3D-B792-C436BCC3401E}" type="datetimeFigureOut">
              <a:rPr lang="en-US" smtClean="0"/>
              <a:pPr/>
              <a:t>8/19/2020</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A04B42D1-1D81-43F9-9D51-86AE9D966E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33"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8734"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48735" name="Date Placeholder 3"/>
          <p:cNvSpPr>
            <a:spLocks noGrp="1"/>
          </p:cNvSpPr>
          <p:nvPr>
            <p:ph type="dt" sz="half" idx="10"/>
          </p:nvPr>
        </p:nvSpPr>
        <p:spPr/>
        <p:txBody>
          <a:bodyPr/>
          <a:lstStyle/>
          <a:p>
            <a:fld id="{BD9C7679-BDFA-4D3D-B792-C436BCC3401E}" type="datetimeFigureOut">
              <a:rPr lang="en-US" smtClean="0"/>
              <a:pPr/>
              <a:t>8/19/2020</a:t>
            </a:fld>
            <a:endParaRPr lang="en-US"/>
          </a:p>
        </p:txBody>
      </p:sp>
      <p:sp>
        <p:nvSpPr>
          <p:cNvPr id="1048736" name="Footer Placeholder 4"/>
          <p:cNvSpPr>
            <a:spLocks noGrp="1"/>
          </p:cNvSpPr>
          <p:nvPr>
            <p:ph type="ftr" sz="quarter" idx="11"/>
          </p:nvPr>
        </p:nvSpPr>
        <p:spPr/>
        <p:txBody>
          <a:bodyPr/>
          <a:lstStyle/>
          <a:p>
            <a:endParaRPr lang="en-US"/>
          </a:p>
        </p:txBody>
      </p:sp>
      <p:sp>
        <p:nvSpPr>
          <p:cNvPr id="1048737" name="Slide Number Placeholder 5"/>
          <p:cNvSpPr>
            <a:spLocks noGrp="1"/>
          </p:cNvSpPr>
          <p:nvPr>
            <p:ph type="sldNum" sz="quarter" idx="12"/>
          </p:nvPr>
        </p:nvSpPr>
        <p:spPr/>
        <p:txBody>
          <a:bodyPr/>
          <a:lstStyle/>
          <a:p>
            <a:fld id="{A04B42D1-1D81-43F9-9D51-86AE9D966E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86" name="Title 1"/>
          <p:cNvSpPr>
            <a:spLocks noGrp="1"/>
          </p:cNvSpPr>
          <p:nvPr>
            <p:ph type="title"/>
          </p:nvPr>
        </p:nvSpPr>
        <p:spPr/>
        <p:txBody>
          <a:bodyPr/>
          <a:lstStyle/>
          <a:p>
            <a:r>
              <a:rPr lang="en-US" smtClean="0"/>
              <a:t>Click to edit Master title style</a:t>
            </a:r>
            <a:endParaRPr lang="en-US"/>
          </a:p>
        </p:txBody>
      </p:sp>
      <p:sp>
        <p:nvSpPr>
          <p:cNvPr id="1048687"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8"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9" name="Date Placeholder 4"/>
          <p:cNvSpPr>
            <a:spLocks noGrp="1"/>
          </p:cNvSpPr>
          <p:nvPr>
            <p:ph type="dt" sz="half" idx="10"/>
          </p:nvPr>
        </p:nvSpPr>
        <p:spPr/>
        <p:txBody>
          <a:bodyPr/>
          <a:lstStyle/>
          <a:p>
            <a:fld id="{BD9C7679-BDFA-4D3D-B792-C436BCC3401E}" type="datetimeFigureOut">
              <a:rPr lang="en-US" smtClean="0"/>
              <a:pPr/>
              <a:t>8/19/2020</a:t>
            </a:fld>
            <a:endParaRPr lang="en-US"/>
          </a:p>
        </p:txBody>
      </p:sp>
      <p:sp>
        <p:nvSpPr>
          <p:cNvPr id="1048690" name="Footer Placeholder 5"/>
          <p:cNvSpPr>
            <a:spLocks noGrp="1"/>
          </p:cNvSpPr>
          <p:nvPr>
            <p:ph type="ftr" sz="quarter" idx="11"/>
          </p:nvPr>
        </p:nvSpPr>
        <p:spPr/>
        <p:txBody>
          <a:bodyPr/>
          <a:lstStyle/>
          <a:p>
            <a:endParaRPr lang="en-US"/>
          </a:p>
        </p:txBody>
      </p:sp>
      <p:sp>
        <p:nvSpPr>
          <p:cNvPr id="1048691" name="Slide Number Placeholder 6"/>
          <p:cNvSpPr>
            <a:spLocks noGrp="1"/>
          </p:cNvSpPr>
          <p:nvPr>
            <p:ph type="sldNum" sz="quarter" idx="12"/>
          </p:nvPr>
        </p:nvSpPr>
        <p:spPr/>
        <p:txBody>
          <a:bodyPr/>
          <a:lstStyle/>
          <a:p>
            <a:fld id="{A04B42D1-1D81-43F9-9D51-86AE9D966E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38"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1048739"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40"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41"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42"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43" name="Date Placeholder 6"/>
          <p:cNvSpPr>
            <a:spLocks noGrp="1"/>
          </p:cNvSpPr>
          <p:nvPr>
            <p:ph type="dt" sz="half" idx="10"/>
          </p:nvPr>
        </p:nvSpPr>
        <p:spPr/>
        <p:txBody>
          <a:bodyPr/>
          <a:lstStyle/>
          <a:p>
            <a:fld id="{BD9C7679-BDFA-4D3D-B792-C436BCC3401E}" type="datetimeFigureOut">
              <a:rPr lang="en-US" smtClean="0"/>
              <a:pPr/>
              <a:t>8/19/2020</a:t>
            </a:fld>
            <a:endParaRPr lang="en-US"/>
          </a:p>
        </p:txBody>
      </p:sp>
      <p:sp>
        <p:nvSpPr>
          <p:cNvPr id="1048744" name="Footer Placeholder 7"/>
          <p:cNvSpPr>
            <a:spLocks noGrp="1"/>
          </p:cNvSpPr>
          <p:nvPr>
            <p:ph type="ftr" sz="quarter" idx="11"/>
          </p:nvPr>
        </p:nvSpPr>
        <p:spPr/>
        <p:txBody>
          <a:bodyPr/>
          <a:lstStyle/>
          <a:p>
            <a:endParaRPr lang="en-US"/>
          </a:p>
        </p:txBody>
      </p:sp>
      <p:sp>
        <p:nvSpPr>
          <p:cNvPr id="1048745" name="Slide Number Placeholder 8"/>
          <p:cNvSpPr>
            <a:spLocks noGrp="1"/>
          </p:cNvSpPr>
          <p:nvPr>
            <p:ph type="sldNum" sz="quarter" idx="12"/>
          </p:nvPr>
        </p:nvSpPr>
        <p:spPr/>
        <p:txBody>
          <a:bodyPr/>
          <a:lstStyle/>
          <a:p>
            <a:fld id="{A04B42D1-1D81-43F9-9D51-86AE9D966E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13" name="Title 1"/>
          <p:cNvSpPr>
            <a:spLocks noGrp="1"/>
          </p:cNvSpPr>
          <p:nvPr>
            <p:ph type="title"/>
          </p:nvPr>
        </p:nvSpPr>
        <p:spPr/>
        <p:txBody>
          <a:bodyPr/>
          <a:lstStyle/>
          <a:p>
            <a:r>
              <a:rPr lang="en-US" smtClean="0"/>
              <a:t>Click to edit Master title style</a:t>
            </a:r>
            <a:endParaRPr lang="en-US"/>
          </a:p>
        </p:txBody>
      </p:sp>
      <p:sp>
        <p:nvSpPr>
          <p:cNvPr id="1048714" name="Date Placeholder 2"/>
          <p:cNvSpPr>
            <a:spLocks noGrp="1"/>
          </p:cNvSpPr>
          <p:nvPr>
            <p:ph type="dt" sz="half" idx="10"/>
          </p:nvPr>
        </p:nvSpPr>
        <p:spPr/>
        <p:txBody>
          <a:bodyPr/>
          <a:lstStyle/>
          <a:p>
            <a:fld id="{BD9C7679-BDFA-4D3D-B792-C436BCC3401E}" type="datetimeFigureOut">
              <a:rPr lang="en-US" smtClean="0"/>
              <a:pPr/>
              <a:t>8/19/2020</a:t>
            </a:fld>
            <a:endParaRPr lang="en-US"/>
          </a:p>
        </p:txBody>
      </p:sp>
      <p:sp>
        <p:nvSpPr>
          <p:cNvPr id="1048715" name="Footer Placeholder 3"/>
          <p:cNvSpPr>
            <a:spLocks noGrp="1"/>
          </p:cNvSpPr>
          <p:nvPr>
            <p:ph type="ftr" sz="quarter" idx="11"/>
          </p:nvPr>
        </p:nvSpPr>
        <p:spPr/>
        <p:txBody>
          <a:bodyPr/>
          <a:lstStyle/>
          <a:p>
            <a:endParaRPr lang="en-US"/>
          </a:p>
        </p:txBody>
      </p:sp>
      <p:sp>
        <p:nvSpPr>
          <p:cNvPr id="1048716" name="Slide Number Placeholder 4"/>
          <p:cNvSpPr>
            <a:spLocks noGrp="1"/>
          </p:cNvSpPr>
          <p:nvPr>
            <p:ph type="sldNum" sz="quarter" idx="12"/>
          </p:nvPr>
        </p:nvSpPr>
        <p:spPr/>
        <p:txBody>
          <a:bodyPr/>
          <a:lstStyle/>
          <a:p>
            <a:fld id="{A04B42D1-1D81-43F9-9D51-86AE9D966E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46" name="Date Placeholder 1"/>
          <p:cNvSpPr>
            <a:spLocks noGrp="1"/>
          </p:cNvSpPr>
          <p:nvPr>
            <p:ph type="dt" sz="half" idx="10"/>
          </p:nvPr>
        </p:nvSpPr>
        <p:spPr/>
        <p:txBody>
          <a:bodyPr/>
          <a:lstStyle/>
          <a:p>
            <a:fld id="{BD9C7679-BDFA-4D3D-B792-C436BCC3401E}" type="datetimeFigureOut">
              <a:rPr lang="en-US" smtClean="0"/>
              <a:pPr/>
              <a:t>8/19/2020</a:t>
            </a:fld>
            <a:endParaRPr lang="en-US"/>
          </a:p>
        </p:txBody>
      </p:sp>
      <p:sp>
        <p:nvSpPr>
          <p:cNvPr id="1048747" name="Footer Placeholder 2"/>
          <p:cNvSpPr>
            <a:spLocks noGrp="1"/>
          </p:cNvSpPr>
          <p:nvPr>
            <p:ph type="ftr" sz="quarter" idx="11"/>
          </p:nvPr>
        </p:nvSpPr>
        <p:spPr/>
        <p:txBody>
          <a:bodyPr/>
          <a:lstStyle/>
          <a:p>
            <a:endParaRPr lang="en-US"/>
          </a:p>
        </p:txBody>
      </p:sp>
      <p:sp>
        <p:nvSpPr>
          <p:cNvPr id="1048748" name="Slide Number Placeholder 3"/>
          <p:cNvSpPr>
            <a:spLocks noGrp="1"/>
          </p:cNvSpPr>
          <p:nvPr>
            <p:ph type="sldNum" sz="quarter" idx="12"/>
          </p:nvPr>
        </p:nvSpPr>
        <p:spPr/>
        <p:txBody>
          <a:bodyPr/>
          <a:lstStyle/>
          <a:p>
            <a:fld id="{A04B42D1-1D81-43F9-9D51-86AE9D966E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49"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750"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5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752" name="Date Placeholder 4"/>
          <p:cNvSpPr>
            <a:spLocks noGrp="1"/>
          </p:cNvSpPr>
          <p:nvPr>
            <p:ph type="dt" sz="half" idx="10"/>
          </p:nvPr>
        </p:nvSpPr>
        <p:spPr/>
        <p:txBody>
          <a:bodyPr/>
          <a:lstStyle/>
          <a:p>
            <a:fld id="{BD9C7679-BDFA-4D3D-B792-C436BCC3401E}" type="datetimeFigureOut">
              <a:rPr lang="en-US" smtClean="0"/>
              <a:pPr/>
              <a:t>8/19/2020</a:t>
            </a:fld>
            <a:endParaRPr lang="en-US"/>
          </a:p>
        </p:txBody>
      </p:sp>
      <p:sp>
        <p:nvSpPr>
          <p:cNvPr id="1048753" name="Footer Placeholder 5"/>
          <p:cNvSpPr>
            <a:spLocks noGrp="1"/>
          </p:cNvSpPr>
          <p:nvPr>
            <p:ph type="ftr" sz="quarter" idx="11"/>
          </p:nvPr>
        </p:nvSpPr>
        <p:spPr/>
        <p:txBody>
          <a:bodyPr/>
          <a:lstStyle/>
          <a:p>
            <a:endParaRPr lang="en-US"/>
          </a:p>
        </p:txBody>
      </p:sp>
      <p:sp>
        <p:nvSpPr>
          <p:cNvPr id="1048754" name="Slide Number Placeholder 6"/>
          <p:cNvSpPr>
            <a:spLocks noGrp="1"/>
          </p:cNvSpPr>
          <p:nvPr>
            <p:ph type="sldNum" sz="quarter" idx="12"/>
          </p:nvPr>
        </p:nvSpPr>
        <p:spPr/>
        <p:txBody>
          <a:bodyPr/>
          <a:lstStyle/>
          <a:p>
            <a:fld id="{A04B42D1-1D81-43F9-9D51-86AE9D966E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2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72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2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725" name="Date Placeholder 4"/>
          <p:cNvSpPr>
            <a:spLocks noGrp="1"/>
          </p:cNvSpPr>
          <p:nvPr>
            <p:ph type="dt" sz="half" idx="10"/>
          </p:nvPr>
        </p:nvSpPr>
        <p:spPr/>
        <p:txBody>
          <a:bodyPr/>
          <a:lstStyle/>
          <a:p>
            <a:fld id="{BD9C7679-BDFA-4D3D-B792-C436BCC3401E}" type="datetimeFigureOut">
              <a:rPr lang="en-US" smtClean="0"/>
              <a:pPr/>
              <a:t>8/19/2020</a:t>
            </a:fld>
            <a:endParaRPr lang="en-US"/>
          </a:p>
        </p:txBody>
      </p:sp>
      <p:sp>
        <p:nvSpPr>
          <p:cNvPr id="1048726" name="Footer Placeholder 5"/>
          <p:cNvSpPr>
            <a:spLocks noGrp="1"/>
          </p:cNvSpPr>
          <p:nvPr>
            <p:ph type="ftr" sz="quarter" idx="11"/>
          </p:nvPr>
        </p:nvSpPr>
        <p:spPr/>
        <p:txBody>
          <a:bodyPr/>
          <a:lstStyle/>
          <a:p>
            <a:endParaRPr lang="en-US"/>
          </a:p>
        </p:txBody>
      </p:sp>
      <p:sp>
        <p:nvSpPr>
          <p:cNvPr id="1048727" name="Slide Number Placeholder 6"/>
          <p:cNvSpPr>
            <a:spLocks noGrp="1"/>
          </p:cNvSpPr>
          <p:nvPr>
            <p:ph type="sldNum" sz="quarter" idx="12"/>
          </p:nvPr>
        </p:nvSpPr>
        <p:spPr/>
        <p:txBody>
          <a:bodyPr/>
          <a:lstStyle/>
          <a:p>
            <a:fld id="{A04B42D1-1D81-43F9-9D51-86AE9D966E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9C7679-BDFA-4D3D-B792-C436BCC3401E}" type="datetimeFigureOut">
              <a:rPr lang="en-US" smtClean="0"/>
              <a:pPr/>
              <a:t>8/19/2020</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B42D1-1D81-43F9-9D51-86AE9D966E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teachmeanatomy.info/abdomen/vasculature/venous-drainag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529107" y="2103773"/>
            <a:ext cx="10515600" cy="1325563"/>
          </a:xfrm>
        </p:spPr>
        <p:txBody>
          <a:bodyPr>
            <a:noAutofit/>
          </a:bodyPr>
          <a:lstStyle/>
          <a:p>
            <a:r>
              <a:rPr lang="en-US" sz="8000" dirty="0" smtClean="0">
                <a:latin typeface="Baskerville Old Face" panose="02020602080505020303" pitchFamily="18" charset="0"/>
              </a:rPr>
              <a:t>CHRONIC - PANCREATITIS</a:t>
            </a:r>
            <a:br>
              <a:rPr lang="en-US" sz="8000" dirty="0" smtClean="0">
                <a:latin typeface="Baskerville Old Face" panose="02020602080505020303" pitchFamily="18" charset="0"/>
              </a:rPr>
            </a:br>
            <a:endParaRPr lang="en-US" sz="8000" dirty="0">
              <a:latin typeface="Baskerville Old Face" panose="020206020805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r>
              <a:rPr lang="en-US" dirty="0" smtClean="0"/>
              <a:t> </a:t>
            </a:r>
            <a:endParaRPr lang="en-US" dirty="0"/>
          </a:p>
        </p:txBody>
      </p:sp>
      <p:sp>
        <p:nvSpPr>
          <p:cNvPr id="1048613" name="Content Placeholder 2"/>
          <p:cNvSpPr>
            <a:spLocks noGrp="1"/>
          </p:cNvSpPr>
          <p:nvPr>
            <p:ph idx="1"/>
          </p:nvPr>
        </p:nvSpPr>
        <p:spPr>
          <a:xfrm>
            <a:off x="593501" y="537738"/>
            <a:ext cx="10515600" cy="5541090"/>
          </a:xfrm>
        </p:spPr>
        <p:txBody>
          <a:bodyPr>
            <a:normAutofit/>
          </a:bodyPr>
          <a:lstStyle/>
          <a:p>
            <a:r>
              <a:rPr lang="en-US" sz="3200" dirty="0" smtClean="0">
                <a:latin typeface="Baskerville Old Face" panose="02020602080505020303" pitchFamily="18" charset="0"/>
              </a:rPr>
              <a:t>chronic pancreatitis is more prevalent in Asian countries (</a:t>
            </a:r>
            <a:r>
              <a:rPr lang="en-US" sz="3200" dirty="0" err="1" smtClean="0">
                <a:latin typeface="Baskerville Old Face" panose="02020602080505020303" pitchFamily="18" charset="0"/>
              </a:rPr>
              <a:t>india</a:t>
            </a:r>
            <a:r>
              <a:rPr lang="en-US" sz="3200" dirty="0" smtClean="0">
                <a:latin typeface="Baskerville Old Face" panose="02020602080505020303" pitchFamily="18" charset="0"/>
              </a:rPr>
              <a:t> and japan ) than in the rest of the world, with idiopathic and alcohol related pancreatitis being the more prevalent types of </a:t>
            </a:r>
            <a:r>
              <a:rPr lang="en-US" sz="3200" dirty="0">
                <a:latin typeface="Baskerville Old Face" panose="02020602080505020303" pitchFamily="18" charset="0"/>
              </a:rPr>
              <a:t>chronic </a:t>
            </a:r>
            <a:r>
              <a:rPr lang="en-US" sz="3200" dirty="0" smtClean="0">
                <a:latin typeface="Baskerville Old Face" panose="02020602080505020303" pitchFamily="18" charset="0"/>
              </a:rPr>
              <a:t>pancreatitis.</a:t>
            </a: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In </a:t>
            </a:r>
            <a:r>
              <a:rPr lang="en-US" sz="3200" dirty="0" err="1" smtClean="0">
                <a:latin typeface="Baskerville Old Face" panose="02020602080505020303" pitchFamily="18" charset="0"/>
              </a:rPr>
              <a:t>india</a:t>
            </a:r>
            <a:r>
              <a:rPr lang="en-US" sz="3200" dirty="0" smtClean="0">
                <a:latin typeface="Baskerville Old Face" panose="02020602080505020303" pitchFamily="18" charset="0"/>
              </a:rPr>
              <a:t> </a:t>
            </a:r>
            <a:r>
              <a:rPr lang="en-US" sz="3200" dirty="0" err="1" smtClean="0">
                <a:latin typeface="Baskerville Old Face" panose="02020602080505020303" pitchFamily="18" charset="0"/>
              </a:rPr>
              <a:t>prevelance</a:t>
            </a:r>
            <a:r>
              <a:rPr lang="en-US" sz="3200" dirty="0" smtClean="0">
                <a:latin typeface="Baskerville Old Face" panose="02020602080505020303" pitchFamily="18" charset="0"/>
              </a:rPr>
              <a:t> of </a:t>
            </a:r>
            <a:r>
              <a:rPr lang="en-US" sz="3200" dirty="0">
                <a:latin typeface="Baskerville Old Face" panose="02020602080505020303" pitchFamily="18" charset="0"/>
              </a:rPr>
              <a:t>chronic </a:t>
            </a:r>
            <a:r>
              <a:rPr lang="en-US" sz="3200" dirty="0" smtClean="0">
                <a:latin typeface="Baskerville Old Face" panose="02020602080505020303" pitchFamily="18" charset="0"/>
              </a:rPr>
              <a:t>pancreatitis to be 125/1,00,000 population.</a:t>
            </a:r>
          </a:p>
          <a:p>
            <a:endParaRPr lang="en-US" sz="3200" dirty="0">
              <a:latin typeface="Baskerville Old Face" panose="020206020805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Content Placeholder 5"/>
          <p:cNvGraphicFramePr>
            <a:graphicFrameLocks noGrp="1"/>
          </p:cNvGraphicFramePr>
          <p:nvPr>
            <p:ph idx="1"/>
          </p:nvPr>
        </p:nvGraphicFramePr>
        <p:xfrm>
          <a:off x="0" y="0"/>
          <a:ext cx="12192000" cy="6858001"/>
        </p:xfrm>
        <a:graphic>
          <a:graphicData uri="http://schemas.openxmlformats.org/drawingml/2006/table">
            <a:tbl>
              <a:tblPr firstRow="1" bandRow="1">
                <a:tableStyleId>{5C22544A-7EE6-4342-B048-85BDC9FD1C3A}</a:tableStyleId>
              </a:tblPr>
              <a:tblGrid>
                <a:gridCol w="4388771"/>
                <a:gridCol w="3739229"/>
                <a:gridCol w="4064000"/>
              </a:tblGrid>
              <a:tr h="1181282">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b="1" dirty="0" smtClean="0"/>
                        <a:t>TIGAR-O CLASSIFICATION of</a:t>
                      </a:r>
                      <a:r>
                        <a:rPr lang="en-US" b="1" baseline="0" dirty="0" smtClean="0"/>
                        <a:t> </a:t>
                      </a:r>
                      <a:r>
                        <a:rPr lang="en-US" b="1" dirty="0" smtClean="0"/>
                        <a:t>ETIOLOGY :- </a:t>
                      </a:r>
                      <a:endParaRPr lang="en-US" dirty="0" smtClean="0"/>
                    </a:p>
                    <a:p>
                      <a:endParaRPr lang="en-US" dirty="0"/>
                    </a:p>
                  </a:txBody>
                  <a:tcPr/>
                </a:tc>
                <a:tc>
                  <a:txBody>
                    <a:bodyPr/>
                    <a:lstStyle/>
                    <a:p>
                      <a:endParaRPr lang="en-US"/>
                    </a:p>
                  </a:txBody>
                  <a:tcPr/>
                </a:tc>
                <a:tc>
                  <a:txBody>
                    <a:bodyPr/>
                    <a:lstStyle/>
                    <a:p>
                      <a:endParaRPr lang="en-US"/>
                    </a:p>
                  </a:txBody>
                  <a:tcPr/>
                </a:tc>
              </a:tr>
              <a:tr h="1535667">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dirty="0" smtClean="0"/>
                        <a:t>Toxic – Metabolic </a:t>
                      </a:r>
                    </a:p>
                    <a:p>
                      <a:endParaRPr lang="en-US" dirty="0"/>
                    </a:p>
                  </a:txBody>
                  <a:tcPr/>
                </a:tc>
                <a:tc>
                  <a:txBody>
                    <a:bodyPr/>
                    <a:lstStyle/>
                    <a:p>
                      <a:r>
                        <a:rPr lang="en-US" dirty="0" smtClean="0"/>
                        <a:t>Alcoholic</a:t>
                      </a:r>
                    </a:p>
                    <a:p>
                      <a:r>
                        <a:rPr lang="en-US" dirty="0" smtClean="0"/>
                        <a:t>Tobacco – smoking</a:t>
                      </a:r>
                    </a:p>
                    <a:p>
                      <a:r>
                        <a:rPr lang="en-US" dirty="0" smtClean="0"/>
                        <a:t>Hyperlipidemia</a:t>
                      </a:r>
                    </a:p>
                    <a:p>
                      <a:r>
                        <a:rPr lang="en-US" dirty="0" smtClean="0"/>
                        <a:t>Hyperkalemia</a:t>
                      </a:r>
                    </a:p>
                  </a:txBody>
                  <a:tcPr/>
                </a:tc>
                <a:tc>
                  <a:txBody>
                    <a:bodyPr/>
                    <a:lstStyle/>
                    <a:p>
                      <a:r>
                        <a:rPr lang="en-US" dirty="0" smtClean="0"/>
                        <a:t>Chronic renal failure</a:t>
                      </a:r>
                    </a:p>
                    <a:p>
                      <a:r>
                        <a:rPr lang="en-US" dirty="0" smtClean="0"/>
                        <a:t>Medication</a:t>
                      </a:r>
                      <a:r>
                        <a:rPr lang="en-US" baseline="0" dirty="0" smtClean="0"/>
                        <a:t> – </a:t>
                      </a:r>
                      <a:r>
                        <a:rPr lang="en-US" baseline="0" dirty="0" err="1" smtClean="0"/>
                        <a:t>Phenacetin</a:t>
                      </a:r>
                      <a:endParaRPr lang="en-US" baseline="0" dirty="0" smtClean="0"/>
                    </a:p>
                    <a:p>
                      <a:r>
                        <a:rPr lang="en-US" baseline="0" dirty="0" smtClean="0"/>
                        <a:t>Toxins</a:t>
                      </a:r>
                      <a:endParaRPr lang="en-US" dirty="0"/>
                    </a:p>
                  </a:txBody>
                  <a:tcPr/>
                </a:tc>
              </a:tr>
              <a:tr h="826898">
                <a:tc>
                  <a:txBody>
                    <a:bodyPr/>
                    <a:lstStyle/>
                    <a:p>
                      <a:r>
                        <a:rPr lang="en-US" dirty="0" smtClean="0"/>
                        <a:t>Idiopathic </a:t>
                      </a:r>
                      <a:endParaRPr lang="en-US" dirty="0"/>
                    </a:p>
                  </a:txBody>
                  <a:tcPr/>
                </a:tc>
                <a:tc>
                  <a:txBody>
                    <a:bodyPr/>
                    <a:lstStyle/>
                    <a:p>
                      <a:r>
                        <a:rPr lang="en-US" dirty="0" smtClean="0"/>
                        <a:t>Early onset</a:t>
                      </a:r>
                      <a:endParaRPr lang="en-US" dirty="0"/>
                    </a:p>
                  </a:txBody>
                  <a:tcPr/>
                </a:tc>
                <a:tc>
                  <a:txBody>
                    <a:bodyPr/>
                    <a:lstStyle/>
                    <a:p>
                      <a:r>
                        <a:rPr lang="en-US" dirty="0" smtClean="0"/>
                        <a:t>Late</a:t>
                      </a:r>
                      <a:r>
                        <a:rPr lang="en-US" baseline="0" dirty="0" smtClean="0"/>
                        <a:t> onset</a:t>
                      </a:r>
                    </a:p>
                    <a:p>
                      <a:r>
                        <a:rPr lang="en-US" baseline="0" dirty="0" smtClean="0"/>
                        <a:t>Tropical </a:t>
                      </a:r>
                      <a:endParaRPr lang="en-US" dirty="0"/>
                    </a:p>
                  </a:txBody>
                  <a:tcPr/>
                </a:tc>
              </a:tr>
              <a:tr h="826898">
                <a:tc>
                  <a:txBody>
                    <a:bodyPr/>
                    <a:lstStyle/>
                    <a:p>
                      <a:r>
                        <a:rPr lang="en-US" dirty="0" smtClean="0"/>
                        <a:t>Genetic</a:t>
                      </a:r>
                      <a:endParaRPr lang="en-US" dirty="0"/>
                    </a:p>
                  </a:txBody>
                  <a:tcPr/>
                </a:tc>
                <a:tc>
                  <a:txBody>
                    <a:bodyPr/>
                    <a:lstStyle/>
                    <a:p>
                      <a:r>
                        <a:rPr lang="en-US" dirty="0" smtClean="0"/>
                        <a:t>Cationic </a:t>
                      </a:r>
                      <a:r>
                        <a:rPr lang="en-US" dirty="0" err="1" smtClean="0"/>
                        <a:t>trypsinogen</a:t>
                      </a:r>
                      <a:r>
                        <a:rPr lang="en-US" dirty="0" smtClean="0"/>
                        <a:t> (PRSS 1)</a:t>
                      </a:r>
                    </a:p>
                    <a:p>
                      <a:r>
                        <a:rPr lang="en-US" dirty="0" smtClean="0"/>
                        <a:t>SPINK 1</a:t>
                      </a:r>
                      <a:endParaRPr lang="en-US" dirty="0"/>
                    </a:p>
                  </a:txBody>
                  <a:tcPr/>
                </a:tc>
                <a:tc>
                  <a:txBody>
                    <a:bodyPr/>
                    <a:lstStyle/>
                    <a:p>
                      <a:r>
                        <a:rPr lang="en-US" dirty="0" smtClean="0"/>
                        <a:t>CFTR</a:t>
                      </a:r>
                      <a:endParaRPr lang="en-US" dirty="0"/>
                    </a:p>
                  </a:txBody>
                  <a:tcPr/>
                </a:tc>
              </a:tr>
              <a:tr h="479076">
                <a:tc>
                  <a:txBody>
                    <a:bodyPr/>
                    <a:lstStyle/>
                    <a:p>
                      <a:r>
                        <a:rPr lang="en-US" dirty="0" smtClean="0"/>
                        <a:t>Autoimmune</a:t>
                      </a:r>
                      <a:r>
                        <a:rPr lang="en-US" baseline="0" dirty="0" smtClean="0"/>
                        <a:t> </a:t>
                      </a:r>
                      <a:endParaRPr lang="en-US" dirty="0"/>
                    </a:p>
                  </a:txBody>
                  <a:tcPr/>
                </a:tc>
                <a:tc>
                  <a:txBody>
                    <a:bodyPr/>
                    <a:lstStyle/>
                    <a:p>
                      <a:r>
                        <a:rPr lang="en-US" dirty="0" smtClean="0"/>
                        <a:t>Type 1</a:t>
                      </a:r>
                      <a:endParaRPr lang="en-US" dirty="0"/>
                    </a:p>
                  </a:txBody>
                  <a:tcPr/>
                </a:tc>
                <a:tc>
                  <a:txBody>
                    <a:bodyPr/>
                    <a:lstStyle/>
                    <a:p>
                      <a:r>
                        <a:rPr lang="en-US" dirty="0" smtClean="0"/>
                        <a:t>Type 2</a:t>
                      </a:r>
                      <a:endParaRPr lang="en-US" dirty="0"/>
                    </a:p>
                  </a:txBody>
                  <a:tcPr/>
                </a:tc>
              </a:tr>
              <a:tr h="826898">
                <a:tc>
                  <a:txBody>
                    <a:bodyPr/>
                    <a:lstStyle/>
                    <a:p>
                      <a:r>
                        <a:rPr lang="en-US" dirty="0" smtClean="0"/>
                        <a:t>Recurrent and severe acute</a:t>
                      </a:r>
                      <a:r>
                        <a:rPr lang="en-US" baseline="0" dirty="0" smtClean="0"/>
                        <a:t> pancreatitis</a:t>
                      </a:r>
                      <a:endParaRPr lang="en-US" dirty="0"/>
                    </a:p>
                  </a:txBody>
                  <a:tcPr/>
                </a:tc>
                <a:tc>
                  <a:txBody>
                    <a:bodyPr/>
                    <a:lstStyle/>
                    <a:p>
                      <a:r>
                        <a:rPr lang="en-US" dirty="0" err="1" smtClean="0"/>
                        <a:t>Postnecrotoic</a:t>
                      </a:r>
                      <a:endParaRPr lang="en-US" dirty="0" smtClean="0"/>
                    </a:p>
                    <a:p>
                      <a:r>
                        <a:rPr lang="en-US" dirty="0" smtClean="0"/>
                        <a:t>Recurrent acute</a:t>
                      </a:r>
                      <a:r>
                        <a:rPr lang="en-US" baseline="0" dirty="0" smtClean="0"/>
                        <a:t> pancreatitis</a:t>
                      </a:r>
                      <a:endParaRPr lang="en-US" dirty="0"/>
                    </a:p>
                  </a:txBody>
                  <a:tcPr/>
                </a:tc>
                <a:tc>
                  <a:txBody>
                    <a:bodyPr/>
                    <a:lstStyle/>
                    <a:p>
                      <a:r>
                        <a:rPr lang="en-US" dirty="0" smtClean="0"/>
                        <a:t>Vascular</a:t>
                      </a:r>
                      <a:r>
                        <a:rPr lang="en-US" baseline="0" dirty="0" smtClean="0"/>
                        <a:t> disease</a:t>
                      </a:r>
                    </a:p>
                    <a:p>
                      <a:r>
                        <a:rPr lang="en-US" baseline="0" dirty="0" smtClean="0"/>
                        <a:t>Radiation induced</a:t>
                      </a:r>
                      <a:endParaRPr lang="en-US" dirty="0"/>
                    </a:p>
                  </a:txBody>
                  <a:tcPr/>
                </a:tc>
              </a:tr>
              <a:tr h="1181282">
                <a:tc>
                  <a:txBody>
                    <a:bodyPr/>
                    <a:lstStyle/>
                    <a:p>
                      <a:r>
                        <a:rPr lang="en-US" dirty="0" smtClean="0"/>
                        <a:t>obstructive</a:t>
                      </a:r>
                      <a:endParaRPr lang="en-US" dirty="0"/>
                    </a:p>
                  </a:txBody>
                  <a:tcPr/>
                </a:tc>
                <a:tc>
                  <a:txBody>
                    <a:bodyPr/>
                    <a:lstStyle/>
                    <a:p>
                      <a:r>
                        <a:rPr lang="en-US" dirty="0" smtClean="0"/>
                        <a:t>Pancreatic </a:t>
                      </a:r>
                      <a:r>
                        <a:rPr lang="en-US" dirty="0" err="1" smtClean="0"/>
                        <a:t>divisum</a:t>
                      </a:r>
                      <a:endParaRPr lang="en-US" dirty="0" smtClean="0"/>
                    </a:p>
                    <a:p>
                      <a:r>
                        <a:rPr lang="en-US" dirty="0" smtClean="0"/>
                        <a:t>Duct obstruction</a:t>
                      </a:r>
                      <a:endParaRPr lang="en-US" dirty="0"/>
                    </a:p>
                  </a:txBody>
                  <a:tcPr/>
                </a:tc>
                <a:tc>
                  <a:txBody>
                    <a:bodyPr/>
                    <a:lstStyle/>
                    <a:p>
                      <a:r>
                        <a:rPr lang="en-US" dirty="0" err="1" smtClean="0"/>
                        <a:t>Preampullry</a:t>
                      </a:r>
                      <a:r>
                        <a:rPr lang="en-US" baseline="0" dirty="0" smtClean="0"/>
                        <a:t> duodenal wall</a:t>
                      </a:r>
                    </a:p>
                    <a:p>
                      <a:r>
                        <a:rPr lang="en-US" baseline="0" dirty="0" smtClean="0"/>
                        <a:t>Post traumatic pancreatic duct scars</a:t>
                      </a:r>
                      <a:endParaRPr lang="en-US"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p:txBody>
          <a:bodyPr>
            <a:normAutofit fontScale="90000"/>
          </a:bodyPr>
          <a:lstStyle/>
          <a:p>
            <a:r>
              <a:rPr lang="en-US" sz="5400" dirty="0" smtClean="0">
                <a:latin typeface="Baskerville Old Face" panose="02020602080505020303" pitchFamily="18" charset="0"/>
              </a:rPr>
              <a:t>Mechanism of chronic pancreatitis :- </a:t>
            </a:r>
            <a:endParaRPr lang="en-US" sz="5400" dirty="0">
              <a:latin typeface="Baskerville Old Face" panose="02020602080505020303" pitchFamily="18" charset="0"/>
            </a:endParaRPr>
          </a:p>
        </p:txBody>
      </p:sp>
      <p:sp>
        <p:nvSpPr>
          <p:cNvPr id="1048615" name="Content Placeholder 2"/>
          <p:cNvSpPr>
            <a:spLocks noGrp="1"/>
          </p:cNvSpPr>
          <p:nvPr>
            <p:ph idx="1"/>
          </p:nvPr>
        </p:nvSpPr>
        <p:spPr>
          <a:xfrm>
            <a:off x="838200" y="2302144"/>
            <a:ext cx="10515600" cy="4351338"/>
          </a:xfrm>
        </p:spPr>
        <p:txBody>
          <a:bodyPr>
            <a:noAutofit/>
          </a:bodyPr>
          <a:lstStyle/>
          <a:p>
            <a:r>
              <a:rPr lang="en-US" sz="3600" dirty="0">
                <a:latin typeface="Baskerville Old Face" panose="02020602080505020303" pitchFamily="18" charset="0"/>
              </a:rPr>
              <a:t>Toxic metabolic hypothesis- Alcohol </a:t>
            </a:r>
            <a:r>
              <a:rPr lang="en-US" sz="3600" dirty="0" smtClean="0">
                <a:latin typeface="Baskerville Old Face" panose="02020602080505020303" pitchFamily="18" charset="0"/>
              </a:rPr>
              <a:t>Abuse</a:t>
            </a:r>
          </a:p>
          <a:p>
            <a:r>
              <a:rPr lang="en-US" sz="3600" dirty="0">
                <a:latin typeface="Baskerville Old Face" panose="02020602080505020303" pitchFamily="18" charset="0"/>
              </a:rPr>
              <a:t>Necrosis fibrosis </a:t>
            </a:r>
            <a:r>
              <a:rPr lang="en-US" sz="3600" dirty="0" smtClean="0">
                <a:latin typeface="Baskerville Old Face" panose="02020602080505020303" pitchFamily="18" charset="0"/>
              </a:rPr>
              <a:t>hypothesis</a:t>
            </a:r>
          </a:p>
          <a:p>
            <a:r>
              <a:rPr lang="en-US" sz="3600" dirty="0">
                <a:latin typeface="Baskerville Old Face" panose="02020602080505020303" pitchFamily="18" charset="0"/>
              </a:rPr>
              <a:t>Ductal obstruction </a:t>
            </a:r>
            <a:r>
              <a:rPr lang="en-US" sz="3600" dirty="0" smtClean="0">
                <a:latin typeface="Baskerville Old Face" panose="02020602080505020303" pitchFamily="18" charset="0"/>
              </a:rPr>
              <a:t>hypothesis</a:t>
            </a:r>
          </a:p>
          <a:p>
            <a:r>
              <a:rPr lang="en-US" sz="3600" dirty="0">
                <a:latin typeface="Baskerville Old Face" panose="02020602080505020303" pitchFamily="18" charset="0"/>
              </a:rPr>
              <a:t>Genetic </a:t>
            </a:r>
            <a:r>
              <a:rPr lang="en-US" sz="3600" dirty="0" smtClean="0">
                <a:latin typeface="Baskerville Old Face" panose="02020602080505020303" pitchFamily="18" charset="0"/>
              </a:rPr>
              <a:t>forms</a:t>
            </a:r>
          </a:p>
          <a:p>
            <a:r>
              <a:rPr lang="en-US" sz="3600" dirty="0" err="1" smtClean="0">
                <a:latin typeface="Baskerville Old Face" panose="02020602080505020303" pitchFamily="18" charset="0"/>
              </a:rPr>
              <a:t>Sentinal</a:t>
            </a:r>
            <a:r>
              <a:rPr lang="en-US" sz="3600" dirty="0" smtClean="0">
                <a:latin typeface="Baskerville Old Face" panose="02020602080505020303" pitchFamily="18" charset="0"/>
              </a:rPr>
              <a:t> acute pancreatitis event</a:t>
            </a:r>
          </a:p>
          <a:p>
            <a:r>
              <a:rPr lang="en-US" sz="3600" dirty="0" smtClean="0">
                <a:latin typeface="Baskerville Old Face" panose="02020602080505020303" pitchFamily="18" charset="0"/>
              </a:rPr>
              <a:t>Oxidative stress</a:t>
            </a:r>
          </a:p>
          <a:p>
            <a:pPr marL="0" indent="0">
              <a:buNone/>
            </a:pPr>
            <a:r>
              <a:rPr lang="en-US" sz="3600" dirty="0">
                <a:latin typeface="Baskerville Old Face" panose="02020602080505020303" pitchFamily="18" charset="0"/>
              </a:rPr>
              <a:t/>
            </a:r>
            <a:br>
              <a:rPr lang="en-US" sz="3600" dirty="0">
                <a:latin typeface="Baskerville Old Face" panose="02020602080505020303" pitchFamily="18" charset="0"/>
              </a:rPr>
            </a:br>
            <a:r>
              <a:rPr lang="en-US" sz="3600" dirty="0">
                <a:latin typeface="Baskerville Old Face" panose="02020602080505020303" pitchFamily="18" charset="0"/>
              </a:rPr>
              <a:t/>
            </a:r>
            <a:br>
              <a:rPr lang="en-US" sz="3600" dirty="0">
                <a:latin typeface="Baskerville Old Face" panose="02020602080505020303" pitchFamily="18" charset="0"/>
              </a:rPr>
            </a:br>
            <a:endParaRPr lang="en-US" sz="3600" dirty="0" smtClean="0">
              <a:latin typeface="Baskerville Old Face" panose="02020602080505020303" pitchFamily="18" charset="0"/>
            </a:endParaRPr>
          </a:p>
          <a:p>
            <a:endParaRPr lang="en-US" sz="3600" dirty="0">
              <a:latin typeface="Baskerville Old Face" panose="02020602080505020303"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838200" y="725734"/>
            <a:ext cx="10515600" cy="1325563"/>
          </a:xfrm>
        </p:spPr>
        <p:txBody>
          <a:bodyPr>
            <a:normAutofit fontScale="90000"/>
          </a:bodyPr>
          <a:lstStyle/>
          <a:p>
            <a:pPr algn="ctr"/>
            <a:r>
              <a:rPr lang="en-US" dirty="0" smtClean="0">
                <a:latin typeface="Baskerville Old Face" panose="02020602080505020303" pitchFamily="18" charset="0"/>
              </a:rPr>
              <a:t>Toxic metabolic hypothesis- Alcohol Abuse :-</a:t>
            </a:r>
            <a:br>
              <a:rPr lang="en-US" dirty="0" smtClean="0">
                <a:latin typeface="Baskerville Old Face" panose="02020602080505020303" pitchFamily="18" charset="0"/>
              </a:rPr>
            </a:br>
            <a:endParaRPr lang="en-US" dirty="0">
              <a:latin typeface="Baskerville Old Face" panose="02020602080505020303" pitchFamily="18" charset="0"/>
            </a:endParaRPr>
          </a:p>
        </p:txBody>
      </p:sp>
      <p:sp>
        <p:nvSpPr>
          <p:cNvPr id="1048617" name="Content Placeholder 2"/>
          <p:cNvSpPr>
            <a:spLocks noGrp="1"/>
          </p:cNvSpPr>
          <p:nvPr>
            <p:ph idx="1"/>
          </p:nvPr>
        </p:nvSpPr>
        <p:spPr>
          <a:xfrm>
            <a:off x="838200" y="1764407"/>
            <a:ext cx="10515600" cy="5492838"/>
          </a:xfrm>
        </p:spPr>
        <p:txBody>
          <a:bodyPr>
            <a:normAutofit/>
          </a:bodyPr>
          <a:lstStyle/>
          <a:p>
            <a:pPr marL="0" indent="0">
              <a:buNone/>
            </a:pPr>
            <a:r>
              <a:rPr lang="en-US" sz="3200" dirty="0" smtClean="0">
                <a:latin typeface="Baskerville Old Face" panose="02020602080505020303" pitchFamily="18" charset="0"/>
              </a:rPr>
              <a:t>1.</a:t>
            </a:r>
          </a:p>
          <a:p>
            <a:pPr marL="0" indent="0">
              <a:buNone/>
            </a:pPr>
            <a:endParaRPr lang="en-US" sz="3200" dirty="0">
              <a:latin typeface="Baskerville Old Face" panose="02020602080505020303" pitchFamily="18" charset="0"/>
            </a:endParaRPr>
          </a:p>
          <a:p>
            <a:pPr marL="0" indent="0">
              <a:buNone/>
            </a:pPr>
            <a:endParaRPr lang="en-US" sz="3200" dirty="0">
              <a:latin typeface="Baskerville Old Face" panose="02020602080505020303" pitchFamily="18" charset="0"/>
            </a:endParaRPr>
          </a:p>
        </p:txBody>
      </p:sp>
      <p:sp>
        <p:nvSpPr>
          <p:cNvPr id="1048618" name="Oval 3"/>
          <p:cNvSpPr/>
          <p:nvPr/>
        </p:nvSpPr>
        <p:spPr>
          <a:xfrm>
            <a:off x="1429555" y="2485623"/>
            <a:ext cx="1918952" cy="1197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Alcohol</a:t>
            </a:r>
            <a:endParaRPr lang="en-US" sz="2800" dirty="0">
              <a:solidFill>
                <a:schemeClr val="tx1"/>
              </a:solidFill>
            </a:endParaRPr>
          </a:p>
        </p:txBody>
      </p:sp>
      <p:sp>
        <p:nvSpPr>
          <p:cNvPr id="1048619" name="Oval 5"/>
          <p:cNvSpPr/>
          <p:nvPr/>
        </p:nvSpPr>
        <p:spPr>
          <a:xfrm>
            <a:off x="4443211" y="2485623"/>
            <a:ext cx="3554569" cy="1815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Increase total protein in juice</a:t>
            </a:r>
            <a:endParaRPr lang="en-US" sz="3200" dirty="0">
              <a:solidFill>
                <a:schemeClr val="tx1"/>
              </a:solidFill>
            </a:endParaRPr>
          </a:p>
        </p:txBody>
      </p:sp>
      <p:sp>
        <p:nvSpPr>
          <p:cNvPr id="1048620" name="Oval 6"/>
          <p:cNvSpPr/>
          <p:nvPr/>
        </p:nvSpPr>
        <p:spPr>
          <a:xfrm>
            <a:off x="9015211" y="2923504"/>
            <a:ext cx="2338589" cy="18803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rPr>
              <a:t>Lithostathin</a:t>
            </a:r>
            <a:r>
              <a:rPr lang="en-US" sz="2400" dirty="0" smtClean="0">
                <a:solidFill>
                  <a:schemeClr val="tx1"/>
                </a:solidFill>
              </a:rPr>
              <a:t>  from </a:t>
            </a:r>
            <a:r>
              <a:rPr lang="en-US" sz="2400" dirty="0" err="1" smtClean="0">
                <a:solidFill>
                  <a:schemeClr val="tx1"/>
                </a:solidFill>
              </a:rPr>
              <a:t>acinar</a:t>
            </a:r>
            <a:r>
              <a:rPr lang="en-US" sz="2400" dirty="0" smtClean="0">
                <a:solidFill>
                  <a:schemeClr val="tx1"/>
                </a:solidFill>
              </a:rPr>
              <a:t> cell</a:t>
            </a:r>
            <a:endParaRPr lang="en-US" sz="2400" dirty="0">
              <a:solidFill>
                <a:schemeClr val="tx1"/>
              </a:solidFill>
            </a:endParaRPr>
          </a:p>
        </p:txBody>
      </p:sp>
      <p:sp>
        <p:nvSpPr>
          <p:cNvPr id="1048621" name="Oval 7"/>
          <p:cNvSpPr/>
          <p:nvPr/>
        </p:nvSpPr>
        <p:spPr>
          <a:xfrm>
            <a:off x="6953518" y="5537915"/>
            <a:ext cx="3156397" cy="1320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Increases glycoprotein in juice</a:t>
            </a:r>
            <a:endParaRPr lang="en-US" sz="2800" dirty="0">
              <a:solidFill>
                <a:schemeClr val="tx1"/>
              </a:solidFill>
            </a:endParaRPr>
          </a:p>
        </p:txBody>
      </p:sp>
      <p:sp>
        <p:nvSpPr>
          <p:cNvPr id="1048622" name="Oval 8"/>
          <p:cNvSpPr/>
          <p:nvPr/>
        </p:nvSpPr>
        <p:spPr>
          <a:xfrm>
            <a:off x="3786389" y="5676027"/>
            <a:ext cx="2588653" cy="10725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Increase protein precipitation </a:t>
            </a:r>
            <a:endParaRPr lang="en-US" sz="2400" dirty="0">
              <a:solidFill>
                <a:sysClr val="windowText" lastClr="000000"/>
              </a:solidFill>
            </a:endParaRPr>
          </a:p>
        </p:txBody>
      </p:sp>
      <p:sp>
        <p:nvSpPr>
          <p:cNvPr id="1048623" name="Oval 9"/>
          <p:cNvSpPr/>
          <p:nvPr/>
        </p:nvSpPr>
        <p:spPr>
          <a:xfrm>
            <a:off x="528034" y="4803820"/>
            <a:ext cx="2421228" cy="1674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Formation of stone</a:t>
            </a:r>
            <a:endParaRPr lang="en-US" sz="2800" dirty="0">
              <a:solidFill>
                <a:schemeClr val="tx1"/>
              </a:solidFill>
            </a:endParaRPr>
          </a:p>
        </p:txBody>
      </p:sp>
      <p:cxnSp>
        <p:nvCxnSpPr>
          <p:cNvPr id="3145728" name="Straight Arrow Connector 11"/>
          <p:cNvCxnSpPr>
            <a:cxnSpLocks/>
          </p:cNvCxnSpPr>
          <p:nvPr/>
        </p:nvCxnSpPr>
        <p:spPr>
          <a:xfrm>
            <a:off x="3348507" y="3084490"/>
            <a:ext cx="1094704" cy="206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45729" name="Straight Arrow Connector 13"/>
          <p:cNvCxnSpPr>
            <a:cxnSpLocks/>
            <a:stCxn id="1048619" idx="6"/>
          </p:cNvCxnSpPr>
          <p:nvPr/>
        </p:nvCxnSpPr>
        <p:spPr>
          <a:xfrm>
            <a:off x="7997780" y="3393584"/>
            <a:ext cx="1017431" cy="2979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45730" name="Straight Arrow Connector 15"/>
          <p:cNvCxnSpPr>
            <a:cxnSpLocks/>
          </p:cNvCxnSpPr>
          <p:nvPr/>
        </p:nvCxnSpPr>
        <p:spPr>
          <a:xfrm flipH="1">
            <a:off x="9092484" y="4735870"/>
            <a:ext cx="425003" cy="8020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45731" name="Straight Arrow Connector 17"/>
          <p:cNvCxnSpPr>
            <a:cxnSpLocks/>
            <a:stCxn id="1048621" idx="2"/>
            <a:endCxn id="1048622" idx="6"/>
          </p:cNvCxnSpPr>
          <p:nvPr/>
        </p:nvCxnSpPr>
        <p:spPr>
          <a:xfrm flipH="1">
            <a:off x="6375042" y="6197958"/>
            <a:ext cx="578476" cy="143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45732" name="Straight Arrow Connector 19"/>
          <p:cNvCxnSpPr>
            <a:cxnSpLocks/>
            <a:stCxn id="1048622" idx="2"/>
          </p:cNvCxnSpPr>
          <p:nvPr/>
        </p:nvCxnSpPr>
        <p:spPr>
          <a:xfrm flipH="1" flipV="1">
            <a:off x="2949262" y="5872766"/>
            <a:ext cx="837127" cy="3395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Content Placeholder 2"/>
          <p:cNvSpPr>
            <a:spLocks noGrp="1"/>
          </p:cNvSpPr>
          <p:nvPr>
            <p:ph idx="1"/>
          </p:nvPr>
        </p:nvSpPr>
        <p:spPr>
          <a:xfrm>
            <a:off x="838200" y="154546"/>
            <a:ext cx="10515600" cy="6581105"/>
          </a:xfrm>
        </p:spPr>
        <p:txBody>
          <a:bodyPr>
            <a:normAutofit/>
          </a:bodyPr>
          <a:lstStyle/>
          <a:p>
            <a:pPr marL="0" indent="0">
              <a:buNone/>
            </a:pPr>
            <a:r>
              <a:rPr lang="en-US" dirty="0" smtClean="0"/>
              <a:t>2. </a:t>
            </a: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r>
              <a:rPr lang="en-US" dirty="0"/>
              <a:t> Acetaldehyde, another alcohol metabolite, causes direct </a:t>
            </a:r>
            <a:r>
              <a:rPr lang="en-US" dirty="0" err="1"/>
              <a:t>acinar</a:t>
            </a:r>
            <a:r>
              <a:rPr lang="en-US" dirty="0"/>
              <a:t> injury</a:t>
            </a:r>
          </a:p>
        </p:txBody>
      </p:sp>
      <p:sp>
        <p:nvSpPr>
          <p:cNvPr id="1048625" name="Rounded Rectangle 3"/>
          <p:cNvSpPr/>
          <p:nvPr/>
        </p:nvSpPr>
        <p:spPr>
          <a:xfrm>
            <a:off x="1532585" y="566670"/>
            <a:ext cx="2678806" cy="128788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Ethylesters</a:t>
            </a:r>
            <a:r>
              <a:rPr lang="en-US" dirty="0" smtClean="0">
                <a:solidFill>
                  <a:schemeClr val="tx1"/>
                </a:solidFill>
              </a:rPr>
              <a:t> and reactive 0</a:t>
            </a:r>
            <a:r>
              <a:rPr lang="en-US" sz="1400" dirty="0" smtClean="0">
                <a:solidFill>
                  <a:schemeClr val="tx1"/>
                </a:solidFill>
              </a:rPr>
              <a:t>2 </a:t>
            </a:r>
            <a:r>
              <a:rPr lang="en-US" sz="2000" dirty="0" smtClean="0">
                <a:solidFill>
                  <a:schemeClr val="tx1"/>
                </a:solidFill>
              </a:rPr>
              <a:t>species </a:t>
            </a:r>
            <a:endParaRPr lang="en-US" sz="2000" dirty="0">
              <a:solidFill>
                <a:schemeClr val="tx1"/>
              </a:solidFill>
            </a:endParaRPr>
          </a:p>
        </p:txBody>
      </p:sp>
      <p:sp>
        <p:nvSpPr>
          <p:cNvPr id="1048626" name="Rounded Rectangle 7"/>
          <p:cNvSpPr/>
          <p:nvPr/>
        </p:nvSpPr>
        <p:spPr>
          <a:xfrm>
            <a:off x="5840569" y="476518"/>
            <a:ext cx="5022760" cy="146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fragility of </a:t>
            </a:r>
            <a:r>
              <a:rPr lang="en-US" dirty="0" err="1">
                <a:solidFill>
                  <a:schemeClr val="tx1"/>
                </a:solidFill>
              </a:rPr>
              <a:t>intraacinar</a:t>
            </a:r>
            <a:r>
              <a:rPr lang="en-US" dirty="0">
                <a:solidFill>
                  <a:schemeClr val="tx1"/>
                </a:solidFill>
              </a:rPr>
              <a:t> organelles (</a:t>
            </a:r>
            <a:r>
              <a:rPr lang="en-US" dirty="0" smtClean="0">
                <a:solidFill>
                  <a:schemeClr val="tx1"/>
                </a:solidFill>
              </a:rPr>
              <a:t> </a:t>
            </a:r>
            <a:r>
              <a:rPr lang="en-US" dirty="0">
                <a:solidFill>
                  <a:schemeClr val="tx1"/>
                </a:solidFill>
              </a:rPr>
              <a:t>zymogen granules and </a:t>
            </a:r>
            <a:r>
              <a:rPr lang="en-US" dirty="0" smtClean="0">
                <a:solidFill>
                  <a:schemeClr val="tx1"/>
                </a:solidFill>
              </a:rPr>
              <a:t>lysosomes)</a:t>
            </a:r>
            <a:endParaRPr lang="en-US" dirty="0">
              <a:solidFill>
                <a:schemeClr val="tx1"/>
              </a:solidFill>
            </a:endParaRPr>
          </a:p>
        </p:txBody>
      </p:sp>
      <p:sp>
        <p:nvSpPr>
          <p:cNvPr id="1048627" name="Rounded Rectangle 8"/>
          <p:cNvSpPr/>
          <p:nvPr/>
        </p:nvSpPr>
        <p:spPr>
          <a:xfrm>
            <a:off x="6980349" y="2768957"/>
            <a:ext cx="2743200" cy="17644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abnormal pancreatic enzyme activation </a:t>
            </a:r>
            <a:r>
              <a:rPr lang="en-US" dirty="0" smtClean="0">
                <a:solidFill>
                  <a:schemeClr val="tx1"/>
                </a:solidFill>
              </a:rPr>
              <a:t>in </a:t>
            </a:r>
            <a:r>
              <a:rPr lang="en-US" dirty="0" err="1">
                <a:solidFill>
                  <a:schemeClr val="tx1"/>
                </a:solidFill>
              </a:rPr>
              <a:t>acinar</a:t>
            </a:r>
            <a:r>
              <a:rPr lang="en-US" dirty="0">
                <a:solidFill>
                  <a:schemeClr val="tx1"/>
                </a:solidFill>
              </a:rPr>
              <a:t> cells. </a:t>
            </a:r>
          </a:p>
        </p:txBody>
      </p:sp>
      <p:cxnSp>
        <p:nvCxnSpPr>
          <p:cNvPr id="3145733" name="Straight Arrow Connector 4"/>
          <p:cNvCxnSpPr>
            <a:cxnSpLocks/>
            <a:stCxn id="1048625" idx="3"/>
            <a:endCxn id="1048626" idx="1"/>
          </p:cNvCxnSpPr>
          <p:nvPr/>
        </p:nvCxnSpPr>
        <p:spPr>
          <a:xfrm>
            <a:off x="4211391" y="1210614"/>
            <a:ext cx="162917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45734" name="Straight Arrow Connector 6"/>
          <p:cNvCxnSpPr>
            <a:cxnSpLocks/>
            <a:stCxn id="1048626" idx="2"/>
            <a:endCxn id="1048627" idx="0"/>
          </p:cNvCxnSpPr>
          <p:nvPr/>
        </p:nvCxnSpPr>
        <p:spPr>
          <a:xfrm>
            <a:off x="8351949" y="1944710"/>
            <a:ext cx="0" cy="8242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a:xfrm>
            <a:off x="838200" y="506792"/>
            <a:ext cx="10515600" cy="1325563"/>
          </a:xfrm>
        </p:spPr>
        <p:txBody>
          <a:bodyPr>
            <a:normAutofit/>
          </a:bodyPr>
          <a:lstStyle/>
          <a:p>
            <a:pPr algn="ctr"/>
            <a:r>
              <a:rPr lang="en-US" sz="5400" dirty="0" smtClean="0">
                <a:latin typeface="Baskerville Old Face" panose="02020602080505020303" pitchFamily="18" charset="0"/>
              </a:rPr>
              <a:t>Necrosis fibrosis hypothesis :-</a:t>
            </a:r>
            <a:endParaRPr lang="en-US" sz="5400" dirty="0">
              <a:latin typeface="Baskerville Old Face" panose="02020602080505020303" pitchFamily="18" charset="0"/>
            </a:endParaRPr>
          </a:p>
        </p:txBody>
      </p:sp>
      <p:sp>
        <p:nvSpPr>
          <p:cNvPr id="1048629" name="Content Placeholder 2"/>
          <p:cNvSpPr>
            <a:spLocks noGrp="1"/>
          </p:cNvSpPr>
          <p:nvPr>
            <p:ph idx="1"/>
          </p:nvPr>
        </p:nvSpPr>
        <p:spPr>
          <a:xfrm>
            <a:off x="838200" y="2379417"/>
            <a:ext cx="10515600" cy="4351338"/>
          </a:xfrm>
        </p:spPr>
        <p:txBody>
          <a:bodyPr>
            <a:normAutofit/>
          </a:bodyPr>
          <a:lstStyle/>
          <a:p>
            <a:r>
              <a:rPr lang="en-US" sz="3200" dirty="0" smtClean="0">
                <a:latin typeface="Baskerville Old Face" panose="02020602080505020303" pitchFamily="18" charset="0"/>
              </a:rPr>
              <a:t>chronic necrosis and inflammation (</a:t>
            </a:r>
            <a:r>
              <a:rPr lang="en-US" sz="3200" dirty="0" err="1" smtClean="0">
                <a:latin typeface="Baskerville Old Face" panose="02020602080505020303" pitchFamily="18" charset="0"/>
              </a:rPr>
              <a:t>necroinflammation</a:t>
            </a:r>
            <a:r>
              <a:rPr lang="en-US" sz="3200" dirty="0" smtClean="0">
                <a:latin typeface="Baskerville Old Face" panose="02020602080505020303" pitchFamily="18" charset="0"/>
              </a:rPr>
              <a:t>) induce the release of inflammatory mediators such as platelet-derived growth factor, TGF-</a:t>
            </a:r>
            <a:r>
              <a:rPr lang="el-GR" sz="3200" dirty="0" smtClean="0"/>
              <a:t>β, </a:t>
            </a:r>
            <a:r>
              <a:rPr lang="en-US" sz="3200" dirty="0" smtClean="0">
                <a:latin typeface="Baskerville Old Face" panose="02020602080505020303" pitchFamily="18" charset="0"/>
              </a:rPr>
              <a:t>TNF</a:t>
            </a:r>
            <a:r>
              <a:rPr lang="el-GR" sz="3200" dirty="0" smtClean="0"/>
              <a:t>α, </a:t>
            </a:r>
            <a:r>
              <a:rPr lang="en-US" sz="3200" dirty="0" smtClean="0">
                <a:latin typeface="Baskerville Old Face" panose="02020602080505020303" pitchFamily="18" charset="0"/>
              </a:rPr>
              <a:t>IL-1, and IL-6 which are known to activate pancreatic stellate cells (PSCs)</a:t>
            </a:r>
          </a:p>
          <a:p>
            <a:pPr marL="0" indent="0">
              <a:buNone/>
            </a:pPr>
            <a:endParaRPr lang="en-US" sz="3200" dirty="0">
              <a:latin typeface="Baskerville Old Face" panose="02020602080505020303" pitchFamily="18" charset="0"/>
            </a:endParaRPr>
          </a:p>
          <a:p>
            <a:r>
              <a:rPr lang="en-US" sz="3200" dirty="0" smtClean="0">
                <a:latin typeface="Baskerville Old Face" panose="02020602080505020303" pitchFamily="18" charset="0"/>
              </a:rPr>
              <a:t> chronic </a:t>
            </a:r>
            <a:r>
              <a:rPr lang="en-US" sz="3200" dirty="0" err="1" smtClean="0">
                <a:latin typeface="Baskerville Old Face" panose="02020602080505020303" pitchFamily="18" charset="0"/>
              </a:rPr>
              <a:t>necroinflammation</a:t>
            </a:r>
            <a:r>
              <a:rPr lang="en-US" sz="3200" dirty="0" smtClean="0">
                <a:latin typeface="Baskerville Old Face" panose="02020602080505020303" pitchFamily="18" charset="0"/>
              </a:rPr>
              <a:t> induced by ethanol activates PSCs and induces pancreatic fibrosis.</a:t>
            </a:r>
            <a:endParaRPr lang="en-US" sz="3200" dirty="0">
              <a:latin typeface="Baskerville Old Face" panose="02020602080505020303"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pPr algn="ctr"/>
            <a:r>
              <a:rPr lang="en-US" dirty="0" smtClean="0">
                <a:latin typeface="Baskerville Old Face" panose="02020602080505020303" pitchFamily="18" charset="0"/>
              </a:rPr>
              <a:t>Ductal obstruction hypothesis :-</a:t>
            </a:r>
            <a:br>
              <a:rPr lang="en-US" dirty="0" smtClean="0">
                <a:latin typeface="Baskerville Old Face" panose="02020602080505020303" pitchFamily="18" charset="0"/>
              </a:rPr>
            </a:br>
            <a:endParaRPr lang="en-US" dirty="0">
              <a:latin typeface="Baskerville Old Face" panose="02020602080505020303" pitchFamily="18" charset="0"/>
            </a:endParaRPr>
          </a:p>
        </p:txBody>
      </p:sp>
      <p:sp>
        <p:nvSpPr>
          <p:cNvPr id="1048631" name="Content Placeholder 3"/>
          <p:cNvSpPr>
            <a:spLocks noGrp="1"/>
          </p:cNvSpPr>
          <p:nvPr>
            <p:ph idx="1"/>
          </p:nvPr>
        </p:nvSpPr>
        <p:spPr/>
        <p:txBody>
          <a:bodyPr/>
          <a:lstStyle/>
          <a:p>
            <a:pPr marL="0" indent="0">
              <a:buNone/>
            </a:pPr>
            <a:endParaRPr lang="en-US" dirty="0"/>
          </a:p>
        </p:txBody>
      </p:sp>
      <p:sp>
        <p:nvSpPr>
          <p:cNvPr id="1048632" name="Rounded Rectangle 4"/>
          <p:cNvSpPr/>
          <p:nvPr/>
        </p:nvSpPr>
        <p:spPr>
          <a:xfrm>
            <a:off x="965915" y="2820473"/>
            <a:ext cx="1056068" cy="1687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Chronic alcohol use </a:t>
            </a:r>
            <a:endParaRPr lang="en-US" dirty="0"/>
          </a:p>
        </p:txBody>
      </p:sp>
      <p:sp>
        <p:nvSpPr>
          <p:cNvPr id="1048633" name="Rounded Rectangle 6"/>
          <p:cNvSpPr/>
          <p:nvPr/>
        </p:nvSpPr>
        <p:spPr>
          <a:xfrm>
            <a:off x="2369713" y="2820473"/>
            <a:ext cx="1030310" cy="1687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acinar and ductal cell </a:t>
            </a:r>
            <a:endParaRPr lang="en-US"/>
          </a:p>
        </p:txBody>
      </p:sp>
      <p:sp>
        <p:nvSpPr>
          <p:cNvPr id="1048634" name="Rounded Rectangle 8"/>
          <p:cNvSpPr/>
          <p:nvPr/>
        </p:nvSpPr>
        <p:spPr>
          <a:xfrm>
            <a:off x="3812146" y="2820473"/>
            <a:ext cx="1300767" cy="1687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protein rich pancreatic juice, low in volume and HCO3 </a:t>
            </a:r>
            <a:endParaRPr lang="en-US"/>
          </a:p>
        </p:txBody>
      </p:sp>
      <p:sp>
        <p:nvSpPr>
          <p:cNvPr id="1048635" name="Rounded Rectangle 9"/>
          <p:cNvSpPr/>
          <p:nvPr/>
        </p:nvSpPr>
        <p:spPr>
          <a:xfrm>
            <a:off x="5550794" y="2820473"/>
            <a:ext cx="1339403" cy="1687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formation of protein precipitates – plug </a:t>
            </a:r>
            <a:endParaRPr lang="en-US" dirty="0"/>
          </a:p>
        </p:txBody>
      </p:sp>
      <p:sp>
        <p:nvSpPr>
          <p:cNvPr id="1048636" name="Rounded Rectangle 10"/>
          <p:cNvSpPr/>
          <p:nvPr/>
        </p:nvSpPr>
        <p:spPr>
          <a:xfrm>
            <a:off x="7353837" y="2820473"/>
            <a:ext cx="1210614" cy="1687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calcification of ppt – ductal stone formation</a:t>
            </a:r>
            <a:endParaRPr lang="en-US"/>
          </a:p>
        </p:txBody>
      </p:sp>
      <p:sp>
        <p:nvSpPr>
          <p:cNvPr id="1048637" name="Rounded Rectangle 11"/>
          <p:cNvSpPr/>
          <p:nvPr/>
        </p:nvSpPr>
        <p:spPr>
          <a:xfrm>
            <a:off x="8873544" y="2820473"/>
            <a:ext cx="1107583" cy="1687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ductule obstruction </a:t>
            </a:r>
            <a:endParaRPr lang="en-US"/>
          </a:p>
        </p:txBody>
      </p:sp>
      <p:sp>
        <p:nvSpPr>
          <p:cNvPr id="1048638" name="Rounded Rectangle 12"/>
          <p:cNvSpPr/>
          <p:nvPr/>
        </p:nvSpPr>
        <p:spPr>
          <a:xfrm>
            <a:off x="10303099" y="2820473"/>
            <a:ext cx="1050701" cy="1687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parenchymal damage </a:t>
            </a:r>
            <a:endParaRPr lang="en-US" dirty="0"/>
          </a:p>
        </p:txBody>
      </p:sp>
      <p:sp>
        <p:nvSpPr>
          <p:cNvPr id="1048639" name="Right Arrow 16"/>
          <p:cNvSpPr/>
          <p:nvPr/>
        </p:nvSpPr>
        <p:spPr>
          <a:xfrm>
            <a:off x="1712890" y="4623515"/>
            <a:ext cx="8925059" cy="1004553"/>
          </a:xfrm>
          <a:prstGeom prst="righ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p:txBody>
          <a:bodyPr>
            <a:noAutofit/>
          </a:bodyPr>
          <a:lstStyle/>
          <a:p>
            <a:pPr algn="ctr"/>
            <a:r>
              <a:rPr lang="en-US" sz="5400" dirty="0" smtClean="0">
                <a:latin typeface="Baskerville Old Face" panose="02020602080505020303" pitchFamily="18" charset="0"/>
              </a:rPr>
              <a:t>Genetic forms :-</a:t>
            </a:r>
            <a:br>
              <a:rPr lang="en-US" sz="5400" dirty="0" smtClean="0">
                <a:latin typeface="Baskerville Old Face" panose="02020602080505020303" pitchFamily="18" charset="0"/>
              </a:rPr>
            </a:br>
            <a:endParaRPr lang="en-US" sz="5400" dirty="0">
              <a:latin typeface="Baskerville Old Face" panose="02020602080505020303" pitchFamily="18" charset="0"/>
            </a:endParaRPr>
          </a:p>
        </p:txBody>
      </p:sp>
      <p:sp>
        <p:nvSpPr>
          <p:cNvPr id="1048641" name="Content Placeholder 2"/>
          <p:cNvSpPr>
            <a:spLocks noGrp="1"/>
          </p:cNvSpPr>
          <p:nvPr>
            <p:ph idx="1"/>
          </p:nvPr>
        </p:nvSpPr>
        <p:spPr/>
        <p:txBody>
          <a:bodyPr>
            <a:noAutofit/>
          </a:bodyPr>
          <a:lstStyle/>
          <a:p>
            <a:pPr marL="0" indent="0">
              <a:buNone/>
            </a:pPr>
            <a:r>
              <a:rPr lang="en-US" dirty="0" smtClean="0">
                <a:latin typeface="Baskerville Old Face" panose="02020602080505020303" pitchFamily="18" charset="0"/>
              </a:rPr>
              <a:t>A.  CFTR ( cystic fibrosis trans-membrane conductance regulator )</a:t>
            </a:r>
          </a:p>
          <a:p>
            <a:pPr marL="0" indent="0">
              <a:buNone/>
            </a:pPr>
            <a:endParaRPr lang="en-US" dirty="0" smtClean="0">
              <a:latin typeface="Baskerville Old Face" panose="02020602080505020303" pitchFamily="18" charset="0"/>
            </a:endParaRPr>
          </a:p>
          <a:p>
            <a:pPr lvl="1"/>
            <a:r>
              <a:rPr lang="en-US" sz="2800" dirty="0" smtClean="0">
                <a:latin typeface="Baskerville Old Face" panose="02020602080505020303" pitchFamily="18" charset="0"/>
              </a:rPr>
              <a:t>Cystic fibrosis is </a:t>
            </a:r>
            <a:r>
              <a:rPr lang="en-US" sz="2800" dirty="0" err="1" smtClean="0">
                <a:latin typeface="Baskerville Old Face" panose="02020602080505020303" pitchFamily="18" charset="0"/>
              </a:rPr>
              <a:t>assosiated</a:t>
            </a:r>
            <a:r>
              <a:rPr lang="en-US" sz="2800" dirty="0" smtClean="0">
                <a:latin typeface="Baskerville Old Face" panose="02020602080505020303" pitchFamily="18" charset="0"/>
              </a:rPr>
              <a:t> with abnormalities of HCO3 secretion, ductal dilatation, </a:t>
            </a:r>
            <a:r>
              <a:rPr lang="en-US" sz="2800" dirty="0" err="1" smtClean="0">
                <a:latin typeface="Baskerville Old Face" panose="02020602080505020303" pitchFamily="18" charset="0"/>
              </a:rPr>
              <a:t>ppt</a:t>
            </a:r>
            <a:r>
              <a:rPr lang="en-US" sz="2800" dirty="0" smtClean="0">
                <a:latin typeface="Baskerville Old Face" panose="02020602080505020303" pitchFamily="18" charset="0"/>
              </a:rPr>
              <a:t> formation, pancreatic atrophy </a:t>
            </a:r>
          </a:p>
          <a:p>
            <a:pPr marL="457200" lvl="1" indent="0">
              <a:buNone/>
            </a:pPr>
            <a:endParaRPr lang="en-US" sz="2800" dirty="0" smtClean="0">
              <a:latin typeface="Baskerville Old Face" panose="02020602080505020303" pitchFamily="18" charset="0"/>
            </a:endParaRPr>
          </a:p>
          <a:p>
            <a:pPr marL="971550" lvl="1" indent="-514350">
              <a:buAutoNum type="alphaUcPeriod" startAt="2"/>
            </a:pPr>
            <a:r>
              <a:rPr lang="en-US" sz="2800" dirty="0" smtClean="0">
                <a:latin typeface="Baskerville Old Face" panose="02020602080505020303" pitchFamily="18" charset="0"/>
              </a:rPr>
              <a:t>PRSS1 – cationic </a:t>
            </a:r>
            <a:r>
              <a:rPr lang="en-US" sz="2800" dirty="0" err="1" smtClean="0">
                <a:latin typeface="Baskerville Old Face" panose="02020602080505020303" pitchFamily="18" charset="0"/>
              </a:rPr>
              <a:t>trypsinogen</a:t>
            </a:r>
            <a:r>
              <a:rPr lang="en-US" sz="2800" dirty="0" smtClean="0">
                <a:latin typeface="Baskerville Old Face" panose="02020602080505020303" pitchFamily="18" charset="0"/>
              </a:rPr>
              <a:t> gene</a:t>
            </a:r>
          </a:p>
          <a:p>
            <a:pPr marL="457200" lvl="1" indent="0">
              <a:buNone/>
            </a:pPr>
            <a:endParaRPr lang="en-US" sz="2800" dirty="0" smtClean="0">
              <a:latin typeface="Baskerville Old Face" panose="02020602080505020303" pitchFamily="18" charset="0"/>
            </a:endParaRPr>
          </a:p>
          <a:p>
            <a:pPr marL="457200" lvl="1" indent="0">
              <a:buNone/>
            </a:pPr>
            <a:r>
              <a:rPr lang="en-US" sz="2800" dirty="0" smtClean="0">
                <a:latin typeface="Baskerville Old Face" panose="02020602080505020303" pitchFamily="18" charset="0"/>
              </a:rPr>
              <a:t>        Once </a:t>
            </a:r>
            <a:r>
              <a:rPr lang="en-US" sz="2800" dirty="0" err="1" smtClean="0">
                <a:latin typeface="Baskerville Old Face" panose="02020602080505020303" pitchFamily="18" charset="0"/>
              </a:rPr>
              <a:t>trypsinogen</a:t>
            </a:r>
            <a:r>
              <a:rPr lang="en-US" sz="2800" dirty="0" smtClean="0">
                <a:latin typeface="Baskerville Old Face" panose="02020602080505020303" pitchFamily="18" charset="0"/>
              </a:rPr>
              <a:t> is activated to trypsin, becomes resistant to inactivation      and activate other </a:t>
            </a:r>
            <a:r>
              <a:rPr lang="en-US" sz="2800" dirty="0" err="1" smtClean="0">
                <a:latin typeface="Baskerville Old Face" panose="02020602080505020303" pitchFamily="18" charset="0"/>
              </a:rPr>
              <a:t>proenzymes</a:t>
            </a:r>
            <a:r>
              <a:rPr lang="en-US" sz="2800" dirty="0" smtClean="0">
                <a:latin typeface="Baskerville Old Face" panose="02020602080505020303" pitchFamily="18" charset="0"/>
              </a:rPr>
              <a:t> leading to episodes of acute pancreatitis– like necrosis fibrosis theory</a:t>
            </a:r>
          </a:p>
          <a:p>
            <a:pPr marL="457200" lvl="1" indent="0">
              <a:buNone/>
            </a:pPr>
            <a:endParaRPr lang="en-US" sz="2800" dirty="0" smtClean="0">
              <a:latin typeface="Baskerville Old Face" panose="02020602080505020303"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Content Placeholder 2"/>
          <p:cNvSpPr>
            <a:spLocks noGrp="1"/>
          </p:cNvSpPr>
          <p:nvPr>
            <p:ph idx="1"/>
          </p:nvPr>
        </p:nvSpPr>
        <p:spPr/>
        <p:txBody>
          <a:bodyPr>
            <a:normAutofit/>
          </a:bodyPr>
          <a:lstStyle/>
          <a:p>
            <a:pPr marL="514350" indent="-514350">
              <a:buAutoNum type="alphaUcPeriod" startAt="3"/>
            </a:pPr>
            <a:r>
              <a:rPr lang="en-US" sz="3200" dirty="0" smtClean="0">
                <a:latin typeface="Baskerville Old Face" panose="02020602080505020303" pitchFamily="18" charset="0"/>
              </a:rPr>
              <a:t>SPINK1 ( serine protease inhibitor </a:t>
            </a:r>
            <a:r>
              <a:rPr lang="en-US" sz="3200" dirty="0" err="1" smtClean="0">
                <a:latin typeface="Baskerville Old Face" panose="02020602080505020303" pitchFamily="18" charset="0"/>
              </a:rPr>
              <a:t>Kazal</a:t>
            </a:r>
            <a:r>
              <a:rPr lang="en-US" sz="3200" dirty="0" smtClean="0">
                <a:latin typeface="Baskerville Old Face" panose="02020602080505020303" pitchFamily="18" charset="0"/>
              </a:rPr>
              <a:t> type 1 )</a:t>
            </a:r>
          </a:p>
          <a:p>
            <a:pPr marL="514350" indent="-514350">
              <a:buAutoNum type="alphaUcPeriod" startAt="3"/>
            </a:pPr>
            <a:endParaRPr lang="en-US" sz="3200" dirty="0">
              <a:latin typeface="Baskerville Old Face" panose="02020602080505020303" pitchFamily="18" charset="0"/>
            </a:endParaRPr>
          </a:p>
          <a:p>
            <a:pPr marL="457200" lvl="1" indent="0">
              <a:buNone/>
            </a:pPr>
            <a:r>
              <a:rPr lang="en-US" sz="3200" dirty="0" smtClean="0">
                <a:latin typeface="Baskerville Old Face" panose="02020602080505020303" pitchFamily="18" charset="0"/>
              </a:rPr>
              <a:t>  Seen in pediatric Idiopathic CP, hereditary Pancreatitis, Tropical Pancreatitis; but not in chronic alcoholic pancreatitis </a:t>
            </a:r>
          </a:p>
          <a:p>
            <a:pPr lvl="1"/>
            <a:endParaRPr lang="en-US" sz="3200" dirty="0">
              <a:latin typeface="Baskerville Old Face" panose="02020602080505020303"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p:txBody>
          <a:bodyPr>
            <a:noAutofit/>
          </a:bodyPr>
          <a:lstStyle/>
          <a:p>
            <a:pPr algn="ctr"/>
            <a:r>
              <a:rPr lang="en-US" sz="5400" dirty="0" smtClean="0">
                <a:latin typeface="Baskerville Old Face" panose="02020602080505020303" pitchFamily="18" charset="0"/>
              </a:rPr>
              <a:t>Spectrum of Chronic Pancreatitis :-</a:t>
            </a:r>
            <a:br>
              <a:rPr lang="en-US" sz="5400" dirty="0" smtClean="0">
                <a:latin typeface="Baskerville Old Face" panose="02020602080505020303" pitchFamily="18" charset="0"/>
              </a:rPr>
            </a:br>
            <a:endParaRPr lang="en-US" sz="5400" dirty="0">
              <a:latin typeface="Baskerville Old Face" panose="02020602080505020303" pitchFamily="18" charset="0"/>
            </a:endParaRPr>
          </a:p>
        </p:txBody>
      </p:sp>
      <p:sp>
        <p:nvSpPr>
          <p:cNvPr id="1048644" name="Content Placeholder 2"/>
          <p:cNvSpPr>
            <a:spLocks noGrp="1"/>
          </p:cNvSpPr>
          <p:nvPr>
            <p:ph idx="1"/>
          </p:nvPr>
        </p:nvSpPr>
        <p:spPr>
          <a:xfrm>
            <a:off x="838200" y="1690688"/>
            <a:ext cx="10515600" cy="4351338"/>
          </a:xfrm>
        </p:spPr>
        <p:txBody>
          <a:bodyPr>
            <a:noAutofit/>
          </a:bodyPr>
          <a:lstStyle/>
          <a:p>
            <a:r>
              <a:rPr lang="en-US" dirty="0" smtClean="0">
                <a:latin typeface="Baskerville Old Face" panose="02020602080505020303" pitchFamily="18" charset="0"/>
              </a:rPr>
              <a:t> Early chronic pancreatitis :- </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chronic inflammation of pancreas.</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normal secretary function , with biomarkers</a:t>
            </a:r>
          </a:p>
          <a:p>
            <a:endParaRPr lang="en-US" dirty="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Moderate chronic </a:t>
            </a:r>
            <a:r>
              <a:rPr lang="en-US" dirty="0" smtClean="0">
                <a:latin typeface="Baskerville Old Face" panose="02020602080505020303" pitchFamily="18" charset="0"/>
              </a:rPr>
              <a:t>pancreatitis :-</a:t>
            </a:r>
          </a:p>
          <a:p>
            <a:pPr marL="0" indent="0">
              <a:buNone/>
            </a:pPr>
            <a:r>
              <a:rPr lang="en-US" dirty="0" smtClean="0">
                <a:latin typeface="Baskerville Old Face" panose="02020602080505020303" pitchFamily="18" charset="0"/>
              </a:rPr>
              <a:t>     -  islet cell dysfunction.</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immune dysfunction.</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a:t>
            </a:r>
            <a:r>
              <a:rPr lang="en-US" dirty="0" err="1" smtClean="0">
                <a:latin typeface="Baskerville Old Face" panose="02020602080505020303" pitchFamily="18" charset="0"/>
              </a:rPr>
              <a:t>Acinar</a:t>
            </a:r>
            <a:r>
              <a:rPr lang="en-US" dirty="0" smtClean="0">
                <a:latin typeface="Baskerville Old Face" panose="02020602080505020303" pitchFamily="18" charset="0"/>
              </a:rPr>
              <a:t> cell dysfunction.</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Pathological pain.</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Metaplasia.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ctrTitle"/>
          </p:nvPr>
        </p:nvSpPr>
        <p:spPr>
          <a:xfrm>
            <a:off x="443783" y="2452049"/>
            <a:ext cx="9144000" cy="4232085"/>
          </a:xfrm>
        </p:spPr>
        <p:txBody>
          <a:bodyPr>
            <a:normAutofit fontScale="90000"/>
          </a:bodyPr>
          <a:lstStyle/>
          <a:p>
            <a:pPr algn="l"/>
            <a:r>
              <a:rPr lang="en-US" sz="1800" dirty="0" smtClean="0">
                <a:latin typeface="Baskerville Old Face" panose="02020602080505020303" pitchFamily="18" charset="0"/>
              </a:rPr>
              <a:t/>
            </a:r>
            <a:br>
              <a:rPr lang="en-US" sz="1800" dirty="0" smtClean="0">
                <a:latin typeface="Baskerville Old Face" panose="02020602080505020303" pitchFamily="18" charset="0"/>
              </a:rPr>
            </a:br>
            <a:r>
              <a:rPr lang="en-US" sz="2800" dirty="0" smtClean="0">
                <a:latin typeface="Baskerville Old Face" panose="02020602080505020303" pitchFamily="18" charset="0"/>
              </a:rPr>
              <a:t>1</a:t>
            </a:r>
            <a:r>
              <a:rPr lang="en-US" sz="1800" dirty="0" smtClean="0">
                <a:latin typeface="Baskerville Old Face" panose="02020602080505020303" pitchFamily="18" charset="0"/>
              </a:rPr>
              <a:t>. </a:t>
            </a:r>
            <a:r>
              <a:rPr lang="en-US" sz="2800" dirty="0" smtClean="0">
                <a:latin typeface="Baskerville Old Face" panose="02020602080505020303" pitchFamily="18" charset="0"/>
              </a:rPr>
              <a:t>Weight: 75 - 125 g </a:t>
            </a:r>
            <a:br>
              <a:rPr lang="en-US" sz="2800" dirty="0" smtClean="0">
                <a:latin typeface="Baskerville Old Face" panose="02020602080505020303" pitchFamily="18" charset="0"/>
              </a:rPr>
            </a:br>
            <a:r>
              <a:rPr lang="en-US" sz="2800" dirty="0" smtClean="0">
                <a:latin typeface="Baskerville Old Face" panose="02020602080505020303" pitchFamily="18" charset="0"/>
              </a:rPr>
              <a:t/>
            </a:r>
            <a:br>
              <a:rPr lang="en-US" sz="2800" dirty="0" smtClean="0">
                <a:latin typeface="Baskerville Old Face" panose="02020602080505020303" pitchFamily="18" charset="0"/>
              </a:rPr>
            </a:br>
            <a:r>
              <a:rPr lang="en-US" sz="2800" dirty="0" smtClean="0">
                <a:latin typeface="Baskerville Old Face" panose="02020602080505020303" pitchFamily="18" charset="0"/>
              </a:rPr>
              <a:t>2. Size: 10 to 20 cm</a:t>
            </a:r>
            <a:br>
              <a:rPr lang="en-US" sz="2800" dirty="0" smtClean="0">
                <a:latin typeface="Baskerville Old Face" panose="02020602080505020303" pitchFamily="18" charset="0"/>
              </a:rPr>
            </a:br>
            <a:r>
              <a:rPr lang="en-US" sz="2800" dirty="0" smtClean="0">
                <a:latin typeface="Baskerville Old Face" panose="02020602080505020303" pitchFamily="18" charset="0"/>
              </a:rPr>
              <a:t> </a:t>
            </a:r>
            <a:br>
              <a:rPr lang="en-US" sz="2800" dirty="0" smtClean="0">
                <a:latin typeface="Baskerville Old Face" panose="02020602080505020303" pitchFamily="18" charset="0"/>
              </a:rPr>
            </a:br>
            <a:r>
              <a:rPr lang="en-US" sz="2800" dirty="0" smtClean="0">
                <a:latin typeface="Baskerville Old Face" panose="02020602080505020303" pitchFamily="18" charset="0"/>
              </a:rPr>
              <a:t>3. It lies in the retro peritoneum, is </a:t>
            </a:r>
            <a:r>
              <a:rPr lang="en-US" sz="2800" dirty="0" err="1" smtClean="0">
                <a:latin typeface="Baskerville Old Face" panose="02020602080505020303" pitchFamily="18" charset="0"/>
              </a:rPr>
              <a:t>prismoid</a:t>
            </a:r>
            <a:r>
              <a:rPr lang="en-US" sz="2800" dirty="0" smtClean="0">
                <a:latin typeface="Baskerville Old Face" panose="02020602080505020303" pitchFamily="18" charset="0"/>
              </a:rPr>
              <a:t> in shape and appears triangular on cross section with superior, inferior and anterior borders.</a:t>
            </a:r>
            <a:br>
              <a:rPr lang="en-US" sz="2800" dirty="0" smtClean="0">
                <a:latin typeface="Baskerville Old Face" panose="02020602080505020303" pitchFamily="18" charset="0"/>
              </a:rPr>
            </a:br>
            <a:r>
              <a:rPr lang="en-US" sz="2800" dirty="0" smtClean="0">
                <a:latin typeface="Baskerville Old Face" panose="02020602080505020303" pitchFamily="18" charset="0"/>
              </a:rPr>
              <a:t> </a:t>
            </a:r>
            <a:br>
              <a:rPr lang="en-US" sz="2800" dirty="0" smtClean="0">
                <a:latin typeface="Baskerville Old Face" panose="02020602080505020303" pitchFamily="18" charset="0"/>
              </a:rPr>
            </a:br>
            <a:r>
              <a:rPr lang="en-US" sz="2800" dirty="0" smtClean="0">
                <a:latin typeface="Baskerville Old Face" panose="02020602080505020303" pitchFamily="18" charset="0"/>
              </a:rPr>
              <a:t>4. Anatomically divided into four portions, the head, neck,  body and tail.</a:t>
            </a:r>
            <a:br>
              <a:rPr lang="en-US" sz="2800" dirty="0" smtClean="0">
                <a:latin typeface="Baskerville Old Face" panose="02020602080505020303" pitchFamily="18" charset="0"/>
              </a:rPr>
            </a:br>
            <a:r>
              <a:rPr lang="en-US" sz="2800" dirty="0">
                <a:latin typeface="Baskerville Old Face" panose="02020602080505020303" pitchFamily="18" charset="0"/>
              </a:rPr>
              <a:t/>
            </a:r>
            <a:br>
              <a:rPr lang="en-US" sz="2800" dirty="0">
                <a:latin typeface="Baskerville Old Face" panose="02020602080505020303" pitchFamily="18" charset="0"/>
              </a:rPr>
            </a:br>
            <a:r>
              <a:rPr lang="en-US" sz="2800" dirty="0" smtClean="0">
                <a:latin typeface="Baskerville Old Face" panose="02020602080505020303" pitchFamily="18" charset="0"/>
              </a:rPr>
              <a:t>5. Embryology: </a:t>
            </a:r>
            <a:r>
              <a:rPr lang="en-US" sz="2800" dirty="0">
                <a:latin typeface="Baskerville Old Face" panose="02020602080505020303" pitchFamily="18" charset="0"/>
              </a:rPr>
              <a:t> </a:t>
            </a:r>
            <a:r>
              <a:rPr lang="en-US" sz="2800" dirty="0" err="1">
                <a:latin typeface="Baskerville Old Face" panose="02020602080505020303" pitchFamily="18" charset="0"/>
              </a:rPr>
              <a:t>D</a:t>
            </a:r>
            <a:r>
              <a:rPr lang="en-US" sz="2800" dirty="0" err="1" smtClean="0">
                <a:latin typeface="Baskerville Old Face" panose="02020602080505020303" pitchFamily="18" charset="0"/>
              </a:rPr>
              <a:t>evelopes</a:t>
            </a:r>
            <a:r>
              <a:rPr lang="en-US" sz="2800" dirty="0" smtClean="0">
                <a:latin typeface="Baskerville Old Face" panose="02020602080505020303" pitchFamily="18" charset="0"/>
              </a:rPr>
              <a:t> as 2 buds of ectoderm from primitive duodenum at junction of foregut and the </a:t>
            </a:r>
            <a:r>
              <a:rPr lang="en-US" sz="2800" dirty="0" err="1" smtClean="0">
                <a:latin typeface="Baskerville Old Face" panose="02020602080505020303" pitchFamily="18" charset="0"/>
              </a:rPr>
              <a:t>midgut</a:t>
            </a:r>
            <a:r>
              <a:rPr lang="en-US" sz="2800" dirty="0" smtClean="0">
                <a:latin typeface="Baskerville Old Face" panose="02020602080505020303" pitchFamily="18" charset="0"/>
              </a:rPr>
              <a:t>.</a:t>
            </a:r>
            <a:endParaRPr lang="en-US" sz="2800" dirty="0">
              <a:latin typeface="Baskerville Old Face" panose="02020602080505020303" pitchFamily="18" charset="0"/>
            </a:endParaRPr>
          </a:p>
        </p:txBody>
      </p:sp>
      <p:sp>
        <p:nvSpPr>
          <p:cNvPr id="1048600" name="Subtitle 2"/>
          <p:cNvSpPr>
            <a:spLocks noGrp="1"/>
          </p:cNvSpPr>
          <p:nvPr>
            <p:ph type="subTitle" idx="1"/>
          </p:nvPr>
        </p:nvSpPr>
        <p:spPr>
          <a:xfrm>
            <a:off x="443783" y="796288"/>
            <a:ext cx="9144000" cy="1655762"/>
          </a:xfrm>
        </p:spPr>
        <p:txBody>
          <a:bodyPr>
            <a:normAutofit/>
          </a:bodyPr>
          <a:lstStyle/>
          <a:p>
            <a:pPr algn="l"/>
            <a:r>
              <a:rPr lang="en-US" sz="5400" dirty="0" smtClean="0">
                <a:latin typeface="Baskerville Old Face" panose="02020602080505020303" pitchFamily="18" charset="0"/>
              </a:rPr>
              <a:t>Anatomy of Pancreas</a:t>
            </a:r>
            <a:br>
              <a:rPr lang="en-US" sz="5400" dirty="0" smtClean="0">
                <a:latin typeface="Baskerville Old Face" panose="02020602080505020303" pitchFamily="18" charset="0"/>
              </a:rPr>
            </a:br>
            <a:endParaRPr lang="en-US" sz="5400" dirty="0">
              <a:latin typeface="Baskerville Old Face" panose="02020602080505020303" pitchFamily="18" charset="0"/>
            </a:endParaRPr>
          </a:p>
        </p:txBody>
      </p:sp>
      <p:pic>
        <p:nvPicPr>
          <p:cNvPr id="2097154" name="Picture 3"/>
          <p:cNvPicPr>
            <a:picLocks noChangeAspect="1"/>
          </p:cNvPicPr>
          <p:nvPr/>
        </p:nvPicPr>
        <p:blipFill>
          <a:blip r:embed="rId2" cstate="print"/>
          <a:stretch>
            <a:fillRect/>
          </a:stretch>
        </p:blipFill>
        <p:spPr>
          <a:xfrm>
            <a:off x="7080428" y="0"/>
            <a:ext cx="5014711" cy="38765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Content Placeholder 2"/>
          <p:cNvSpPr>
            <a:spLocks noGrp="1"/>
          </p:cNvSpPr>
          <p:nvPr>
            <p:ph idx="1"/>
          </p:nvPr>
        </p:nvSpPr>
        <p:spPr/>
        <p:txBody>
          <a:bodyPr>
            <a:normAutofit/>
          </a:bodyPr>
          <a:lstStyle/>
          <a:p>
            <a:r>
              <a:rPr lang="en-US" sz="3200" dirty="0">
                <a:latin typeface="Baskerville Old Face" panose="02020602080505020303" pitchFamily="18" charset="0"/>
              </a:rPr>
              <a:t> Late chronic pancreatitis:-</a:t>
            </a:r>
          </a:p>
          <a:p>
            <a:pPr marL="0" indent="0">
              <a:buNone/>
            </a:pPr>
            <a:r>
              <a:rPr lang="en-US" sz="3200" dirty="0" smtClean="0">
                <a:latin typeface="Baskerville Old Face" panose="02020602080505020303" pitchFamily="18" charset="0"/>
              </a:rPr>
              <a:t>    -  Fibrosis and sclerosis of most of the </a:t>
            </a:r>
            <a:r>
              <a:rPr lang="en-US" sz="3200" dirty="0" err="1" smtClean="0">
                <a:latin typeface="Baskerville Old Face" panose="02020602080505020303" pitchFamily="18" charset="0"/>
              </a:rPr>
              <a:t>acinar</a:t>
            </a:r>
            <a:r>
              <a:rPr lang="en-US" sz="3200" dirty="0" smtClean="0">
                <a:latin typeface="Baskerville Old Face" panose="02020602080505020303" pitchFamily="18" charset="0"/>
              </a:rPr>
              <a:t> cell.</a:t>
            </a:r>
          </a:p>
          <a:p>
            <a:pPr marL="0" indent="0">
              <a:buNone/>
            </a:pPr>
            <a:r>
              <a:rPr lang="en-US" sz="3200" dirty="0">
                <a:latin typeface="Baskerville Old Face" panose="02020602080505020303" pitchFamily="18" charset="0"/>
              </a:rPr>
              <a:t> </a:t>
            </a:r>
            <a:r>
              <a:rPr lang="en-US" sz="3200" dirty="0" smtClean="0">
                <a:latin typeface="Baskerville Old Face" panose="02020602080505020303" pitchFamily="18" charset="0"/>
              </a:rPr>
              <a:t>   -  Exocrine insufficiency. </a:t>
            </a:r>
          </a:p>
          <a:p>
            <a:pPr marL="0" indent="0">
              <a:buNone/>
            </a:pPr>
            <a:r>
              <a:rPr lang="en-US" sz="3200" dirty="0">
                <a:latin typeface="Baskerville Old Face" panose="02020602080505020303" pitchFamily="18" charset="0"/>
              </a:rPr>
              <a:t> </a:t>
            </a:r>
            <a:r>
              <a:rPr lang="en-US" sz="3200" dirty="0" smtClean="0">
                <a:latin typeface="Baskerville Old Face" panose="02020602080505020303" pitchFamily="18" charset="0"/>
              </a:rPr>
              <a:t>   -  Diabetes Mellitus type 3.</a:t>
            </a:r>
          </a:p>
          <a:p>
            <a:pPr marL="0" indent="0">
              <a:buNone/>
            </a:pPr>
            <a:r>
              <a:rPr lang="en-US" sz="3200" dirty="0">
                <a:latin typeface="Baskerville Old Face" panose="02020602080505020303" pitchFamily="18" charset="0"/>
              </a:rPr>
              <a:t> </a:t>
            </a:r>
            <a:r>
              <a:rPr lang="en-US" sz="3200" dirty="0" smtClean="0">
                <a:latin typeface="Baskerville Old Face" panose="02020602080505020303" pitchFamily="18" charset="0"/>
              </a:rPr>
              <a:t>   -  Pancreatic ductal adenocarcinoma.</a:t>
            </a:r>
          </a:p>
          <a:p>
            <a:pPr marL="0" indent="0">
              <a:buNone/>
            </a:pPr>
            <a:r>
              <a:rPr lang="en-US" sz="3200" dirty="0">
                <a:latin typeface="Baskerville Old Face" panose="02020602080505020303" pitchFamily="18" charset="0"/>
              </a:rPr>
              <a:t> </a:t>
            </a:r>
            <a:r>
              <a:rPr lang="en-US" sz="3200" dirty="0" smtClean="0">
                <a:latin typeface="Baskerville Old Face" panose="02020602080505020303" pitchFamily="18" charset="0"/>
              </a:rPr>
              <a:t>   </a:t>
            </a:r>
            <a:endParaRPr lang="en-US" sz="3200" dirty="0">
              <a:latin typeface="Baskerville Old Face" panose="02020602080505020303"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
          <p:cNvSpPr>
            <a:spLocks noGrp="1"/>
          </p:cNvSpPr>
          <p:nvPr>
            <p:ph type="title"/>
          </p:nvPr>
        </p:nvSpPr>
        <p:spPr/>
        <p:txBody>
          <a:bodyPr>
            <a:noAutofit/>
          </a:bodyPr>
          <a:lstStyle/>
          <a:p>
            <a:pPr algn="ctr"/>
            <a:r>
              <a:rPr lang="en-US" sz="5400" dirty="0">
                <a:latin typeface="Baskerville Old Face" panose="02020602080505020303" pitchFamily="18" charset="0"/>
              </a:rPr>
              <a:t>Types of Chronic </a:t>
            </a:r>
            <a:r>
              <a:rPr lang="en-US" sz="5400" dirty="0" smtClean="0">
                <a:latin typeface="Baskerville Old Face" panose="02020602080505020303" pitchFamily="18" charset="0"/>
              </a:rPr>
              <a:t>Pancreatitis :-</a:t>
            </a:r>
            <a:r>
              <a:rPr lang="en-US" sz="5400" dirty="0">
                <a:latin typeface="Baskerville Old Face" panose="02020602080505020303" pitchFamily="18" charset="0"/>
              </a:rPr>
              <a:t/>
            </a:r>
            <a:br>
              <a:rPr lang="en-US" sz="5400" dirty="0">
                <a:latin typeface="Baskerville Old Face" panose="02020602080505020303" pitchFamily="18" charset="0"/>
              </a:rPr>
            </a:br>
            <a:endParaRPr lang="en-US" sz="5400" dirty="0">
              <a:latin typeface="Baskerville Old Face" panose="02020602080505020303" pitchFamily="18" charset="0"/>
            </a:endParaRPr>
          </a:p>
        </p:txBody>
      </p:sp>
      <p:sp>
        <p:nvSpPr>
          <p:cNvPr id="1048647" name="Content Placeholder 2"/>
          <p:cNvSpPr>
            <a:spLocks noGrp="1"/>
          </p:cNvSpPr>
          <p:nvPr>
            <p:ph idx="1"/>
          </p:nvPr>
        </p:nvSpPr>
        <p:spPr/>
        <p:txBody>
          <a:bodyPr>
            <a:normAutofit fontScale="92857" lnSpcReduction="20000"/>
          </a:bodyPr>
          <a:lstStyle/>
          <a:p>
            <a:r>
              <a:rPr lang="en-US" dirty="0">
                <a:latin typeface="Baskerville Old Face" panose="02020602080505020303" pitchFamily="18" charset="0"/>
              </a:rPr>
              <a:t>Autoimmune </a:t>
            </a:r>
            <a:r>
              <a:rPr lang="en-US" dirty="0" smtClean="0">
                <a:latin typeface="Baskerville Old Face" panose="02020602080505020303" pitchFamily="18" charset="0"/>
              </a:rPr>
              <a:t>Pancreatitis :- </a:t>
            </a:r>
          </a:p>
          <a:p>
            <a:endParaRPr lang="en-US" dirty="0">
              <a:latin typeface="Baskerville Old Face" panose="02020602080505020303" pitchFamily="18" charset="0"/>
            </a:endParaRPr>
          </a:p>
          <a:p>
            <a:r>
              <a:rPr lang="en-US" dirty="0" smtClean="0">
                <a:latin typeface="Baskerville Old Face" panose="02020602080505020303" pitchFamily="18" charset="0"/>
              </a:rPr>
              <a:t>Densely infiltrated with immune cell including plasma cell and CD4 positive T-cell.</a:t>
            </a:r>
          </a:p>
          <a:p>
            <a:r>
              <a:rPr lang="en-US" dirty="0" smtClean="0">
                <a:latin typeface="Baskerville Old Face" panose="02020602080505020303" pitchFamily="18" charset="0"/>
              </a:rPr>
              <a:t>Type </a:t>
            </a:r>
            <a:r>
              <a:rPr lang="en-US" dirty="0">
                <a:latin typeface="Baskerville Old Face" panose="02020602080505020303" pitchFamily="18" charset="0"/>
              </a:rPr>
              <a:t>1 is the most common </a:t>
            </a:r>
            <a:r>
              <a:rPr lang="en-US" dirty="0" smtClean="0">
                <a:latin typeface="Baskerville Old Face" panose="02020602080505020303" pitchFamily="18" charset="0"/>
              </a:rPr>
              <a:t>than type 2.</a:t>
            </a:r>
          </a:p>
          <a:p>
            <a:r>
              <a:rPr lang="en-US" dirty="0" smtClean="0">
                <a:latin typeface="Baskerville Old Face" panose="02020602080505020303" pitchFamily="18" charset="0"/>
              </a:rPr>
              <a:t>Patients </a:t>
            </a:r>
            <a:r>
              <a:rPr lang="en-US" dirty="0">
                <a:latin typeface="Baskerville Old Face" panose="02020602080505020303" pitchFamily="18" charset="0"/>
              </a:rPr>
              <a:t>with autoimmune pancreatitis can develop acute symptoms such as jaundice or AP, closely mimicking patients with pancreatic adenocarcinoma</a:t>
            </a:r>
          </a:p>
          <a:p>
            <a:r>
              <a:rPr lang="en-US" altLang="en-US" dirty="0">
                <a:latin typeface="Baskerville Old Face" panose="02020602080505020303" pitchFamily="18" charset="0"/>
              </a:rPr>
              <a:t>D/o = mayo clinic -HISTORt criteria = 1. History  2 imagine  3. Serology 4. Other organ involvement 5. Response to steroid.</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5" name="Content Placeholder 3"/>
          <p:cNvGraphicFramePr>
            <a:graphicFrameLocks noGrp="1"/>
          </p:cNvGraphicFramePr>
          <p:nvPr>
            <p:ph idx="1"/>
          </p:nvPr>
        </p:nvGraphicFramePr>
        <p:xfrm>
          <a:off x="721218" y="193178"/>
          <a:ext cx="10632582" cy="6926173"/>
        </p:xfrm>
        <a:graphic>
          <a:graphicData uri="http://schemas.openxmlformats.org/drawingml/2006/table">
            <a:tbl>
              <a:tblPr firstRow="1" bandRow="1">
                <a:tableStyleId>{5C22544A-7EE6-4342-B048-85BDC9FD1C3A}</a:tableStyleId>
              </a:tblPr>
              <a:tblGrid>
                <a:gridCol w="2473123"/>
                <a:gridCol w="3984776"/>
                <a:gridCol w="4174683"/>
              </a:tblGrid>
              <a:tr h="525479">
                <a:tc>
                  <a:txBody>
                    <a:bodyPr/>
                    <a:lstStyle/>
                    <a:p>
                      <a:r>
                        <a:rPr lang="en-US" sz="2000" dirty="0" smtClean="0">
                          <a:latin typeface="Baskerville Old Face" panose="02020602080505020303" pitchFamily="18" charset="0"/>
                        </a:rPr>
                        <a:t>feature</a:t>
                      </a:r>
                      <a:endParaRPr lang="en-US" sz="2000" dirty="0">
                        <a:latin typeface="Baskerville Old Face" panose="02020602080505020303" pitchFamily="18" charset="0"/>
                      </a:endParaRPr>
                    </a:p>
                  </a:txBody>
                  <a:tcPr/>
                </a:tc>
                <a:tc>
                  <a:txBody>
                    <a:bodyPr/>
                    <a:lstStyle/>
                    <a:p>
                      <a:r>
                        <a:rPr lang="en-US" sz="2000" dirty="0" smtClean="0">
                          <a:latin typeface="Baskerville Old Face" panose="02020602080505020303" pitchFamily="18" charset="0"/>
                        </a:rPr>
                        <a:t>Type 1</a:t>
                      </a:r>
                      <a:endParaRPr lang="en-US" sz="2000" dirty="0">
                        <a:latin typeface="Baskerville Old Face" panose="02020602080505020303" pitchFamily="18" charset="0"/>
                      </a:endParaRPr>
                    </a:p>
                  </a:txBody>
                  <a:tcPr/>
                </a:tc>
                <a:tc>
                  <a:txBody>
                    <a:bodyPr/>
                    <a:lstStyle/>
                    <a:p>
                      <a:r>
                        <a:rPr lang="en-US" sz="2000" dirty="0" smtClean="0">
                          <a:latin typeface="Baskerville Old Face" panose="02020602080505020303" pitchFamily="18" charset="0"/>
                        </a:rPr>
                        <a:t>Type 2</a:t>
                      </a:r>
                      <a:endParaRPr lang="en-US" sz="2000" dirty="0">
                        <a:latin typeface="Baskerville Old Face" panose="02020602080505020303" pitchFamily="18" charset="0"/>
                      </a:endParaRPr>
                    </a:p>
                  </a:txBody>
                  <a:tcPr/>
                </a:tc>
              </a:tr>
              <a:tr h="1563171">
                <a:tc>
                  <a:txBody>
                    <a:bodyPr/>
                    <a:lstStyle/>
                    <a:p>
                      <a:r>
                        <a:rPr lang="en-US" sz="2000" dirty="0" smtClean="0">
                          <a:latin typeface="Baskerville Old Face" panose="02020602080505020303" pitchFamily="18" charset="0"/>
                        </a:rPr>
                        <a:t>Histology</a:t>
                      </a:r>
                      <a:endParaRPr lang="en-US" sz="2000" dirty="0">
                        <a:latin typeface="Baskerville Old Face" panose="02020602080505020303" pitchFamily="18" charset="0"/>
                      </a:endParaRPr>
                    </a:p>
                  </a:txBody>
                  <a:tcPr/>
                </a:tc>
                <a:tc>
                  <a:txBody>
                    <a:bodyPr/>
                    <a:lstStyle/>
                    <a:p>
                      <a:r>
                        <a:rPr lang="en-US" sz="2000" dirty="0" err="1" smtClean="0">
                          <a:latin typeface="Baskerville Old Face" panose="02020602080505020303" pitchFamily="18" charset="0"/>
                        </a:rPr>
                        <a:t>Lymphoplasmacystic</a:t>
                      </a:r>
                      <a:r>
                        <a:rPr lang="en-US" sz="2000" baseline="0" dirty="0" smtClean="0">
                          <a:latin typeface="Baskerville Old Face" panose="02020602080505020303" pitchFamily="18" charset="0"/>
                        </a:rPr>
                        <a:t> infiltration </a:t>
                      </a:r>
                      <a:r>
                        <a:rPr lang="en-US" sz="2000" baseline="0" dirty="0" err="1" smtClean="0">
                          <a:latin typeface="Baskerville Old Face" panose="02020602080505020303" pitchFamily="18" charset="0"/>
                        </a:rPr>
                        <a:t>periductal</a:t>
                      </a:r>
                      <a:r>
                        <a:rPr lang="en-US" sz="2000" baseline="0" dirty="0" smtClean="0">
                          <a:latin typeface="Baskerville Old Face" panose="02020602080505020303" pitchFamily="18" charset="0"/>
                        </a:rPr>
                        <a:t> infiltrate without damage to ductal epithelium.</a:t>
                      </a:r>
                    </a:p>
                    <a:p>
                      <a:r>
                        <a:rPr lang="en-US" sz="2000" baseline="0" dirty="0" err="1" smtClean="0">
                          <a:latin typeface="Baskerville Old Face" panose="02020602080505020303" pitchFamily="18" charset="0"/>
                        </a:rPr>
                        <a:t>Stoniform</a:t>
                      </a:r>
                      <a:r>
                        <a:rPr lang="en-US" sz="2000" baseline="0" dirty="0" smtClean="0">
                          <a:latin typeface="Baskerville Old Face" panose="02020602080505020303" pitchFamily="18" charset="0"/>
                        </a:rPr>
                        <a:t> fibrosis</a:t>
                      </a:r>
                    </a:p>
                    <a:p>
                      <a:r>
                        <a:rPr lang="en-US" sz="2000" dirty="0" err="1" smtClean="0">
                          <a:latin typeface="Baskerville Old Face" panose="02020602080505020303" pitchFamily="18" charset="0"/>
                        </a:rPr>
                        <a:t>Fibroinflammatory</a:t>
                      </a:r>
                      <a:r>
                        <a:rPr lang="en-US" sz="2000" dirty="0" smtClean="0">
                          <a:latin typeface="Baskerville Old Face" panose="02020602080505020303" pitchFamily="18" charset="0"/>
                        </a:rPr>
                        <a:t> process may extended</a:t>
                      </a:r>
                      <a:r>
                        <a:rPr lang="en-US" sz="2000" baseline="0" dirty="0" smtClean="0">
                          <a:latin typeface="Baskerville Old Face" panose="02020602080505020303" pitchFamily="18" charset="0"/>
                        </a:rPr>
                        <a:t> to </a:t>
                      </a:r>
                      <a:r>
                        <a:rPr lang="en-US" sz="2000" baseline="0" dirty="0" err="1" smtClean="0">
                          <a:latin typeface="Baskerville Old Face" panose="02020602080505020303" pitchFamily="18" charset="0"/>
                        </a:rPr>
                        <a:t>peripancreatic</a:t>
                      </a:r>
                      <a:r>
                        <a:rPr lang="en-US" sz="2000" baseline="0" dirty="0" smtClean="0">
                          <a:latin typeface="Baskerville Old Face" panose="02020602080505020303" pitchFamily="18" charset="0"/>
                        </a:rPr>
                        <a:t> region.</a:t>
                      </a:r>
                      <a:endParaRPr lang="en-US" sz="2000" dirty="0">
                        <a:latin typeface="Baskerville Old Face" panose="02020602080505020303" pitchFamily="18" charset="0"/>
                      </a:endParaRPr>
                    </a:p>
                  </a:txBody>
                  <a:tcPr/>
                </a:tc>
                <a:tc>
                  <a:txBody>
                    <a:bodyPr/>
                    <a:lstStyle/>
                    <a:p>
                      <a:endParaRPr lang="en-US" sz="2000" dirty="0" smtClean="0">
                        <a:latin typeface="Baskerville Old Face" panose="02020602080505020303" pitchFamily="18" charset="0"/>
                      </a:endParaRPr>
                    </a:p>
                    <a:p>
                      <a:r>
                        <a:rPr lang="en-US" sz="2000" dirty="0" err="1" smtClean="0">
                          <a:latin typeface="Baskerville Old Face" panose="02020602080505020303" pitchFamily="18" charset="0"/>
                        </a:rPr>
                        <a:t>Periductal</a:t>
                      </a:r>
                      <a:r>
                        <a:rPr lang="en-US" sz="2000" dirty="0" smtClean="0">
                          <a:latin typeface="Baskerville Old Face" panose="02020602080505020303" pitchFamily="18" charset="0"/>
                        </a:rPr>
                        <a:t> </a:t>
                      </a:r>
                      <a:r>
                        <a:rPr lang="en-US" sz="2000" dirty="0" err="1" smtClean="0">
                          <a:latin typeface="Baskerville Old Face" panose="02020602080505020303" pitchFamily="18" charset="0"/>
                        </a:rPr>
                        <a:t>lymphoplasmacystic</a:t>
                      </a:r>
                      <a:r>
                        <a:rPr lang="en-US" sz="2000" baseline="0" dirty="0" smtClean="0">
                          <a:latin typeface="Baskerville Old Face" panose="02020602080505020303" pitchFamily="18" charset="0"/>
                        </a:rPr>
                        <a:t> and </a:t>
                      </a:r>
                      <a:r>
                        <a:rPr lang="en-US" sz="2000" baseline="0" dirty="0" err="1" smtClean="0">
                          <a:latin typeface="Baskerville Old Face" panose="02020602080505020303" pitchFamily="18" charset="0"/>
                        </a:rPr>
                        <a:t>neurophilic</a:t>
                      </a:r>
                      <a:r>
                        <a:rPr lang="en-US" sz="2000" baseline="0" dirty="0" smtClean="0">
                          <a:latin typeface="Baskerville Old Face" panose="02020602080505020303" pitchFamily="18" charset="0"/>
                        </a:rPr>
                        <a:t> </a:t>
                      </a:r>
                    </a:p>
                    <a:p>
                      <a:r>
                        <a:rPr lang="en-US" sz="2000" baseline="0" dirty="0" smtClean="0">
                          <a:latin typeface="Baskerville Old Face" panose="02020602080505020303" pitchFamily="18" charset="0"/>
                        </a:rPr>
                        <a:t>Destruction of ductal epithelium by neutrophils. </a:t>
                      </a:r>
                    </a:p>
                    <a:p>
                      <a:r>
                        <a:rPr lang="en-US" sz="2000" baseline="0" dirty="0" err="1" smtClean="0">
                          <a:latin typeface="Baskerville Old Face" panose="02020602080505020303" pitchFamily="18" charset="0"/>
                        </a:rPr>
                        <a:t>Obliterative</a:t>
                      </a:r>
                      <a:r>
                        <a:rPr lang="en-US" sz="2000" baseline="0" dirty="0" smtClean="0">
                          <a:latin typeface="Baskerville Old Face" panose="02020602080505020303" pitchFamily="18" charset="0"/>
                        </a:rPr>
                        <a:t> phlebitis is rare.</a:t>
                      </a:r>
                      <a:endParaRPr lang="en-US" sz="2000" dirty="0">
                        <a:latin typeface="Baskerville Old Face" panose="02020602080505020303" pitchFamily="18" charset="0"/>
                      </a:endParaRPr>
                    </a:p>
                  </a:txBody>
                  <a:tcPr/>
                </a:tc>
              </a:tr>
              <a:tr h="525479">
                <a:tc>
                  <a:txBody>
                    <a:bodyPr/>
                    <a:lstStyle/>
                    <a:p>
                      <a:r>
                        <a:rPr lang="en-US" sz="2000" dirty="0" smtClean="0">
                          <a:latin typeface="Baskerville Old Face" panose="02020602080505020303" pitchFamily="18" charset="0"/>
                        </a:rPr>
                        <a:t>Age</a:t>
                      </a:r>
                      <a:endParaRPr lang="en-US" sz="2000" dirty="0">
                        <a:latin typeface="Baskerville Old Face" panose="02020602080505020303" pitchFamily="18" charset="0"/>
                      </a:endParaRPr>
                    </a:p>
                  </a:txBody>
                  <a:tcPr/>
                </a:tc>
                <a:tc>
                  <a:txBody>
                    <a:bodyPr/>
                    <a:lstStyle/>
                    <a:p>
                      <a:r>
                        <a:rPr lang="en-US" sz="2000" dirty="0" smtClean="0">
                          <a:latin typeface="Baskerville Old Face" panose="02020602080505020303" pitchFamily="18" charset="0"/>
                        </a:rPr>
                        <a:t>60-70 </a:t>
                      </a:r>
                      <a:r>
                        <a:rPr lang="en-US" sz="2000" dirty="0" err="1" smtClean="0">
                          <a:latin typeface="Baskerville Old Face" panose="02020602080505020303" pitchFamily="18" charset="0"/>
                        </a:rPr>
                        <a:t>yr</a:t>
                      </a:r>
                      <a:endParaRPr lang="en-US" sz="2000" dirty="0">
                        <a:latin typeface="Baskerville Old Face" panose="02020602080505020303" pitchFamily="18" charset="0"/>
                      </a:endParaRPr>
                    </a:p>
                  </a:txBody>
                  <a:tcPr/>
                </a:tc>
                <a:tc>
                  <a:txBody>
                    <a:bodyPr/>
                    <a:lstStyle/>
                    <a:p>
                      <a:r>
                        <a:rPr lang="en-US" sz="2000" dirty="0" smtClean="0">
                          <a:latin typeface="Baskerville Old Face" panose="02020602080505020303" pitchFamily="18" charset="0"/>
                        </a:rPr>
                        <a:t>40-50 </a:t>
                      </a:r>
                      <a:r>
                        <a:rPr lang="en-US" sz="2000" dirty="0" err="1" smtClean="0">
                          <a:latin typeface="Baskerville Old Face" panose="02020602080505020303" pitchFamily="18" charset="0"/>
                        </a:rPr>
                        <a:t>yr</a:t>
                      </a:r>
                      <a:endParaRPr lang="en-US" sz="2000" dirty="0">
                        <a:latin typeface="Baskerville Old Face" panose="02020602080505020303" pitchFamily="18" charset="0"/>
                      </a:endParaRPr>
                    </a:p>
                  </a:txBody>
                  <a:tcPr/>
                </a:tc>
              </a:tr>
              <a:tr h="525479">
                <a:tc>
                  <a:txBody>
                    <a:bodyPr/>
                    <a:lstStyle/>
                    <a:p>
                      <a:r>
                        <a:rPr lang="en-US" sz="2000" dirty="0" smtClean="0">
                          <a:latin typeface="Baskerville Old Face" panose="02020602080505020303" pitchFamily="18" charset="0"/>
                        </a:rPr>
                        <a:t>Gender</a:t>
                      </a:r>
                      <a:endParaRPr lang="en-US" sz="2000" dirty="0">
                        <a:latin typeface="Baskerville Old Face" panose="02020602080505020303" pitchFamily="18" charset="0"/>
                      </a:endParaRPr>
                    </a:p>
                  </a:txBody>
                  <a:tcPr/>
                </a:tc>
                <a:tc>
                  <a:txBody>
                    <a:bodyPr/>
                    <a:lstStyle/>
                    <a:p>
                      <a:r>
                        <a:rPr lang="en-US" sz="2000" dirty="0" smtClean="0">
                          <a:latin typeface="Baskerville Old Face" panose="02020602080505020303" pitchFamily="18" charset="0"/>
                        </a:rPr>
                        <a:t>Male</a:t>
                      </a:r>
                      <a:endParaRPr lang="en-US" sz="2000" dirty="0">
                        <a:latin typeface="Baskerville Old Face" panose="02020602080505020303" pitchFamily="18" charset="0"/>
                      </a:endParaRPr>
                    </a:p>
                  </a:txBody>
                  <a:tcPr/>
                </a:tc>
                <a:tc>
                  <a:txBody>
                    <a:bodyPr/>
                    <a:lstStyle/>
                    <a:p>
                      <a:r>
                        <a:rPr lang="en-US" sz="2000" dirty="0" smtClean="0">
                          <a:latin typeface="Baskerville Old Face" panose="02020602080505020303" pitchFamily="18" charset="0"/>
                        </a:rPr>
                        <a:t>Equal</a:t>
                      </a:r>
                      <a:endParaRPr lang="en-US" sz="2000" dirty="0">
                        <a:latin typeface="Baskerville Old Face" panose="02020602080505020303" pitchFamily="18" charset="0"/>
                      </a:endParaRPr>
                    </a:p>
                  </a:txBody>
                  <a:tcPr/>
                </a:tc>
              </a:tr>
              <a:tr h="625336">
                <a:tc>
                  <a:txBody>
                    <a:bodyPr/>
                    <a:lstStyle/>
                    <a:p>
                      <a:r>
                        <a:rPr lang="en-US" sz="2000" dirty="0" smtClean="0">
                          <a:latin typeface="Baskerville Old Face" panose="02020602080505020303" pitchFamily="18" charset="0"/>
                        </a:rPr>
                        <a:t>Clinical</a:t>
                      </a:r>
                      <a:r>
                        <a:rPr lang="en-US" sz="2000" baseline="0" dirty="0" smtClean="0">
                          <a:latin typeface="Baskerville Old Face" panose="02020602080505020303" pitchFamily="18" charset="0"/>
                        </a:rPr>
                        <a:t> presentation</a:t>
                      </a:r>
                      <a:endParaRPr lang="en-US" sz="2000" dirty="0" smtClean="0">
                        <a:latin typeface="Baskerville Old Face" panose="02020602080505020303" pitchFamily="18" charset="0"/>
                      </a:endParaRPr>
                    </a:p>
                  </a:txBody>
                  <a:tcPr/>
                </a:tc>
                <a:tc>
                  <a:txBody>
                    <a:bodyPr/>
                    <a:lstStyle/>
                    <a:p>
                      <a:r>
                        <a:rPr lang="en-US" sz="2000" dirty="0" smtClean="0">
                          <a:latin typeface="Baskerville Old Face" panose="02020602080505020303" pitchFamily="18" charset="0"/>
                        </a:rPr>
                        <a:t>Obstructive jaundice (75%)</a:t>
                      </a:r>
                    </a:p>
                    <a:p>
                      <a:r>
                        <a:rPr lang="en-US" sz="2000" dirty="0" smtClean="0">
                          <a:latin typeface="Baskerville Old Face" panose="02020602080505020303" pitchFamily="18" charset="0"/>
                        </a:rPr>
                        <a:t>Acute pancreatitis</a:t>
                      </a:r>
                      <a:r>
                        <a:rPr lang="en-US" sz="2000" baseline="0" dirty="0" smtClean="0">
                          <a:latin typeface="Baskerville Old Face" panose="02020602080505020303" pitchFamily="18" charset="0"/>
                        </a:rPr>
                        <a:t> (15%)</a:t>
                      </a:r>
                      <a:r>
                        <a:rPr lang="en-US" sz="2000" dirty="0" smtClean="0">
                          <a:latin typeface="Baskerville Old Face" panose="02020602080505020303" pitchFamily="18" charset="0"/>
                        </a:rPr>
                        <a:t> </a:t>
                      </a:r>
                      <a:endParaRPr lang="en-US" sz="2000" dirty="0">
                        <a:latin typeface="Baskerville Old Face" panose="02020602080505020303" pitchFamily="18" charset="0"/>
                      </a:endParaRPr>
                    </a:p>
                  </a:txBody>
                  <a:tcPr/>
                </a:tc>
                <a:tc>
                  <a:txBody>
                    <a:bodyPr/>
                    <a:lstStyle/>
                    <a:p>
                      <a:r>
                        <a:rPr lang="en-US" sz="2000" dirty="0" smtClean="0">
                          <a:latin typeface="Baskerville Old Face" panose="02020602080505020303" pitchFamily="18" charset="0"/>
                        </a:rPr>
                        <a:t>Obstructive jaundice (50%)</a:t>
                      </a:r>
                    </a:p>
                    <a:p>
                      <a:r>
                        <a:rPr lang="en-US" sz="2000" dirty="0" smtClean="0">
                          <a:latin typeface="Baskerville Old Face" panose="02020602080505020303" pitchFamily="18" charset="0"/>
                        </a:rPr>
                        <a:t>Acute pancreatitis</a:t>
                      </a:r>
                      <a:r>
                        <a:rPr lang="en-US" sz="2000" baseline="0" dirty="0" smtClean="0">
                          <a:latin typeface="Baskerville Old Face" panose="02020602080505020303" pitchFamily="18" charset="0"/>
                        </a:rPr>
                        <a:t> (33%)</a:t>
                      </a:r>
                      <a:r>
                        <a:rPr lang="en-US" sz="2000" dirty="0" smtClean="0">
                          <a:latin typeface="Baskerville Old Face" panose="02020602080505020303" pitchFamily="18" charset="0"/>
                        </a:rPr>
                        <a:t> </a:t>
                      </a:r>
                    </a:p>
                  </a:txBody>
                  <a:tcPr/>
                </a:tc>
              </a:tr>
              <a:tr h="625336">
                <a:tc>
                  <a:txBody>
                    <a:bodyPr/>
                    <a:lstStyle/>
                    <a:p>
                      <a:r>
                        <a:rPr lang="en-US" sz="2000" dirty="0" smtClean="0">
                          <a:latin typeface="Baskerville Old Face" panose="02020602080505020303" pitchFamily="18" charset="0"/>
                        </a:rPr>
                        <a:t>Pancreatic imagine</a:t>
                      </a:r>
                      <a:endParaRPr lang="en-US" sz="2000" dirty="0">
                        <a:latin typeface="Baskerville Old Face" panose="02020602080505020303" pitchFamily="18" charset="0"/>
                      </a:endParaRPr>
                    </a:p>
                  </a:txBody>
                  <a:tcPr/>
                </a:tc>
                <a:tc>
                  <a:txBody>
                    <a:bodyPr/>
                    <a:lstStyle/>
                    <a:p>
                      <a:r>
                        <a:rPr lang="en-US" sz="2000" dirty="0" smtClean="0">
                          <a:latin typeface="Baskerville Old Face" panose="02020602080505020303" pitchFamily="18" charset="0"/>
                        </a:rPr>
                        <a:t>Diffuse pancreatic enlargement (40%)</a:t>
                      </a:r>
                    </a:p>
                    <a:p>
                      <a:pPr marL="0" marR="0" indent="0" algn="l" defTabSz="914400" rtl="0" eaLnBrk="1" fontAlgn="auto" latinLnBrk="0" hangingPunct="1">
                        <a:lnSpc>
                          <a:spcPct val="100000"/>
                        </a:lnSpc>
                        <a:spcBef>
                          <a:spcPts val="0"/>
                        </a:spcBef>
                        <a:spcAft>
                          <a:spcPts val="0"/>
                        </a:spcAft>
                        <a:buClrTx/>
                        <a:buSzTx/>
                        <a:buFontTx/>
                        <a:buNone/>
                      </a:pPr>
                      <a:r>
                        <a:rPr lang="en-US" sz="2000" dirty="0" smtClean="0">
                          <a:latin typeface="Baskerville Old Face" panose="02020602080505020303" pitchFamily="18" charset="0"/>
                        </a:rPr>
                        <a:t>Focal pancreatic enlargement (60%)</a:t>
                      </a:r>
                    </a:p>
                  </a:txBody>
                  <a:tcPr/>
                </a:tc>
                <a:tc>
                  <a:txBody>
                    <a:bodyPr/>
                    <a:lstStyle/>
                    <a:p>
                      <a:r>
                        <a:rPr lang="en-US" sz="2000" dirty="0" smtClean="0">
                          <a:latin typeface="Baskerville Old Face" panose="02020602080505020303" pitchFamily="18" charset="0"/>
                        </a:rPr>
                        <a:t>Diffuse pancreatic enlargement (15%)</a:t>
                      </a:r>
                    </a:p>
                    <a:p>
                      <a:pPr marL="0" marR="0" indent="0" algn="l" defTabSz="914400" rtl="0" eaLnBrk="1" fontAlgn="auto" latinLnBrk="0" hangingPunct="1">
                        <a:lnSpc>
                          <a:spcPct val="100000"/>
                        </a:lnSpc>
                        <a:spcBef>
                          <a:spcPts val="0"/>
                        </a:spcBef>
                        <a:spcAft>
                          <a:spcPts val="0"/>
                        </a:spcAft>
                        <a:buClrTx/>
                        <a:buSzTx/>
                        <a:buFontTx/>
                        <a:buNone/>
                      </a:pPr>
                      <a:r>
                        <a:rPr lang="en-US" sz="2000" dirty="0" smtClean="0">
                          <a:latin typeface="Baskerville Old Face" panose="02020602080505020303" pitchFamily="18" charset="0"/>
                        </a:rPr>
                        <a:t>Focal pancreatic enlargement (85%)</a:t>
                      </a:r>
                    </a:p>
                  </a:txBody>
                  <a:tcPr/>
                </a:tc>
              </a:tr>
              <a:tr h="625336">
                <a:tc>
                  <a:txBody>
                    <a:bodyPr/>
                    <a:lstStyle/>
                    <a:p>
                      <a:r>
                        <a:rPr lang="en-US" sz="2000" dirty="0" smtClean="0">
                          <a:latin typeface="Baskerville Old Face" panose="02020602080505020303" pitchFamily="18" charset="0"/>
                        </a:rPr>
                        <a:t>IgG4</a:t>
                      </a:r>
                      <a:endParaRPr lang="en-US" sz="2000" dirty="0">
                        <a:latin typeface="Baskerville Old Face" panose="02020602080505020303" pitchFamily="18" charset="0"/>
                      </a:endParaRPr>
                    </a:p>
                  </a:txBody>
                  <a:tcPr/>
                </a:tc>
                <a:tc>
                  <a:txBody>
                    <a:bodyPr/>
                    <a:lstStyle/>
                    <a:p>
                      <a:r>
                        <a:rPr lang="en-US" sz="2000" dirty="0" err="1" smtClean="0">
                          <a:latin typeface="Baskerville Old Face" panose="02020602080505020303" pitchFamily="18" charset="0"/>
                        </a:rPr>
                        <a:t>Elivated</a:t>
                      </a:r>
                      <a:r>
                        <a:rPr lang="en-US" sz="2000" dirty="0" smtClean="0">
                          <a:latin typeface="Baskerville Old Face" panose="02020602080505020303" pitchFamily="18" charset="0"/>
                        </a:rPr>
                        <a:t> in serum</a:t>
                      </a:r>
                      <a:r>
                        <a:rPr lang="en-US" sz="2000" baseline="0" dirty="0" smtClean="0">
                          <a:latin typeface="Baskerville Old Face" panose="02020602080505020303" pitchFamily="18" charset="0"/>
                        </a:rPr>
                        <a:t>.</a:t>
                      </a:r>
                    </a:p>
                    <a:p>
                      <a:r>
                        <a:rPr lang="en-US" sz="2000" baseline="0" dirty="0" smtClean="0">
                          <a:latin typeface="Baskerville Old Face" panose="02020602080505020303" pitchFamily="18" charset="0"/>
                        </a:rPr>
                        <a:t>positive</a:t>
                      </a:r>
                      <a:endParaRPr lang="en-US" sz="2000" dirty="0">
                        <a:latin typeface="Baskerville Old Face" panose="02020602080505020303" pitchFamily="18" charset="0"/>
                      </a:endParaRPr>
                    </a:p>
                  </a:txBody>
                  <a:tcPr/>
                </a:tc>
                <a:tc>
                  <a:txBody>
                    <a:bodyPr/>
                    <a:lstStyle/>
                    <a:p>
                      <a:r>
                        <a:rPr lang="en-US" sz="2000" dirty="0" smtClean="0">
                          <a:latin typeface="Baskerville Old Face" panose="02020602080505020303" pitchFamily="18" charset="0"/>
                        </a:rPr>
                        <a:t>Not associated</a:t>
                      </a:r>
                      <a:endParaRPr lang="en-US" sz="2000" dirty="0">
                        <a:latin typeface="Baskerville Old Face" panose="02020602080505020303" pitchFamily="18" charset="0"/>
                      </a:endParaRPr>
                    </a:p>
                  </a:txBody>
                  <a:tcPr/>
                </a:tc>
              </a:tr>
              <a:tr h="625336">
                <a:tc>
                  <a:txBody>
                    <a:bodyPr/>
                    <a:lstStyle/>
                    <a:p>
                      <a:r>
                        <a:rPr lang="en-US" sz="2000" dirty="0" smtClean="0">
                          <a:latin typeface="Baskerville Old Face" panose="02020602080505020303" pitchFamily="18" charset="0"/>
                        </a:rPr>
                        <a:t>Other organ involvement</a:t>
                      </a:r>
                      <a:endParaRPr lang="en-US" sz="2000" dirty="0">
                        <a:latin typeface="Baskerville Old Face" panose="02020602080505020303" pitchFamily="18" charset="0"/>
                      </a:endParaRPr>
                    </a:p>
                  </a:txBody>
                  <a:tcPr/>
                </a:tc>
                <a:tc>
                  <a:txBody>
                    <a:bodyPr/>
                    <a:lstStyle/>
                    <a:p>
                      <a:pPr marL="342900" indent="-342900">
                        <a:buAutoNum type="arabicPeriod"/>
                      </a:pPr>
                      <a:r>
                        <a:rPr lang="en-US" sz="2000" dirty="0" smtClean="0">
                          <a:latin typeface="Baskerville Old Face" panose="02020602080505020303" pitchFamily="18" charset="0"/>
                        </a:rPr>
                        <a:t>Biliary stricture</a:t>
                      </a:r>
                    </a:p>
                    <a:p>
                      <a:pPr marL="342900" indent="-342900">
                        <a:buAutoNum type="arabicPeriod"/>
                      </a:pPr>
                      <a:r>
                        <a:rPr lang="en-US" sz="2000" dirty="0" err="1" smtClean="0">
                          <a:latin typeface="Baskerville Old Face" panose="02020602080505020303" pitchFamily="18" charset="0"/>
                        </a:rPr>
                        <a:t>Pseudotumors</a:t>
                      </a:r>
                      <a:r>
                        <a:rPr lang="en-US" sz="2000" dirty="0" smtClean="0">
                          <a:latin typeface="Baskerville Old Face" panose="02020602080505020303" pitchFamily="18" charset="0"/>
                        </a:rPr>
                        <a:t>(kidney, lung)</a:t>
                      </a:r>
                    </a:p>
                  </a:txBody>
                  <a:tcPr/>
                </a:tc>
                <a:tc>
                  <a:txBody>
                    <a:bodyPr/>
                    <a:lstStyle/>
                    <a:p>
                      <a:r>
                        <a:rPr lang="en-US" sz="2000" dirty="0" smtClean="0">
                          <a:latin typeface="Baskerville Old Face" panose="02020602080505020303" pitchFamily="18" charset="0"/>
                        </a:rPr>
                        <a:t>Not associated</a:t>
                      </a:r>
                    </a:p>
                    <a:p>
                      <a:endParaRPr lang="en-US" sz="2000" dirty="0" smtClean="0">
                        <a:latin typeface="Baskerville Old Face" panose="02020602080505020303" pitchFamily="18" charset="0"/>
                      </a:endParaRPr>
                    </a:p>
                  </a:txBody>
                  <a:tcPr/>
                </a:tc>
              </a:tr>
              <a:tr h="625336">
                <a:tc>
                  <a:txBody>
                    <a:bodyPr/>
                    <a:lstStyle/>
                    <a:p>
                      <a:r>
                        <a:rPr lang="en-US" sz="2000" dirty="0" smtClean="0">
                          <a:latin typeface="Baskerville Old Face" panose="02020602080505020303" pitchFamily="18" charset="0"/>
                        </a:rPr>
                        <a:t>relapse</a:t>
                      </a:r>
                      <a:endParaRPr lang="en-US" sz="2000" dirty="0">
                        <a:latin typeface="Baskerville Old Face" panose="02020602080505020303" pitchFamily="18" charset="0"/>
                      </a:endParaRPr>
                    </a:p>
                  </a:txBody>
                  <a:tcPr/>
                </a:tc>
                <a:tc>
                  <a:txBody>
                    <a:bodyPr/>
                    <a:lstStyle/>
                    <a:p>
                      <a:pPr marL="0" indent="0">
                        <a:buNone/>
                      </a:pPr>
                      <a:r>
                        <a:rPr lang="en-US" sz="2000" dirty="0" smtClean="0">
                          <a:latin typeface="Baskerville Old Face" panose="02020602080505020303" pitchFamily="18" charset="0"/>
                        </a:rPr>
                        <a:t>frequent</a:t>
                      </a:r>
                    </a:p>
                  </a:txBody>
                  <a:tcPr/>
                </a:tc>
                <a:tc>
                  <a:txBody>
                    <a:bodyPr/>
                    <a:lstStyle/>
                    <a:p>
                      <a:r>
                        <a:rPr lang="en-US" sz="2000" dirty="0" smtClean="0">
                          <a:latin typeface="Baskerville Old Face" panose="02020602080505020303" pitchFamily="18" charset="0"/>
                        </a:rPr>
                        <a:t>rare</a:t>
                      </a:r>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
          <p:cNvSpPr>
            <a:spLocks noGrp="1"/>
          </p:cNvSpPr>
          <p:nvPr>
            <p:ph type="title"/>
          </p:nvPr>
        </p:nvSpPr>
        <p:spPr/>
        <p:txBody>
          <a:bodyPr>
            <a:normAutofit/>
          </a:bodyPr>
          <a:lstStyle/>
          <a:p>
            <a:pPr algn="ctr"/>
            <a:r>
              <a:rPr lang="en-US" sz="5400" dirty="0">
                <a:latin typeface="Baskerville Old Face" panose="02020602080505020303" pitchFamily="18" charset="0"/>
              </a:rPr>
              <a:t>TROPICAL </a:t>
            </a:r>
            <a:r>
              <a:rPr lang="en-US" sz="5400" dirty="0" smtClean="0">
                <a:latin typeface="Baskerville Old Face" panose="02020602080505020303" pitchFamily="18" charset="0"/>
              </a:rPr>
              <a:t>PANCREATITIS :-</a:t>
            </a:r>
            <a:endParaRPr lang="en-US" sz="5400" dirty="0">
              <a:latin typeface="Baskerville Old Face" panose="02020602080505020303" pitchFamily="18" charset="0"/>
            </a:endParaRPr>
          </a:p>
        </p:txBody>
      </p:sp>
      <p:sp>
        <p:nvSpPr>
          <p:cNvPr id="1048649" name="Content Placeholder 2"/>
          <p:cNvSpPr>
            <a:spLocks noGrp="1"/>
          </p:cNvSpPr>
          <p:nvPr>
            <p:ph idx="1"/>
          </p:nvPr>
        </p:nvSpPr>
        <p:spPr>
          <a:xfrm>
            <a:off x="838200" y="1825625"/>
            <a:ext cx="10515600" cy="4794116"/>
          </a:xfrm>
        </p:spPr>
        <p:txBody>
          <a:bodyPr>
            <a:normAutofit fontScale="92857" lnSpcReduction="10000"/>
          </a:bodyPr>
          <a:lstStyle/>
          <a:p>
            <a:r>
              <a:rPr lang="en-US" dirty="0">
                <a:latin typeface="Baskerville Old Face" panose="02020602080505020303" pitchFamily="18" charset="0"/>
              </a:rPr>
              <a:t> Tropical pancreatitis is one of the most common forms of chronic pancreatitis in certain areas of southwest India. </a:t>
            </a:r>
            <a:endParaRPr lang="en-US" dirty="0" smtClean="0">
              <a:latin typeface="Baskerville Old Face" panose="02020602080505020303" pitchFamily="18" charset="0"/>
            </a:endParaRP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Tropical pancreatitis is generally a disease of youth and early adulthood, with a mean age at onset of 24 years</a:t>
            </a:r>
            <a:r>
              <a:rPr lang="en-US" dirty="0" smtClean="0">
                <a:latin typeface="Baskerville Old Face" panose="02020602080505020303" pitchFamily="18" charset="0"/>
              </a:rPr>
              <a:t>.</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Incidence is 1 in 500 to 1 in 800 population.</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Tropical pancreatitis accounts for about 70% of all cases of chronic pancreatitis in southern India, whereas alcohol is a more dominant cause in the north. </a:t>
            </a:r>
            <a:r>
              <a:rPr lang="en-US" dirty="0" smtClean="0">
                <a:latin typeface="Baskerville Old Face" panose="02020602080505020303" pitchFamily="18" charset="0"/>
              </a:rPr>
              <a:t> </a:t>
            </a:r>
            <a:endParaRPr lang="en-US" dirty="0">
              <a:latin typeface="Baskerville Old Face" panose="0202060208050502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Content Placeholder 2"/>
          <p:cNvSpPr>
            <a:spLocks noGrp="1"/>
          </p:cNvSpPr>
          <p:nvPr>
            <p:ph idx="1"/>
          </p:nvPr>
        </p:nvSpPr>
        <p:spPr>
          <a:xfrm>
            <a:off x="838200" y="463638"/>
            <a:ext cx="10515600" cy="6394361"/>
          </a:xfrm>
        </p:spPr>
        <p:txBody>
          <a:bodyPr>
            <a:normAutofit/>
          </a:bodyPr>
          <a:lstStyle/>
          <a:p>
            <a:r>
              <a:rPr lang="en-US" dirty="0" smtClean="0">
                <a:latin typeface="Baskerville Old Face" panose="02020602080505020303" pitchFamily="18" charset="0"/>
              </a:rPr>
              <a:t>The </a:t>
            </a:r>
            <a:r>
              <a:rPr lang="en-US" dirty="0">
                <a:latin typeface="Baskerville Old Face" panose="02020602080505020303" pitchFamily="18" charset="0"/>
              </a:rPr>
              <a:t>disease classically manifests as abdominal pain, severe malnutrition, and exocrine or endocrine insufficiency. </a:t>
            </a:r>
            <a:endParaRPr lang="en-US" dirty="0" smtClean="0">
              <a:latin typeface="Baskerville Old Face" panose="02020602080505020303" pitchFamily="18" charset="0"/>
            </a:endParaRP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Pancreatic calculi develop in more than 90% of patients. </a:t>
            </a:r>
            <a:endParaRPr lang="en-US" dirty="0" smtClean="0">
              <a:latin typeface="Baskerville Old Face" panose="02020602080505020303" pitchFamily="18" charset="0"/>
            </a:endParaRP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The pathology is characterized by large </a:t>
            </a:r>
            <a:r>
              <a:rPr lang="en-US" dirty="0" err="1">
                <a:latin typeface="Baskerville Old Face" panose="02020602080505020303" pitchFamily="18" charset="0"/>
              </a:rPr>
              <a:t>intraductal</a:t>
            </a:r>
            <a:r>
              <a:rPr lang="en-US" dirty="0">
                <a:latin typeface="Baskerville Old Face" panose="02020602080505020303" pitchFamily="18" charset="0"/>
              </a:rPr>
              <a:t> calculi, marked dilation of the main pancreatic duct, and gland atrophy</a:t>
            </a:r>
            <a:r>
              <a:rPr lang="en-US" dirty="0" smtClean="0">
                <a:latin typeface="Baskerville Old Face" panose="02020602080505020303" pitchFamily="18" charset="0"/>
              </a:rPr>
              <a:t>.</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The pathophysiology of tropical pancreatitis is unknown, a number of genetic mutations have been identified, with mutations in the SPINK1 and </a:t>
            </a:r>
            <a:r>
              <a:rPr lang="en-US" dirty="0" err="1">
                <a:latin typeface="Baskerville Old Face" panose="02020602080505020303" pitchFamily="18" charset="0"/>
              </a:rPr>
              <a:t>chymotrypsinogen</a:t>
            </a:r>
            <a:r>
              <a:rPr lang="en-US" dirty="0">
                <a:latin typeface="Baskerville Old Face" panose="02020602080505020303" pitchFamily="18" charset="0"/>
              </a:rPr>
              <a:t> genes being most common.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Content Placeholder 2"/>
          <p:cNvSpPr>
            <a:spLocks noGrp="1"/>
          </p:cNvSpPr>
          <p:nvPr>
            <p:ph idx="1"/>
          </p:nvPr>
        </p:nvSpPr>
        <p:spPr>
          <a:xfrm>
            <a:off x="838200" y="885467"/>
            <a:ext cx="10515600" cy="4351338"/>
          </a:xfrm>
        </p:spPr>
        <p:txBody>
          <a:bodyPr>
            <a:noAutofit/>
          </a:bodyPr>
          <a:lstStyle/>
          <a:p>
            <a:pPr marL="0" indent="0">
              <a:buNone/>
            </a:pPr>
            <a:endParaRPr lang="en-US" sz="3200" dirty="0">
              <a:latin typeface="Baskerville Old Face" panose="02020602080505020303" pitchFamily="18" charset="0"/>
            </a:endParaRPr>
          </a:p>
          <a:p>
            <a:r>
              <a:rPr lang="en-US" sz="3200" dirty="0">
                <a:latin typeface="Baskerville Old Face" panose="02020602080505020303" pitchFamily="18" charset="0"/>
              </a:rPr>
              <a:t>One striking feature is the propensity to diabetes, and endocrine insufficiency appears to be an inevitable consequence of tropical chronic pancreatitis (often classified as a specific cause of diabetes called </a:t>
            </a:r>
            <a:r>
              <a:rPr lang="en-US" sz="3200" dirty="0" err="1">
                <a:latin typeface="Baskerville Old Face" panose="02020602080505020303" pitchFamily="18" charset="0"/>
              </a:rPr>
              <a:t>fibrocalculous</a:t>
            </a:r>
            <a:r>
              <a:rPr lang="en-US" sz="3200" dirty="0">
                <a:latin typeface="Baskerville Old Face" panose="02020602080505020303" pitchFamily="18" charset="0"/>
              </a:rPr>
              <a:t> pancreatic diabetes). </a:t>
            </a:r>
          </a:p>
          <a:p>
            <a:endParaRPr lang="en-US" sz="3200" dirty="0">
              <a:latin typeface="Baskerville Old Face" panose="02020602080505020303"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p:txBody>
          <a:bodyPr>
            <a:noAutofit/>
          </a:bodyPr>
          <a:lstStyle/>
          <a:p>
            <a:pPr algn="ctr"/>
            <a:r>
              <a:rPr lang="en-US" sz="5400" dirty="0">
                <a:latin typeface="Baskerville Old Face" panose="02020602080505020303" pitchFamily="18" charset="0"/>
              </a:rPr>
              <a:t>Idiopathic </a:t>
            </a:r>
            <a:r>
              <a:rPr lang="en-US" sz="5400" dirty="0" smtClean="0">
                <a:latin typeface="Baskerville Old Face" panose="02020602080505020303" pitchFamily="18" charset="0"/>
              </a:rPr>
              <a:t>Pancreatitis :-</a:t>
            </a:r>
            <a:r>
              <a:rPr lang="en-US" sz="5400" dirty="0">
                <a:latin typeface="Baskerville Old Face" panose="02020602080505020303" pitchFamily="18" charset="0"/>
              </a:rPr>
              <a:t/>
            </a:r>
            <a:br>
              <a:rPr lang="en-US" sz="5400" dirty="0">
                <a:latin typeface="Baskerville Old Face" panose="02020602080505020303" pitchFamily="18" charset="0"/>
              </a:rPr>
            </a:br>
            <a:endParaRPr lang="en-US" sz="5400" dirty="0">
              <a:latin typeface="Baskerville Old Face" panose="02020602080505020303" pitchFamily="18" charset="0"/>
            </a:endParaRPr>
          </a:p>
        </p:txBody>
      </p:sp>
      <p:sp>
        <p:nvSpPr>
          <p:cNvPr id="1048653" name="Content Placeholder 2"/>
          <p:cNvSpPr>
            <a:spLocks noGrp="1"/>
          </p:cNvSpPr>
          <p:nvPr>
            <p:ph idx="1"/>
          </p:nvPr>
        </p:nvSpPr>
        <p:spPr/>
        <p:txBody>
          <a:bodyPr>
            <a:noAutofit/>
          </a:bodyPr>
          <a:lstStyle/>
          <a:p>
            <a:r>
              <a:rPr lang="en-US" sz="3200" b="1" i="1" u="sng" dirty="0">
                <a:latin typeface="Baskerville Old Face" panose="02020602080505020303" pitchFamily="18" charset="0"/>
              </a:rPr>
              <a:t>Early onset </a:t>
            </a:r>
            <a:endParaRPr lang="en-US" sz="3200" b="1" i="1" u="sng" dirty="0" smtClean="0">
              <a:latin typeface="Baskerville Old Face" panose="02020602080505020303" pitchFamily="18" charset="0"/>
            </a:endParaRPr>
          </a:p>
          <a:p>
            <a:pPr marL="0" indent="0">
              <a:buNone/>
            </a:pPr>
            <a:endParaRPr lang="en-US" sz="3200" b="1" i="1" u="sng"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20yr mean </a:t>
            </a:r>
            <a:r>
              <a:rPr lang="en-US" sz="3200" dirty="0" smtClean="0">
                <a:latin typeface="Baskerville Old Face" panose="02020602080505020303" pitchFamily="18" charset="0"/>
              </a:rPr>
              <a:t>age</a:t>
            </a:r>
          </a:p>
          <a:p>
            <a:r>
              <a:rPr lang="en-US" sz="3200" dirty="0" smtClean="0">
                <a:latin typeface="Baskerville Old Face" panose="02020602080505020303" pitchFamily="18" charset="0"/>
              </a:rPr>
              <a:t> </a:t>
            </a:r>
            <a:r>
              <a:rPr lang="en-US" sz="3200" dirty="0">
                <a:latin typeface="Baskerville Old Face" panose="02020602080505020303" pitchFamily="18" charset="0"/>
              </a:rPr>
              <a:t>male=female </a:t>
            </a: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96% pain </a:t>
            </a: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Calcification, exocrine or </a:t>
            </a:r>
            <a:r>
              <a:rPr lang="en-US" sz="3200" dirty="0" err="1">
                <a:latin typeface="Baskerville Old Face" panose="02020602080505020303" pitchFamily="18" charset="0"/>
              </a:rPr>
              <a:t>endocine</a:t>
            </a:r>
            <a:r>
              <a:rPr lang="en-US" sz="3200" dirty="0">
                <a:latin typeface="Baskerville Old Face" panose="02020602080505020303" pitchFamily="18" charset="0"/>
              </a:rPr>
              <a:t> insufficiency develop slowly over time – 25, 26 -27.5 </a:t>
            </a:r>
            <a:r>
              <a:rPr lang="en-US" sz="3200" dirty="0" err="1">
                <a:latin typeface="Baskerville Old Face" panose="02020602080505020303" pitchFamily="18" charset="0"/>
              </a:rPr>
              <a:t>yrs</a:t>
            </a:r>
            <a:r>
              <a:rPr lang="en-US" sz="3200" dirty="0">
                <a:latin typeface="Baskerville Old Face" panose="02020602080505020303" pitchFamily="18" charset="0"/>
              </a:rPr>
              <a:t> </a:t>
            </a: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CFTR, </a:t>
            </a:r>
            <a:r>
              <a:rPr lang="en-US" sz="3200" dirty="0" smtClean="0">
                <a:latin typeface="Baskerville Old Face" panose="02020602080505020303" pitchFamily="18" charset="0"/>
              </a:rPr>
              <a:t>SPINK1</a:t>
            </a:r>
            <a:endParaRPr lang="en-US" sz="3200" dirty="0">
              <a:latin typeface="Baskerville Old Face" panose="020206020805050203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Content Placeholder 2"/>
          <p:cNvSpPr>
            <a:spLocks noGrp="1"/>
          </p:cNvSpPr>
          <p:nvPr>
            <p:ph idx="1"/>
          </p:nvPr>
        </p:nvSpPr>
        <p:spPr/>
        <p:txBody>
          <a:bodyPr>
            <a:normAutofit/>
          </a:bodyPr>
          <a:lstStyle/>
          <a:p>
            <a:r>
              <a:rPr lang="en-US" sz="3200" b="1" i="1" u="sng" dirty="0">
                <a:latin typeface="Baskerville Old Face" panose="02020602080505020303" pitchFamily="18" charset="0"/>
              </a:rPr>
              <a:t>Late onset</a:t>
            </a:r>
            <a:r>
              <a:rPr lang="en-US" sz="3200" dirty="0">
                <a:latin typeface="Baskerville Old Face" panose="02020602080505020303" pitchFamily="18" charset="0"/>
              </a:rPr>
              <a:t> </a:t>
            </a:r>
            <a:endParaRPr lang="en-US" sz="3200" dirty="0" smtClean="0">
              <a:latin typeface="Baskerville Old Face" panose="02020602080505020303" pitchFamily="18" charset="0"/>
            </a:endParaRPr>
          </a:p>
          <a:p>
            <a:pPr marL="0" indent="0">
              <a:buNone/>
            </a:pPr>
            <a:endParaRPr lang="en-US" sz="3200" dirty="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Pain is less frequent 54%-75% </a:t>
            </a: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Age of onset 56yrs, </a:t>
            </a:r>
            <a:endParaRPr lang="en-US" sz="3200" dirty="0" smtClean="0">
              <a:latin typeface="Baskerville Old Face" panose="02020602080505020303" pitchFamily="18" charset="0"/>
            </a:endParaRPr>
          </a:p>
          <a:p>
            <a:r>
              <a:rPr lang="en-US" sz="3200" dirty="0">
                <a:latin typeface="Baskerville Old Face" panose="02020602080505020303" pitchFamily="18" charset="0"/>
              </a:rPr>
              <a:t> </a:t>
            </a:r>
            <a:r>
              <a:rPr lang="en-US" sz="3200" dirty="0" smtClean="0">
                <a:latin typeface="Baskerville Old Face" panose="02020602080505020303" pitchFamily="18" charset="0"/>
              </a:rPr>
              <a:t>m=f </a:t>
            </a:r>
          </a:p>
          <a:p>
            <a:r>
              <a:rPr lang="en-US" sz="3200" dirty="0" smtClean="0">
                <a:latin typeface="Baskerville Old Face" panose="02020602080505020303" pitchFamily="18" charset="0"/>
              </a:rPr>
              <a:t> </a:t>
            </a:r>
            <a:r>
              <a:rPr lang="en-US" sz="3200" dirty="0">
                <a:latin typeface="Baskerville Old Face" panose="02020602080505020303" pitchFamily="18" charset="0"/>
              </a:rPr>
              <a:t>90% calcification is seen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Title 1"/>
          <p:cNvSpPr>
            <a:spLocks noGrp="1"/>
          </p:cNvSpPr>
          <p:nvPr>
            <p:ph type="title"/>
          </p:nvPr>
        </p:nvSpPr>
        <p:spPr/>
        <p:txBody>
          <a:bodyPr>
            <a:normAutofit/>
          </a:bodyPr>
          <a:lstStyle/>
          <a:p>
            <a:pPr algn="ctr"/>
            <a:r>
              <a:rPr lang="en-US" sz="5400" dirty="0" smtClean="0">
                <a:latin typeface="Baskerville Old Face" panose="02020602080505020303" pitchFamily="18" charset="0"/>
              </a:rPr>
              <a:t>Clinical features :-</a:t>
            </a:r>
            <a:endParaRPr lang="en-US" sz="5400" dirty="0">
              <a:latin typeface="Baskerville Old Face" panose="02020602080505020303" pitchFamily="18" charset="0"/>
            </a:endParaRPr>
          </a:p>
        </p:txBody>
      </p:sp>
      <p:sp>
        <p:nvSpPr>
          <p:cNvPr id="1048656" name="Content Placeholder 2"/>
          <p:cNvSpPr>
            <a:spLocks noGrp="1"/>
          </p:cNvSpPr>
          <p:nvPr>
            <p:ph idx="1"/>
          </p:nvPr>
        </p:nvSpPr>
        <p:spPr/>
        <p:txBody>
          <a:bodyPr>
            <a:noAutofit/>
          </a:bodyPr>
          <a:lstStyle/>
          <a:p>
            <a:pPr lvl="1"/>
            <a:r>
              <a:rPr lang="en-US" sz="3200" dirty="0" smtClean="0">
                <a:latin typeface="Baskerville Old Face" panose="02020602080505020303" pitchFamily="18" charset="0"/>
              </a:rPr>
              <a:t>1 -  Abdominal pain</a:t>
            </a:r>
          </a:p>
          <a:p>
            <a:pPr marL="457200" lvl="1" indent="0">
              <a:buNone/>
            </a:pPr>
            <a:endParaRPr lang="en-US" sz="3200" dirty="0">
              <a:latin typeface="Baskerville Old Face" panose="02020602080505020303" pitchFamily="18" charset="0"/>
            </a:endParaRPr>
          </a:p>
          <a:p>
            <a:pPr lvl="1"/>
            <a:r>
              <a:rPr lang="en-US" sz="3200" dirty="0" smtClean="0">
                <a:latin typeface="Baskerville Old Face" panose="02020602080505020303" pitchFamily="18" charset="0"/>
              </a:rPr>
              <a:t>2 -  </a:t>
            </a:r>
            <a:r>
              <a:rPr lang="en-US" sz="3200" dirty="0" err="1" smtClean="0">
                <a:latin typeface="Baskerville Old Face" panose="02020602080505020303" pitchFamily="18" charset="0"/>
              </a:rPr>
              <a:t>Steatorrhea</a:t>
            </a:r>
            <a:r>
              <a:rPr lang="en-US" sz="3200" dirty="0" smtClean="0">
                <a:latin typeface="Baskerville Old Face" panose="02020602080505020303" pitchFamily="18" charset="0"/>
              </a:rPr>
              <a:t> </a:t>
            </a:r>
          </a:p>
          <a:p>
            <a:pPr marL="457200" lvl="1" indent="0">
              <a:buNone/>
            </a:pPr>
            <a:endParaRPr lang="en-US" sz="3200" dirty="0">
              <a:latin typeface="Baskerville Old Face" panose="02020602080505020303" pitchFamily="18" charset="0"/>
            </a:endParaRPr>
          </a:p>
          <a:p>
            <a:pPr lvl="1"/>
            <a:r>
              <a:rPr lang="en-US" sz="3200" dirty="0" smtClean="0">
                <a:latin typeface="Baskerville Old Face" panose="02020602080505020303" pitchFamily="18" charset="0"/>
              </a:rPr>
              <a:t> 3 - Weight loss</a:t>
            </a:r>
          </a:p>
          <a:p>
            <a:pPr marL="457200" lvl="1" indent="0">
              <a:buNone/>
            </a:pPr>
            <a:endParaRPr lang="en-US" sz="3200" dirty="0">
              <a:latin typeface="Baskerville Old Face" panose="02020602080505020303" pitchFamily="18" charset="0"/>
            </a:endParaRPr>
          </a:p>
          <a:p>
            <a:pPr lvl="1"/>
            <a:r>
              <a:rPr lang="en-US" sz="3200" dirty="0" smtClean="0">
                <a:latin typeface="Baskerville Old Face" panose="02020602080505020303" pitchFamily="18" charset="0"/>
              </a:rPr>
              <a:t>4 - Diabetes mellitus</a:t>
            </a:r>
          </a:p>
          <a:p>
            <a:pPr lvl="1"/>
            <a:endParaRPr lang="en-US" sz="3200" dirty="0">
              <a:latin typeface="Baskerville Old Face" panose="02020602080505020303" pitchFamily="18" charset="0"/>
            </a:endParaRPr>
          </a:p>
          <a:p>
            <a:pPr lvl="1"/>
            <a:r>
              <a:rPr lang="en-US" sz="3200" dirty="0" smtClean="0">
                <a:latin typeface="Baskerville Old Face" panose="02020602080505020303" pitchFamily="18" charset="0"/>
              </a:rPr>
              <a:t>5 – </a:t>
            </a:r>
            <a:r>
              <a:rPr lang="en-US" sz="3200" dirty="0" err="1" smtClean="0">
                <a:latin typeface="Baskerville Old Face" panose="02020602080505020303" pitchFamily="18" charset="0"/>
              </a:rPr>
              <a:t>Diarrhoea</a:t>
            </a:r>
            <a:endParaRPr lang="en-US" sz="3200" dirty="0" smtClean="0">
              <a:latin typeface="Baskerville Old Face" panose="02020602080505020303" pitchFamily="18" charset="0"/>
            </a:endParaRPr>
          </a:p>
          <a:p>
            <a:pPr lvl="1"/>
            <a:endParaRPr lang="en-US" sz="3200" dirty="0">
              <a:latin typeface="Baskerville Old Face" panose="02020602080505020303" pitchFamily="18" charset="0"/>
            </a:endParaRPr>
          </a:p>
          <a:p>
            <a:pPr marL="457200" lvl="1" indent="0">
              <a:buNone/>
            </a:pPr>
            <a:endParaRPr lang="en-US" sz="3200" dirty="0">
              <a:latin typeface="Baskerville Old Face" panose="020206020805050203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Title 1"/>
          <p:cNvSpPr>
            <a:spLocks noGrp="1"/>
          </p:cNvSpPr>
          <p:nvPr>
            <p:ph type="title"/>
          </p:nvPr>
        </p:nvSpPr>
        <p:spPr/>
        <p:txBody>
          <a:bodyPr>
            <a:noAutofit/>
          </a:bodyPr>
          <a:lstStyle/>
          <a:p>
            <a:pPr algn="ctr"/>
            <a:r>
              <a:rPr lang="en-US" sz="5400" dirty="0" smtClean="0">
                <a:latin typeface="Baskerville Old Face" panose="02020602080505020303" pitchFamily="18" charset="0"/>
              </a:rPr>
              <a:t>1. Pain in chronic pancreatitis :- </a:t>
            </a:r>
            <a:r>
              <a:rPr lang="en-US" sz="5400" dirty="0">
                <a:latin typeface="Baskerville Old Face" panose="02020602080505020303" pitchFamily="18" charset="0"/>
              </a:rPr>
              <a:t/>
            </a:r>
            <a:br>
              <a:rPr lang="en-US" sz="5400" dirty="0">
                <a:latin typeface="Baskerville Old Face" panose="02020602080505020303" pitchFamily="18" charset="0"/>
              </a:rPr>
            </a:br>
            <a:endParaRPr lang="en-US" sz="5400" dirty="0">
              <a:latin typeface="Baskerville Old Face" panose="02020602080505020303" pitchFamily="18" charset="0"/>
            </a:endParaRPr>
          </a:p>
        </p:txBody>
      </p:sp>
      <p:sp>
        <p:nvSpPr>
          <p:cNvPr id="1048658" name="Content Placeholder 2"/>
          <p:cNvSpPr>
            <a:spLocks noGrp="1"/>
          </p:cNvSpPr>
          <p:nvPr>
            <p:ph idx="1"/>
          </p:nvPr>
        </p:nvSpPr>
        <p:spPr>
          <a:xfrm>
            <a:off x="838200" y="1387742"/>
            <a:ext cx="10515600" cy="5032375"/>
          </a:xfrm>
        </p:spPr>
        <p:txBody>
          <a:bodyPr>
            <a:normAutofit fontScale="96429" lnSpcReduction="10000"/>
          </a:bodyPr>
          <a:lstStyle/>
          <a:p>
            <a:r>
              <a:rPr lang="en-US" dirty="0" smtClean="0">
                <a:latin typeface="Baskerville Old Face" panose="02020602080505020303" pitchFamily="18" charset="0"/>
              </a:rPr>
              <a:t>Pain is the most common and disabling symptom in patient with chronic pancreatitis.</a:t>
            </a:r>
          </a:p>
          <a:p>
            <a:endParaRPr lang="en-US" dirty="0">
              <a:latin typeface="Baskerville Old Face" panose="02020602080505020303" pitchFamily="18" charset="0"/>
            </a:endParaRPr>
          </a:p>
          <a:p>
            <a:r>
              <a:rPr lang="en-US" dirty="0" smtClean="0">
                <a:latin typeface="Baskerville Old Face" panose="02020602080505020303" pitchFamily="18" charset="0"/>
              </a:rPr>
              <a:t>Abdominal pain in chronic pancreatitis varies in terms of location , severity, and frequency. </a:t>
            </a:r>
          </a:p>
          <a:p>
            <a:endParaRPr lang="en-US" dirty="0">
              <a:latin typeface="Baskerville Old Face" panose="02020602080505020303" pitchFamily="18" charset="0"/>
            </a:endParaRPr>
          </a:p>
          <a:p>
            <a:r>
              <a:rPr lang="en-US" dirty="0" smtClean="0">
                <a:latin typeface="Baskerville Old Face" panose="02020602080505020303" pitchFamily="18" charset="0"/>
              </a:rPr>
              <a:t>Pain may be present intermittently or with frequent pain free intervals, or constantly.</a:t>
            </a:r>
          </a:p>
          <a:p>
            <a:endParaRPr lang="en-US" dirty="0">
              <a:latin typeface="Baskerville Old Face" panose="02020602080505020303" pitchFamily="18" charset="0"/>
            </a:endParaRPr>
          </a:p>
          <a:p>
            <a:r>
              <a:rPr lang="en-US" dirty="0" smtClean="0">
                <a:latin typeface="Baskerville Old Face" panose="02020602080505020303" pitchFamily="18" charset="0"/>
              </a:rPr>
              <a:t>Pain is usually located in epigastric </a:t>
            </a:r>
          </a:p>
          <a:p>
            <a:pPr marL="0" indent="0">
              <a:buNone/>
            </a:pPr>
            <a:r>
              <a:rPr lang="en-US" dirty="0" smtClean="0">
                <a:latin typeface="Baskerville Old Face" panose="02020602080505020303" pitchFamily="18" charset="0"/>
              </a:rPr>
              <a:t>region and radiating back.</a:t>
            </a:r>
          </a:p>
          <a:p>
            <a:pPr marL="0" indent="0">
              <a:buNone/>
            </a:pPr>
            <a:endParaRPr lang="en-US" dirty="0">
              <a:latin typeface="Baskerville Old Face" panose="02020602080505020303" pitchFamily="18" charset="0"/>
            </a:endParaRPr>
          </a:p>
          <a:p>
            <a:pPr marL="0" indent="0">
              <a:buNone/>
            </a:pPr>
            <a:endParaRPr lang="en-US" dirty="0" smtClean="0">
              <a:latin typeface="Baskerville Old Face" panose="02020602080505020303" pitchFamily="18" charset="0"/>
            </a:endParaRPr>
          </a:p>
          <a:p>
            <a:pPr marL="0" indent="0">
              <a:buNone/>
            </a:pPr>
            <a:endParaRPr lang="en-US" dirty="0">
              <a:latin typeface="Baskerville Old Face" panose="02020602080505020303" pitchFamily="18" charset="0"/>
            </a:endParaRPr>
          </a:p>
          <a:p>
            <a:pPr marL="0" indent="0">
              <a:buNone/>
            </a:pPr>
            <a:endParaRPr lang="en-US" dirty="0" smtClean="0">
              <a:latin typeface="Baskerville Old Face" panose="02020602080505020303" pitchFamily="18" charset="0"/>
            </a:endParaRPr>
          </a:p>
          <a:p>
            <a:pPr marL="0" indent="0">
              <a:buNone/>
            </a:pPr>
            <a:endParaRPr lang="en-US" dirty="0">
              <a:latin typeface="Baskerville Old Face" panose="02020602080505020303" pitchFamily="18" charset="0"/>
            </a:endParaRPr>
          </a:p>
          <a:p>
            <a:pPr marL="0" indent="0">
              <a:buNone/>
            </a:pPr>
            <a:endParaRPr lang="en-US" dirty="0" smtClean="0">
              <a:latin typeface="Baskerville Old Face" panose="02020602080505020303" pitchFamily="18" charset="0"/>
            </a:endParaRPr>
          </a:p>
          <a:p>
            <a:pPr marL="0" indent="0">
              <a:buNone/>
            </a:pPr>
            <a:endParaRPr lang="en-US" dirty="0" smtClean="0">
              <a:latin typeface="Baskerville Old Face" panose="02020602080505020303" pitchFamily="18" charset="0"/>
            </a:endParaRPr>
          </a:p>
        </p:txBody>
      </p:sp>
      <p:pic>
        <p:nvPicPr>
          <p:cNvPr id="2097157" name="Picture 3"/>
          <p:cNvPicPr>
            <a:picLocks noChangeAspect="1"/>
          </p:cNvPicPr>
          <p:nvPr/>
        </p:nvPicPr>
        <p:blipFill>
          <a:blip r:embed="rId2" cstate="print"/>
          <a:stretch>
            <a:fillRect/>
          </a:stretch>
        </p:blipFill>
        <p:spPr>
          <a:xfrm>
            <a:off x="7031865" y="4365938"/>
            <a:ext cx="5160135" cy="23679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Subtitle 5"/>
          <p:cNvSpPr>
            <a:spLocks noGrp="1"/>
          </p:cNvSpPr>
          <p:nvPr>
            <p:ph type="subTitle" idx="1"/>
          </p:nvPr>
        </p:nvSpPr>
        <p:spPr>
          <a:xfrm>
            <a:off x="1098996" y="0"/>
            <a:ext cx="5185894" cy="6078828"/>
          </a:xfrm>
        </p:spPr>
        <p:txBody>
          <a:bodyPr>
            <a:noAutofit/>
          </a:bodyPr>
          <a:lstStyle/>
          <a:p>
            <a:pPr algn="l"/>
            <a:r>
              <a:rPr lang="en-IN" sz="4000" dirty="0" smtClean="0">
                <a:latin typeface="Baskerville Old Face" pitchFamily="18" charset="0"/>
              </a:rPr>
              <a:t>Vasculature of Pancreas:</a:t>
            </a:r>
          </a:p>
          <a:p>
            <a:pPr marL="342900" indent="-342900" algn="l">
              <a:buFont typeface="Arial" pitchFamily="34" charset="0"/>
              <a:buChar char="•"/>
            </a:pPr>
            <a:r>
              <a:rPr lang="en-IN" dirty="0" smtClean="0">
                <a:latin typeface="Baskerville Old Face" pitchFamily="18" charset="0"/>
              </a:rPr>
              <a:t>The </a:t>
            </a:r>
            <a:r>
              <a:rPr lang="en-IN" dirty="0">
                <a:latin typeface="Baskerville Old Face" pitchFamily="18" charset="0"/>
              </a:rPr>
              <a:t>pancreas is supplied by the </a:t>
            </a:r>
            <a:r>
              <a:rPr lang="en-IN" b="1" dirty="0">
                <a:latin typeface="Baskerville Old Face" pitchFamily="18" charset="0"/>
              </a:rPr>
              <a:t>pancreatic branches </a:t>
            </a:r>
            <a:r>
              <a:rPr lang="en-IN" dirty="0">
                <a:latin typeface="Baskerville Old Face" pitchFamily="18" charset="0"/>
              </a:rPr>
              <a:t>of the</a:t>
            </a:r>
            <a:r>
              <a:rPr lang="en-IN" b="1" dirty="0">
                <a:latin typeface="Baskerville Old Face" pitchFamily="18" charset="0"/>
              </a:rPr>
              <a:t> splenic artery</a:t>
            </a:r>
            <a:r>
              <a:rPr lang="en-IN" dirty="0">
                <a:latin typeface="Baskerville Old Face" pitchFamily="18" charset="0"/>
              </a:rPr>
              <a:t>. The head is additionally supplied by the </a:t>
            </a:r>
            <a:r>
              <a:rPr lang="en-IN" b="1" dirty="0">
                <a:latin typeface="Baskerville Old Face" pitchFamily="18" charset="0"/>
              </a:rPr>
              <a:t>superior</a:t>
            </a:r>
            <a:r>
              <a:rPr lang="en-IN" dirty="0">
                <a:latin typeface="Baskerville Old Face" pitchFamily="18" charset="0"/>
              </a:rPr>
              <a:t> and </a:t>
            </a:r>
            <a:r>
              <a:rPr lang="en-IN" b="1" dirty="0">
                <a:latin typeface="Baskerville Old Face" pitchFamily="18" charset="0"/>
              </a:rPr>
              <a:t>inferior </a:t>
            </a:r>
            <a:r>
              <a:rPr lang="en-IN" b="1" dirty="0" err="1">
                <a:latin typeface="Baskerville Old Face" pitchFamily="18" charset="0"/>
              </a:rPr>
              <a:t>pancreaticoduodenal</a:t>
            </a:r>
            <a:r>
              <a:rPr lang="en-IN" b="1" dirty="0">
                <a:latin typeface="Baskerville Old Face" pitchFamily="18" charset="0"/>
              </a:rPr>
              <a:t> arteries</a:t>
            </a:r>
            <a:r>
              <a:rPr lang="en-IN" dirty="0">
                <a:latin typeface="Baskerville Old Face" pitchFamily="18" charset="0"/>
              </a:rPr>
              <a:t> which are branches of the </a:t>
            </a:r>
            <a:r>
              <a:rPr lang="en-IN" b="1" dirty="0" err="1">
                <a:latin typeface="Baskerville Old Face" pitchFamily="18" charset="0"/>
              </a:rPr>
              <a:t>gastroduodenal</a:t>
            </a:r>
            <a:r>
              <a:rPr lang="en-IN" dirty="0">
                <a:latin typeface="Baskerville Old Face" pitchFamily="18" charset="0"/>
              </a:rPr>
              <a:t> (from coeliac </a:t>
            </a:r>
            <a:r>
              <a:rPr lang="en-IN" dirty="0" smtClean="0">
                <a:latin typeface="Baskerville Old Face" pitchFamily="18" charset="0"/>
              </a:rPr>
              <a:t>trunk) </a:t>
            </a:r>
            <a:r>
              <a:rPr lang="en-IN" dirty="0">
                <a:latin typeface="Baskerville Old Face" pitchFamily="18" charset="0"/>
              </a:rPr>
              <a:t>and </a:t>
            </a:r>
            <a:r>
              <a:rPr lang="en-IN" b="1" dirty="0">
                <a:latin typeface="Baskerville Old Face" pitchFamily="18" charset="0"/>
              </a:rPr>
              <a:t>superior mesenteric </a:t>
            </a:r>
            <a:r>
              <a:rPr lang="en-IN" b="1" dirty="0" smtClean="0">
                <a:latin typeface="Baskerville Old Face" pitchFamily="18" charset="0"/>
              </a:rPr>
              <a:t>arteries </a:t>
            </a:r>
            <a:r>
              <a:rPr lang="en-IN" dirty="0" smtClean="0">
                <a:latin typeface="Baskerville Old Face" pitchFamily="18" charset="0"/>
              </a:rPr>
              <a:t>, respectively.</a:t>
            </a:r>
          </a:p>
          <a:p>
            <a:pPr marL="342900" indent="-342900" algn="l">
              <a:buFont typeface="Arial" pitchFamily="34" charset="0"/>
              <a:buChar char="•"/>
            </a:pPr>
            <a:r>
              <a:rPr lang="en-IN" dirty="0">
                <a:latin typeface="Baskerville Old Face" pitchFamily="18" charset="0"/>
              </a:rPr>
              <a:t>Venous drainage of the head of the pancreas is into the </a:t>
            </a:r>
            <a:r>
              <a:rPr lang="en-IN" b="1" dirty="0">
                <a:latin typeface="Baskerville Old Face" pitchFamily="18" charset="0"/>
              </a:rPr>
              <a:t>superior mesenteric branches</a:t>
            </a:r>
            <a:r>
              <a:rPr lang="en-IN" dirty="0">
                <a:latin typeface="Baskerville Old Face" pitchFamily="18" charset="0"/>
              </a:rPr>
              <a:t> of the</a:t>
            </a:r>
            <a:r>
              <a:rPr lang="en-IN" dirty="0">
                <a:latin typeface="Baskerville Old Face" pitchFamily="18" charset="0"/>
                <a:hlinkClick r:id="rId2"/>
              </a:rPr>
              <a:t> hepatic portal vein</a:t>
            </a:r>
            <a:r>
              <a:rPr lang="en-IN" dirty="0">
                <a:latin typeface="Baskerville Old Face" pitchFamily="18" charset="0"/>
              </a:rPr>
              <a:t>. The pancreatic veins draining the rest of the pancreas do so into the </a:t>
            </a:r>
            <a:r>
              <a:rPr lang="en-IN" b="1" dirty="0">
                <a:latin typeface="Baskerville Old Face" pitchFamily="18" charset="0"/>
              </a:rPr>
              <a:t>splenic vein</a:t>
            </a:r>
            <a:r>
              <a:rPr lang="en-IN" dirty="0">
                <a:latin typeface="Baskerville Old Face" pitchFamily="18" charset="0"/>
              </a:rPr>
              <a:t>.</a:t>
            </a:r>
          </a:p>
        </p:txBody>
      </p:sp>
      <p:pic>
        <p:nvPicPr>
          <p:cNvPr id="2097155" name="Content Placeholder 2"/>
          <p:cNvPicPr>
            <a:picLocks noGrp="1" noChangeAspect="1"/>
          </p:cNvPicPr>
          <p:nvPr>
            <p:ph idx="4294967295"/>
          </p:nvPr>
        </p:nvPicPr>
        <p:blipFill>
          <a:blip r:embed="rId3" cstate="print"/>
          <a:stretch>
            <a:fillRect/>
          </a:stretch>
        </p:blipFill>
        <p:spPr>
          <a:xfrm>
            <a:off x="6336406" y="1790163"/>
            <a:ext cx="5653825" cy="3419341"/>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Content Placeholder 2"/>
          <p:cNvSpPr>
            <a:spLocks noGrp="1"/>
          </p:cNvSpPr>
          <p:nvPr>
            <p:ph idx="1"/>
          </p:nvPr>
        </p:nvSpPr>
        <p:spPr>
          <a:xfrm>
            <a:off x="838200" y="901521"/>
            <a:ext cx="10515600" cy="5275442"/>
          </a:xfrm>
        </p:spPr>
        <p:txBody>
          <a:bodyPr>
            <a:normAutofit fontScale="96875" lnSpcReduction="20000"/>
          </a:bodyPr>
          <a:lstStyle/>
          <a:p>
            <a:r>
              <a:rPr lang="en-US" sz="3200" dirty="0" smtClean="0">
                <a:latin typeface="Baskerville Old Face" panose="02020602080505020303" pitchFamily="18" charset="0"/>
              </a:rPr>
              <a:t>Pain is exacerbated by eating. Therefore, Patient may avoid eating due to fear of pain which may be lead to weight loss.</a:t>
            </a: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Intensity of pain depends on duration of alcohol , and pancreatic calcification.</a:t>
            </a: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In an advanced end - stage chronic pancreatitis, when inflammation is largely replaced by fibrosis and pancreatic atrophy, there remains minimal pain – the so called “ burnt-out ” chronic pancreatitis. </a:t>
            </a:r>
            <a:endParaRPr lang="en-US" sz="3200" dirty="0">
              <a:latin typeface="Baskerville Old Face" panose="02020602080505020303"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
          <p:cNvSpPr>
            <a:spLocks noGrp="1"/>
          </p:cNvSpPr>
          <p:nvPr>
            <p:ph type="title"/>
          </p:nvPr>
        </p:nvSpPr>
        <p:spPr/>
        <p:txBody>
          <a:bodyPr>
            <a:normAutofit/>
          </a:bodyPr>
          <a:lstStyle/>
          <a:p>
            <a:pPr algn="ctr"/>
            <a:r>
              <a:rPr lang="en-US" sz="5400" dirty="0" smtClean="0">
                <a:latin typeface="Baskerville Old Face" panose="02020602080505020303" pitchFamily="18" charset="0"/>
              </a:rPr>
              <a:t>Causes of pain :-</a:t>
            </a:r>
            <a:endParaRPr lang="en-US" sz="5400" dirty="0">
              <a:latin typeface="Baskerville Old Face" panose="02020602080505020303" pitchFamily="18" charset="0"/>
            </a:endParaRPr>
          </a:p>
        </p:txBody>
      </p:sp>
      <p:sp>
        <p:nvSpPr>
          <p:cNvPr id="1048661" name="Content Placeholder 2"/>
          <p:cNvSpPr>
            <a:spLocks noGrp="1"/>
          </p:cNvSpPr>
          <p:nvPr>
            <p:ph idx="1"/>
          </p:nvPr>
        </p:nvSpPr>
        <p:spPr/>
        <p:txBody>
          <a:bodyPr>
            <a:normAutofit/>
          </a:bodyPr>
          <a:lstStyle/>
          <a:p>
            <a:r>
              <a:rPr lang="en-US" dirty="0" smtClean="0">
                <a:latin typeface="Baskerville Old Face" panose="02020602080505020303" pitchFamily="18" charset="0"/>
              </a:rPr>
              <a:t>Primary pancreatic pain :-</a:t>
            </a:r>
          </a:p>
          <a:p>
            <a:pPr marL="0" indent="0">
              <a:buNone/>
            </a:pPr>
            <a:r>
              <a:rPr lang="en-US" dirty="0" smtClean="0">
                <a:latin typeface="Baskerville Old Face" panose="02020602080505020303" pitchFamily="18" charset="0"/>
              </a:rPr>
              <a:t>  - pancreatic inflammation</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a:t>
            </a:r>
            <a:r>
              <a:rPr lang="en-US" dirty="0">
                <a:latin typeface="Baskerville Old Face" panose="02020602080505020303" pitchFamily="18" charset="0"/>
              </a:rPr>
              <a:t> pancreatic ductal obstruction.</a:t>
            </a:r>
            <a:endParaRPr lang="en-US" dirty="0" smtClean="0">
              <a:latin typeface="Baskerville Old Face" panose="02020602080505020303" pitchFamily="18" charset="0"/>
            </a:endParaRP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increased pressure in ductal system</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pancreatic ductal hypertension.</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a:t>
            </a:r>
            <a:r>
              <a:rPr lang="en-US" dirty="0">
                <a:latin typeface="Baskerville Old Face" panose="02020602080505020303" pitchFamily="18" charset="0"/>
              </a:rPr>
              <a:t>increased sympathetic drive.</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ischemia of parenchyma.</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Neuropathic pain.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Content Placeholder 2"/>
          <p:cNvSpPr>
            <a:spLocks noGrp="1"/>
          </p:cNvSpPr>
          <p:nvPr>
            <p:ph idx="1"/>
          </p:nvPr>
        </p:nvSpPr>
        <p:spPr>
          <a:xfrm>
            <a:off x="838200" y="875763"/>
            <a:ext cx="10515600" cy="5301200"/>
          </a:xfrm>
        </p:spPr>
        <p:txBody>
          <a:bodyPr/>
          <a:lstStyle/>
          <a:p>
            <a:r>
              <a:rPr lang="en-US" dirty="0" smtClean="0">
                <a:latin typeface="Baskerville Old Face" panose="02020602080505020303" pitchFamily="18" charset="0"/>
              </a:rPr>
              <a:t>Secondary pain :-</a:t>
            </a:r>
          </a:p>
          <a:p>
            <a:pPr marL="0" indent="0">
              <a:buNone/>
            </a:pPr>
            <a:endParaRPr lang="en-US" dirty="0" smtClean="0">
              <a:latin typeface="Baskerville Old Face" panose="02020602080505020303" pitchFamily="18" charset="0"/>
            </a:endParaRP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By local complication ( </a:t>
            </a:r>
            <a:r>
              <a:rPr lang="en-US" dirty="0" err="1" smtClean="0">
                <a:latin typeface="Baskerville Old Face" panose="02020602080505020303" pitchFamily="18" charset="0"/>
              </a:rPr>
              <a:t>pseudocysts</a:t>
            </a:r>
            <a:r>
              <a:rPr lang="en-US" dirty="0" smtClean="0">
                <a:latin typeface="Baskerville Old Face" panose="02020602080505020303" pitchFamily="18" charset="0"/>
              </a:rPr>
              <a:t> , mass , small bowel strictures , adenocarcinoma )</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Obstruction of bile duct and duodenum.</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Peptic ulcer.</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Bacterial over growth.</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Mesenteric ischemia.</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Small bowel strictures.</a:t>
            </a:r>
          </a:p>
          <a:p>
            <a:pPr marL="0" indent="0">
              <a:buNone/>
            </a:pPr>
            <a:r>
              <a:rPr lang="en-US" dirty="0">
                <a:latin typeface="Baskerville Old Face" panose="02020602080505020303" pitchFamily="18" charset="0"/>
              </a:rPr>
              <a:t> </a:t>
            </a:r>
            <a:r>
              <a:rPr lang="en-US" dirty="0" smtClean="0">
                <a:latin typeface="Baskerville Old Face" panose="02020602080505020303" pitchFamily="18" charset="0"/>
              </a:rPr>
              <a:t> -  Visceral neuropathy due to DM.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Content Placeholder 2"/>
          <p:cNvSpPr>
            <a:spLocks noGrp="1"/>
          </p:cNvSpPr>
          <p:nvPr>
            <p:ph idx="1"/>
          </p:nvPr>
        </p:nvSpPr>
        <p:spPr/>
        <p:txBody>
          <a:bodyPr>
            <a:normAutofit/>
          </a:bodyPr>
          <a:lstStyle/>
          <a:p>
            <a:r>
              <a:rPr lang="en-US" sz="3200" dirty="0" err="1" smtClean="0">
                <a:latin typeface="Baskerville Old Face" panose="02020602080505020303" pitchFamily="18" charset="0"/>
              </a:rPr>
              <a:t>Tretment</a:t>
            </a:r>
            <a:r>
              <a:rPr lang="en-US" sz="3200" dirty="0" smtClean="0">
                <a:latin typeface="Baskerville Old Face" panose="02020602080505020303" pitchFamily="18" charset="0"/>
              </a:rPr>
              <a:t> related pain :- </a:t>
            </a:r>
          </a:p>
          <a:p>
            <a:endParaRPr lang="en-US" sz="3200" dirty="0">
              <a:latin typeface="Baskerville Old Face" panose="02020602080505020303" pitchFamily="18" charset="0"/>
            </a:endParaRPr>
          </a:p>
          <a:p>
            <a:pPr marL="0" indent="0">
              <a:buNone/>
            </a:pPr>
            <a:r>
              <a:rPr lang="en-US" sz="3200" dirty="0" smtClean="0">
                <a:latin typeface="Baskerville Old Face" panose="02020602080505020303" pitchFamily="18" charset="0"/>
              </a:rPr>
              <a:t> -  Adverse effect to medication ( opioid induce bowel       dysfunction and hyperglycemia )</a:t>
            </a:r>
          </a:p>
          <a:p>
            <a:pPr marL="0" indent="0">
              <a:buNone/>
            </a:pPr>
            <a:r>
              <a:rPr lang="en-US" sz="3200" dirty="0">
                <a:latin typeface="Baskerville Old Face" panose="02020602080505020303" pitchFamily="18" charset="0"/>
              </a:rPr>
              <a:t> </a:t>
            </a:r>
            <a:r>
              <a:rPr lang="en-US" sz="3200" dirty="0" smtClean="0">
                <a:latin typeface="Baskerville Old Face" panose="02020602080505020303" pitchFamily="18" charset="0"/>
              </a:rPr>
              <a:t>-  surgical and </a:t>
            </a:r>
            <a:r>
              <a:rPr lang="en-US" sz="3200" dirty="0" err="1" smtClean="0">
                <a:latin typeface="Baskerville Old Face" panose="02020602080505020303" pitchFamily="18" charset="0"/>
              </a:rPr>
              <a:t>endoscopical</a:t>
            </a:r>
            <a:r>
              <a:rPr lang="en-US" sz="3200" dirty="0" smtClean="0">
                <a:latin typeface="Baskerville Old Face" panose="02020602080505020303" pitchFamily="18" charset="0"/>
              </a:rPr>
              <a:t> complication.</a:t>
            </a:r>
            <a:endParaRPr lang="en-US" sz="3200" dirty="0">
              <a:latin typeface="Baskerville Old Face" panose="02020602080505020303"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
          <p:cNvSpPr>
            <a:spLocks noGrp="1"/>
          </p:cNvSpPr>
          <p:nvPr>
            <p:ph type="title"/>
          </p:nvPr>
        </p:nvSpPr>
        <p:spPr/>
        <p:txBody>
          <a:bodyPr>
            <a:normAutofit/>
          </a:bodyPr>
          <a:lstStyle/>
          <a:p>
            <a:pPr lvl="1" algn="ctr" rtl="0">
              <a:lnSpc>
                <a:spcPct val="90000"/>
              </a:lnSpc>
              <a:spcBef>
                <a:spcPct val="0"/>
              </a:spcBef>
            </a:pPr>
            <a:r>
              <a:rPr lang="en-US" sz="5400" dirty="0">
                <a:latin typeface="Baskerville Old Face" panose="02020602080505020303" pitchFamily="18" charset="0"/>
              </a:rPr>
              <a:t>2</a:t>
            </a:r>
            <a:r>
              <a:rPr lang="en-US" sz="5400" dirty="0" smtClean="0">
                <a:latin typeface="Baskerville Old Face" panose="02020602080505020303" pitchFamily="18" charset="0"/>
              </a:rPr>
              <a:t>.    </a:t>
            </a:r>
            <a:r>
              <a:rPr lang="en-US" sz="5400" dirty="0" err="1" smtClean="0">
                <a:latin typeface="Baskerville Old Face" panose="02020602080505020303" pitchFamily="18" charset="0"/>
              </a:rPr>
              <a:t>Steatorrhea</a:t>
            </a:r>
            <a:r>
              <a:rPr lang="en-US" sz="5400" dirty="0" smtClean="0">
                <a:latin typeface="Baskerville Old Face" panose="02020602080505020303" pitchFamily="18" charset="0"/>
              </a:rPr>
              <a:t>  :- </a:t>
            </a:r>
            <a:endParaRPr lang="en-US" sz="5400" dirty="0">
              <a:latin typeface="Baskerville Old Face" panose="02020602080505020303" pitchFamily="18" charset="0"/>
            </a:endParaRPr>
          </a:p>
        </p:txBody>
      </p:sp>
      <p:sp>
        <p:nvSpPr>
          <p:cNvPr id="1048665" name="Content Placeholder 2"/>
          <p:cNvSpPr>
            <a:spLocks noGrp="1"/>
          </p:cNvSpPr>
          <p:nvPr>
            <p:ph idx="1"/>
          </p:nvPr>
        </p:nvSpPr>
        <p:spPr/>
        <p:txBody>
          <a:bodyPr>
            <a:normAutofit/>
          </a:bodyPr>
          <a:lstStyle/>
          <a:p>
            <a:r>
              <a:rPr lang="en-US" sz="3200" dirty="0">
                <a:latin typeface="Baskerville Old Face" panose="02020602080505020303" pitchFamily="18" charset="0"/>
              </a:rPr>
              <a:t>presence of excess </a:t>
            </a:r>
            <a:r>
              <a:rPr lang="en-US" sz="3200" dirty="0" smtClean="0">
                <a:latin typeface="Baskerville Old Face" panose="02020602080505020303" pitchFamily="18" charset="0"/>
              </a:rPr>
              <a:t>fat</a:t>
            </a:r>
            <a:r>
              <a:rPr lang="en-US" sz="3200" dirty="0">
                <a:latin typeface="Baskerville Old Face" panose="02020602080505020303" pitchFamily="18" charset="0"/>
              </a:rPr>
              <a:t> </a:t>
            </a:r>
            <a:r>
              <a:rPr lang="en-US" sz="3200" dirty="0" smtClean="0">
                <a:latin typeface="Baskerville Old Face" panose="02020602080505020303" pitchFamily="18" charset="0"/>
              </a:rPr>
              <a:t>in</a:t>
            </a:r>
            <a:r>
              <a:rPr lang="en-US" sz="3200" dirty="0">
                <a:latin typeface="Baskerville Old Face" panose="02020602080505020303" pitchFamily="18" charset="0"/>
              </a:rPr>
              <a:t> </a:t>
            </a:r>
            <a:r>
              <a:rPr lang="en-US" sz="3200" dirty="0" smtClean="0">
                <a:latin typeface="Baskerville Old Face" panose="02020602080505020303" pitchFamily="18" charset="0"/>
              </a:rPr>
              <a:t>feces .</a:t>
            </a:r>
          </a:p>
          <a:p>
            <a:pPr marL="0" indent="0">
              <a:buNone/>
            </a:pPr>
            <a:endParaRPr lang="en-US" sz="3200" dirty="0">
              <a:latin typeface="Baskerville Old Face" panose="02020602080505020303" pitchFamily="18" charset="0"/>
            </a:endParaRPr>
          </a:p>
          <a:p>
            <a:r>
              <a:rPr lang="en-US" sz="3200" dirty="0" smtClean="0">
                <a:latin typeface="Baskerville Old Face" panose="02020602080505020303" pitchFamily="18" charset="0"/>
              </a:rPr>
              <a:t>Due to lack of exocrine insufficiency</a:t>
            </a: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Lack of lipase and bile salt leads to lack of micelle formation.</a:t>
            </a:r>
          </a:p>
          <a:p>
            <a:endParaRPr lang="en-US" sz="3200" dirty="0">
              <a:latin typeface="Baskerville Old Face" panose="02020602080505020303" pitchFamily="18" charset="0"/>
            </a:endParaRPr>
          </a:p>
          <a:p>
            <a:endParaRPr lang="en-US" sz="3200" dirty="0">
              <a:latin typeface="Baskerville Old Face" panose="02020602080505020303"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
          <p:cNvSpPr>
            <a:spLocks noGrp="1"/>
          </p:cNvSpPr>
          <p:nvPr>
            <p:ph type="title"/>
          </p:nvPr>
        </p:nvSpPr>
        <p:spPr/>
        <p:txBody>
          <a:bodyPr>
            <a:normAutofit/>
          </a:bodyPr>
          <a:lstStyle/>
          <a:p>
            <a:pPr algn="ctr"/>
            <a:r>
              <a:rPr lang="en-US" sz="5400" dirty="0" smtClean="0">
                <a:latin typeface="Baskerville Old Face" panose="02020602080505020303" pitchFamily="18" charset="0"/>
              </a:rPr>
              <a:t>3. Diabetes :-</a:t>
            </a:r>
            <a:endParaRPr lang="en-US" sz="5400" dirty="0">
              <a:latin typeface="Baskerville Old Face" panose="02020602080505020303" pitchFamily="18" charset="0"/>
            </a:endParaRPr>
          </a:p>
        </p:txBody>
      </p:sp>
      <p:sp>
        <p:nvSpPr>
          <p:cNvPr id="1048667" name="Content Placeholder 2"/>
          <p:cNvSpPr>
            <a:spLocks noGrp="1"/>
          </p:cNvSpPr>
          <p:nvPr>
            <p:ph idx="1"/>
          </p:nvPr>
        </p:nvSpPr>
        <p:spPr/>
        <p:txBody>
          <a:bodyPr>
            <a:noAutofit/>
          </a:bodyPr>
          <a:lstStyle/>
          <a:p>
            <a:r>
              <a:rPr lang="en-US" sz="3200" dirty="0" smtClean="0">
                <a:latin typeface="Baskerville Old Face" panose="02020602080505020303" pitchFamily="18" charset="0"/>
              </a:rPr>
              <a:t>Patient with CP developed diabetes which is named as type 3 diabetes.</a:t>
            </a:r>
          </a:p>
          <a:p>
            <a:pPr marL="0" indent="0">
              <a:buNone/>
            </a:pPr>
            <a:endParaRPr lang="en-US" sz="3200" dirty="0">
              <a:latin typeface="Baskerville Old Face" panose="02020602080505020303" pitchFamily="18" charset="0"/>
            </a:endParaRPr>
          </a:p>
          <a:p>
            <a:r>
              <a:rPr lang="en-US" sz="3200" dirty="0" smtClean="0">
                <a:latin typeface="Baskerville Old Face" panose="02020602080505020303" pitchFamily="18" charset="0"/>
              </a:rPr>
              <a:t>Which was caused by Mechanical obstruction which leads to </a:t>
            </a:r>
            <a:r>
              <a:rPr lang="en-US" sz="3200" dirty="0" err="1" smtClean="0">
                <a:latin typeface="Baskerville Old Face" panose="02020602080505020303" pitchFamily="18" charset="0"/>
              </a:rPr>
              <a:t>Pancreatitic</a:t>
            </a:r>
            <a:r>
              <a:rPr lang="en-US" sz="3200" dirty="0" smtClean="0">
                <a:latin typeface="Baskerville Old Face" panose="02020602080505020303" pitchFamily="18" charset="0"/>
              </a:rPr>
              <a:t> damage.</a:t>
            </a: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Also caused by chronic inflammation leading to B cell destruction and calcium salt stone.</a:t>
            </a:r>
          </a:p>
          <a:p>
            <a:pPr marL="0" indent="0">
              <a:buNone/>
            </a:pPr>
            <a:r>
              <a:rPr lang="en-US" sz="3200" dirty="0" smtClean="0">
                <a:latin typeface="Baskerville Old Face" panose="02020602080505020303" pitchFamily="18" charset="0"/>
              </a:rPr>
              <a:t> </a:t>
            </a:r>
            <a:endParaRPr lang="en-US" sz="3200" dirty="0">
              <a:latin typeface="Baskerville Old Face" panose="020206020805050203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
          <p:cNvSpPr>
            <a:spLocks noGrp="1"/>
          </p:cNvSpPr>
          <p:nvPr>
            <p:ph type="title"/>
          </p:nvPr>
        </p:nvSpPr>
        <p:spPr/>
        <p:txBody>
          <a:bodyPr>
            <a:noAutofit/>
          </a:bodyPr>
          <a:lstStyle/>
          <a:p>
            <a:pPr algn="ctr"/>
            <a:r>
              <a:rPr lang="en-US" sz="5400" dirty="0" smtClean="0">
                <a:latin typeface="Baskerville Old Face" panose="02020602080505020303" pitchFamily="18" charset="0"/>
              </a:rPr>
              <a:t>Japanese </a:t>
            </a:r>
            <a:r>
              <a:rPr lang="en-US" sz="5400" dirty="0" err="1" smtClean="0">
                <a:latin typeface="Baskerville Old Face" panose="02020602080505020303" pitchFamily="18" charset="0"/>
              </a:rPr>
              <a:t>pancreatology</a:t>
            </a:r>
            <a:r>
              <a:rPr lang="en-US" sz="5400" dirty="0" smtClean="0">
                <a:latin typeface="Baskerville Old Face" panose="02020602080505020303" pitchFamily="18" charset="0"/>
              </a:rPr>
              <a:t> diagnostic criteria for early pancreatitis </a:t>
            </a:r>
            <a:r>
              <a:rPr lang="en-US" sz="1600" dirty="0" smtClean="0">
                <a:latin typeface="Baskerville Old Face" panose="02020602080505020303" pitchFamily="18" charset="0"/>
              </a:rPr>
              <a:t>1</a:t>
            </a:r>
            <a:r>
              <a:rPr lang="en-US" sz="5400" dirty="0" smtClean="0">
                <a:latin typeface="Baskerville Old Face" panose="02020602080505020303" pitchFamily="18" charset="0"/>
              </a:rPr>
              <a:t> :-</a:t>
            </a:r>
            <a:endParaRPr lang="en-US" sz="5400" dirty="0">
              <a:latin typeface="Baskerville Old Face" panose="02020602080505020303" pitchFamily="18" charset="0"/>
            </a:endParaRPr>
          </a:p>
        </p:txBody>
      </p:sp>
      <p:sp>
        <p:nvSpPr>
          <p:cNvPr id="1048669" name="Content Placeholder 2"/>
          <p:cNvSpPr>
            <a:spLocks noGrp="1"/>
          </p:cNvSpPr>
          <p:nvPr>
            <p:ph idx="1"/>
          </p:nvPr>
        </p:nvSpPr>
        <p:spPr>
          <a:xfrm>
            <a:off x="838200" y="2506662"/>
            <a:ext cx="10515600" cy="4351338"/>
          </a:xfrm>
        </p:spPr>
        <p:txBody>
          <a:bodyPr/>
          <a:lstStyle/>
          <a:p>
            <a:r>
              <a:rPr lang="en-US" dirty="0" smtClean="0"/>
              <a:t>Recurrent upper abdominal pain.</a:t>
            </a:r>
          </a:p>
          <a:p>
            <a:r>
              <a:rPr lang="en-US" dirty="0" smtClean="0"/>
              <a:t>Abnormal pancreatic enzyme levels in the serum or urine.</a:t>
            </a:r>
          </a:p>
          <a:p>
            <a:r>
              <a:rPr lang="en-US" dirty="0" smtClean="0"/>
              <a:t>Abnormal pancreatic exocrine function.</a:t>
            </a:r>
          </a:p>
          <a:p>
            <a:r>
              <a:rPr lang="en-US" dirty="0" smtClean="0"/>
              <a:t>Continuous heavy alcoholic drinking.</a:t>
            </a:r>
          </a:p>
          <a:p>
            <a:r>
              <a:rPr lang="en-US" dirty="0" smtClean="0"/>
              <a:t>Imaging findings of early chronic pancreatitis on endoscopic ultrasonography imagine or endoscopic retrograded </a:t>
            </a:r>
            <a:r>
              <a:rPr lang="en-US" dirty="0" err="1" smtClean="0"/>
              <a:t>cholangiopancreatography</a:t>
            </a:r>
            <a:r>
              <a:rPr lang="en-US" dirty="0" smtClean="0"/>
              <a:t>.</a:t>
            </a:r>
          </a:p>
          <a:p>
            <a:endParaRPr lang="en-US" dirty="0"/>
          </a:p>
          <a:p>
            <a:r>
              <a:rPr lang="en-US" dirty="0" smtClean="0"/>
              <a:t>2 out of 4 clinical symptoms and signs of pancreatitis on imagine.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
          <p:cNvSpPr>
            <a:spLocks noGrp="1"/>
          </p:cNvSpPr>
          <p:nvPr>
            <p:ph type="title"/>
          </p:nvPr>
        </p:nvSpPr>
        <p:spPr/>
        <p:txBody>
          <a:bodyPr/>
          <a:lstStyle/>
          <a:p>
            <a:pPr algn="ctr"/>
            <a:r>
              <a:rPr lang="en-US" dirty="0" smtClean="0">
                <a:latin typeface="Baskerville Old Face" panose="02020602080505020303" pitchFamily="18" charset="0"/>
              </a:rPr>
              <a:t>ULTRASOUND :-</a:t>
            </a:r>
            <a:endParaRPr lang="en-US" dirty="0">
              <a:latin typeface="Baskerville Old Face" panose="02020602080505020303" pitchFamily="18" charset="0"/>
            </a:endParaRPr>
          </a:p>
        </p:txBody>
      </p:sp>
      <p:sp>
        <p:nvSpPr>
          <p:cNvPr id="1048671" name="Content Placeholder 2"/>
          <p:cNvSpPr>
            <a:spLocks noGrp="1"/>
          </p:cNvSpPr>
          <p:nvPr>
            <p:ph idx="1"/>
          </p:nvPr>
        </p:nvSpPr>
        <p:spPr/>
        <p:txBody>
          <a:bodyPr>
            <a:normAutofit/>
          </a:bodyPr>
          <a:lstStyle/>
          <a:p>
            <a:r>
              <a:rPr lang="en-US" sz="3200" dirty="0" err="1">
                <a:latin typeface="Baskerville Old Face" panose="02020602080505020303" pitchFamily="18" charset="0"/>
              </a:rPr>
              <a:t>Ultrasonographic</a:t>
            </a:r>
            <a:r>
              <a:rPr lang="en-US" sz="3200" dirty="0">
                <a:latin typeface="Baskerville Old Face" panose="02020602080505020303" pitchFamily="18" charset="0"/>
              </a:rPr>
              <a:t> findings indicative of chronic pancreatitis include dilation of the pancreatic duct, pancreatic ductal stones, gland atrophy or enlargement, irregular gland margins, </a:t>
            </a:r>
            <a:r>
              <a:rPr lang="en-US" sz="3200" dirty="0" err="1">
                <a:latin typeface="Baskerville Old Face" panose="02020602080505020303" pitchFamily="18" charset="0"/>
              </a:rPr>
              <a:t>pseudocysts</a:t>
            </a:r>
            <a:r>
              <a:rPr lang="en-US" sz="3200" dirty="0">
                <a:latin typeface="Baskerville Old Face" panose="02020602080505020303" pitchFamily="18" charset="0"/>
              </a:rPr>
              <a:t>, and changes in the parenchymal echo texture</a:t>
            </a:r>
            <a:r>
              <a:rPr lang="en-US" sz="3200" dirty="0" smtClean="0">
                <a:latin typeface="Baskerville Old Face" panose="02020602080505020303" pitchFamily="18" charset="0"/>
              </a:rPr>
              <a:t>.</a:t>
            </a:r>
          </a:p>
          <a:p>
            <a:endParaRPr lang="en-US" sz="3200" dirty="0">
              <a:latin typeface="Baskerville Old Face" panose="02020602080505020303" pitchFamily="18" charset="0"/>
            </a:endParaRPr>
          </a:p>
          <a:p>
            <a:pPr marL="0" indent="0">
              <a:buNone/>
            </a:pPr>
            <a:endParaRPr lang="en-US" sz="3200" dirty="0">
              <a:latin typeface="Baskerville Old Face" panose="02020602080505020303"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Content Placeholder 1"/>
          <p:cNvPicPr>
            <a:picLocks noGrp="1" noChangeAspect="1"/>
          </p:cNvPicPr>
          <p:nvPr>
            <p:ph idx="1"/>
          </p:nvPr>
        </p:nvPicPr>
        <p:blipFill>
          <a:blip r:embed="rId2" cstate="print"/>
          <a:stretch>
            <a:fillRect/>
          </a:stretch>
        </p:blipFill>
        <p:spPr>
          <a:xfrm>
            <a:off x="-1" y="0"/>
            <a:ext cx="12187755" cy="6858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Content Placeholder 1"/>
          <p:cNvPicPr>
            <a:picLocks noGrp="1" noChangeAspect="1"/>
          </p:cNvPicPr>
          <p:nvPr>
            <p:ph idx="1"/>
          </p:nvPr>
        </p:nvPicPr>
        <p:blipFill>
          <a:blip r:embed="rId2" cstate="print"/>
          <a:stretch>
            <a:fillRect/>
          </a:stretch>
        </p:blipFill>
        <p:spPr>
          <a:xfrm>
            <a:off x="0" y="0"/>
            <a:ext cx="12192000"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title"/>
          </p:nvPr>
        </p:nvSpPr>
        <p:spPr/>
        <p:txBody>
          <a:bodyPr>
            <a:normAutofit/>
          </a:bodyPr>
          <a:lstStyle/>
          <a:p>
            <a:pPr algn="ctr"/>
            <a:r>
              <a:rPr lang="en-US" sz="5400" dirty="0" smtClean="0">
                <a:latin typeface="Baskerville Old Face" panose="02020602080505020303" pitchFamily="18" charset="0"/>
              </a:rPr>
              <a:t>Nerve supply to pancreas :- </a:t>
            </a:r>
            <a:endParaRPr lang="en-US" sz="5400" dirty="0">
              <a:latin typeface="Baskerville Old Face" panose="02020602080505020303" pitchFamily="18" charset="0"/>
            </a:endParaRPr>
          </a:p>
        </p:txBody>
      </p:sp>
      <p:sp>
        <p:nvSpPr>
          <p:cNvPr id="1048603" name="Content Placeholder 2"/>
          <p:cNvSpPr>
            <a:spLocks noGrp="1"/>
          </p:cNvSpPr>
          <p:nvPr>
            <p:ph idx="1"/>
          </p:nvPr>
        </p:nvSpPr>
        <p:spPr>
          <a:xfrm>
            <a:off x="838200" y="2765782"/>
            <a:ext cx="10515600" cy="4351338"/>
          </a:xfrm>
        </p:spPr>
        <p:txBody>
          <a:bodyPr>
            <a:normAutofit/>
          </a:bodyPr>
          <a:lstStyle/>
          <a:p>
            <a:r>
              <a:rPr lang="en-US" sz="4000" dirty="0" smtClean="0">
                <a:latin typeface="Baskerville Old Face" panose="02020602080505020303" pitchFamily="18" charset="0"/>
              </a:rPr>
              <a:t> Parasympathetic supply is from </a:t>
            </a:r>
            <a:r>
              <a:rPr lang="en-US" sz="4000" dirty="0" err="1" smtClean="0">
                <a:latin typeface="Baskerville Old Face" panose="02020602080505020303" pitchFamily="18" charset="0"/>
              </a:rPr>
              <a:t>Vagus</a:t>
            </a:r>
            <a:endParaRPr lang="en-US" sz="4000" dirty="0">
              <a:latin typeface="Baskerville Old Face" panose="02020602080505020303" pitchFamily="18" charset="0"/>
            </a:endParaRPr>
          </a:p>
          <a:p>
            <a:r>
              <a:rPr lang="en-US" sz="4000" dirty="0" smtClean="0">
                <a:latin typeface="Baskerville Old Face" panose="02020602080505020303" pitchFamily="18" charset="0"/>
              </a:rPr>
              <a:t> </a:t>
            </a:r>
            <a:r>
              <a:rPr lang="en-US" sz="4000" dirty="0">
                <a:latin typeface="Baskerville Old Face" panose="02020602080505020303" pitchFamily="18" charset="0"/>
              </a:rPr>
              <a:t>S</a:t>
            </a:r>
            <a:r>
              <a:rPr lang="en-US" sz="4000" dirty="0" smtClean="0">
                <a:latin typeface="Baskerville Old Face" panose="02020602080505020303" pitchFamily="18" charset="0"/>
              </a:rPr>
              <a:t>ympathetic innervation is from splanchnic nerves.</a:t>
            </a:r>
            <a:endParaRPr lang="en-US" sz="4000" dirty="0">
              <a:latin typeface="Baskerville Old Face" panose="02020602080505020303"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
          <p:cNvSpPr>
            <a:spLocks noGrp="1"/>
          </p:cNvSpPr>
          <p:nvPr>
            <p:ph type="title"/>
          </p:nvPr>
        </p:nvSpPr>
        <p:spPr>
          <a:xfrm>
            <a:off x="838200" y="0"/>
            <a:ext cx="10515600" cy="1325563"/>
          </a:xfrm>
        </p:spPr>
        <p:txBody>
          <a:bodyPr>
            <a:normAutofit/>
          </a:bodyPr>
          <a:lstStyle/>
          <a:p>
            <a:pPr algn="ctr"/>
            <a:r>
              <a:rPr lang="en-US" sz="5400" dirty="0" smtClean="0">
                <a:latin typeface="Baskerville Old Face" panose="02020602080505020303" pitchFamily="18" charset="0"/>
              </a:rPr>
              <a:t>Grading of CP by US and CT</a:t>
            </a:r>
            <a:endParaRPr lang="en-US" sz="5400" dirty="0">
              <a:latin typeface="Baskerville Old Face" panose="02020602080505020303" pitchFamily="18" charset="0"/>
            </a:endParaRPr>
          </a:p>
        </p:txBody>
      </p:sp>
      <p:graphicFrame>
        <p:nvGraphicFramePr>
          <p:cNvPr id="4194306" name="Content Placeholder 4"/>
          <p:cNvGraphicFramePr>
            <a:graphicFrameLocks noGrp="1"/>
          </p:cNvGraphicFramePr>
          <p:nvPr>
            <p:ph idx="1"/>
          </p:nvPr>
        </p:nvGraphicFramePr>
        <p:xfrm>
          <a:off x="838200" y="228645"/>
          <a:ext cx="10515600" cy="6228080"/>
        </p:xfrm>
        <a:graphic>
          <a:graphicData uri="http://schemas.openxmlformats.org/drawingml/2006/table">
            <a:tbl>
              <a:tblPr firstRow="1" bandRow="1">
                <a:tableStyleId>{5C22544A-7EE6-4342-B048-85BDC9FD1C3A}</a:tableStyleId>
              </a:tblPr>
              <a:tblGrid>
                <a:gridCol w="1621665"/>
                <a:gridCol w="8893935"/>
              </a:tblGrid>
              <a:tr h="370840">
                <a:tc>
                  <a:txBody>
                    <a:bodyPr/>
                    <a:lstStyle/>
                    <a:p>
                      <a:r>
                        <a:rPr lang="en-US" dirty="0" smtClean="0"/>
                        <a:t>Grade</a:t>
                      </a:r>
                      <a:endParaRPr lang="en-US" dirty="0"/>
                    </a:p>
                  </a:txBody>
                  <a:tcPr/>
                </a:tc>
                <a:tc>
                  <a:txBody>
                    <a:bodyPr/>
                    <a:lstStyle/>
                    <a:p>
                      <a:r>
                        <a:rPr lang="en-US" dirty="0" smtClean="0"/>
                        <a:t>US</a:t>
                      </a:r>
                      <a:r>
                        <a:rPr lang="en-US" baseline="0" dirty="0" smtClean="0"/>
                        <a:t> and CT Findings</a:t>
                      </a:r>
                    </a:p>
                  </a:txBody>
                  <a:tcPr/>
                </a:tc>
              </a:tr>
              <a:tr h="370840">
                <a:tc>
                  <a:txBody>
                    <a:bodyPr/>
                    <a:lstStyle/>
                    <a:p>
                      <a:r>
                        <a:rPr lang="en-US" dirty="0" smtClean="0"/>
                        <a:t>Normal</a:t>
                      </a:r>
                      <a:endParaRPr lang="en-US" dirty="0"/>
                    </a:p>
                  </a:txBody>
                  <a:tcPr/>
                </a:tc>
                <a:tc>
                  <a:txBody>
                    <a:bodyPr/>
                    <a:lstStyle/>
                    <a:p>
                      <a:r>
                        <a:rPr lang="en-US" dirty="0" smtClean="0"/>
                        <a:t>No abnormal </a:t>
                      </a:r>
                      <a:r>
                        <a:rPr lang="en-US" dirty="0" err="1" smtClean="0"/>
                        <a:t>findinngs</a:t>
                      </a:r>
                      <a:endParaRPr lang="en-US" dirty="0"/>
                    </a:p>
                  </a:txBody>
                  <a:tcPr/>
                </a:tc>
              </a:tr>
              <a:tr h="370840">
                <a:tc>
                  <a:txBody>
                    <a:bodyPr/>
                    <a:lstStyle/>
                    <a:p>
                      <a:r>
                        <a:rPr lang="en-US" dirty="0" smtClean="0"/>
                        <a:t>Equivocal</a:t>
                      </a:r>
                      <a:endParaRPr lang="en-US" dirty="0"/>
                    </a:p>
                  </a:txBody>
                  <a:tcPr/>
                </a:tc>
                <a:tc>
                  <a:txBody>
                    <a:bodyPr/>
                    <a:lstStyle/>
                    <a:p>
                      <a:r>
                        <a:rPr lang="en-US" dirty="0" smtClean="0"/>
                        <a:t>One of following:-</a:t>
                      </a:r>
                    </a:p>
                    <a:p>
                      <a:pPr marL="342900" indent="-342900">
                        <a:buAutoNum type="arabicPeriod"/>
                      </a:pPr>
                      <a:r>
                        <a:rPr lang="en-US" baseline="0" dirty="0" smtClean="0"/>
                        <a:t>Mild dilatation of pancreatic duct (2-4 mm) in the body of gland</a:t>
                      </a:r>
                    </a:p>
                    <a:p>
                      <a:pPr marL="342900" indent="-342900">
                        <a:buAutoNum type="arabicPeriod"/>
                      </a:pPr>
                      <a:r>
                        <a:rPr lang="en-US" baseline="0" dirty="0" smtClean="0"/>
                        <a:t>Gland enlargement (&lt;= 2 fold) normal</a:t>
                      </a:r>
                      <a:endParaRPr lang="en-US" dirty="0"/>
                    </a:p>
                  </a:txBody>
                  <a:tcPr/>
                </a:tc>
              </a:tr>
              <a:tr h="370840">
                <a:tc>
                  <a:txBody>
                    <a:bodyPr/>
                    <a:lstStyle/>
                    <a:p>
                      <a:r>
                        <a:rPr lang="en-US" dirty="0" smtClean="0"/>
                        <a:t>Mild/ Moderate</a:t>
                      </a:r>
                    </a:p>
                  </a:txBody>
                  <a:tcPr/>
                </a:tc>
                <a:tc>
                  <a:txBody>
                    <a:bodyPr/>
                    <a:lstStyle/>
                    <a:p>
                      <a:r>
                        <a:rPr lang="en-US" dirty="0" smtClean="0"/>
                        <a:t>One the precipitating finding</a:t>
                      </a:r>
                      <a:r>
                        <a:rPr lang="en-US" baseline="0" dirty="0" smtClean="0"/>
                        <a:t> + at least one of following:- </a:t>
                      </a:r>
                    </a:p>
                    <a:p>
                      <a:pPr marL="342900" indent="-342900">
                        <a:buAutoNum type="arabicPeriod"/>
                      </a:pPr>
                      <a:r>
                        <a:rPr lang="en-US" baseline="0" dirty="0" smtClean="0"/>
                        <a:t>Pancreatic duct dilatation &gt;= 4 mm</a:t>
                      </a:r>
                    </a:p>
                    <a:p>
                      <a:pPr marL="342900" indent="-342900">
                        <a:buAutoNum type="arabicPeriod"/>
                      </a:pPr>
                      <a:r>
                        <a:rPr lang="en-US" baseline="0" dirty="0" smtClean="0"/>
                        <a:t>Pancreatic duct irregularity</a:t>
                      </a:r>
                    </a:p>
                    <a:p>
                      <a:pPr marL="342900" indent="-342900">
                        <a:buAutoNum type="arabicPeriod"/>
                      </a:pPr>
                      <a:r>
                        <a:rPr lang="en-US" baseline="0" dirty="0" smtClean="0"/>
                        <a:t>Cavity &lt;10mm</a:t>
                      </a:r>
                    </a:p>
                    <a:p>
                      <a:pPr marL="342900" indent="-342900">
                        <a:buAutoNum type="arabicPeriod"/>
                      </a:pPr>
                      <a:r>
                        <a:rPr lang="en-US" baseline="0" dirty="0" smtClean="0"/>
                        <a:t>Parenchymal heterogeneity</a:t>
                      </a:r>
                    </a:p>
                    <a:p>
                      <a:pPr marL="342900" indent="-342900">
                        <a:buAutoNum type="arabicPeriod"/>
                      </a:pPr>
                      <a:r>
                        <a:rPr lang="en-US" baseline="0" dirty="0" smtClean="0"/>
                        <a:t>Increased echogenicity of duct wall</a:t>
                      </a:r>
                    </a:p>
                    <a:p>
                      <a:pPr marL="342900" indent="-342900">
                        <a:buAutoNum type="arabicPeriod"/>
                      </a:pPr>
                      <a:r>
                        <a:rPr lang="en-US" baseline="0" dirty="0" smtClean="0"/>
                        <a:t>Irregular contour of the head and body</a:t>
                      </a:r>
                    </a:p>
                    <a:p>
                      <a:pPr marL="342900" indent="-342900">
                        <a:buAutoNum type="arabicPeriod"/>
                      </a:pPr>
                      <a:r>
                        <a:rPr lang="en-US" baseline="0" dirty="0" smtClean="0"/>
                        <a:t>Focal necrosis or loss of parenchyma</a:t>
                      </a:r>
                    </a:p>
                  </a:txBody>
                  <a:tcPr/>
                </a:tc>
              </a:tr>
              <a:tr h="370840">
                <a:tc>
                  <a:txBody>
                    <a:bodyPr/>
                    <a:lstStyle/>
                    <a:p>
                      <a:r>
                        <a:rPr lang="en-US" dirty="0" smtClean="0"/>
                        <a:t>Severe</a:t>
                      </a:r>
                      <a:endParaRPr lang="en-US" dirty="0"/>
                    </a:p>
                  </a:txBody>
                  <a:tcPr/>
                </a:tc>
                <a:tc>
                  <a:txBody>
                    <a:bodyPr/>
                    <a:lstStyle/>
                    <a:p>
                      <a:r>
                        <a:rPr lang="en-US" dirty="0" smtClean="0"/>
                        <a:t>Mild / Moderate</a:t>
                      </a:r>
                      <a:r>
                        <a:rPr lang="en-US" baseline="0" dirty="0" smtClean="0"/>
                        <a:t> features + or more of the following :-</a:t>
                      </a:r>
                    </a:p>
                    <a:p>
                      <a:pPr marL="342900" indent="-342900">
                        <a:buAutoNum type="arabicPeriod"/>
                      </a:pPr>
                      <a:r>
                        <a:rPr lang="en-US" baseline="0" dirty="0" smtClean="0"/>
                        <a:t>Cavity &gt;10mm</a:t>
                      </a:r>
                    </a:p>
                    <a:p>
                      <a:pPr marL="342900" indent="-342900">
                        <a:buAutoNum type="arabicPeriod"/>
                      </a:pPr>
                      <a:r>
                        <a:rPr lang="en-US" baseline="0" dirty="0" err="1" smtClean="0"/>
                        <a:t>Intraductal</a:t>
                      </a:r>
                      <a:r>
                        <a:rPr lang="en-US" baseline="0" dirty="0" smtClean="0"/>
                        <a:t> filling defects</a:t>
                      </a:r>
                    </a:p>
                    <a:p>
                      <a:pPr marL="342900" indent="-342900">
                        <a:buAutoNum type="arabicPeriod"/>
                      </a:pPr>
                      <a:r>
                        <a:rPr lang="en-US" baseline="0" dirty="0" smtClean="0"/>
                        <a:t>Calculi/ pancreatic calcification</a:t>
                      </a:r>
                    </a:p>
                    <a:p>
                      <a:pPr marL="342900" indent="-342900">
                        <a:buAutoNum type="arabicPeriod"/>
                      </a:pPr>
                      <a:r>
                        <a:rPr lang="en-US" baseline="0" dirty="0" smtClean="0"/>
                        <a:t>Duct obstruction</a:t>
                      </a:r>
                    </a:p>
                    <a:p>
                      <a:pPr marL="342900" indent="-342900">
                        <a:buAutoNum type="arabicPeriod"/>
                      </a:pPr>
                      <a:r>
                        <a:rPr lang="en-US" baseline="0" dirty="0" smtClean="0"/>
                        <a:t>Severe duct dilatation or irregularity</a:t>
                      </a:r>
                    </a:p>
                    <a:p>
                      <a:pPr marL="342900" indent="-342900">
                        <a:buAutoNum type="arabicPeriod"/>
                      </a:pPr>
                      <a:r>
                        <a:rPr lang="en-US" baseline="0" dirty="0" err="1" smtClean="0"/>
                        <a:t>Contigeious</a:t>
                      </a:r>
                      <a:r>
                        <a:rPr lang="en-US" baseline="0" dirty="0" smtClean="0"/>
                        <a:t> organ invasion.</a:t>
                      </a:r>
                    </a:p>
                    <a:p>
                      <a:pPr marL="342900" indent="-342900">
                        <a:buAutoNum type="arabicPeriod"/>
                      </a:pPr>
                      <a:endParaRPr lang="en-US" dirty="0"/>
                    </a:p>
                  </a:txBody>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Title 1"/>
          <p:cNvSpPr>
            <a:spLocks noGrp="1"/>
          </p:cNvSpPr>
          <p:nvPr>
            <p:ph type="title"/>
          </p:nvPr>
        </p:nvSpPr>
        <p:spPr/>
        <p:txBody>
          <a:bodyPr>
            <a:normAutofit/>
          </a:bodyPr>
          <a:lstStyle/>
          <a:p>
            <a:pPr algn="ctr"/>
            <a:r>
              <a:rPr lang="nb-NO" sz="5400" dirty="0">
                <a:latin typeface="Baskerville Old Face" panose="02020602080505020303" pitchFamily="18" charset="0"/>
              </a:rPr>
              <a:t>Upper GI tract barium </a:t>
            </a:r>
            <a:r>
              <a:rPr lang="nb-NO" sz="5400" dirty="0" smtClean="0">
                <a:latin typeface="Baskerville Old Face" panose="02020602080505020303" pitchFamily="18" charset="0"/>
              </a:rPr>
              <a:t>series :-</a:t>
            </a:r>
            <a:endParaRPr lang="en-US" sz="5400" dirty="0">
              <a:latin typeface="Baskerville Old Face" panose="02020602080505020303" pitchFamily="18" charset="0"/>
            </a:endParaRPr>
          </a:p>
        </p:txBody>
      </p:sp>
      <p:pic>
        <p:nvPicPr>
          <p:cNvPr id="2097160" name="Content Placeholder 3"/>
          <p:cNvPicPr>
            <a:picLocks noGrp="1" noChangeAspect="1"/>
          </p:cNvPicPr>
          <p:nvPr>
            <p:ph idx="1"/>
          </p:nvPr>
        </p:nvPicPr>
        <p:blipFill>
          <a:blip r:embed="rId2" cstate="print"/>
          <a:stretch>
            <a:fillRect/>
          </a:stretch>
        </p:blipFill>
        <p:spPr>
          <a:xfrm>
            <a:off x="0" y="1690688"/>
            <a:ext cx="12192000" cy="5167312"/>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Title 1"/>
          <p:cNvSpPr>
            <a:spLocks noGrp="1"/>
          </p:cNvSpPr>
          <p:nvPr>
            <p:ph type="title"/>
          </p:nvPr>
        </p:nvSpPr>
        <p:spPr/>
        <p:txBody>
          <a:bodyPr>
            <a:normAutofit/>
          </a:bodyPr>
          <a:lstStyle/>
          <a:p>
            <a:pPr algn="ctr"/>
            <a:r>
              <a:rPr lang="en-US" sz="5400" dirty="0" smtClean="0">
                <a:latin typeface="Baskerville Old Face" panose="02020602080505020303" pitchFamily="18" charset="0"/>
              </a:rPr>
              <a:t>MRI :-</a:t>
            </a:r>
            <a:endParaRPr lang="en-US" sz="5400" dirty="0">
              <a:latin typeface="Baskerville Old Face" panose="02020602080505020303" pitchFamily="18" charset="0"/>
            </a:endParaRPr>
          </a:p>
        </p:txBody>
      </p:sp>
      <p:sp>
        <p:nvSpPr>
          <p:cNvPr id="1048675" name="Content Placeholder 2"/>
          <p:cNvSpPr>
            <a:spLocks noGrp="1"/>
          </p:cNvSpPr>
          <p:nvPr>
            <p:ph idx="1"/>
          </p:nvPr>
        </p:nvSpPr>
        <p:spPr/>
        <p:txBody>
          <a:bodyPr/>
          <a:lstStyle/>
          <a:p>
            <a:r>
              <a:rPr lang="en-US" dirty="0">
                <a:latin typeface="Baskerville Old Face" panose="02020602080505020303" pitchFamily="18" charset="0"/>
              </a:rPr>
              <a:t>MRI, particularly MRCP, is a noninvasive technique. </a:t>
            </a:r>
            <a:endParaRPr lang="en-US" dirty="0" smtClean="0">
              <a:latin typeface="Baskerville Old Face" panose="02020602080505020303" pitchFamily="18" charset="0"/>
            </a:endParaRPr>
          </a:p>
          <a:p>
            <a:endParaRPr lang="en-US" dirty="0">
              <a:latin typeface="Baskerville Old Face" panose="02020602080505020303" pitchFamily="18" charset="0"/>
            </a:endParaRPr>
          </a:p>
          <a:p>
            <a:r>
              <a:rPr lang="en-US" dirty="0" smtClean="0">
                <a:latin typeface="Baskerville Old Face" panose="02020602080505020303" pitchFamily="18" charset="0"/>
              </a:rPr>
              <a:t>The </a:t>
            </a:r>
            <a:r>
              <a:rPr lang="en-US" dirty="0">
                <a:latin typeface="Baskerville Old Face" panose="02020602080505020303" pitchFamily="18" charset="0"/>
              </a:rPr>
              <a:t>combination of pancreatic parenchyma imaging sequences with MR angiography and secretin-enhanced MRCP offers the possibility of a comprehensive examination within a single diagnostic modality for evaluation of the full range of pancreatic diseases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
          <p:cNvSpPr>
            <a:spLocks noGrp="1"/>
          </p:cNvSpPr>
          <p:nvPr>
            <p:ph type="title"/>
          </p:nvPr>
        </p:nvSpPr>
        <p:spPr/>
        <p:txBody>
          <a:bodyPr/>
          <a:lstStyle/>
          <a:p>
            <a:endParaRPr lang="en-US"/>
          </a:p>
        </p:txBody>
      </p:sp>
      <p:pic>
        <p:nvPicPr>
          <p:cNvPr id="2097161" name="Content Placeholder 3"/>
          <p:cNvPicPr>
            <a:picLocks noGrp="1" noChangeAspect="1"/>
          </p:cNvPicPr>
          <p:nvPr>
            <p:ph idx="1"/>
          </p:nvPr>
        </p:nvPicPr>
        <p:blipFill>
          <a:blip r:embed="rId2" cstate="print"/>
          <a:stretch>
            <a:fillRect/>
          </a:stretch>
        </p:blipFill>
        <p:spPr>
          <a:xfrm>
            <a:off x="0" y="-1"/>
            <a:ext cx="12180302" cy="670989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Title 1"/>
          <p:cNvSpPr>
            <a:spLocks noGrp="1"/>
          </p:cNvSpPr>
          <p:nvPr>
            <p:ph type="title"/>
          </p:nvPr>
        </p:nvSpPr>
        <p:spPr/>
        <p:txBody>
          <a:bodyPr/>
          <a:lstStyle/>
          <a:p>
            <a:endParaRPr lang="en-US"/>
          </a:p>
        </p:txBody>
      </p:sp>
      <p:pic>
        <p:nvPicPr>
          <p:cNvPr id="2097162" name="Content Placeholder 3"/>
          <p:cNvPicPr>
            <a:picLocks noGrp="1" noChangeAspect="1"/>
          </p:cNvPicPr>
          <p:nvPr>
            <p:ph idx="1"/>
          </p:nvPr>
        </p:nvPicPr>
        <p:blipFill>
          <a:blip r:embed="rId2" cstate="print"/>
          <a:stretch>
            <a:fillRect/>
          </a:stretch>
        </p:blipFill>
        <p:spPr>
          <a:xfrm>
            <a:off x="0" y="-1"/>
            <a:ext cx="12240363" cy="6980349"/>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Title 1"/>
          <p:cNvSpPr>
            <a:spLocks noGrp="1"/>
          </p:cNvSpPr>
          <p:nvPr>
            <p:ph type="title"/>
          </p:nvPr>
        </p:nvSpPr>
        <p:spPr/>
        <p:txBody>
          <a:bodyPr/>
          <a:lstStyle/>
          <a:p>
            <a:endParaRPr lang="en-US"/>
          </a:p>
        </p:txBody>
      </p:sp>
      <p:pic>
        <p:nvPicPr>
          <p:cNvPr id="2097163" name="Content Placeholder 3"/>
          <p:cNvPicPr>
            <a:picLocks noGrp="1" noChangeAspect="1"/>
          </p:cNvPicPr>
          <p:nvPr>
            <p:ph idx="1"/>
          </p:nvPr>
        </p:nvPicPr>
        <p:blipFill>
          <a:blip r:embed="rId2" cstate="print"/>
          <a:stretch>
            <a:fillRect/>
          </a:stretch>
        </p:blipFill>
        <p:spPr>
          <a:xfrm>
            <a:off x="90152" y="0"/>
            <a:ext cx="11917370" cy="68580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1"/>
          <p:cNvSpPr>
            <a:spLocks noGrp="1"/>
          </p:cNvSpPr>
          <p:nvPr>
            <p:ph type="title"/>
          </p:nvPr>
        </p:nvSpPr>
        <p:spPr/>
        <p:txBody>
          <a:bodyPr/>
          <a:lstStyle/>
          <a:p>
            <a:pPr algn="ctr"/>
            <a:r>
              <a:rPr lang="en-US" dirty="0" smtClean="0">
                <a:latin typeface="Baskerville Old Face" panose="02020602080505020303" pitchFamily="18" charset="0"/>
              </a:rPr>
              <a:t>Investigation :-</a:t>
            </a:r>
            <a:endParaRPr lang="en-US" dirty="0">
              <a:latin typeface="Baskerville Old Face" panose="02020602080505020303" pitchFamily="18" charset="0"/>
            </a:endParaRPr>
          </a:p>
        </p:txBody>
      </p:sp>
      <p:sp>
        <p:nvSpPr>
          <p:cNvPr id="1048680" name="Content Placeholder 2"/>
          <p:cNvSpPr>
            <a:spLocks noGrp="1"/>
          </p:cNvSpPr>
          <p:nvPr>
            <p:ph idx="1"/>
          </p:nvPr>
        </p:nvSpPr>
        <p:spPr/>
        <p:txBody>
          <a:bodyPr>
            <a:normAutofit/>
          </a:bodyPr>
          <a:lstStyle/>
          <a:p>
            <a:r>
              <a:rPr lang="en-US" sz="3200" dirty="0">
                <a:latin typeface="Baskerville Old Face" panose="02020602080505020303" pitchFamily="18" charset="0"/>
              </a:rPr>
              <a:t> Secretin cholecystokinin test is the gold standard for assessing pancreatic function. </a:t>
            </a:r>
            <a:endParaRPr lang="en-US" sz="3200" dirty="0" smtClean="0">
              <a:latin typeface="Baskerville Old Face" panose="02020602080505020303" pitchFamily="18" charset="0"/>
            </a:endParaRPr>
          </a:p>
          <a:p>
            <a:pPr marL="0" indent="0">
              <a:buNone/>
            </a:pP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After over night fasting, double lumen tube is placed into the duodenum at the level of ligament of </a:t>
            </a:r>
            <a:r>
              <a:rPr lang="en-US" sz="3200" dirty="0" err="1">
                <a:latin typeface="Baskerville Old Face" panose="02020602080505020303" pitchFamily="18" charset="0"/>
              </a:rPr>
              <a:t>Treitz</a:t>
            </a:r>
            <a:r>
              <a:rPr lang="en-US" sz="3200" dirty="0">
                <a:latin typeface="Baskerville Old Face" panose="02020602080505020303" pitchFamily="18" charset="0"/>
              </a:rPr>
              <a:t> under C ARM guidance. Gastric and duodenal juices are aspirated. </a:t>
            </a:r>
            <a:endParaRPr lang="en-US" sz="3200" dirty="0" smtClean="0">
              <a:latin typeface="Baskerville Old Face" panose="02020602080505020303" pitchFamily="18" charset="0"/>
            </a:endParaRPr>
          </a:p>
          <a:p>
            <a:pPr marL="0" indent="0">
              <a:buNone/>
            </a:pPr>
            <a:endParaRPr lang="en-US" sz="3200" dirty="0">
              <a:latin typeface="Baskerville Old Face" panose="02020602080505020303"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Content Placeholder 2"/>
          <p:cNvSpPr>
            <a:spLocks noGrp="1"/>
          </p:cNvSpPr>
          <p:nvPr>
            <p:ph idx="1"/>
          </p:nvPr>
        </p:nvSpPr>
        <p:spPr>
          <a:xfrm>
            <a:off x="838200" y="579549"/>
            <a:ext cx="10515600" cy="5597414"/>
          </a:xfrm>
        </p:spPr>
        <p:txBody>
          <a:bodyPr/>
          <a:lstStyle/>
          <a:p>
            <a:r>
              <a:rPr lang="en-US" dirty="0">
                <a:latin typeface="Baskerville Old Face" panose="02020602080505020303" pitchFamily="18" charset="0"/>
              </a:rPr>
              <a:t>Continuous IV secretin 1 u/kg/hour and CCK are infused in 90 minutes. Sampling of duodenal juice is done in every 10 minutes for one hour for analysis of volume, HCO3-, amylase, lipase and proteases. It is to assess functional deficiency</a:t>
            </a:r>
            <a:r>
              <a:rPr lang="en-US" dirty="0" smtClean="0">
                <a:latin typeface="Baskerville Old Face" panose="02020602080505020303" pitchFamily="18" charset="0"/>
              </a:rPr>
              <a:t>.</a:t>
            </a:r>
          </a:p>
          <a:p>
            <a:pPr marL="0" indent="0">
              <a:buNone/>
            </a:pPr>
            <a:endParaRPr lang="en-US" dirty="0">
              <a:latin typeface="Baskerville Old Face" panose="02020602080505020303" pitchFamily="18" charset="0"/>
            </a:endParaRPr>
          </a:p>
          <a:p>
            <a:r>
              <a:rPr lang="en-US" dirty="0">
                <a:latin typeface="Baskerville Old Face" panose="02020602080505020303" pitchFamily="18" charset="0"/>
              </a:rPr>
              <a:t> In chronic pancreatitis volume is normal - &gt; 2 ml/kg but less bicarbonate content - &lt; 80 m </a:t>
            </a:r>
            <a:r>
              <a:rPr lang="en-US" dirty="0" err="1">
                <a:latin typeface="Baskerville Old Face" panose="02020602080505020303" pitchFamily="18" charset="0"/>
              </a:rPr>
              <a:t>Eq</a:t>
            </a:r>
            <a:r>
              <a:rPr lang="en-US" dirty="0">
                <a:latin typeface="Baskerville Old Face" panose="02020602080505020303" pitchFamily="18" charset="0"/>
              </a:rPr>
              <a:t>/L</a:t>
            </a:r>
            <a:r>
              <a:rPr lang="en-US" dirty="0" smtClean="0">
                <a:latin typeface="Baskerville Old Face" panose="02020602080505020303" pitchFamily="18" charset="0"/>
              </a:rPr>
              <a:t>.</a:t>
            </a:r>
          </a:p>
          <a:p>
            <a:pPr marL="0" indent="0">
              <a:buNone/>
            </a:pPr>
            <a:endParaRPr lang="en-US" dirty="0">
              <a:latin typeface="Baskerville Old Face" panose="02020602080505020303" pitchFamily="18" charset="0"/>
            </a:endParaRPr>
          </a:p>
          <a:p>
            <a:r>
              <a:rPr lang="en-US" dirty="0">
                <a:latin typeface="Baskerville Old Face" panose="02020602080505020303" pitchFamily="18" charset="0"/>
              </a:rPr>
              <a:t> In malignancy volume is reduced due to obstruction - &lt; 2 ml/kg; bicarbonate level is normal - &gt; 80 m </a:t>
            </a:r>
            <a:r>
              <a:rPr lang="en-US" dirty="0" err="1">
                <a:latin typeface="Baskerville Old Face" panose="02020602080505020303" pitchFamily="18" charset="0"/>
              </a:rPr>
              <a:t>Eq</a:t>
            </a:r>
            <a:r>
              <a:rPr lang="en-US" dirty="0">
                <a:latin typeface="Baskerville Old Face" panose="02020602080505020303" pitchFamily="18" charset="0"/>
              </a:rPr>
              <a:t>/L; enzyme levels are normal.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
          <p:cNvSpPr>
            <a:spLocks noGrp="1"/>
          </p:cNvSpPr>
          <p:nvPr>
            <p:ph type="title"/>
          </p:nvPr>
        </p:nvSpPr>
        <p:spPr/>
        <p:txBody>
          <a:bodyPr>
            <a:normAutofit/>
          </a:bodyPr>
          <a:lstStyle/>
          <a:p>
            <a:pPr algn="ctr"/>
            <a:r>
              <a:rPr lang="en-US" sz="5400" dirty="0">
                <a:latin typeface="Baskerville Old Face" panose="02020602080505020303" pitchFamily="18" charset="0"/>
              </a:rPr>
              <a:t>Functional </a:t>
            </a:r>
            <a:r>
              <a:rPr lang="en-US" sz="5400" dirty="0" smtClean="0">
                <a:latin typeface="Baskerville Old Face" panose="02020602080505020303" pitchFamily="18" charset="0"/>
              </a:rPr>
              <a:t>tests :-</a:t>
            </a:r>
            <a:endParaRPr lang="en-US" sz="5400" dirty="0">
              <a:latin typeface="Baskerville Old Face" panose="02020602080505020303" pitchFamily="18" charset="0"/>
            </a:endParaRPr>
          </a:p>
        </p:txBody>
      </p:sp>
      <p:sp>
        <p:nvSpPr>
          <p:cNvPr id="1048683" name="Content Placeholder 2"/>
          <p:cNvSpPr>
            <a:spLocks noGrp="1"/>
          </p:cNvSpPr>
          <p:nvPr>
            <p:ph idx="1"/>
          </p:nvPr>
        </p:nvSpPr>
        <p:spPr/>
        <p:txBody>
          <a:bodyPr>
            <a:normAutofit fontScale="96429" lnSpcReduction="20000"/>
          </a:bodyPr>
          <a:lstStyle/>
          <a:p>
            <a:r>
              <a:rPr lang="en-US" dirty="0">
                <a:latin typeface="Baskerville Old Face" panose="02020602080505020303" pitchFamily="18" charset="0"/>
              </a:rPr>
              <a:t> Measurement of the fecal elastase-1 level is the preferred noninvasive study to diagnose pancreatic exocrine insufficiency</a:t>
            </a:r>
            <a:r>
              <a:rPr lang="en-US" dirty="0" smtClean="0">
                <a:latin typeface="Baskerville Old Face" panose="02020602080505020303" pitchFamily="18" charset="0"/>
              </a:rPr>
              <a:t>.</a:t>
            </a:r>
          </a:p>
          <a:p>
            <a:r>
              <a:rPr lang="en-US" dirty="0" smtClean="0">
                <a:latin typeface="Baskerville Old Face" panose="02020602080505020303" pitchFamily="18" charset="0"/>
              </a:rPr>
              <a:t> </a:t>
            </a:r>
            <a:r>
              <a:rPr lang="en-US" dirty="0">
                <a:latin typeface="Baskerville Old Face" panose="02020602080505020303" pitchFamily="18" charset="0"/>
              </a:rPr>
              <a:t>above 200 </a:t>
            </a:r>
            <a:r>
              <a:rPr lang="en-US" dirty="0" err="1">
                <a:latin typeface="Baskerville Old Face" panose="02020602080505020303" pitchFamily="18" charset="0"/>
              </a:rPr>
              <a:t>μg</a:t>
            </a:r>
            <a:r>
              <a:rPr lang="en-US" dirty="0">
                <a:latin typeface="Baskerville Old Face" panose="02020602080505020303" pitchFamily="18" charset="0"/>
              </a:rPr>
              <a:t>/g feces is normal </a:t>
            </a:r>
            <a:endParaRPr lang="en-US" dirty="0" smtClean="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between 100 and 200 </a:t>
            </a:r>
            <a:r>
              <a:rPr lang="en-US" dirty="0" err="1">
                <a:latin typeface="Baskerville Old Face" panose="02020602080505020303" pitchFamily="18" charset="0"/>
              </a:rPr>
              <a:t>μg</a:t>
            </a:r>
            <a:r>
              <a:rPr lang="en-US" dirty="0">
                <a:latin typeface="Baskerville Old Face" panose="02020602080505020303" pitchFamily="18" charset="0"/>
              </a:rPr>
              <a:t>/g - mild to moderate pancreatic insufficiency </a:t>
            </a:r>
            <a:endParaRPr lang="en-US" dirty="0" smtClean="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below 100 </a:t>
            </a:r>
            <a:r>
              <a:rPr lang="en-US" dirty="0" err="1">
                <a:latin typeface="Baskerville Old Face" panose="02020602080505020303" pitchFamily="18" charset="0"/>
              </a:rPr>
              <a:t>μg</a:t>
            </a:r>
            <a:r>
              <a:rPr lang="en-US" dirty="0">
                <a:latin typeface="Baskerville Old Face" panose="02020602080505020303" pitchFamily="18" charset="0"/>
              </a:rPr>
              <a:t>/g -severe pancreatic exocrine insufficiency. </a:t>
            </a:r>
            <a:endParaRPr lang="en-US" dirty="0" smtClean="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The fecal fat and weight estimation test measures the fat content of stool after a nutritional intake of 100 g of fat/day over 3 days. If the stool fat content exceeds 7 g/day, the diagnosis of </a:t>
            </a:r>
            <a:r>
              <a:rPr lang="en-US" dirty="0" err="1">
                <a:latin typeface="Baskerville Old Face" panose="02020602080505020303" pitchFamily="18" charset="0"/>
              </a:rPr>
              <a:t>steatorrhea</a:t>
            </a:r>
            <a:r>
              <a:rPr lang="en-US" dirty="0">
                <a:latin typeface="Baskerville Old Face" panose="02020602080505020303" pitchFamily="18" charset="0"/>
              </a:rPr>
              <a:t> is established.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p:txBody>
          <a:bodyPr/>
          <a:lstStyle/>
          <a:p>
            <a:endParaRPr lang="en-US"/>
          </a:p>
        </p:txBody>
      </p:sp>
      <p:pic>
        <p:nvPicPr>
          <p:cNvPr id="2097164" name="Content Placeholder 3"/>
          <p:cNvPicPr>
            <a:picLocks noGrp="1" noChangeAspect="1"/>
          </p:cNvPicPr>
          <p:nvPr>
            <p:ph idx="1"/>
          </p:nvPr>
        </p:nvPicPr>
        <p:blipFill>
          <a:blip r:embed="rId2" cstate="print"/>
          <a:stretch>
            <a:fillRect/>
          </a:stretch>
        </p:blipFill>
        <p:spPr>
          <a:xfrm>
            <a:off x="0" y="0"/>
            <a:ext cx="12192000" cy="6875296"/>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p:txBody>
          <a:bodyPr>
            <a:normAutofit/>
          </a:bodyPr>
          <a:lstStyle/>
          <a:p>
            <a:pPr algn="ctr"/>
            <a:r>
              <a:rPr lang="en-US" dirty="0" smtClean="0">
                <a:latin typeface="Baskerville Old Face" panose="02020602080505020303" pitchFamily="18" charset="0"/>
              </a:rPr>
              <a:t>Physiology :-</a:t>
            </a:r>
            <a:br>
              <a:rPr lang="en-US" dirty="0" smtClean="0">
                <a:latin typeface="Baskerville Old Face" panose="02020602080505020303" pitchFamily="18" charset="0"/>
              </a:rPr>
            </a:br>
            <a:endParaRPr lang="en-US" dirty="0">
              <a:latin typeface="Baskerville Old Face" panose="02020602080505020303" pitchFamily="18" charset="0"/>
            </a:endParaRPr>
          </a:p>
        </p:txBody>
      </p:sp>
      <p:sp>
        <p:nvSpPr>
          <p:cNvPr id="1048605" name="Content Placeholder 2"/>
          <p:cNvSpPr>
            <a:spLocks noGrp="1"/>
          </p:cNvSpPr>
          <p:nvPr>
            <p:ph idx="1"/>
          </p:nvPr>
        </p:nvSpPr>
        <p:spPr>
          <a:xfrm>
            <a:off x="748047" y="1387743"/>
            <a:ext cx="10515600" cy="4351338"/>
          </a:xfrm>
        </p:spPr>
        <p:txBody>
          <a:bodyPr>
            <a:noAutofit/>
          </a:bodyPr>
          <a:lstStyle/>
          <a:p>
            <a:r>
              <a:rPr lang="en-US" dirty="0" smtClean="0">
                <a:latin typeface="Baskerville Old Face" panose="02020602080505020303" pitchFamily="18" charset="0"/>
              </a:rPr>
              <a:t> The human pancreas is a complex gland, with  endocrine and exocrine functions.</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Which secretes 1500 – 3000 </a:t>
            </a:r>
            <a:r>
              <a:rPr lang="en-US" smtClean="0">
                <a:latin typeface="Baskerville Old Face" panose="02020602080505020303" pitchFamily="18" charset="0"/>
              </a:rPr>
              <a:t>ml of </a:t>
            </a:r>
            <a:r>
              <a:rPr lang="en-US" dirty="0" smtClean="0">
                <a:latin typeface="Baskerville Old Face" panose="02020602080505020303" pitchFamily="18" charset="0"/>
              </a:rPr>
              <a:t>alkaline fluid / day.</a:t>
            </a:r>
          </a:p>
          <a:p>
            <a:endParaRPr lang="en-US" dirty="0">
              <a:latin typeface="Baskerville Old Face" panose="02020602080505020303" pitchFamily="18" charset="0"/>
            </a:endParaRPr>
          </a:p>
          <a:p>
            <a:r>
              <a:rPr lang="en-US" dirty="0" smtClean="0">
                <a:latin typeface="Baskerville Old Face" panose="02020602080505020303" pitchFamily="18" charset="0"/>
              </a:rPr>
              <a:t>Which contain 20 enzymes. </a:t>
            </a:r>
          </a:p>
          <a:p>
            <a:endParaRPr lang="en-US" dirty="0">
              <a:latin typeface="Baskerville Old Face" panose="02020602080505020303" pitchFamily="18" charset="0"/>
            </a:endParaRPr>
          </a:p>
          <a:p>
            <a:r>
              <a:rPr lang="en-US" dirty="0" smtClean="0">
                <a:latin typeface="Baskerville Old Face" panose="02020602080505020303" pitchFamily="18" charset="0"/>
              </a:rPr>
              <a:t>Three phases of secretion :- </a:t>
            </a:r>
          </a:p>
          <a:p>
            <a:pPr lvl="1"/>
            <a:r>
              <a:rPr lang="en-US" sz="2800" dirty="0" smtClean="0">
                <a:latin typeface="Baskerville Old Face" panose="02020602080505020303" pitchFamily="18" charset="0"/>
              </a:rPr>
              <a:t>Cephalic : 20% </a:t>
            </a:r>
          </a:p>
          <a:p>
            <a:pPr lvl="1"/>
            <a:r>
              <a:rPr lang="en-US" sz="2800" dirty="0" smtClean="0">
                <a:latin typeface="Baskerville Old Face" panose="02020602080505020303" pitchFamily="18" charset="0"/>
              </a:rPr>
              <a:t>Gastric    : 10%</a:t>
            </a:r>
          </a:p>
          <a:p>
            <a:pPr lvl="1"/>
            <a:r>
              <a:rPr lang="en-US" sz="2800" dirty="0" smtClean="0">
                <a:latin typeface="Baskerville Old Face" panose="02020602080505020303" pitchFamily="18" charset="0"/>
              </a:rPr>
              <a:t>Intestinal: 70%(secretin , cholecystokinin)</a:t>
            </a:r>
          </a:p>
          <a:p>
            <a:endParaRPr lang="en-US" dirty="0">
              <a:latin typeface="Baskerville Old Face" panose="02020602080505020303"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p:txBody>
          <a:bodyPr/>
          <a:lstStyle/>
          <a:p>
            <a:endParaRPr lang="en-US"/>
          </a:p>
        </p:txBody>
      </p:sp>
      <p:pic>
        <p:nvPicPr>
          <p:cNvPr id="2097165" name="Content Placeholder 3"/>
          <p:cNvPicPr>
            <a:picLocks noGrp="1" noChangeAspect="1"/>
          </p:cNvPicPr>
          <p:nvPr>
            <p:ph idx="1"/>
          </p:nvPr>
        </p:nvPicPr>
        <p:blipFill>
          <a:blip r:embed="rId2" cstate="print"/>
          <a:stretch>
            <a:fillRect/>
          </a:stretch>
        </p:blipFill>
        <p:spPr>
          <a:xfrm>
            <a:off x="0" y="0"/>
            <a:ext cx="12189620" cy="68580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
          <p:cNvSpPr>
            <a:spLocks noGrp="1"/>
          </p:cNvSpPr>
          <p:nvPr>
            <p:ph type="title"/>
          </p:nvPr>
        </p:nvSpPr>
        <p:spPr/>
        <p:txBody>
          <a:bodyPr>
            <a:normAutofit/>
          </a:bodyPr>
          <a:lstStyle/>
          <a:p>
            <a:pPr algn="ctr"/>
            <a:r>
              <a:rPr lang="en-US" sz="5400" dirty="0" smtClean="0">
                <a:latin typeface="Baskerville Old Face" panose="02020602080505020303" pitchFamily="18" charset="0"/>
              </a:rPr>
              <a:t>Complications :-</a:t>
            </a:r>
            <a:endParaRPr lang="en-US" sz="5400" dirty="0">
              <a:latin typeface="Baskerville Old Face" panose="02020602080505020303" pitchFamily="18" charset="0"/>
            </a:endParaRPr>
          </a:p>
        </p:txBody>
      </p:sp>
      <p:sp>
        <p:nvSpPr>
          <p:cNvPr id="1048693" name="Content Placeholder 2"/>
          <p:cNvSpPr>
            <a:spLocks noGrp="1"/>
          </p:cNvSpPr>
          <p:nvPr>
            <p:ph sz="half" idx="1"/>
          </p:nvPr>
        </p:nvSpPr>
        <p:spPr>
          <a:xfrm>
            <a:off x="838200" y="2366538"/>
            <a:ext cx="5181600" cy="4351338"/>
          </a:xfrm>
        </p:spPr>
        <p:txBody>
          <a:bodyPr/>
          <a:lstStyle/>
          <a:p>
            <a:r>
              <a:rPr lang="en-US" dirty="0" smtClean="0"/>
              <a:t>Chronic abdominal pain</a:t>
            </a:r>
          </a:p>
          <a:p>
            <a:r>
              <a:rPr lang="en-US" dirty="0" smtClean="0"/>
              <a:t>Narcotic addition</a:t>
            </a:r>
          </a:p>
          <a:p>
            <a:r>
              <a:rPr lang="en-US" dirty="0" smtClean="0"/>
              <a:t>Diabetes mellitus/</a:t>
            </a:r>
            <a:r>
              <a:rPr lang="en-US" dirty="0" err="1" smtClean="0"/>
              <a:t>impared</a:t>
            </a:r>
            <a:r>
              <a:rPr lang="en-US" dirty="0" smtClean="0"/>
              <a:t> glucose</a:t>
            </a:r>
          </a:p>
          <a:p>
            <a:r>
              <a:rPr lang="en-US" dirty="0" err="1" smtClean="0"/>
              <a:t>Gastroparesis</a:t>
            </a:r>
            <a:endParaRPr lang="en-US" dirty="0" smtClean="0"/>
          </a:p>
          <a:p>
            <a:r>
              <a:rPr lang="en-US" dirty="0" err="1" smtClean="0"/>
              <a:t>Malabsorption</a:t>
            </a:r>
            <a:r>
              <a:rPr lang="en-US" dirty="0" smtClean="0"/>
              <a:t>/</a:t>
            </a:r>
            <a:r>
              <a:rPr lang="en-US" dirty="0" err="1" smtClean="0"/>
              <a:t>Maldigestion</a:t>
            </a:r>
            <a:endParaRPr lang="en-US" dirty="0"/>
          </a:p>
        </p:txBody>
      </p:sp>
      <p:sp>
        <p:nvSpPr>
          <p:cNvPr id="1048694" name="Content Placeholder 3"/>
          <p:cNvSpPr>
            <a:spLocks noGrp="1"/>
          </p:cNvSpPr>
          <p:nvPr>
            <p:ph sz="half" idx="2"/>
          </p:nvPr>
        </p:nvSpPr>
        <p:spPr>
          <a:xfrm>
            <a:off x="6172200" y="2366538"/>
            <a:ext cx="5181600" cy="4351338"/>
          </a:xfrm>
        </p:spPr>
        <p:txBody>
          <a:bodyPr/>
          <a:lstStyle/>
          <a:p>
            <a:r>
              <a:rPr lang="en-US" dirty="0" smtClean="0"/>
              <a:t>Jaundice</a:t>
            </a:r>
          </a:p>
          <a:p>
            <a:r>
              <a:rPr lang="en-US" dirty="0" smtClean="0"/>
              <a:t>Retinopathy</a:t>
            </a:r>
          </a:p>
          <a:p>
            <a:r>
              <a:rPr lang="en-US" dirty="0" smtClean="0"/>
              <a:t>Biliary stricture / Biliary cirrhosis</a:t>
            </a:r>
          </a:p>
          <a:p>
            <a:r>
              <a:rPr lang="en-US" dirty="0" err="1" smtClean="0"/>
              <a:t>Pseudocyst</a:t>
            </a:r>
            <a:endParaRPr lang="en-US" dirty="0" smtClean="0"/>
          </a:p>
          <a:p>
            <a:r>
              <a:rPr lang="en-US" dirty="0" smtClean="0"/>
              <a:t>Metabolic bone disease</a:t>
            </a:r>
          </a:p>
          <a:p>
            <a:r>
              <a:rPr lang="en-US" dirty="0" smtClean="0"/>
              <a:t>Pancreatic cancer</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Title 1"/>
          <p:cNvSpPr>
            <a:spLocks noGrp="1"/>
          </p:cNvSpPr>
          <p:nvPr>
            <p:ph type="title"/>
          </p:nvPr>
        </p:nvSpPr>
        <p:spPr/>
        <p:txBody>
          <a:bodyPr>
            <a:normAutofit/>
          </a:bodyPr>
          <a:lstStyle/>
          <a:p>
            <a:pPr algn="ctr"/>
            <a:r>
              <a:rPr lang="en-US" sz="5400" dirty="0">
                <a:latin typeface="Baskerville Old Face" panose="02020602080505020303" pitchFamily="18" charset="0"/>
              </a:rPr>
              <a:t>Treatment :-</a:t>
            </a:r>
            <a:endParaRPr lang="en-US" sz="5400" dirty="0"/>
          </a:p>
        </p:txBody>
      </p:sp>
      <p:sp>
        <p:nvSpPr>
          <p:cNvPr id="1048696" name="Content Placeholder 2"/>
          <p:cNvSpPr>
            <a:spLocks noGrp="1"/>
          </p:cNvSpPr>
          <p:nvPr>
            <p:ph idx="1"/>
          </p:nvPr>
        </p:nvSpPr>
        <p:spPr/>
        <p:txBody>
          <a:bodyPr/>
          <a:lstStyle/>
          <a:p>
            <a:pPr marL="0" indent="0">
              <a:buNone/>
            </a:pPr>
            <a:r>
              <a:rPr lang="en-US" dirty="0" smtClean="0"/>
              <a:t>1 :- Medical Management :- </a:t>
            </a:r>
          </a:p>
          <a:p>
            <a:pPr marL="0" indent="0">
              <a:buNone/>
            </a:pPr>
            <a:r>
              <a:rPr lang="en-US" dirty="0"/>
              <a:t> </a:t>
            </a:r>
            <a:r>
              <a:rPr lang="en-US" dirty="0" smtClean="0"/>
              <a:t>     a &gt; Conservative treatment</a:t>
            </a:r>
          </a:p>
          <a:p>
            <a:pPr marL="0" indent="0">
              <a:buNone/>
            </a:pPr>
            <a:r>
              <a:rPr lang="en-US" dirty="0"/>
              <a:t> </a:t>
            </a:r>
            <a:r>
              <a:rPr lang="en-US" dirty="0" smtClean="0"/>
              <a:t>     b &gt; Amelioration of pain</a:t>
            </a:r>
          </a:p>
          <a:p>
            <a:pPr marL="0" indent="0">
              <a:buNone/>
            </a:pPr>
            <a:r>
              <a:rPr lang="en-US" dirty="0"/>
              <a:t> </a:t>
            </a:r>
            <a:r>
              <a:rPr lang="en-US" dirty="0" smtClean="0"/>
              <a:t>     c &gt; Maintain Nutrition and control </a:t>
            </a:r>
            <a:r>
              <a:rPr lang="en-US" dirty="0" err="1" smtClean="0"/>
              <a:t>maldigestion</a:t>
            </a:r>
            <a:endParaRPr lang="en-US" dirty="0" smtClean="0"/>
          </a:p>
          <a:p>
            <a:pPr marL="0" indent="0">
              <a:buNone/>
            </a:pPr>
            <a:r>
              <a:rPr lang="en-US" dirty="0"/>
              <a:t> </a:t>
            </a:r>
            <a:r>
              <a:rPr lang="en-US" dirty="0" smtClean="0"/>
              <a:t>     d &gt; Tackle complication </a:t>
            </a:r>
          </a:p>
          <a:p>
            <a:pPr marL="0" indent="0">
              <a:buNone/>
            </a:pPr>
            <a:endParaRPr lang="en-US" dirty="0"/>
          </a:p>
          <a:p>
            <a:pPr marL="0" indent="0">
              <a:buNone/>
            </a:pPr>
            <a:r>
              <a:rPr lang="en-US" dirty="0" smtClean="0"/>
              <a:t>2 :- Surgical Management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
          <p:cNvSpPr>
            <a:spLocks noGrp="1"/>
          </p:cNvSpPr>
          <p:nvPr>
            <p:ph type="title"/>
          </p:nvPr>
        </p:nvSpPr>
        <p:spPr/>
        <p:txBody>
          <a:bodyPr>
            <a:normAutofit/>
          </a:bodyPr>
          <a:lstStyle/>
          <a:p>
            <a:pPr algn="ctr"/>
            <a:r>
              <a:rPr lang="en-US" sz="5400" dirty="0">
                <a:latin typeface="Baskerville Old Face" panose="02020602080505020303" pitchFamily="18" charset="0"/>
              </a:rPr>
              <a:t> </a:t>
            </a:r>
            <a:r>
              <a:rPr lang="en-US" sz="5400" dirty="0" smtClean="0">
                <a:latin typeface="Baskerville Old Face" panose="02020602080505020303" pitchFamily="18" charset="0"/>
              </a:rPr>
              <a:t>A :-  </a:t>
            </a:r>
            <a:r>
              <a:rPr lang="en-US" sz="5400" dirty="0">
                <a:latin typeface="Baskerville Old Face" panose="02020602080505020303" pitchFamily="18" charset="0"/>
              </a:rPr>
              <a:t>Conservative </a:t>
            </a:r>
          </a:p>
        </p:txBody>
      </p:sp>
      <p:sp>
        <p:nvSpPr>
          <p:cNvPr id="1048698" name="Content Placeholder 2"/>
          <p:cNvSpPr>
            <a:spLocks noGrp="1"/>
          </p:cNvSpPr>
          <p:nvPr>
            <p:ph idx="1"/>
          </p:nvPr>
        </p:nvSpPr>
        <p:spPr/>
        <p:txBody>
          <a:bodyPr>
            <a:normAutofit/>
          </a:bodyPr>
          <a:lstStyle/>
          <a:p>
            <a:pPr marL="0" indent="0">
              <a:buNone/>
            </a:pPr>
            <a:endParaRPr lang="en-US" dirty="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Avoid alcohol</a:t>
            </a:r>
            <a:r>
              <a:rPr lang="en-US" dirty="0" smtClean="0">
                <a:latin typeface="Baskerville Old Face" panose="02020602080505020303" pitchFamily="18" charset="0"/>
              </a:rPr>
              <a:t>.</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Low fat, high protein, high carbohydrate diet; small and more frequent meals. </a:t>
            </a:r>
            <a:endParaRPr lang="en-US" dirty="0" smtClean="0">
              <a:latin typeface="Baskerville Old Face" panose="02020602080505020303" pitchFamily="18" charset="0"/>
            </a:endParaRPr>
          </a:p>
          <a:p>
            <a:pPr marL="0" indent="0">
              <a:buNone/>
            </a:pPr>
            <a:endParaRPr lang="en-US" dirty="0" smtClean="0">
              <a:latin typeface="Baskerville Old Face" panose="02020602080505020303"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Title 1"/>
          <p:cNvSpPr>
            <a:spLocks noGrp="1"/>
          </p:cNvSpPr>
          <p:nvPr>
            <p:ph type="title"/>
          </p:nvPr>
        </p:nvSpPr>
        <p:spPr/>
        <p:txBody>
          <a:bodyPr>
            <a:normAutofit/>
          </a:bodyPr>
          <a:lstStyle/>
          <a:p>
            <a:pPr algn="ctr"/>
            <a:r>
              <a:rPr lang="en-US" sz="5400" dirty="0" smtClean="0">
                <a:latin typeface="Baskerville Old Face" panose="02020602080505020303" pitchFamily="18" charset="0"/>
              </a:rPr>
              <a:t>B :- </a:t>
            </a:r>
            <a:r>
              <a:rPr lang="en-US" sz="5400" dirty="0">
                <a:latin typeface="Baskerville Old Face" panose="02020602080505020303" pitchFamily="18" charset="0"/>
              </a:rPr>
              <a:t>Amelioration of </a:t>
            </a:r>
            <a:r>
              <a:rPr lang="en-US" sz="5400" dirty="0" smtClean="0">
                <a:latin typeface="Baskerville Old Face" panose="02020602080505020303" pitchFamily="18" charset="0"/>
              </a:rPr>
              <a:t>pain</a:t>
            </a:r>
            <a:endParaRPr lang="en-US" sz="5400" dirty="0">
              <a:latin typeface="Baskerville Old Face" panose="02020602080505020303" pitchFamily="18" charset="0"/>
            </a:endParaRPr>
          </a:p>
        </p:txBody>
      </p:sp>
      <p:sp>
        <p:nvSpPr>
          <p:cNvPr id="1048700" name="Content Placeholder 2"/>
          <p:cNvSpPr>
            <a:spLocks noGrp="1"/>
          </p:cNvSpPr>
          <p:nvPr>
            <p:ph idx="1"/>
          </p:nvPr>
        </p:nvSpPr>
        <p:spPr/>
        <p:txBody>
          <a:bodyPr>
            <a:normAutofit/>
          </a:bodyPr>
          <a:lstStyle/>
          <a:p>
            <a:pPr marL="514350" indent="-514350">
              <a:buFont typeface="+mj-lt"/>
              <a:buAutoNum type="arabicPeriod"/>
            </a:pPr>
            <a:r>
              <a:rPr lang="en-US" sz="3200" dirty="0" smtClean="0">
                <a:latin typeface="Baskerville Old Face" panose="02020602080505020303" pitchFamily="18" charset="0"/>
              </a:rPr>
              <a:t>Analgesics :- used for pain relief. If insufficient relief than combination a </a:t>
            </a:r>
            <a:r>
              <a:rPr lang="en-US" sz="3200" dirty="0" err="1" smtClean="0">
                <a:latin typeface="Baskerville Old Face" panose="02020602080505020303" pitchFamily="18" charset="0"/>
              </a:rPr>
              <a:t>nonopioid</a:t>
            </a:r>
            <a:r>
              <a:rPr lang="en-US" sz="3200" dirty="0" smtClean="0">
                <a:latin typeface="Baskerville Old Face" panose="02020602080505020303" pitchFamily="18" charset="0"/>
              </a:rPr>
              <a:t> analgesic with a weak opioid ( tramadol )  is </a:t>
            </a:r>
            <a:r>
              <a:rPr lang="en-US" sz="3200" dirty="0">
                <a:latin typeface="Baskerville Old Face" panose="02020602080505020303" pitchFamily="18" charset="0"/>
              </a:rPr>
              <a:t>used. </a:t>
            </a:r>
          </a:p>
          <a:p>
            <a:pPr marL="0" indent="0">
              <a:buNone/>
            </a:pPr>
            <a:endParaRPr lang="en-US" sz="3200" dirty="0">
              <a:latin typeface="Baskerville Old Face" panose="02020602080505020303" pitchFamily="18" charset="0"/>
            </a:endParaRPr>
          </a:p>
          <a:p>
            <a:r>
              <a:rPr lang="en-US" sz="3200" dirty="0" smtClean="0">
                <a:latin typeface="Baskerville Old Face" panose="02020602080505020303" pitchFamily="18" charset="0"/>
              </a:rPr>
              <a:t>Alternative </a:t>
            </a:r>
            <a:r>
              <a:rPr lang="en-US" sz="3200" dirty="0">
                <a:latin typeface="Baskerville Old Face" panose="02020602080505020303" pitchFamily="18" charset="0"/>
              </a:rPr>
              <a:t>drugs useful in the treatment  of other conditions associated with chronic pain, such as tricyclic antidepressants, selective serotonin reuptake inhibitors, combined serotonin and norepinephrine reuptake </a:t>
            </a:r>
            <a:r>
              <a:rPr lang="en-US" sz="3200" dirty="0" smtClean="0">
                <a:latin typeface="Baskerville Old Face" panose="02020602080505020303" pitchFamily="18" charset="0"/>
              </a:rPr>
              <a:t>inhibitors</a:t>
            </a:r>
            <a:r>
              <a:rPr lang="en-US" sz="3200" dirty="0">
                <a:latin typeface="Baskerville Old Face" panose="02020602080505020303" pitchFamily="18" charset="0"/>
              </a:rPr>
              <a:t>.</a:t>
            </a:r>
          </a:p>
          <a:p>
            <a:pPr marL="0" indent="0">
              <a:buNone/>
            </a:pPr>
            <a:endParaRPr lang="en-US" sz="3200" dirty="0" smtClean="0">
              <a:latin typeface="Baskerville Old Face" panose="02020602080505020303"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Content Placeholder 2"/>
          <p:cNvSpPr>
            <a:spLocks noGrp="1"/>
          </p:cNvSpPr>
          <p:nvPr>
            <p:ph idx="1"/>
          </p:nvPr>
        </p:nvSpPr>
        <p:spPr>
          <a:xfrm>
            <a:off x="838200" y="412124"/>
            <a:ext cx="10515600" cy="5764839"/>
          </a:xfrm>
        </p:spPr>
        <p:txBody>
          <a:bodyPr>
            <a:noAutofit/>
          </a:bodyPr>
          <a:lstStyle/>
          <a:p>
            <a:pPr marL="514350" indent="-514350">
              <a:buAutoNum type="arabicPeriod" startAt="2"/>
            </a:pPr>
            <a:r>
              <a:rPr lang="en-US" sz="3200" dirty="0" smtClean="0">
                <a:latin typeface="Baskerville Old Face" panose="02020602080505020303" pitchFamily="18" charset="0"/>
              </a:rPr>
              <a:t>Pancreatic </a:t>
            </a:r>
            <a:r>
              <a:rPr lang="en-US" sz="3200" dirty="0">
                <a:latin typeface="Baskerville Old Face" panose="02020602080505020303" pitchFamily="18" charset="0"/>
              </a:rPr>
              <a:t>enzymes :- </a:t>
            </a:r>
          </a:p>
          <a:p>
            <a:r>
              <a:rPr lang="en-US" sz="3200" dirty="0" smtClean="0">
                <a:latin typeface="Baskerville Old Face" panose="02020602080505020303" pitchFamily="18" charset="0"/>
              </a:rPr>
              <a:t>Pancreatic </a:t>
            </a:r>
            <a:r>
              <a:rPr lang="en-US" sz="3200" dirty="0">
                <a:latin typeface="Baskerville Old Face" panose="02020602080505020303" pitchFamily="18" charset="0"/>
              </a:rPr>
              <a:t>enzymes are proposed to improve pain by suppressing CCK release from the </a:t>
            </a:r>
            <a:r>
              <a:rPr lang="en-US" sz="3200" dirty="0" smtClean="0">
                <a:latin typeface="Baskerville Old Face" panose="02020602080505020303" pitchFamily="18" charset="0"/>
              </a:rPr>
              <a:t>duodenum.</a:t>
            </a:r>
          </a:p>
          <a:p>
            <a:pPr marL="0" indent="0">
              <a:buNone/>
            </a:pPr>
            <a:endParaRPr lang="en-US" sz="3200" dirty="0">
              <a:latin typeface="Baskerville Old Face" panose="02020602080505020303" pitchFamily="18" charset="0"/>
            </a:endParaRPr>
          </a:p>
          <a:p>
            <a:r>
              <a:rPr lang="en-US" sz="3200" dirty="0" smtClean="0">
                <a:latin typeface="Baskerville Old Face" panose="02020602080505020303" pitchFamily="18" charset="0"/>
              </a:rPr>
              <a:t>one </a:t>
            </a:r>
            <a:r>
              <a:rPr lang="en-US" sz="3200" dirty="0">
                <a:latin typeface="Baskerville Old Face" panose="02020602080505020303" pitchFamily="18" charset="0"/>
              </a:rPr>
              <a:t>of mechanism of pain is increased CCK level and </a:t>
            </a:r>
            <a:r>
              <a:rPr lang="en-US" sz="3200" dirty="0" smtClean="0">
                <a:latin typeface="Baskerville Old Face" panose="02020602080505020303" pitchFamily="18" charset="0"/>
              </a:rPr>
              <a:t>hyper -stimulation </a:t>
            </a:r>
            <a:r>
              <a:rPr lang="en-US" sz="3200" dirty="0">
                <a:latin typeface="Baskerville Old Face" panose="02020602080505020303" pitchFamily="18" charset="0"/>
              </a:rPr>
              <a:t>in </a:t>
            </a:r>
            <a:r>
              <a:rPr lang="en-US" sz="3200" dirty="0" smtClean="0">
                <a:latin typeface="Baskerville Old Face" panose="02020602080505020303" pitchFamily="18" charset="0"/>
              </a:rPr>
              <a:t>CP.</a:t>
            </a:r>
          </a:p>
          <a:p>
            <a:pPr marL="0" indent="0">
              <a:buNone/>
            </a:pPr>
            <a:endParaRPr lang="en-US" sz="3200" dirty="0">
              <a:latin typeface="Baskerville Old Face" panose="02020602080505020303" pitchFamily="18" charset="0"/>
            </a:endParaRPr>
          </a:p>
          <a:p>
            <a:r>
              <a:rPr lang="en-US" sz="3200" dirty="0">
                <a:latin typeface="Baskerville Old Face" panose="02020602080505020303" pitchFamily="18" charset="0"/>
              </a:rPr>
              <a:t> A meta-analysis of the six randomized, double-blind, </a:t>
            </a:r>
            <a:r>
              <a:rPr lang="en-US" sz="3200" dirty="0" smtClean="0">
                <a:latin typeface="Baskerville Old Face" panose="02020602080505020303" pitchFamily="18" charset="0"/>
              </a:rPr>
              <a:t>placebo controlled </a:t>
            </a:r>
            <a:r>
              <a:rPr lang="en-US" sz="3200" dirty="0">
                <a:latin typeface="Baskerville Old Face" panose="02020602080505020303" pitchFamily="18" charset="0"/>
              </a:rPr>
              <a:t>trials for the treatment of CP with pancreatic enzymes showed no benefit in improving pain. It should be noted that this meta-analysis combined studies using enteric-coated and studies using </a:t>
            </a:r>
            <a:r>
              <a:rPr lang="en-US" sz="3200" dirty="0" err="1">
                <a:latin typeface="Baskerville Old Face" panose="02020602080505020303" pitchFamily="18" charset="0"/>
              </a:rPr>
              <a:t>nonenteric</a:t>
            </a:r>
            <a:r>
              <a:rPr lang="en-US" sz="3200" dirty="0">
                <a:latin typeface="Baskerville Old Face" panose="02020602080505020303" pitchFamily="18" charset="0"/>
              </a:rPr>
              <a:t>-coated preparations</a:t>
            </a:r>
            <a:r>
              <a:rPr lang="en-US" sz="3200" dirty="0" smtClean="0">
                <a:latin typeface="Baskerville Old Face" panose="02020602080505020303" pitchFamily="18" charset="0"/>
              </a:rPr>
              <a:t>.</a:t>
            </a:r>
          </a:p>
          <a:p>
            <a:endParaRPr lang="en-US" sz="3200" dirty="0" smtClean="0">
              <a:latin typeface="Baskerville Old Face" panose="02020602080505020303" pitchFamily="18" charset="0"/>
            </a:endParaRPr>
          </a:p>
          <a:p>
            <a:endParaRPr lang="en-US" sz="3200" dirty="0">
              <a:latin typeface="Baskerville Old Face" panose="02020602080505020303"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Content Placeholder 2"/>
          <p:cNvSpPr>
            <a:spLocks noGrp="1"/>
          </p:cNvSpPr>
          <p:nvPr>
            <p:ph idx="1"/>
          </p:nvPr>
        </p:nvSpPr>
        <p:spPr/>
        <p:txBody>
          <a:bodyPr>
            <a:normAutofit/>
          </a:bodyPr>
          <a:lstStyle/>
          <a:p>
            <a:r>
              <a:rPr lang="en-US" sz="3200" dirty="0">
                <a:latin typeface="Baskerville Old Face" panose="02020602080505020303" pitchFamily="18" charset="0"/>
              </a:rPr>
              <a:t> Uncoated preparation works well by enhancing delivery to the proximal small bowel. Uncoated pancreatic enzymes trial should be given to patients for 6–8 weeks and if effective it should be </a:t>
            </a:r>
            <a:r>
              <a:rPr lang="en-US" sz="3200" dirty="0" smtClean="0">
                <a:latin typeface="Baskerville Old Face" panose="02020602080505020303" pitchFamily="18" charset="0"/>
              </a:rPr>
              <a:t>continued.</a:t>
            </a: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Recent data suggest that up to 80,000 to 1,00,000 units of lipase </a:t>
            </a:r>
            <a:r>
              <a:rPr lang="en-US" sz="3200" dirty="0">
                <a:latin typeface="Baskerville Old Face" panose="02020602080505020303" pitchFamily="18" charset="0"/>
              </a:rPr>
              <a:t>are required/ </a:t>
            </a:r>
            <a:r>
              <a:rPr lang="en-US" sz="3200" dirty="0" smtClean="0">
                <a:latin typeface="Baskerville Old Face" panose="02020602080505020303" pitchFamily="18" charset="0"/>
              </a:rPr>
              <a:t>day.</a:t>
            </a:r>
          </a:p>
          <a:p>
            <a:endParaRPr lang="en-US" sz="3200" dirty="0">
              <a:latin typeface="Baskerville Old Face" panose="02020602080505020303" pitchFamily="18" charset="0"/>
            </a:endParaRPr>
          </a:p>
          <a:p>
            <a:endParaRPr lang="en-US" sz="3200" dirty="0">
              <a:latin typeface="Baskerville Old Face" panose="02020602080505020303"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7" name="Content Placeholder 3"/>
          <p:cNvGraphicFramePr>
            <a:graphicFrameLocks noGrp="1"/>
          </p:cNvGraphicFramePr>
          <p:nvPr>
            <p:ph idx="1"/>
          </p:nvPr>
        </p:nvGraphicFramePr>
        <p:xfrm>
          <a:off x="0" y="0"/>
          <a:ext cx="12192000" cy="7315200"/>
        </p:xfrm>
        <a:graphic>
          <a:graphicData uri="http://schemas.openxmlformats.org/drawingml/2006/table">
            <a:tbl>
              <a:tblPr firstRow="1" bandRow="1">
                <a:tableStyleId>{5C22544A-7EE6-4342-B048-85BDC9FD1C3A}</a:tableStyleId>
              </a:tblPr>
              <a:tblGrid>
                <a:gridCol w="3716830"/>
                <a:gridCol w="2379170"/>
                <a:gridCol w="3048000"/>
                <a:gridCol w="3048000"/>
              </a:tblGrid>
              <a:tr h="342900">
                <a:tc>
                  <a:txBody>
                    <a:bodyPr/>
                    <a:lstStyle/>
                    <a:p>
                      <a:r>
                        <a:rPr lang="en-US" dirty="0" smtClean="0"/>
                        <a:t>Pancreatic enzyme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42900">
                <a:tc>
                  <a:txBody>
                    <a:bodyPr/>
                    <a:lstStyle/>
                    <a:p>
                      <a:r>
                        <a:rPr lang="en-US" dirty="0" smtClean="0"/>
                        <a:t>product</a:t>
                      </a:r>
                      <a:endParaRPr lang="en-US" dirty="0"/>
                    </a:p>
                  </a:txBody>
                  <a:tcPr/>
                </a:tc>
                <a:tc>
                  <a:txBody>
                    <a:bodyPr/>
                    <a:lstStyle/>
                    <a:p>
                      <a:r>
                        <a:rPr lang="en-US" dirty="0" smtClean="0"/>
                        <a:t>Lipase</a:t>
                      </a:r>
                      <a:endParaRPr lang="en-US" dirty="0"/>
                    </a:p>
                  </a:txBody>
                  <a:tcPr/>
                </a:tc>
                <a:tc>
                  <a:txBody>
                    <a:bodyPr/>
                    <a:lstStyle/>
                    <a:p>
                      <a:r>
                        <a:rPr lang="en-US" dirty="0" smtClean="0"/>
                        <a:t>Amylase</a:t>
                      </a:r>
                      <a:endParaRPr lang="en-US" dirty="0"/>
                    </a:p>
                  </a:txBody>
                  <a:tcPr/>
                </a:tc>
                <a:tc>
                  <a:txBody>
                    <a:bodyPr/>
                    <a:lstStyle/>
                    <a:p>
                      <a:r>
                        <a:rPr lang="en-US" dirty="0" smtClean="0"/>
                        <a:t>protease</a:t>
                      </a:r>
                      <a:endParaRPr lang="en-US" dirty="0"/>
                    </a:p>
                  </a:txBody>
                  <a:tcPr/>
                </a:tc>
              </a:tr>
              <a:tr h="857250">
                <a:tc>
                  <a:txBody>
                    <a:bodyPr/>
                    <a:lstStyle/>
                    <a:p>
                      <a:r>
                        <a:rPr lang="en-US" dirty="0" smtClean="0"/>
                        <a:t>Immediate</a:t>
                      </a:r>
                      <a:r>
                        <a:rPr lang="en-US" baseline="0" dirty="0" smtClean="0"/>
                        <a:t> release capsule:-</a:t>
                      </a:r>
                    </a:p>
                    <a:p>
                      <a:r>
                        <a:rPr lang="en-US" baseline="0" dirty="0" err="1" smtClean="0"/>
                        <a:t>Viokace</a:t>
                      </a:r>
                      <a:endParaRPr lang="en-US" baseline="0" dirty="0" smtClean="0"/>
                    </a:p>
                  </a:txBody>
                  <a:tcPr/>
                </a:tc>
                <a:tc>
                  <a:txBody>
                    <a:bodyPr/>
                    <a:lstStyle/>
                    <a:p>
                      <a:endParaRPr lang="en-US" dirty="0" smtClean="0"/>
                    </a:p>
                    <a:p>
                      <a:r>
                        <a:rPr lang="en-US" dirty="0" smtClean="0"/>
                        <a:t>10440</a:t>
                      </a:r>
                    </a:p>
                    <a:p>
                      <a:r>
                        <a:rPr lang="en-US" dirty="0" smtClean="0"/>
                        <a:t>20880</a:t>
                      </a:r>
                      <a:endParaRPr lang="en-US" dirty="0"/>
                    </a:p>
                  </a:txBody>
                  <a:tcPr/>
                </a:tc>
                <a:tc>
                  <a:txBody>
                    <a:bodyPr/>
                    <a:lstStyle/>
                    <a:p>
                      <a:endParaRPr lang="en-US" dirty="0" smtClean="0"/>
                    </a:p>
                    <a:p>
                      <a:r>
                        <a:rPr lang="en-US" dirty="0" smtClean="0"/>
                        <a:t>391550</a:t>
                      </a:r>
                    </a:p>
                    <a:p>
                      <a:r>
                        <a:rPr lang="en-US" dirty="0" smtClean="0"/>
                        <a:t>78300</a:t>
                      </a:r>
                      <a:endParaRPr lang="en-US" dirty="0"/>
                    </a:p>
                  </a:txBody>
                  <a:tcPr/>
                </a:tc>
                <a:tc>
                  <a:txBody>
                    <a:bodyPr/>
                    <a:lstStyle/>
                    <a:p>
                      <a:endParaRPr lang="en-US" dirty="0" smtClean="0"/>
                    </a:p>
                    <a:p>
                      <a:r>
                        <a:rPr lang="en-US" dirty="0" smtClean="0"/>
                        <a:t>39150</a:t>
                      </a:r>
                    </a:p>
                    <a:p>
                      <a:r>
                        <a:rPr lang="en-US" dirty="0" smtClean="0"/>
                        <a:t>78300</a:t>
                      </a:r>
                      <a:endParaRPr lang="en-US" dirty="0"/>
                    </a:p>
                  </a:txBody>
                  <a:tcPr/>
                </a:tc>
              </a:tr>
              <a:tr h="1114425">
                <a:tc>
                  <a:txBody>
                    <a:bodyPr/>
                    <a:lstStyle/>
                    <a:p>
                      <a:r>
                        <a:rPr lang="en-US" dirty="0" smtClean="0"/>
                        <a:t>Delayed release</a:t>
                      </a:r>
                      <a:r>
                        <a:rPr lang="en-US" baseline="0" dirty="0" smtClean="0"/>
                        <a:t> capsule:- </a:t>
                      </a:r>
                    </a:p>
                    <a:p>
                      <a:r>
                        <a:rPr lang="en-US" baseline="0" dirty="0" err="1" smtClean="0"/>
                        <a:t>creon</a:t>
                      </a:r>
                      <a:endParaRPr lang="en-US" dirty="0"/>
                    </a:p>
                  </a:txBody>
                  <a:tcPr/>
                </a:tc>
                <a:tc>
                  <a:txBody>
                    <a:bodyPr/>
                    <a:lstStyle/>
                    <a:p>
                      <a:r>
                        <a:rPr lang="en-US" dirty="0" smtClean="0"/>
                        <a:t>3000</a:t>
                      </a:r>
                    </a:p>
                    <a:p>
                      <a:r>
                        <a:rPr lang="en-US" dirty="0" smtClean="0"/>
                        <a:t>6000</a:t>
                      </a:r>
                    </a:p>
                    <a:p>
                      <a:r>
                        <a:rPr lang="en-US" dirty="0" smtClean="0"/>
                        <a:t>12000</a:t>
                      </a:r>
                    </a:p>
                    <a:p>
                      <a:r>
                        <a:rPr lang="en-US" dirty="0" smtClean="0"/>
                        <a:t>24000</a:t>
                      </a:r>
                      <a:endParaRPr lang="en-US" dirty="0"/>
                    </a:p>
                  </a:txBody>
                  <a:tcPr/>
                </a:tc>
                <a:tc>
                  <a:txBody>
                    <a:bodyPr/>
                    <a:lstStyle/>
                    <a:p>
                      <a:r>
                        <a:rPr lang="en-US" dirty="0" smtClean="0"/>
                        <a:t>15000</a:t>
                      </a:r>
                    </a:p>
                    <a:p>
                      <a:r>
                        <a:rPr lang="en-US" dirty="0" smtClean="0"/>
                        <a:t>30000</a:t>
                      </a:r>
                    </a:p>
                    <a:p>
                      <a:r>
                        <a:rPr lang="en-US" dirty="0" smtClean="0"/>
                        <a:t>60000</a:t>
                      </a:r>
                    </a:p>
                    <a:p>
                      <a:r>
                        <a:rPr lang="en-US" dirty="0" smtClean="0"/>
                        <a:t>120000</a:t>
                      </a:r>
                      <a:endParaRPr lang="en-US" dirty="0"/>
                    </a:p>
                  </a:txBody>
                  <a:tcPr/>
                </a:tc>
                <a:tc>
                  <a:txBody>
                    <a:bodyPr/>
                    <a:lstStyle/>
                    <a:p>
                      <a:r>
                        <a:rPr lang="en-US" dirty="0" smtClean="0"/>
                        <a:t>9500</a:t>
                      </a:r>
                    </a:p>
                    <a:p>
                      <a:r>
                        <a:rPr lang="en-US" dirty="0" smtClean="0"/>
                        <a:t>19000</a:t>
                      </a:r>
                    </a:p>
                    <a:p>
                      <a:r>
                        <a:rPr lang="en-US" dirty="0" smtClean="0"/>
                        <a:t>38000</a:t>
                      </a:r>
                    </a:p>
                    <a:p>
                      <a:r>
                        <a:rPr lang="en-US" dirty="0" smtClean="0"/>
                        <a:t>76000</a:t>
                      </a:r>
                      <a:endParaRPr lang="en-US" dirty="0"/>
                    </a:p>
                  </a:txBody>
                  <a:tcPr/>
                </a:tc>
              </a:tr>
              <a:tr h="857250">
                <a:tc>
                  <a:txBody>
                    <a:bodyPr/>
                    <a:lstStyle/>
                    <a:p>
                      <a:r>
                        <a:rPr lang="en-US" dirty="0" smtClean="0"/>
                        <a:t>Enteric coated</a:t>
                      </a:r>
                      <a:r>
                        <a:rPr lang="en-US" baseline="0" dirty="0" smtClean="0"/>
                        <a:t> mini tablets :-</a:t>
                      </a:r>
                    </a:p>
                    <a:p>
                      <a:r>
                        <a:rPr lang="en-US" baseline="0" dirty="0" err="1" smtClean="0"/>
                        <a:t>ultresa</a:t>
                      </a:r>
                      <a:endParaRPr lang="en-US" dirty="0"/>
                    </a:p>
                  </a:txBody>
                  <a:tcPr/>
                </a:tc>
                <a:tc>
                  <a:txBody>
                    <a:bodyPr/>
                    <a:lstStyle/>
                    <a:p>
                      <a:r>
                        <a:rPr lang="en-US" dirty="0" smtClean="0"/>
                        <a:t>13800</a:t>
                      </a:r>
                    </a:p>
                    <a:p>
                      <a:r>
                        <a:rPr lang="en-US" dirty="0" smtClean="0"/>
                        <a:t>20700</a:t>
                      </a:r>
                    </a:p>
                    <a:p>
                      <a:r>
                        <a:rPr lang="en-US" dirty="0" smtClean="0"/>
                        <a:t>23000</a:t>
                      </a:r>
                      <a:endParaRPr lang="en-US" dirty="0"/>
                    </a:p>
                  </a:txBody>
                  <a:tcPr/>
                </a:tc>
                <a:tc>
                  <a:txBody>
                    <a:bodyPr/>
                    <a:lstStyle/>
                    <a:p>
                      <a:r>
                        <a:rPr lang="en-US" dirty="0" smtClean="0"/>
                        <a:t>27600</a:t>
                      </a:r>
                    </a:p>
                    <a:p>
                      <a:r>
                        <a:rPr lang="en-US" dirty="0" smtClean="0"/>
                        <a:t>41400</a:t>
                      </a:r>
                    </a:p>
                    <a:p>
                      <a:r>
                        <a:rPr lang="en-US" dirty="0" smtClean="0"/>
                        <a:t>46000</a:t>
                      </a:r>
                      <a:endParaRPr lang="en-US" dirty="0"/>
                    </a:p>
                  </a:txBody>
                  <a:tcPr/>
                </a:tc>
                <a:tc>
                  <a:txBody>
                    <a:bodyPr/>
                    <a:lstStyle/>
                    <a:p>
                      <a:r>
                        <a:rPr lang="en-US" dirty="0" smtClean="0"/>
                        <a:t>27600</a:t>
                      </a:r>
                    </a:p>
                    <a:p>
                      <a:r>
                        <a:rPr lang="en-US" dirty="0" smtClean="0"/>
                        <a:t>41400</a:t>
                      </a:r>
                    </a:p>
                    <a:p>
                      <a:r>
                        <a:rPr lang="en-US" dirty="0" smtClean="0"/>
                        <a:t>46000</a:t>
                      </a:r>
                    </a:p>
                  </a:txBody>
                  <a:tcPr/>
                </a:tc>
              </a:tr>
              <a:tr h="1628775">
                <a:tc>
                  <a:txBody>
                    <a:bodyPr/>
                    <a:lstStyle/>
                    <a:p>
                      <a:r>
                        <a:rPr lang="en-US" dirty="0" smtClean="0"/>
                        <a:t>Enteric coated beads :- </a:t>
                      </a:r>
                    </a:p>
                    <a:p>
                      <a:r>
                        <a:rPr lang="en-US" dirty="0" err="1" smtClean="0"/>
                        <a:t>zenpep</a:t>
                      </a:r>
                      <a:endParaRPr lang="en-US" dirty="0"/>
                    </a:p>
                  </a:txBody>
                  <a:tcPr/>
                </a:tc>
                <a:tc>
                  <a:txBody>
                    <a:bodyPr/>
                    <a:lstStyle/>
                    <a:p>
                      <a:r>
                        <a:rPr lang="en-US" dirty="0" smtClean="0"/>
                        <a:t>3000</a:t>
                      </a:r>
                    </a:p>
                    <a:p>
                      <a:r>
                        <a:rPr lang="en-US" dirty="0" smtClean="0"/>
                        <a:t>5000</a:t>
                      </a:r>
                    </a:p>
                    <a:p>
                      <a:r>
                        <a:rPr lang="en-US" dirty="0" smtClean="0"/>
                        <a:t>10000</a:t>
                      </a:r>
                    </a:p>
                    <a:p>
                      <a:r>
                        <a:rPr lang="en-US" dirty="0" smtClean="0"/>
                        <a:t>15000</a:t>
                      </a:r>
                    </a:p>
                    <a:p>
                      <a:r>
                        <a:rPr lang="en-US" dirty="0" smtClean="0"/>
                        <a:t>20000</a:t>
                      </a:r>
                    </a:p>
                    <a:p>
                      <a:r>
                        <a:rPr lang="en-US" dirty="0" smtClean="0"/>
                        <a:t>25000</a:t>
                      </a:r>
                    </a:p>
                  </a:txBody>
                  <a:tcPr/>
                </a:tc>
                <a:tc>
                  <a:txBody>
                    <a:bodyPr/>
                    <a:lstStyle/>
                    <a:p>
                      <a:r>
                        <a:rPr lang="en-US" dirty="0" smtClean="0"/>
                        <a:t>16000</a:t>
                      </a:r>
                    </a:p>
                    <a:p>
                      <a:r>
                        <a:rPr lang="en-US" dirty="0" smtClean="0"/>
                        <a:t>27000</a:t>
                      </a:r>
                    </a:p>
                    <a:p>
                      <a:r>
                        <a:rPr lang="en-US" dirty="0" smtClean="0"/>
                        <a:t>55000</a:t>
                      </a:r>
                    </a:p>
                    <a:p>
                      <a:r>
                        <a:rPr lang="en-US" dirty="0" smtClean="0"/>
                        <a:t>82000</a:t>
                      </a:r>
                    </a:p>
                    <a:p>
                      <a:r>
                        <a:rPr lang="en-US" dirty="0" smtClean="0"/>
                        <a:t>109000</a:t>
                      </a:r>
                    </a:p>
                    <a:p>
                      <a:r>
                        <a:rPr lang="en-US" dirty="0" smtClean="0"/>
                        <a:t>136000</a:t>
                      </a:r>
                      <a:endParaRPr lang="en-US" dirty="0"/>
                    </a:p>
                  </a:txBody>
                  <a:tcPr/>
                </a:tc>
                <a:tc>
                  <a:txBody>
                    <a:bodyPr/>
                    <a:lstStyle/>
                    <a:p>
                      <a:r>
                        <a:rPr lang="en-US" dirty="0" smtClean="0"/>
                        <a:t>10000</a:t>
                      </a:r>
                    </a:p>
                    <a:p>
                      <a:r>
                        <a:rPr lang="en-US" dirty="0" smtClean="0"/>
                        <a:t>17000</a:t>
                      </a:r>
                    </a:p>
                    <a:p>
                      <a:r>
                        <a:rPr lang="en-US" dirty="0" smtClean="0"/>
                        <a:t>34000</a:t>
                      </a:r>
                    </a:p>
                    <a:p>
                      <a:r>
                        <a:rPr lang="en-US" dirty="0" smtClean="0"/>
                        <a:t>51000</a:t>
                      </a:r>
                    </a:p>
                    <a:p>
                      <a:r>
                        <a:rPr lang="en-US" dirty="0" smtClean="0"/>
                        <a:t>68000</a:t>
                      </a:r>
                    </a:p>
                    <a:p>
                      <a:r>
                        <a:rPr lang="en-US" dirty="0" smtClean="0"/>
                        <a:t>85000</a:t>
                      </a:r>
                      <a:endParaRPr lang="en-US" dirty="0"/>
                    </a:p>
                  </a:txBody>
                  <a:tcPr/>
                </a:tc>
              </a:tr>
              <a:tr h="1114425">
                <a:tc>
                  <a:txBody>
                    <a:bodyPr/>
                    <a:lstStyle/>
                    <a:p>
                      <a:r>
                        <a:rPr lang="en-US" dirty="0" smtClean="0"/>
                        <a:t>Enteric coated micro tablets:-</a:t>
                      </a:r>
                    </a:p>
                    <a:p>
                      <a:r>
                        <a:rPr lang="en-US" dirty="0" err="1" smtClean="0"/>
                        <a:t>pancreaze</a:t>
                      </a:r>
                      <a:endParaRPr lang="en-US" dirty="0"/>
                    </a:p>
                  </a:txBody>
                  <a:tcPr/>
                </a:tc>
                <a:tc>
                  <a:txBody>
                    <a:bodyPr/>
                    <a:lstStyle/>
                    <a:p>
                      <a:r>
                        <a:rPr lang="en-US" dirty="0" smtClean="0"/>
                        <a:t>4200</a:t>
                      </a:r>
                    </a:p>
                    <a:p>
                      <a:r>
                        <a:rPr lang="en-US" dirty="0" smtClean="0"/>
                        <a:t>10500</a:t>
                      </a:r>
                    </a:p>
                    <a:p>
                      <a:r>
                        <a:rPr lang="en-US" dirty="0" smtClean="0"/>
                        <a:t>16800</a:t>
                      </a:r>
                    </a:p>
                    <a:p>
                      <a:r>
                        <a:rPr lang="en-US" dirty="0" smtClean="0"/>
                        <a:t>21000</a:t>
                      </a:r>
                      <a:endParaRPr lang="en-US" dirty="0"/>
                    </a:p>
                  </a:txBody>
                  <a:tcPr/>
                </a:tc>
                <a:tc>
                  <a:txBody>
                    <a:bodyPr/>
                    <a:lstStyle/>
                    <a:p>
                      <a:r>
                        <a:rPr lang="en-US" dirty="0" smtClean="0"/>
                        <a:t>17500</a:t>
                      </a:r>
                    </a:p>
                    <a:p>
                      <a:r>
                        <a:rPr lang="en-US" dirty="0" smtClean="0"/>
                        <a:t>43750</a:t>
                      </a:r>
                    </a:p>
                    <a:p>
                      <a:r>
                        <a:rPr lang="en-US" dirty="0" smtClean="0"/>
                        <a:t>70000</a:t>
                      </a:r>
                    </a:p>
                    <a:p>
                      <a:r>
                        <a:rPr lang="en-US" dirty="0" smtClean="0"/>
                        <a:t>61000</a:t>
                      </a:r>
                      <a:endParaRPr lang="en-US" dirty="0"/>
                    </a:p>
                  </a:txBody>
                  <a:tcPr/>
                </a:tc>
                <a:tc>
                  <a:txBody>
                    <a:bodyPr/>
                    <a:lstStyle/>
                    <a:p>
                      <a:r>
                        <a:rPr lang="en-US" dirty="0" smtClean="0"/>
                        <a:t>10000</a:t>
                      </a:r>
                    </a:p>
                    <a:p>
                      <a:r>
                        <a:rPr lang="en-US" dirty="0" smtClean="0"/>
                        <a:t>25000</a:t>
                      </a:r>
                    </a:p>
                    <a:p>
                      <a:r>
                        <a:rPr lang="en-US" dirty="0" smtClean="0"/>
                        <a:t>40000</a:t>
                      </a:r>
                    </a:p>
                    <a:p>
                      <a:r>
                        <a:rPr lang="en-US" dirty="0" smtClean="0"/>
                        <a:t>37000</a:t>
                      </a:r>
                    </a:p>
                  </a:txBody>
                  <a:tcPr/>
                </a:tc>
              </a:tr>
              <a:tr h="600075">
                <a:tc>
                  <a:txBody>
                    <a:bodyPr/>
                    <a:lstStyle/>
                    <a:p>
                      <a:r>
                        <a:rPr lang="en-US" dirty="0" smtClean="0"/>
                        <a:t>Bicarbonate</a:t>
                      </a:r>
                      <a:r>
                        <a:rPr lang="en-US" baseline="0" dirty="0" smtClean="0"/>
                        <a:t> buffered enteric coated </a:t>
                      </a:r>
                      <a:r>
                        <a:rPr lang="en-US" baseline="0" dirty="0" err="1" smtClean="0"/>
                        <a:t>micreopheres</a:t>
                      </a:r>
                      <a:r>
                        <a:rPr lang="en-US" baseline="0" dirty="0" smtClean="0"/>
                        <a:t> :- </a:t>
                      </a:r>
                      <a:r>
                        <a:rPr lang="en-US" baseline="0" dirty="0" err="1" smtClean="0"/>
                        <a:t>pertzye</a:t>
                      </a:r>
                      <a:endParaRPr lang="en-US" dirty="0"/>
                    </a:p>
                  </a:txBody>
                  <a:tcPr/>
                </a:tc>
                <a:tc>
                  <a:txBody>
                    <a:bodyPr/>
                    <a:lstStyle/>
                    <a:p>
                      <a:r>
                        <a:rPr lang="en-US" dirty="0" smtClean="0"/>
                        <a:t>8000</a:t>
                      </a:r>
                    </a:p>
                    <a:p>
                      <a:r>
                        <a:rPr lang="en-US" dirty="0" smtClean="0"/>
                        <a:t>16000</a:t>
                      </a:r>
                      <a:endParaRPr lang="en-US" dirty="0"/>
                    </a:p>
                  </a:txBody>
                  <a:tcPr/>
                </a:tc>
                <a:tc>
                  <a:txBody>
                    <a:bodyPr/>
                    <a:lstStyle/>
                    <a:p>
                      <a:r>
                        <a:rPr lang="en-US" dirty="0" smtClean="0"/>
                        <a:t>30250</a:t>
                      </a:r>
                    </a:p>
                    <a:p>
                      <a:r>
                        <a:rPr lang="en-US" dirty="0" smtClean="0"/>
                        <a:t>60500</a:t>
                      </a:r>
                      <a:endParaRPr lang="en-US" dirty="0"/>
                    </a:p>
                  </a:txBody>
                  <a:tcPr/>
                </a:tc>
                <a:tc>
                  <a:txBody>
                    <a:bodyPr/>
                    <a:lstStyle/>
                    <a:p>
                      <a:r>
                        <a:rPr lang="en-US" dirty="0" smtClean="0"/>
                        <a:t>28750</a:t>
                      </a:r>
                    </a:p>
                    <a:p>
                      <a:r>
                        <a:rPr lang="en-US" dirty="0" smtClean="0"/>
                        <a:t>57500</a:t>
                      </a:r>
                      <a:endParaRPr lang="en-US" dirty="0"/>
                    </a:p>
                  </a:txBody>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Title 1"/>
          <p:cNvSpPr>
            <a:spLocks noGrp="1"/>
          </p:cNvSpPr>
          <p:nvPr>
            <p:ph type="title"/>
          </p:nvPr>
        </p:nvSpPr>
        <p:spPr>
          <a:xfrm>
            <a:off x="838200" y="0"/>
            <a:ext cx="10515600" cy="1325563"/>
          </a:xfrm>
        </p:spPr>
        <p:txBody>
          <a:bodyPr>
            <a:normAutofit/>
          </a:bodyPr>
          <a:lstStyle/>
          <a:p>
            <a:pPr algn="ctr"/>
            <a:r>
              <a:rPr lang="en-US" sz="5400" dirty="0" smtClean="0">
                <a:latin typeface="Baskerville Old Face" panose="02020602080505020303" pitchFamily="18" charset="0"/>
              </a:rPr>
              <a:t>3:- Antioxidants</a:t>
            </a:r>
            <a:endParaRPr lang="en-US" sz="5400" dirty="0">
              <a:latin typeface="Baskerville Old Face" panose="02020602080505020303" pitchFamily="18" charset="0"/>
            </a:endParaRPr>
          </a:p>
        </p:txBody>
      </p:sp>
      <p:sp>
        <p:nvSpPr>
          <p:cNvPr id="1048704" name="Content Placeholder 2"/>
          <p:cNvSpPr>
            <a:spLocks noGrp="1"/>
          </p:cNvSpPr>
          <p:nvPr>
            <p:ph idx="1"/>
          </p:nvPr>
        </p:nvSpPr>
        <p:spPr>
          <a:xfrm>
            <a:off x="838200" y="1416676"/>
            <a:ext cx="10515600" cy="5331853"/>
          </a:xfrm>
        </p:spPr>
        <p:txBody>
          <a:bodyPr>
            <a:normAutofit/>
          </a:bodyPr>
          <a:lstStyle/>
          <a:p>
            <a:r>
              <a:rPr lang="en-US" dirty="0">
                <a:latin typeface="Baskerville Old Face" panose="02020602080505020303" pitchFamily="18" charset="0"/>
              </a:rPr>
              <a:t> A recent randomized, placebo-controlled trial by Bhardwaj et al. on antioxidants [mixture of selenium (600 µg), methionine (2 </a:t>
            </a:r>
            <a:r>
              <a:rPr lang="en-US" dirty="0" err="1">
                <a:latin typeface="Baskerville Old Face" panose="02020602080505020303" pitchFamily="18" charset="0"/>
              </a:rPr>
              <a:t>gm</a:t>
            </a:r>
            <a:r>
              <a:rPr lang="en-US" dirty="0">
                <a:latin typeface="Baskerville Old Face" panose="02020602080505020303" pitchFamily="18" charset="0"/>
              </a:rPr>
              <a:t>), vitamins E (270 IU) and C (540 mg), and b-carotene (9,000 IU)] demonstrated significant pain relief with antioxidants in patients of chronic pancreatitis</a:t>
            </a:r>
            <a:r>
              <a:rPr lang="en-US" dirty="0" smtClean="0">
                <a:latin typeface="Baskerville Old Face" panose="02020602080505020303" pitchFamily="18" charset="0"/>
              </a:rPr>
              <a:t>.</a:t>
            </a:r>
          </a:p>
          <a:p>
            <a:pPr marL="0" indent="0">
              <a:buNone/>
            </a:pPr>
            <a:endParaRPr lang="en-US" dirty="0">
              <a:latin typeface="Baskerville Old Face" panose="02020602080505020303" pitchFamily="18" charset="0"/>
            </a:endParaRPr>
          </a:p>
          <a:p>
            <a:r>
              <a:rPr lang="en-US" dirty="0" err="1" smtClean="0">
                <a:latin typeface="Baskerville Old Face" panose="02020602080505020303" pitchFamily="18" charset="0"/>
              </a:rPr>
              <a:t>Pregabalin</a:t>
            </a:r>
            <a:r>
              <a:rPr lang="en-US" dirty="0">
                <a:latin typeface="Baskerville Old Face" panose="02020602080505020303" pitchFamily="18" charset="0"/>
              </a:rPr>
              <a:t> :- Increase glutamate which in turn increases GABA</a:t>
            </a:r>
            <a:r>
              <a:rPr lang="en-US" dirty="0" smtClean="0">
                <a:latin typeface="Baskerville Old Face" panose="02020602080505020303" pitchFamily="18" charset="0"/>
              </a:rPr>
              <a:t>.</a:t>
            </a:r>
          </a:p>
          <a:p>
            <a:r>
              <a:rPr lang="en-US" dirty="0" smtClean="0">
                <a:latin typeface="Baskerville Old Face" panose="02020602080505020303" pitchFamily="18" charset="0"/>
              </a:rPr>
              <a:t> </a:t>
            </a:r>
            <a:r>
              <a:rPr lang="en-US" dirty="0">
                <a:latin typeface="Baskerville Old Face" panose="02020602080505020303" pitchFamily="18" charset="0"/>
              </a:rPr>
              <a:t>Initial dose: 75 mg twice daily 3 </a:t>
            </a:r>
            <a:r>
              <a:rPr lang="en-US" dirty="0" smtClean="0">
                <a:latin typeface="Baskerville Old Face" panose="02020602080505020303" pitchFamily="18" charset="0"/>
              </a:rPr>
              <a:t>days</a:t>
            </a:r>
            <a:r>
              <a:rPr lang="en-US" dirty="0">
                <a:latin typeface="Baskerville Old Face" panose="02020602080505020303" pitchFamily="18" charset="0"/>
              </a:rPr>
              <a:t>.</a:t>
            </a:r>
            <a:endParaRPr lang="en-US" dirty="0" smtClean="0">
              <a:latin typeface="Baskerville Old Face" panose="02020602080505020303" pitchFamily="18" charset="0"/>
            </a:endParaRPr>
          </a:p>
          <a:p>
            <a:r>
              <a:rPr lang="en-US" dirty="0" smtClean="0">
                <a:latin typeface="Baskerville Old Face" panose="02020602080505020303" pitchFamily="18" charset="0"/>
              </a:rPr>
              <a:t> </a:t>
            </a:r>
            <a:r>
              <a:rPr lang="en-US" dirty="0">
                <a:latin typeface="Baskerville Old Face" panose="02020602080505020303" pitchFamily="18" charset="0"/>
              </a:rPr>
              <a:t>later: 150 mg twice daily 1 </a:t>
            </a:r>
            <a:r>
              <a:rPr lang="en-US" dirty="0" smtClean="0">
                <a:latin typeface="Baskerville Old Face" panose="02020602080505020303" pitchFamily="18" charset="0"/>
              </a:rPr>
              <a:t>week.</a:t>
            </a:r>
          </a:p>
          <a:p>
            <a:r>
              <a:rPr lang="en-US" dirty="0" smtClean="0">
                <a:latin typeface="Baskerville Old Face" panose="02020602080505020303" pitchFamily="18" charset="0"/>
              </a:rPr>
              <a:t>later</a:t>
            </a:r>
            <a:r>
              <a:rPr lang="en-US" dirty="0">
                <a:latin typeface="Baskerville Old Face" panose="02020602080505020303" pitchFamily="18" charset="0"/>
              </a:rPr>
              <a:t>: 300 mg twice daily (till next 3 weeks) caused significant relief in pain.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itle 1"/>
          <p:cNvSpPr>
            <a:spLocks noGrp="1"/>
          </p:cNvSpPr>
          <p:nvPr>
            <p:ph type="title"/>
          </p:nvPr>
        </p:nvSpPr>
        <p:spPr>
          <a:xfrm>
            <a:off x="657896" y="-124272"/>
            <a:ext cx="10515600" cy="1325563"/>
          </a:xfrm>
        </p:spPr>
        <p:txBody>
          <a:bodyPr/>
          <a:lstStyle/>
          <a:p>
            <a:pPr algn="ctr"/>
            <a:r>
              <a:rPr lang="en-US" dirty="0">
                <a:latin typeface="Baskerville Old Face" panose="02020602080505020303" pitchFamily="18" charset="0"/>
              </a:rPr>
              <a:t>Nerve Blocks </a:t>
            </a:r>
          </a:p>
        </p:txBody>
      </p:sp>
      <p:sp>
        <p:nvSpPr>
          <p:cNvPr id="1048706" name="Content Placeholder 2"/>
          <p:cNvSpPr>
            <a:spLocks noGrp="1"/>
          </p:cNvSpPr>
          <p:nvPr>
            <p:ph idx="1"/>
          </p:nvPr>
        </p:nvSpPr>
        <p:spPr>
          <a:xfrm>
            <a:off x="838200" y="1056068"/>
            <a:ext cx="10515600" cy="5801932"/>
          </a:xfrm>
        </p:spPr>
        <p:txBody>
          <a:bodyPr>
            <a:normAutofit/>
          </a:bodyPr>
          <a:lstStyle/>
          <a:p>
            <a:r>
              <a:rPr lang="en-US" dirty="0"/>
              <a:t>Miscellaneous </a:t>
            </a:r>
            <a:r>
              <a:rPr lang="en-US" dirty="0" smtClean="0"/>
              <a:t>Therapies</a:t>
            </a:r>
          </a:p>
          <a:p>
            <a:r>
              <a:rPr lang="en-US" dirty="0" smtClean="0"/>
              <a:t> </a:t>
            </a:r>
            <a:r>
              <a:rPr lang="en-US" dirty="0"/>
              <a:t>Following therapies have been tried: </a:t>
            </a:r>
            <a:endParaRPr lang="en-US" dirty="0" smtClean="0"/>
          </a:p>
          <a:p>
            <a:r>
              <a:rPr lang="en-US" dirty="0" smtClean="0"/>
              <a:t>Interferon </a:t>
            </a:r>
            <a:r>
              <a:rPr lang="en-US" dirty="0"/>
              <a:t>a and b</a:t>
            </a:r>
            <a:r>
              <a:rPr lang="en-US" dirty="0" smtClean="0"/>
              <a:t>,</a:t>
            </a:r>
          </a:p>
          <a:p>
            <a:r>
              <a:rPr lang="en-US" dirty="0" smtClean="0"/>
              <a:t>PPAR-gamma </a:t>
            </a:r>
            <a:r>
              <a:rPr lang="en-US" dirty="0"/>
              <a:t>ligand (</a:t>
            </a:r>
            <a:r>
              <a:rPr lang="en-US" dirty="0" err="1"/>
              <a:t>troglitazone</a:t>
            </a:r>
            <a:r>
              <a:rPr lang="en-US" dirty="0"/>
              <a:t>), </a:t>
            </a:r>
            <a:endParaRPr lang="en-US" dirty="0" smtClean="0"/>
          </a:p>
          <a:p>
            <a:r>
              <a:rPr lang="en-US" dirty="0" smtClean="0"/>
              <a:t>statins</a:t>
            </a:r>
            <a:r>
              <a:rPr lang="en-US" dirty="0"/>
              <a:t>, </a:t>
            </a:r>
            <a:endParaRPr lang="en-US" dirty="0" smtClean="0"/>
          </a:p>
          <a:p>
            <a:r>
              <a:rPr lang="en-US" dirty="0" smtClean="0"/>
              <a:t>oral </a:t>
            </a:r>
            <a:r>
              <a:rPr lang="en-US" dirty="0"/>
              <a:t>protease inhibitor: </a:t>
            </a:r>
            <a:r>
              <a:rPr lang="en-US" dirty="0" err="1"/>
              <a:t>camostat</a:t>
            </a:r>
            <a:r>
              <a:rPr lang="en-US" dirty="0"/>
              <a:t>, </a:t>
            </a:r>
            <a:endParaRPr lang="en-US" dirty="0" smtClean="0"/>
          </a:p>
          <a:p>
            <a:r>
              <a:rPr lang="en-US" dirty="0" smtClean="0"/>
              <a:t>calcitonin </a:t>
            </a:r>
            <a:r>
              <a:rPr lang="en-US" dirty="0"/>
              <a:t>gene related peptide antagonists, </a:t>
            </a:r>
            <a:endParaRPr lang="en-US" dirty="0" smtClean="0"/>
          </a:p>
          <a:p>
            <a:r>
              <a:rPr lang="en-US" dirty="0" smtClean="0"/>
              <a:t>neurokinin-1 </a:t>
            </a:r>
            <a:r>
              <a:rPr lang="en-US" dirty="0"/>
              <a:t>receptor antagonists</a:t>
            </a:r>
            <a:r>
              <a:rPr lang="en-US" dirty="0" smtClean="0"/>
              <a:t>,</a:t>
            </a:r>
          </a:p>
          <a:p>
            <a:r>
              <a:rPr lang="en-US" dirty="0" smtClean="0"/>
              <a:t> </a:t>
            </a:r>
            <a:r>
              <a:rPr lang="en-US" dirty="0"/>
              <a:t>LT antagonist: </a:t>
            </a:r>
            <a:r>
              <a:rPr lang="en-US" dirty="0" err="1"/>
              <a:t>zafirleukast</a:t>
            </a:r>
            <a:r>
              <a:rPr lang="en-US" dirty="0" smtClean="0"/>
              <a:t>,</a:t>
            </a:r>
          </a:p>
          <a:p>
            <a:r>
              <a:rPr lang="en-US" dirty="0" smtClean="0"/>
              <a:t> </a:t>
            </a:r>
            <a:r>
              <a:rPr lang="en-US" dirty="0"/>
              <a:t>CCK-receptor antagonist: </a:t>
            </a:r>
            <a:r>
              <a:rPr lang="en-US" dirty="0" err="1"/>
              <a:t>loxiglumide</a:t>
            </a:r>
            <a:r>
              <a:rPr lang="en-US" dirty="0"/>
              <a:t> and spinal cord stimulation.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3"/>
          <p:cNvPicPr>
            <a:picLocks noGrp="1" noChangeAspect="1" noChangeArrowheads="1"/>
          </p:cNvPicPr>
          <p:nvPr>
            <p:ph idx="1"/>
          </p:nvPr>
        </p:nvPicPr>
        <p:blipFill>
          <a:blip r:embed="rId2" cstate="print"/>
          <a:srcRect/>
          <a:stretch>
            <a:fillRect/>
          </a:stretch>
        </p:blipFill>
        <p:spPr bwMode="auto">
          <a:xfrm>
            <a:off x="1596980" y="1120462"/>
            <a:ext cx="8590209" cy="4945487"/>
          </a:xfrm>
          <a:prstGeom prst="rect">
            <a:avLst/>
          </a:prstGeom>
          <a:noFill/>
          <a:ln>
            <a:noFill/>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
          <p:cNvSpPr>
            <a:spLocks noGrp="1"/>
          </p:cNvSpPr>
          <p:nvPr>
            <p:ph type="title"/>
          </p:nvPr>
        </p:nvSpPr>
        <p:spPr/>
        <p:txBody>
          <a:bodyPr/>
          <a:lstStyle/>
          <a:p>
            <a:endParaRPr lang="en-US" dirty="0"/>
          </a:p>
        </p:txBody>
      </p:sp>
      <p:pic>
        <p:nvPicPr>
          <p:cNvPr id="2097166" name="Content Placeholder 3"/>
          <p:cNvPicPr>
            <a:picLocks noGrp="1" noChangeAspect="1"/>
          </p:cNvPicPr>
          <p:nvPr>
            <p:ph idx="1"/>
          </p:nvPr>
        </p:nvPicPr>
        <p:blipFill>
          <a:blip r:embed="rId2" cstate="print"/>
          <a:stretch>
            <a:fillRect/>
          </a:stretch>
        </p:blipFill>
        <p:spPr>
          <a:xfrm>
            <a:off x="0" y="12879"/>
            <a:ext cx="12192000" cy="6858000"/>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itle 1"/>
          <p:cNvSpPr>
            <a:spLocks noGrp="1"/>
          </p:cNvSpPr>
          <p:nvPr>
            <p:ph type="title"/>
          </p:nvPr>
        </p:nvSpPr>
        <p:spPr/>
        <p:txBody>
          <a:bodyPr>
            <a:normAutofit/>
          </a:bodyPr>
          <a:lstStyle/>
          <a:p>
            <a:pPr algn="ctr"/>
            <a:r>
              <a:rPr lang="en-US" sz="5400" dirty="0" smtClean="0">
                <a:latin typeface="Baskerville Old Face" panose="02020602080505020303" pitchFamily="18" charset="0"/>
              </a:rPr>
              <a:t>Limitation for use of analgesics :- </a:t>
            </a:r>
            <a:endParaRPr lang="en-US" sz="5400" dirty="0">
              <a:latin typeface="Baskerville Old Face" panose="02020602080505020303" pitchFamily="18" charset="0"/>
            </a:endParaRPr>
          </a:p>
        </p:txBody>
      </p:sp>
      <p:sp>
        <p:nvSpPr>
          <p:cNvPr id="1048709" name="Content Placeholder 2"/>
          <p:cNvSpPr>
            <a:spLocks noGrp="1"/>
          </p:cNvSpPr>
          <p:nvPr>
            <p:ph idx="1"/>
          </p:nvPr>
        </p:nvSpPr>
        <p:spPr>
          <a:xfrm>
            <a:off x="838200" y="1825624"/>
            <a:ext cx="10515600" cy="4922905"/>
          </a:xfrm>
        </p:spPr>
        <p:txBody>
          <a:bodyPr>
            <a:normAutofit/>
          </a:bodyPr>
          <a:lstStyle/>
          <a:p>
            <a:r>
              <a:rPr lang="en-US" dirty="0" smtClean="0">
                <a:latin typeface="Baskerville Old Face" panose="02020602080505020303" pitchFamily="18" charset="0"/>
              </a:rPr>
              <a:t>Patient often become dependent on heavy narcotic use.</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Use of stronger opioid leads to side effects such as constipation , nausea, and dyspepsia.</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In addition, time intervals and doses of drug application for opioids must be adapted to the individual pain pattern.</a:t>
            </a:r>
          </a:p>
          <a:p>
            <a:pPr marL="0" indent="0">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Opioid are not very effective in treating sensitization of the central nervous system and may cause hyperplasia.</a:t>
            </a:r>
          </a:p>
          <a:p>
            <a:endParaRPr lang="en-US" dirty="0" smtClean="0">
              <a:latin typeface="Baskerville Old Face" panose="02020602080505020303" pitchFamily="18" charset="0"/>
            </a:endParaRPr>
          </a:p>
          <a:p>
            <a:endParaRPr lang="en-US" dirty="0">
              <a:latin typeface="Baskerville Old Face" panose="02020602080505020303"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itle 1"/>
          <p:cNvSpPr>
            <a:spLocks noGrp="1"/>
          </p:cNvSpPr>
          <p:nvPr>
            <p:ph type="title"/>
          </p:nvPr>
        </p:nvSpPr>
        <p:spPr/>
        <p:txBody>
          <a:bodyPr>
            <a:noAutofit/>
          </a:bodyPr>
          <a:lstStyle/>
          <a:p>
            <a:pPr algn="ctr"/>
            <a:r>
              <a:rPr lang="en-US" sz="5400" dirty="0">
                <a:latin typeface="Baskerville Old Face" panose="02020602080505020303" pitchFamily="18" charset="0"/>
              </a:rPr>
              <a:t>Interventional Therapy: Endoscopic Treatment</a:t>
            </a:r>
          </a:p>
        </p:txBody>
      </p:sp>
      <p:sp>
        <p:nvSpPr>
          <p:cNvPr id="1048711" name="Content Placeholder 2"/>
          <p:cNvSpPr>
            <a:spLocks noGrp="1"/>
          </p:cNvSpPr>
          <p:nvPr>
            <p:ph idx="1"/>
          </p:nvPr>
        </p:nvSpPr>
        <p:spPr>
          <a:xfrm>
            <a:off x="838200" y="2366538"/>
            <a:ext cx="10515600" cy="4351338"/>
          </a:xfrm>
        </p:spPr>
        <p:txBody>
          <a:bodyPr>
            <a:normAutofit/>
          </a:bodyPr>
          <a:lstStyle/>
          <a:p>
            <a:r>
              <a:rPr lang="en-US" sz="3200" dirty="0">
                <a:latin typeface="Baskerville Old Face" panose="02020602080505020303" pitchFamily="18" charset="0"/>
              </a:rPr>
              <a:t> ERCP is the primary modality for treating symptomatic pancreatic duct obstruction with dilation and polyethylene stent placement </a:t>
            </a:r>
            <a:endParaRPr lang="en-US" sz="3200" dirty="0" smtClean="0">
              <a:latin typeface="Baskerville Old Face" panose="02020602080505020303" pitchFamily="18" charset="0"/>
            </a:endParaRP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Only after a thorough evaluation, which includes CT, MRCP, and/or EUS, has completely ruled out the possibility of malignancy should endoscopic treatment be considered.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Content Placeholder 2"/>
          <p:cNvSpPr>
            <a:spLocks noGrp="1"/>
          </p:cNvSpPr>
          <p:nvPr>
            <p:ph idx="1"/>
          </p:nvPr>
        </p:nvSpPr>
        <p:spPr>
          <a:xfrm>
            <a:off x="799563" y="898346"/>
            <a:ext cx="10515600" cy="5438060"/>
          </a:xfrm>
        </p:spPr>
        <p:txBody>
          <a:bodyPr>
            <a:normAutofit/>
          </a:bodyPr>
          <a:lstStyle/>
          <a:p>
            <a:r>
              <a:rPr lang="en-US" sz="3200" dirty="0">
                <a:latin typeface="Baskerville Old Face" panose="02020602080505020303" pitchFamily="18" charset="0"/>
              </a:rPr>
              <a:t> Endoscopic stone extraction should be considered for patients with pain and pancreatic duct dilation secondary to stones. </a:t>
            </a:r>
            <a:endParaRPr lang="en-US" sz="3200" dirty="0" smtClean="0">
              <a:latin typeface="Baskerville Old Face" panose="02020602080505020303" pitchFamily="18" charset="0"/>
            </a:endParaRP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Extracorporeal shock wave lithotripsy followed by therapeutic ERCP may be required for the treatment of large impacted stones. </a:t>
            </a:r>
            <a:endParaRPr lang="en-US" sz="3200" dirty="0" smtClean="0">
              <a:latin typeface="Baskerville Old Face" panose="02020602080505020303" pitchFamily="18" charset="0"/>
            </a:endParaRP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Temporary relief of the obstruction using plastic stents is indicated for patients with cholangitis or for those who are severely malnourished.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
          <p:cNvSpPr>
            <a:spLocks noGrp="1"/>
          </p:cNvSpPr>
          <p:nvPr>
            <p:ph type="title"/>
          </p:nvPr>
        </p:nvSpPr>
        <p:spPr/>
        <p:txBody>
          <a:bodyPr>
            <a:noAutofit/>
          </a:bodyPr>
          <a:lstStyle/>
          <a:p>
            <a:pPr algn="ctr"/>
            <a:r>
              <a:rPr lang="en-US" sz="5400" dirty="0">
                <a:latin typeface="Baskerville Old Face" panose="02020602080505020303" pitchFamily="18" charset="0"/>
              </a:rPr>
              <a:t>Indications for </a:t>
            </a:r>
            <a:r>
              <a:rPr lang="en-US" sz="5400" dirty="0" smtClean="0">
                <a:latin typeface="Baskerville Old Face" panose="02020602080505020303" pitchFamily="18" charset="0"/>
              </a:rPr>
              <a:t>surgery </a:t>
            </a:r>
            <a:r>
              <a:rPr lang="en-US" sz="5400" dirty="0">
                <a:latin typeface="Baskerville Old Face" panose="02020602080505020303" pitchFamily="18" charset="0"/>
              </a:rPr>
              <a:t/>
            </a:r>
            <a:br>
              <a:rPr lang="en-US" sz="5400" dirty="0">
                <a:latin typeface="Baskerville Old Face" panose="02020602080505020303" pitchFamily="18" charset="0"/>
              </a:rPr>
            </a:br>
            <a:endParaRPr lang="en-US" sz="5400" dirty="0">
              <a:latin typeface="Baskerville Old Face" panose="02020602080505020303" pitchFamily="18" charset="0"/>
            </a:endParaRPr>
          </a:p>
        </p:txBody>
      </p:sp>
      <p:sp>
        <p:nvSpPr>
          <p:cNvPr id="1048592" name="Content Placeholder 2"/>
          <p:cNvSpPr>
            <a:spLocks noGrp="1"/>
          </p:cNvSpPr>
          <p:nvPr>
            <p:ph idx="1"/>
          </p:nvPr>
        </p:nvSpPr>
        <p:spPr/>
        <p:txBody>
          <a:bodyPr>
            <a:noAutofit/>
          </a:bodyPr>
          <a:lstStyle/>
          <a:p>
            <a:r>
              <a:rPr lang="en-US" sz="3200" dirty="0">
                <a:latin typeface="Baskerville Old Face" panose="02020602080505020303" pitchFamily="18" charset="0"/>
              </a:rPr>
              <a:t> Persisting pain - main indication </a:t>
            </a: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Severe malabsorption and Suspicion of malignant transformation </a:t>
            </a: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Multiple relapses </a:t>
            </a: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Complications like </a:t>
            </a:r>
            <a:r>
              <a:rPr lang="en-US" sz="3200" dirty="0" err="1">
                <a:latin typeface="Baskerville Old Face" panose="02020602080505020303" pitchFamily="18" charset="0"/>
              </a:rPr>
              <a:t>pseudocyst</a:t>
            </a:r>
            <a:r>
              <a:rPr lang="en-US" sz="3200" dirty="0">
                <a:latin typeface="Baskerville Old Face" panose="02020602080505020303" pitchFamily="18" charset="0"/>
              </a:rPr>
              <a:t>, segmental portal </a:t>
            </a:r>
            <a:r>
              <a:rPr lang="en-US" sz="3200" dirty="0" smtClean="0">
                <a:latin typeface="Baskerville Old Face" panose="02020602080505020303" pitchFamily="18" charset="0"/>
              </a:rPr>
              <a:t>hypertension</a:t>
            </a:r>
          </a:p>
          <a:p>
            <a:r>
              <a:rPr lang="en-US" sz="3200" dirty="0" smtClean="0">
                <a:latin typeface="Baskerville Old Face" panose="02020602080505020303" pitchFamily="18" charset="0"/>
              </a:rPr>
              <a:t> </a:t>
            </a:r>
            <a:r>
              <a:rPr lang="en-US" sz="3200" dirty="0">
                <a:latin typeface="Baskerville Old Face" panose="02020602080505020303" pitchFamily="18" charset="0"/>
              </a:rPr>
              <a:t>Biliary obstruction (Wadsworth syndrome) </a:t>
            </a: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Pancreatic ductal dilatation &gt; 7 mm </a:t>
            </a: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Pancreatic ascites/fistula </a:t>
            </a:r>
            <a:endParaRPr lang="en-US" sz="3200" dirty="0" smtClean="0">
              <a:latin typeface="Baskerville Old Face" panose="02020602080505020303" pitchFamily="18" charset="0"/>
            </a:endParaRPr>
          </a:p>
          <a:p>
            <a:r>
              <a:rPr lang="en-US" sz="3200" dirty="0" smtClean="0">
                <a:latin typeface="Baskerville Old Face" panose="02020602080505020303" pitchFamily="18" charset="0"/>
              </a:rPr>
              <a:t> </a:t>
            </a:r>
            <a:r>
              <a:rPr lang="en-US" sz="3200" dirty="0">
                <a:latin typeface="Baskerville Old Face" panose="02020602080505020303" pitchFamily="18" charset="0"/>
              </a:rPr>
              <a:t>Pancreatic ductal stenosis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
          <p:cNvSpPr>
            <a:spLocks noGrp="1"/>
          </p:cNvSpPr>
          <p:nvPr>
            <p:ph type="title"/>
          </p:nvPr>
        </p:nvSpPr>
        <p:spPr/>
        <p:txBody>
          <a:bodyPr>
            <a:normAutofit/>
          </a:bodyPr>
          <a:lstStyle/>
          <a:p>
            <a:pPr algn="ctr"/>
            <a:r>
              <a:rPr lang="en-US" sz="5400" dirty="0" smtClean="0">
                <a:latin typeface="Baskerville Old Face" panose="02020602080505020303" pitchFamily="18" charset="0"/>
              </a:rPr>
              <a:t> </a:t>
            </a:r>
            <a:r>
              <a:rPr lang="en-US" sz="5400" dirty="0" err="1">
                <a:latin typeface="Baskerville Old Face" panose="02020602080505020303" pitchFamily="18" charset="0"/>
              </a:rPr>
              <a:t>S</a:t>
            </a:r>
            <a:r>
              <a:rPr lang="en-US" sz="5400" dirty="0" err="1" smtClean="0">
                <a:latin typeface="Baskerville Old Face" panose="02020602080505020303" pitchFamily="18" charset="0"/>
              </a:rPr>
              <a:t>urgerical</a:t>
            </a:r>
            <a:r>
              <a:rPr lang="en-US" sz="5400" dirty="0" smtClean="0">
                <a:latin typeface="Baskerville Old Face" panose="02020602080505020303" pitchFamily="18" charset="0"/>
              </a:rPr>
              <a:t> intervention :- </a:t>
            </a:r>
            <a:endParaRPr lang="en-US" sz="5400" dirty="0">
              <a:latin typeface="Baskerville Old Face" panose="02020602080505020303" pitchFamily="18" charset="0"/>
            </a:endParaRPr>
          </a:p>
        </p:txBody>
      </p:sp>
      <p:sp>
        <p:nvSpPr>
          <p:cNvPr id="1048590" name="Content Placeholder 2"/>
          <p:cNvSpPr>
            <a:spLocks noGrp="1"/>
          </p:cNvSpPr>
          <p:nvPr>
            <p:ph idx="1"/>
          </p:nvPr>
        </p:nvSpPr>
        <p:spPr/>
        <p:txBody>
          <a:bodyPr>
            <a:normAutofit fontScale="84375" lnSpcReduction="20000"/>
          </a:bodyPr>
          <a:lstStyle/>
          <a:p>
            <a:r>
              <a:rPr lang="en-US" sz="3200" dirty="0">
                <a:latin typeface="Baskerville Old Face" panose="02020602080505020303" pitchFamily="18" charset="0"/>
              </a:rPr>
              <a:t>Pancreatic duct </a:t>
            </a:r>
            <a:r>
              <a:rPr lang="en-US" sz="3200" dirty="0" smtClean="0">
                <a:latin typeface="Baskerville Old Face" panose="02020602080505020303" pitchFamily="18" charset="0"/>
              </a:rPr>
              <a:t>drainage</a:t>
            </a:r>
          </a:p>
          <a:p>
            <a:r>
              <a:rPr lang="en-US" sz="3200" dirty="0">
                <a:latin typeface="Baskerville Old Face" panose="02020602080505020303" pitchFamily="18" charset="0"/>
              </a:rPr>
              <a:t>Pancreatic </a:t>
            </a:r>
            <a:r>
              <a:rPr lang="en-US" sz="3200" dirty="0" smtClean="0">
                <a:latin typeface="Baskerville Old Face" panose="02020602080505020303" pitchFamily="18" charset="0"/>
              </a:rPr>
              <a:t>resection</a:t>
            </a:r>
          </a:p>
          <a:p>
            <a:r>
              <a:rPr lang="en-US" sz="3200" dirty="0" smtClean="0">
                <a:latin typeface="Baskerville Old Face" panose="02020602080505020303" pitchFamily="18" charset="0"/>
              </a:rPr>
              <a:t>Total </a:t>
            </a:r>
            <a:r>
              <a:rPr lang="en-US" sz="3200" dirty="0" err="1">
                <a:latin typeface="Baskerville Old Face" panose="02020602080505020303" pitchFamily="18" charset="0"/>
              </a:rPr>
              <a:t>pancreatectomy</a:t>
            </a:r>
            <a:r>
              <a:rPr lang="en-US" sz="3200" dirty="0">
                <a:latin typeface="Baskerville Old Face" panose="02020602080505020303" pitchFamily="18" charset="0"/>
              </a:rPr>
              <a:t> and islet </a:t>
            </a:r>
            <a:r>
              <a:rPr lang="en-US" sz="3200" dirty="0" err="1">
                <a:latin typeface="Baskerville Old Face" panose="02020602080505020303" pitchFamily="18" charset="0"/>
              </a:rPr>
              <a:t>autotransplantation</a:t>
            </a:r>
            <a:r>
              <a:rPr lang="en-US" sz="3200" dirty="0" smtClean="0">
                <a:latin typeface="Baskerville Old Face" panose="02020602080505020303" pitchFamily="18" charset="0"/>
              </a:rPr>
              <a:t>:</a:t>
            </a:r>
            <a:endParaRPr lang="en-US" sz="3200" dirty="0">
              <a:latin typeface="Baskerville Old Face" panose="02020602080505020303" pitchFamily="18" charset="0"/>
            </a:endParaRPr>
          </a:p>
          <a:p>
            <a:r>
              <a:rPr lang="en-US" sz="3200" dirty="0" smtClean="0">
                <a:latin typeface="Baskerville Old Face" panose="02020602080505020303" pitchFamily="18" charset="0"/>
              </a:rPr>
              <a:t>Distal </a:t>
            </a:r>
            <a:r>
              <a:rPr lang="en-US" sz="3200" dirty="0" err="1" smtClean="0">
                <a:latin typeface="Baskerville Old Face" panose="02020602080505020303" pitchFamily="18" charset="0"/>
              </a:rPr>
              <a:t>pancreatectomy</a:t>
            </a:r>
            <a:endParaRPr lang="en-US" sz="3200" dirty="0" smtClean="0">
              <a:latin typeface="Baskerville Old Face" panose="02020602080505020303" pitchFamily="18" charset="0"/>
            </a:endParaRPr>
          </a:p>
          <a:p>
            <a:r>
              <a:rPr lang="en-US" sz="3200" dirty="0" err="1">
                <a:latin typeface="Baskerville Old Face" panose="02020602080505020303" pitchFamily="18" charset="0"/>
              </a:rPr>
              <a:t>Puestow’s</a:t>
            </a:r>
            <a:r>
              <a:rPr lang="en-US" sz="3200" dirty="0">
                <a:latin typeface="Baskerville Old Face" panose="02020602080505020303" pitchFamily="18" charset="0"/>
              </a:rPr>
              <a:t> </a:t>
            </a:r>
            <a:r>
              <a:rPr lang="en-US" sz="3200" dirty="0" smtClean="0">
                <a:latin typeface="Baskerville Old Face" panose="02020602080505020303" pitchFamily="18" charset="0"/>
              </a:rPr>
              <a:t>operation</a:t>
            </a:r>
          </a:p>
          <a:p>
            <a:r>
              <a:rPr lang="en-US" sz="3200" dirty="0">
                <a:latin typeface="Baskerville Old Face" panose="02020602080505020303" pitchFamily="18" charset="0"/>
              </a:rPr>
              <a:t>The modified </a:t>
            </a:r>
            <a:r>
              <a:rPr lang="en-US" sz="3200" dirty="0" err="1">
                <a:latin typeface="Baskerville Old Face" panose="02020602080505020303" pitchFamily="18" charset="0"/>
              </a:rPr>
              <a:t>Puestow</a:t>
            </a:r>
            <a:r>
              <a:rPr lang="en-US" sz="3200" dirty="0">
                <a:latin typeface="Baskerville Old Face" panose="02020602080505020303" pitchFamily="18" charset="0"/>
              </a:rPr>
              <a:t> </a:t>
            </a:r>
            <a:r>
              <a:rPr lang="en-US" sz="3200" dirty="0" smtClean="0">
                <a:latin typeface="Baskerville Old Face" panose="02020602080505020303" pitchFamily="18" charset="0"/>
              </a:rPr>
              <a:t>procedure</a:t>
            </a:r>
          </a:p>
          <a:p>
            <a:r>
              <a:rPr lang="en-US" sz="3200" dirty="0">
                <a:latin typeface="Baskerville Old Face" panose="02020602080505020303" pitchFamily="18" charset="0"/>
              </a:rPr>
              <a:t> </a:t>
            </a:r>
            <a:r>
              <a:rPr lang="en-US" sz="3200" dirty="0" err="1">
                <a:latin typeface="Baskerville Old Face" panose="02020602080505020303" pitchFamily="18" charset="0"/>
              </a:rPr>
              <a:t>Puestow</a:t>
            </a:r>
            <a:r>
              <a:rPr lang="en-US" sz="3200" dirty="0">
                <a:latin typeface="Baskerville Old Face" panose="02020602080505020303" pitchFamily="18" charset="0"/>
              </a:rPr>
              <a:t> and </a:t>
            </a:r>
            <a:r>
              <a:rPr lang="en-US" sz="3200" dirty="0" err="1">
                <a:latin typeface="Baskerville Old Face" panose="02020602080505020303" pitchFamily="18" charset="0"/>
              </a:rPr>
              <a:t>Gillesby's</a:t>
            </a:r>
            <a:r>
              <a:rPr lang="en-US" sz="3200" dirty="0">
                <a:latin typeface="Baskerville Old Face" panose="02020602080505020303" pitchFamily="18" charset="0"/>
              </a:rPr>
              <a:t> longitudinal </a:t>
            </a:r>
            <a:r>
              <a:rPr lang="en-US" sz="3200" dirty="0" err="1" smtClean="0">
                <a:latin typeface="Baskerville Old Face" panose="02020602080505020303" pitchFamily="18" charset="0"/>
              </a:rPr>
              <a:t>pancreaticojejunostomy</a:t>
            </a:r>
            <a:endParaRPr lang="en-US" sz="3200" dirty="0" smtClean="0">
              <a:latin typeface="Baskerville Old Face" panose="02020602080505020303" pitchFamily="18" charset="0"/>
            </a:endParaRPr>
          </a:p>
          <a:p>
            <a:r>
              <a:rPr lang="en-US" sz="3200" dirty="0">
                <a:latin typeface="Baskerville Old Face" panose="02020602080505020303" pitchFamily="18" charset="0"/>
              </a:rPr>
              <a:t>Total </a:t>
            </a:r>
            <a:r>
              <a:rPr lang="en-US" sz="3200" dirty="0" err="1" smtClean="0">
                <a:latin typeface="Baskerville Old Face" panose="02020602080505020303" pitchFamily="18" charset="0"/>
              </a:rPr>
              <a:t>pancreatectomy</a:t>
            </a:r>
            <a:endParaRPr lang="en-US" sz="3200" dirty="0" smtClean="0">
              <a:latin typeface="Baskerville Old Face" panose="02020602080505020303" pitchFamily="18" charset="0"/>
            </a:endParaRPr>
          </a:p>
          <a:p>
            <a:r>
              <a:rPr lang="en-US" sz="3200" dirty="0" err="1">
                <a:latin typeface="Baskerville Old Face" panose="02020602080505020303" pitchFamily="18" charset="0"/>
              </a:rPr>
              <a:t>Partington</a:t>
            </a:r>
            <a:r>
              <a:rPr lang="en-US" sz="3200" dirty="0">
                <a:latin typeface="Baskerville Old Face" panose="02020602080505020303" pitchFamily="18" charset="0"/>
              </a:rPr>
              <a:t> – Rochelle </a:t>
            </a:r>
            <a:r>
              <a:rPr lang="en-US" sz="3200" dirty="0" err="1">
                <a:latin typeface="Baskerville Old Face" panose="02020602080505020303" pitchFamily="18" charset="0"/>
              </a:rPr>
              <a:t>operatio</a:t>
            </a:r>
            <a:endParaRPr lang="en-US" sz="3200" dirty="0">
              <a:latin typeface="Baskerville Old Face" panose="02020602080505020303"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Title 1"/>
          <p:cNvSpPr>
            <a:spLocks noGrp="1"/>
          </p:cNvSpPr>
          <p:nvPr>
            <p:ph type="title"/>
          </p:nvPr>
        </p:nvSpPr>
        <p:spPr/>
        <p:txBody>
          <a:bodyPr/>
          <a:lstStyle/>
          <a:p>
            <a:endParaRPr lang="en-US"/>
          </a:p>
        </p:txBody>
      </p:sp>
      <p:sp>
        <p:nvSpPr>
          <p:cNvPr id="1048588" name="Content Placeholder 2"/>
          <p:cNvSpPr>
            <a:spLocks noGrp="1"/>
          </p:cNvSpPr>
          <p:nvPr>
            <p:ph idx="1"/>
          </p:nvPr>
        </p:nvSpPr>
        <p:spPr/>
        <p:txBody>
          <a:bodyPr/>
          <a:lstStyle/>
          <a:p>
            <a:pPr marL="0" indent="0">
              <a:buNone/>
            </a:pPr>
            <a:r>
              <a:rPr lang="en-US" dirty="0" smtClean="0"/>
              <a:t>1. </a:t>
            </a:r>
            <a:r>
              <a:rPr lang="en-US" dirty="0" err="1" smtClean="0"/>
              <a:t>Kleef</a:t>
            </a:r>
            <a:r>
              <a:rPr lang="en-US" dirty="0" smtClean="0"/>
              <a:t> j, et al. Chronic pancreatitis. Nat Rev Dis Primers. 2017; 3(17060):1-18</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title"/>
          </p:nvPr>
        </p:nvSpPr>
        <p:spPr/>
        <p:txBody>
          <a:bodyPr/>
          <a:lstStyle/>
          <a:p>
            <a:endParaRPr lang="en-US"/>
          </a:p>
        </p:txBody>
      </p:sp>
      <p:pic>
        <p:nvPicPr>
          <p:cNvPr id="2097152" name="Content Placeholder 3"/>
          <p:cNvPicPr>
            <a:picLocks noGrp="1" noChangeAspect="1"/>
          </p:cNvPicPr>
          <p:nvPr>
            <p:ph idx="1"/>
          </p:nvPr>
        </p:nvPicPr>
        <p:blipFill>
          <a:blip r:embed="rId2" cstate="print"/>
          <a:stretch>
            <a:fillRect/>
          </a:stretch>
        </p:blipFill>
        <p:spPr>
          <a:xfrm>
            <a:off x="-1" y="0"/>
            <a:ext cx="12192001" cy="6878472"/>
          </a:xfrm>
        </p:spPr>
      </p:pic>
      <p:pic>
        <p:nvPicPr>
          <p:cNvPr id="2097153" name="Picture 4"/>
          <p:cNvPicPr>
            <a:picLocks noChangeAspect="1"/>
          </p:cNvPicPr>
          <p:nvPr/>
        </p:nvPicPr>
        <p:blipFill>
          <a:blip r:embed="rId3" cstate="print"/>
          <a:stretch>
            <a:fillRect/>
          </a:stretch>
        </p:blipFill>
        <p:spPr>
          <a:xfrm>
            <a:off x="-2" y="0"/>
            <a:ext cx="12192001"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title"/>
          </p:nvPr>
        </p:nvSpPr>
        <p:spPr/>
        <p:txBody>
          <a:bodyPr>
            <a:normAutofit fontScale="90000"/>
          </a:bodyPr>
          <a:lstStyle/>
          <a:p>
            <a:r>
              <a:rPr lang="en-US" sz="5400" dirty="0" smtClean="0">
                <a:latin typeface="Baskerville Old Face" panose="02020602080505020303" pitchFamily="18" charset="0"/>
              </a:rPr>
              <a:t>Different types of cells in pancreas :-</a:t>
            </a:r>
            <a:endParaRPr lang="en-US" sz="5400" dirty="0">
              <a:latin typeface="Baskerville Old Face" panose="02020602080505020303" pitchFamily="18" charset="0"/>
            </a:endParaRPr>
          </a:p>
        </p:txBody>
      </p:sp>
      <p:sp>
        <p:nvSpPr>
          <p:cNvPr id="1048607" name="Content Placeholder 2"/>
          <p:cNvSpPr>
            <a:spLocks noGrp="1"/>
          </p:cNvSpPr>
          <p:nvPr>
            <p:ph idx="1"/>
          </p:nvPr>
        </p:nvSpPr>
        <p:spPr/>
        <p:txBody>
          <a:bodyPr>
            <a:normAutofit/>
          </a:bodyPr>
          <a:lstStyle/>
          <a:p>
            <a:r>
              <a:rPr lang="el-GR" sz="3200" dirty="0"/>
              <a:t>α </a:t>
            </a:r>
            <a:r>
              <a:rPr lang="en-US" sz="3200" dirty="0">
                <a:latin typeface="Baskerville Old Face" panose="02020602080505020303" pitchFamily="18" charset="0"/>
              </a:rPr>
              <a:t>cells secrete glucagon</a:t>
            </a:r>
          </a:p>
          <a:p>
            <a:endParaRPr lang="en-US" sz="3200" dirty="0">
              <a:latin typeface="Baskerville Old Face" panose="02020602080505020303" pitchFamily="18" charset="0"/>
            </a:endParaRPr>
          </a:p>
          <a:p>
            <a:r>
              <a:rPr lang="en-US" sz="3200" dirty="0">
                <a:latin typeface="Baskerville Old Face" panose="02020602080505020303" pitchFamily="18" charset="0"/>
              </a:rPr>
              <a:t> </a:t>
            </a:r>
            <a:r>
              <a:rPr lang="el-GR" sz="3200" dirty="0"/>
              <a:t>β </a:t>
            </a:r>
            <a:r>
              <a:rPr lang="en-US" sz="3200" dirty="0">
                <a:latin typeface="Baskerville Old Face" panose="02020602080505020303" pitchFamily="18" charset="0"/>
              </a:rPr>
              <a:t>cells secrete insulin </a:t>
            </a:r>
          </a:p>
          <a:p>
            <a:endParaRPr lang="en-US" sz="3200" dirty="0">
              <a:latin typeface="Baskerville Old Face" panose="02020602080505020303" pitchFamily="18" charset="0"/>
            </a:endParaRPr>
          </a:p>
          <a:p>
            <a:r>
              <a:rPr lang="el-GR" sz="3200" dirty="0"/>
              <a:t>δ </a:t>
            </a:r>
            <a:r>
              <a:rPr lang="en-US" sz="3200" dirty="0">
                <a:latin typeface="Baskerville Old Face" panose="02020602080505020303" pitchFamily="18" charset="0"/>
              </a:rPr>
              <a:t>cells secrete </a:t>
            </a:r>
            <a:r>
              <a:rPr lang="en-US" sz="3200" dirty="0" err="1">
                <a:latin typeface="Baskerville Old Face" panose="02020602080505020303" pitchFamily="18" charset="0"/>
              </a:rPr>
              <a:t>Somatostatin</a:t>
            </a:r>
            <a:r>
              <a:rPr lang="en-US" sz="3200" dirty="0">
                <a:latin typeface="Baskerville Old Face" panose="02020602080505020303" pitchFamily="18" charset="0"/>
              </a:rPr>
              <a:t> </a:t>
            </a:r>
          </a:p>
          <a:p>
            <a:pPr marL="0" indent="0">
              <a:buNone/>
            </a:pPr>
            <a:endParaRPr lang="en-US" sz="3200" dirty="0">
              <a:latin typeface="Baskerville Old Face" panose="020206020805050203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a:xfrm>
            <a:off x="863957" y="803007"/>
            <a:ext cx="10515600" cy="1325563"/>
          </a:xfrm>
        </p:spPr>
        <p:txBody>
          <a:bodyPr>
            <a:normAutofit/>
          </a:bodyPr>
          <a:lstStyle/>
          <a:p>
            <a:pPr algn="ctr"/>
            <a:r>
              <a:rPr lang="en-US" sz="5400" dirty="0" smtClean="0">
                <a:latin typeface="Baskerville Old Face" panose="02020602080505020303" pitchFamily="18" charset="0"/>
              </a:rPr>
              <a:t>CHRONIC PANCREATITIS :-</a:t>
            </a:r>
            <a:endParaRPr lang="en-US" sz="5400" dirty="0">
              <a:latin typeface="Baskerville Old Face" panose="02020602080505020303" pitchFamily="18" charset="0"/>
            </a:endParaRPr>
          </a:p>
        </p:txBody>
      </p:sp>
      <p:sp>
        <p:nvSpPr>
          <p:cNvPr id="1048609" name="Content Placeholder 2"/>
          <p:cNvSpPr>
            <a:spLocks noGrp="1"/>
          </p:cNvSpPr>
          <p:nvPr>
            <p:ph idx="1"/>
          </p:nvPr>
        </p:nvSpPr>
        <p:spPr>
          <a:xfrm>
            <a:off x="1070020" y="2506662"/>
            <a:ext cx="10515600" cy="4351338"/>
          </a:xfrm>
        </p:spPr>
        <p:txBody>
          <a:bodyPr>
            <a:noAutofit/>
          </a:bodyPr>
          <a:lstStyle/>
          <a:p>
            <a:pPr>
              <a:lnSpc>
                <a:spcPct val="200000"/>
              </a:lnSpc>
            </a:pPr>
            <a:r>
              <a:rPr lang="en-US" sz="3200" dirty="0" smtClean="0">
                <a:latin typeface="Baskerville Old Face" panose="02020602080505020303" pitchFamily="18" charset="0"/>
              </a:rPr>
              <a:t>Defined as :- presence of histologic abnormalities, including chronic inflammation, fibrosis, and progressive destruction of both exocrine and eventually endocrine tissue (atrophy).</a:t>
            </a:r>
          </a:p>
          <a:p>
            <a:pPr marL="0" indent="0">
              <a:lnSpc>
                <a:spcPct val="200000"/>
              </a:lnSpc>
              <a:buNone/>
            </a:pPr>
            <a:endParaRPr lang="en-US" sz="3200" dirty="0">
              <a:latin typeface="Baskerville Old Face" panose="020206020805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normAutofit/>
          </a:bodyPr>
          <a:lstStyle/>
          <a:p>
            <a:pPr algn="ctr"/>
            <a:r>
              <a:rPr lang="en-US" sz="5400" dirty="0" smtClean="0">
                <a:latin typeface="Baskerville Old Face" panose="02020602080505020303" pitchFamily="18" charset="0"/>
              </a:rPr>
              <a:t>Epidemiology :- </a:t>
            </a:r>
            <a:endParaRPr lang="en-US" sz="5400" dirty="0">
              <a:latin typeface="Baskerville Old Face" panose="02020602080505020303" pitchFamily="18" charset="0"/>
            </a:endParaRPr>
          </a:p>
        </p:txBody>
      </p:sp>
      <p:sp>
        <p:nvSpPr>
          <p:cNvPr id="1048611" name="Content Placeholder 2"/>
          <p:cNvSpPr>
            <a:spLocks noGrp="1"/>
          </p:cNvSpPr>
          <p:nvPr>
            <p:ph idx="1"/>
          </p:nvPr>
        </p:nvSpPr>
        <p:spPr/>
        <p:txBody>
          <a:bodyPr>
            <a:noAutofit/>
          </a:bodyPr>
          <a:lstStyle/>
          <a:p>
            <a:r>
              <a:rPr lang="en-US" sz="3200" dirty="0" smtClean="0">
                <a:latin typeface="Baskerville Old Face" panose="02020602080505020303" pitchFamily="18" charset="0"/>
              </a:rPr>
              <a:t>The worldwide annual incidence rate is reported to be approximately similar in all countries.</a:t>
            </a: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Which is ranging between 5-14 per 1,00,000 individuals, with a prevalence rate of 30-50 per 1,00,000 individuals.</a:t>
            </a:r>
          </a:p>
          <a:p>
            <a:endParaRPr lang="en-US" sz="3200" dirty="0">
              <a:latin typeface="Baskerville Old Face" panose="02020602080505020303" pitchFamily="18" charset="0"/>
            </a:endParaRPr>
          </a:p>
          <a:p>
            <a:r>
              <a:rPr lang="en-US" sz="3200" dirty="0" smtClean="0">
                <a:latin typeface="Baskerville Old Face" panose="02020602080505020303" pitchFamily="18" charset="0"/>
              </a:rPr>
              <a:t>Increasing incidence of chronic pancreatitis has been reported in the past decade, which may be due to an improvement in diagnosis and changes in disease definition. </a:t>
            </a:r>
            <a:endParaRPr lang="en-US" sz="3200" dirty="0">
              <a:latin typeface="Baskerville Old Face" panose="02020602080505020303"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2835</Words>
  <Application>Microsoft Office PowerPoint</Application>
  <PresentationFormat>Custom</PresentationFormat>
  <Paragraphs>510</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CHRONIC - PANCREATITIS </vt:lpstr>
      <vt:lpstr> 1. Weight: 75 - 125 g   2. Size: 10 to 20 cm   3. It lies in the retro peritoneum, is prismoid in shape and appears triangular on cross section with superior, inferior and anterior borders.   4. Anatomically divided into four portions, the head, neck,  body and tail.  5. Embryology:  Developes as 2 buds of ectoderm from primitive duodenum at junction of foregut and the midgut.</vt:lpstr>
      <vt:lpstr>Slide 3</vt:lpstr>
      <vt:lpstr>Nerve supply to pancreas :- </vt:lpstr>
      <vt:lpstr>Physiology :- </vt:lpstr>
      <vt:lpstr>Slide 6</vt:lpstr>
      <vt:lpstr>Different types of cells in pancreas :-</vt:lpstr>
      <vt:lpstr>CHRONIC PANCREATITIS :-</vt:lpstr>
      <vt:lpstr>Epidemiology :- </vt:lpstr>
      <vt:lpstr> </vt:lpstr>
      <vt:lpstr>Slide 11</vt:lpstr>
      <vt:lpstr>Mechanism of chronic pancreatitis :- </vt:lpstr>
      <vt:lpstr>Toxic metabolic hypothesis- Alcohol Abuse :- </vt:lpstr>
      <vt:lpstr>Slide 14</vt:lpstr>
      <vt:lpstr>Necrosis fibrosis hypothesis :-</vt:lpstr>
      <vt:lpstr>Ductal obstruction hypothesis :- </vt:lpstr>
      <vt:lpstr>Genetic forms :- </vt:lpstr>
      <vt:lpstr>Slide 18</vt:lpstr>
      <vt:lpstr>Spectrum of Chronic Pancreatitis :- </vt:lpstr>
      <vt:lpstr>Slide 20</vt:lpstr>
      <vt:lpstr>Types of Chronic Pancreatitis :- </vt:lpstr>
      <vt:lpstr>Slide 22</vt:lpstr>
      <vt:lpstr>TROPICAL PANCREATITIS :-</vt:lpstr>
      <vt:lpstr>Slide 24</vt:lpstr>
      <vt:lpstr>Slide 25</vt:lpstr>
      <vt:lpstr>Idiopathic Pancreatitis :- </vt:lpstr>
      <vt:lpstr>Slide 27</vt:lpstr>
      <vt:lpstr>Clinical features :-</vt:lpstr>
      <vt:lpstr>1. Pain in chronic pancreatitis :-  </vt:lpstr>
      <vt:lpstr>Slide 30</vt:lpstr>
      <vt:lpstr>Causes of pain :-</vt:lpstr>
      <vt:lpstr>Slide 32</vt:lpstr>
      <vt:lpstr>Slide 33</vt:lpstr>
      <vt:lpstr>2.    Steatorrhea  :- </vt:lpstr>
      <vt:lpstr>3. Diabetes :-</vt:lpstr>
      <vt:lpstr>Japanese pancreatology diagnostic criteria for early pancreatitis 1 :-</vt:lpstr>
      <vt:lpstr>ULTRASOUND :-</vt:lpstr>
      <vt:lpstr>Slide 38</vt:lpstr>
      <vt:lpstr>Slide 39</vt:lpstr>
      <vt:lpstr>Grading of CP by US and CT</vt:lpstr>
      <vt:lpstr>Upper GI tract barium series :-</vt:lpstr>
      <vt:lpstr>MRI :-</vt:lpstr>
      <vt:lpstr>Slide 43</vt:lpstr>
      <vt:lpstr>Slide 44</vt:lpstr>
      <vt:lpstr>Slide 45</vt:lpstr>
      <vt:lpstr>Investigation :-</vt:lpstr>
      <vt:lpstr>Slide 47</vt:lpstr>
      <vt:lpstr>Functional tests :-</vt:lpstr>
      <vt:lpstr>Slide 49</vt:lpstr>
      <vt:lpstr>Slide 50</vt:lpstr>
      <vt:lpstr>Complications :-</vt:lpstr>
      <vt:lpstr>Treatment :-</vt:lpstr>
      <vt:lpstr> A :-  Conservative </vt:lpstr>
      <vt:lpstr>B :- Amelioration of pain</vt:lpstr>
      <vt:lpstr>Slide 55</vt:lpstr>
      <vt:lpstr>Slide 56</vt:lpstr>
      <vt:lpstr>Slide 57</vt:lpstr>
      <vt:lpstr>3:- Antioxidants</vt:lpstr>
      <vt:lpstr>Nerve Blocks </vt:lpstr>
      <vt:lpstr>Slide 60</vt:lpstr>
      <vt:lpstr>Limitation for use of analgesics :- </vt:lpstr>
      <vt:lpstr>Interventional Therapy: Endoscopic Treatment</vt:lpstr>
      <vt:lpstr>Slide 63</vt:lpstr>
      <vt:lpstr>Indications for surgery  </vt:lpstr>
      <vt:lpstr> Surgerical intervention :- </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 PANCREATITIS</dc:title>
  <dc:creator>PCD</dc:creator>
  <cp:lastModifiedBy>Jeevana</cp:lastModifiedBy>
  <cp:revision>1</cp:revision>
  <dcterms:created xsi:type="dcterms:W3CDTF">2018-01-30T07:13:50Z</dcterms:created>
  <dcterms:modified xsi:type="dcterms:W3CDTF">2020-08-19T11:28:59Z</dcterms:modified>
</cp:coreProperties>
</file>