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9" r:id="rId3"/>
    <p:sldId id="261" r:id="rId4"/>
    <p:sldId id="300" r:id="rId5"/>
    <p:sldId id="263" r:id="rId6"/>
    <p:sldId id="264" r:id="rId7"/>
    <p:sldId id="269" r:id="rId8"/>
    <p:sldId id="302" r:id="rId9"/>
    <p:sldId id="266" r:id="rId10"/>
    <p:sldId id="268" r:id="rId11"/>
    <p:sldId id="303" r:id="rId12"/>
    <p:sldId id="270" r:id="rId13"/>
    <p:sldId id="271" r:id="rId14"/>
    <p:sldId id="272" r:id="rId15"/>
    <p:sldId id="273" r:id="rId16"/>
    <p:sldId id="308" r:id="rId17"/>
    <p:sldId id="275" r:id="rId18"/>
    <p:sldId id="301" r:id="rId19"/>
    <p:sldId id="276" r:id="rId20"/>
    <p:sldId id="277" r:id="rId21"/>
    <p:sldId id="281" r:id="rId22"/>
    <p:sldId id="278" r:id="rId23"/>
    <p:sldId id="280" r:id="rId24"/>
    <p:sldId id="304" r:id="rId25"/>
    <p:sldId id="282" r:id="rId26"/>
    <p:sldId id="284" r:id="rId27"/>
    <p:sldId id="285" r:id="rId28"/>
    <p:sldId id="286" r:id="rId29"/>
    <p:sldId id="287" r:id="rId30"/>
    <p:sldId id="288" r:id="rId31"/>
    <p:sldId id="349" r:id="rId32"/>
    <p:sldId id="283" r:id="rId33"/>
    <p:sldId id="289" r:id="rId34"/>
    <p:sldId id="290" r:id="rId35"/>
    <p:sldId id="291" r:id="rId36"/>
    <p:sldId id="305" r:id="rId37"/>
    <p:sldId id="292" r:id="rId38"/>
    <p:sldId id="306" r:id="rId39"/>
    <p:sldId id="293" r:id="rId40"/>
    <p:sldId id="296" r:id="rId41"/>
    <p:sldId id="294" r:id="rId42"/>
    <p:sldId id="295" r:id="rId43"/>
    <p:sldId id="297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48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7" r:id="rId83"/>
    <p:sldId id="346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94D82-D464-4E39-A8F9-0E642A8CEBD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C9107-3082-494F-8441-2B2FFD7CD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136F3-05AA-4BD3-A931-27A173CC4A7A}" type="slidenum">
              <a:rPr lang="en-GB"/>
              <a:pPr/>
              <a:t>49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716C6-6A7D-463C-AADE-650273615D04}" type="slidenum">
              <a:rPr lang="en-GB"/>
              <a:pPr/>
              <a:t>70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BDB80-01FD-4184-ABF7-625809DB3FF5}" type="slidenum">
              <a:rPr lang="en-GB"/>
              <a:pPr/>
              <a:t>71</a:t>
            </a:fld>
            <a:endParaRPr lang="en-GB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15C25-84ED-4691-BE96-F18BDF215371}" type="slidenum">
              <a:rPr lang="en-GB"/>
              <a:pPr/>
              <a:t>73</a:t>
            </a:fld>
            <a:endParaRPr lang="en-GB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10CEF-2277-4793-9211-D6D87394EB47}" type="slidenum">
              <a:rPr lang="en-GB"/>
              <a:pPr/>
              <a:t>75</a:t>
            </a:fld>
            <a:endParaRPr lang="en-GB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3E85C-6FB8-4BB6-AFC2-60982E031399}" type="slidenum">
              <a:rPr lang="en-GB"/>
              <a:pPr/>
              <a:t>50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6F3D1-AC43-4BD1-BD98-848750BFD179}" type="slidenum">
              <a:rPr lang="en-GB"/>
              <a:pPr/>
              <a:t>51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504A8-74F4-49A5-9273-A873D7F23439}" type="slidenum">
              <a:rPr lang="en-GB"/>
              <a:pPr/>
              <a:t>52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7E74C-2A52-4EF8-842F-C615D4BA469C}" type="slidenum">
              <a:rPr lang="en-GB"/>
              <a:pPr/>
              <a:t>55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98033-8335-4AA9-B4A5-6183FF287050}" type="slidenum">
              <a:rPr lang="en-GB"/>
              <a:pPr/>
              <a:t>59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B848B-8087-444F-B940-508FB8C864DC}" type="slidenum">
              <a:rPr lang="en-GB"/>
              <a:pPr/>
              <a:t>61</a:t>
            </a:fld>
            <a:endParaRPr lang="en-GB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36C30-3041-4F1B-8A4D-6CE5A3B3B8FC}" type="slidenum">
              <a:rPr lang="en-GB"/>
              <a:pPr/>
              <a:t>62</a:t>
            </a:fld>
            <a:endParaRPr lang="en-GB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D7E27-7C88-4570-936C-CB72F2881595}" type="slidenum">
              <a:rPr lang="en-GB"/>
              <a:pPr/>
              <a:t>63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800D17-E59D-4853-8DE0-D09FB44AF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enetics" TargetMode="External"/><Relationship Id="rId3" Type="http://schemas.openxmlformats.org/officeDocument/2006/relationships/hyperlink" Target="http://en.wikipedia.org/wiki/Organism" TargetMode="External"/><Relationship Id="rId7" Type="http://schemas.openxmlformats.org/officeDocument/2006/relationships/hyperlink" Target="http://en.wikipedia.org/wiki/Multicellular" TargetMode="External"/><Relationship Id="rId2" Type="http://schemas.openxmlformats.org/officeDocument/2006/relationships/hyperlink" Target="http://en.wikipedia.org/wiki/Lif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uman" TargetMode="External"/><Relationship Id="rId5" Type="http://schemas.openxmlformats.org/officeDocument/2006/relationships/hyperlink" Target="http://en.wikipedia.org/wiki/Unicellular" TargetMode="External"/><Relationship Id="rId4" Type="http://schemas.openxmlformats.org/officeDocument/2006/relationships/hyperlink" Target="http://en.wikipedia.org/wiki/Bacteri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rganelles" TargetMode="External"/><Relationship Id="rId2" Type="http://schemas.openxmlformats.org/officeDocument/2006/relationships/hyperlink" Target="http://en.wikipedia.org/wiki/Cytoso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clusion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Latin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tolaf.edu/people/giannini/flashanimat/transport/diffusion.swf" TargetMode="External"/><Relationship Id="rId4" Type="http://schemas.openxmlformats.org/officeDocument/2006/relationships/image" Target="../media/image24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enetics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endParaRPr lang="en-US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 bwMode="auto">
          <a:xfrm>
            <a:off x="914400" y="56388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TEJAS SHAH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6870700" cy="16002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Network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tubular and vesicular structure.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Vesicles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tubules are interconnected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with one another.</a:t>
            </a:r>
          </a:p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forms: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Smooth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Rough 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Rough ER is coated with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Ribosomes while Smooth is not coated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ER will be very prominent in cells actively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synthesising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proteins, e.g. immunoglobulin secreting plasma cells.</a:t>
            </a:r>
          </a:p>
          <a:p>
            <a:pPr>
              <a:lnSpc>
                <a:spcPct val="80000"/>
              </a:lnSpc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28600"/>
            <a:ext cx="6635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ENDOPLASMIC RETICULUM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2000" contrast="1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5668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Functions of 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Mechanical transport of substances.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Lipid synthesis by smooth 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Protein synthesis by rough 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Detoxification of various drugs.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GOLGI APPARATUS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678"/>
            <a:ext cx="8991600" cy="620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network of flattened smooth membranes and vesicles.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It’s a converging area of 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Carbohydrates groups are added to the nascent proteins while passing from the ER.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glycoproteins passed first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golgi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medial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golgi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golgitransport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vesiclesdestination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133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Finished product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direct secretion to surrounding medium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become integral part of plasma membrane but not secreted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stored and secreted upon stimulus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collected into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packets.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Functions: 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Maturation of synthesized protein by sorting, packaging and secretion.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LYSOSOMES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Lysosomes are tiny organelles known as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incinerator of cell.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bags of enzymes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lysosomal enzymes have an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optimum pH around 5.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enzymes are:</a:t>
            </a:r>
          </a:p>
          <a:p>
            <a:pPr>
              <a:buFont typeface="Franklin Gothic Medium" pitchFamily="34" charset="0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Polysaccharide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hydrolysing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enzymes: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glucosidase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frucosidase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Franklin Gothic Medium" pitchFamily="34" charset="0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protein: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cathepsin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collagenase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elastase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peptidase.</a:t>
            </a:r>
          </a:p>
          <a:p>
            <a:pPr>
              <a:buFont typeface="Franklin Gothic Medium" pitchFamily="34" charset="0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nucleic acid: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ribonuclease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deoxyribonuclease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structural and functional unit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all known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 tooltip="Life"/>
              </a:rPr>
              <a:t>living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 tooltip="Organism"/>
              </a:rPr>
              <a:t>organisms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organisms, such as most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 tooltip="Bacteria"/>
              </a:rPr>
              <a:t>bacteria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 tooltip="Unicellular"/>
              </a:rPr>
              <a:t>unicellular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(consist of a single cell).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organisms, such as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6" tooltip="Human"/>
              </a:rPr>
              <a:t>humans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are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7" tooltip="Multicellular"/>
              </a:rPr>
              <a:t>multicellular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cells contain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8" tooltip="Genetics"/>
              </a:rPr>
              <a:t>hereditary information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Surrounded by a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plasma membrane.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cytoplasm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contains a number of specialized organelles</a:t>
            </a:r>
            <a:endParaRPr lang="en-US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287338" lvl="2">
              <a:buFontTx/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pPr marL="287338" lvl="2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Allow the cell to digest:</a:t>
            </a:r>
          </a:p>
          <a:p>
            <a:pPr marL="287338" lvl="2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1. Damaged cellular structure.</a:t>
            </a:r>
          </a:p>
          <a:p>
            <a:pPr marL="287338" lvl="2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2. Food particles ingested by the cell.</a:t>
            </a:r>
          </a:p>
          <a:p>
            <a:pPr marL="287338" lvl="2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3. Digestion of bacteria.</a:t>
            </a:r>
          </a:p>
          <a:p>
            <a:pPr marL="287338" lvl="2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4. Sometimes digests self organelles k/a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'suicide bags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').</a:t>
            </a:r>
          </a:p>
          <a:p>
            <a:pPr marL="287338" lvl="2">
              <a:lnSpc>
                <a:spcPct val="80000"/>
              </a:lnSpc>
              <a:buFontTx/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Clinical applications: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Gout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phagocytosed urate crystals causes rupture of lysosome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release of enzymes  arthritis.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Post mortem autolysis: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cell death lysosomes rupture releasing hydrolytic enzymes.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Genetic diseases: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absent of lysosomal enzymes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accumulation of lipids/ polysaccharides.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Silicosis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phagocytosed silica particles in lung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lysosome rupture decreased lung elasticity</a:t>
            </a:r>
          </a:p>
          <a:p>
            <a:pPr marL="514350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PEROXISOMES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Granular matrix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peroxidase and catalase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prominent in leucocytes and platelets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Function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destroys the unwanted peroxides and other free radicals.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Spherical &amp; membrane-enclosed.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Cellular power plants’ or ‘Power house of the cell’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 membranes: inner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membrane turns into folds/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cristae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membrane contains the enzymes of citric acid cycle, urea cycle and heme synthesis.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MITOCHONDRIA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Functions :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Electron transport chain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ATP generation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Metabolic pathways: TCA cycle, beta oxidation of fatty acids,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ketogenesis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Part of urea synthesis, heme synthesis, gluconeogenesis, pyrimidine synthesis.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Role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in apoptosis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CYTOSKELETON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ytoskelet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Known as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Molecular Motors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 shape of cell.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responsible for cell movement.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Type: 1. Microtubule    2. Microfilament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Microtubule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,hollow structure.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Made up of two subunits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Alpha and Beta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tubulin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one End where assembly is taking place is k/a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 end.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disassembly is taking place is k/a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end.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of constant assembly and disassembly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microtubules are a dynamic portion of the cell skeleton.</a:t>
            </a:r>
          </a:p>
          <a:p>
            <a:pPr marL="514350" indent="-51435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icrot_sho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crotubu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010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Provide tracks for: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1.Transport of vesicles.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 Mitochondria.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3.Secretory granules.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4.Organeles.    From one part of the cell to another.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5. form the “spindle” which move chromosome in mitosis.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CYTOPLASM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Three major elements; the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2" tooltip="Cytosol"/>
              </a:rPr>
              <a:t>cytosol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3" tooltip="Organelles"/>
              </a:rPr>
              <a:t>organelles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4" tooltip="Inclusions"/>
              </a:rPr>
              <a:t>inclusions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cytoplasm holds organelles and protects them, such as the vacuole, endoplasmic reticulum, etc.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4" tooltip="Inclusions"/>
              </a:rPr>
              <a:t>inclusions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are chemical substances that store nutrients, secretory products and pigment granules.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 MEMBRANE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separates the cell from the external environment.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Membranes are mainly made up of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lipids, proteins and small amount of carbohydrates.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carbohydrates are present as glycoproteins and glycolipids.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Phospholipids are the most common lipids present and they are amphipathic in nature. Cell membranes also contain cholesterol.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3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FLUID MOSAIC MODEL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phospholipids are arranged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bilayers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polar head groups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oriented towards the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side and the cytoplasmic side with a hydrophobic core.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distribution of the phospholipids is such that choline containing phospholipids are mainly in the external layer and ethanolamine and serine containing phospholipids in the inner layer.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lipid bilayer shows free lateral movement of its compounds, hence the membrane is said to be fluid in nature.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1752600"/>
            <a:ext cx="91439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However, the components do not freely move from inner to outer layer, or outer to inner layer (flip-flop movement is restricted).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30000"/>
          </a:blip>
          <a:srcRect/>
          <a:stretch>
            <a:fillRect/>
          </a:stretch>
        </p:blipFill>
        <p:spPr bwMode="auto">
          <a:xfrm>
            <a:off x="381000" y="1914525"/>
            <a:ext cx="8458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745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Fluidity enables the membrane to perform endocytosis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dissolved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membrane.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main function is to determine degree of permeability of membrane to the water soluble substances.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nature of the fatty acids also affects the fluidity of membrane, the more unsaturated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fatty acids increase the fluidity.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4495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Membrane proteins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Proteins are embedded in the membrane.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types</a:t>
            </a:r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 Integral Proteins</a:t>
            </a:r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they pass through the membrane. Some proteins span the whole membrane called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transmembrane proteins.</a:t>
            </a:r>
          </a:p>
          <a:p>
            <a:pPr>
              <a:buNone/>
            </a:pPr>
            <a:r>
              <a:rPr lang="en-US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2. Peripheral Protein</a:t>
            </a:r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 either inside or      outside the membrane.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What’s the difference???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62000" y="6211669"/>
            <a:ext cx="3318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Prokaryotic cell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257800" y="6211669"/>
            <a:ext cx="3172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Eukaryotic cell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Proteins acts as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Adhesion molecules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Pumps: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Transporting ions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Carrier protein: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transporting substances like Glucose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Channels: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diffusion of substances.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Receptors: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Bind Hormones &amp; Transmitters thus causing physiological changes inside the cell.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Enzymes: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catalyzing reactions on the cell surface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TRANSPORT MECHANISMS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962400"/>
          </a:xfrm>
        </p:spPr>
        <p:txBody>
          <a:bodyPr/>
          <a:lstStyle/>
          <a:p>
            <a:pPr algn="ctr">
              <a:buNone/>
            </a:pPr>
            <a:r>
              <a:rPr lang="en-AU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Permeability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substances across the cell membrane </a:t>
            </a:r>
            <a:r>
              <a:rPr lang="en-A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depends on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Solubility in lipids                   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Not on their molecular size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Water soluble substances required carrier</a:t>
            </a:r>
          </a:p>
          <a:p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1439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0" y="0"/>
            <a:ext cx="9005661" cy="6165984"/>
            <a:chOff x="288" y="1104"/>
            <a:chExt cx="3971" cy="2976"/>
          </a:xfrm>
        </p:grpSpPr>
        <p:cxnSp>
          <p:nvCxnSpPr>
            <p:cNvPr id="4100" name="_s4100"/>
            <p:cNvCxnSpPr>
              <a:cxnSpLocks noChangeShapeType="1"/>
              <a:stCxn id="33" idx="3"/>
              <a:endCxn id="28" idx="3"/>
            </p:cNvCxnSpPr>
            <p:nvPr/>
          </p:nvCxnSpPr>
          <p:spPr bwMode="auto">
            <a:xfrm flipH="1" flipV="1">
              <a:off x="4149" y="2821"/>
              <a:ext cx="8" cy="1075"/>
            </a:xfrm>
            <a:prstGeom prst="bentConnector3">
              <a:avLst>
                <a:gd name="adj1" fmla="val -125999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01" name="_s4101"/>
            <p:cNvCxnSpPr>
              <a:cxnSpLocks noChangeShapeType="1"/>
              <a:stCxn id="32" idx="3"/>
              <a:endCxn id="28" idx="3"/>
            </p:cNvCxnSpPr>
            <p:nvPr/>
          </p:nvCxnSpPr>
          <p:spPr bwMode="auto">
            <a:xfrm flipH="1" flipV="1">
              <a:off x="4149" y="2821"/>
              <a:ext cx="8" cy="454"/>
            </a:xfrm>
            <a:prstGeom prst="bentConnector3">
              <a:avLst>
                <a:gd name="adj1" fmla="val -125999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02" name="_s4102"/>
            <p:cNvCxnSpPr>
              <a:cxnSpLocks noChangeShapeType="1"/>
              <a:stCxn id="31" idx="3"/>
              <a:endCxn id="29" idx="2"/>
            </p:cNvCxnSpPr>
            <p:nvPr/>
          </p:nvCxnSpPr>
          <p:spPr bwMode="auto">
            <a:xfrm flipV="1">
              <a:off x="2486" y="3049"/>
              <a:ext cx="245" cy="887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03" name="_s4103"/>
            <p:cNvCxnSpPr>
              <a:cxnSpLocks noChangeShapeType="1"/>
              <a:stCxn id="30" idx="3"/>
              <a:endCxn id="29" idx="2"/>
            </p:cNvCxnSpPr>
            <p:nvPr/>
          </p:nvCxnSpPr>
          <p:spPr bwMode="auto">
            <a:xfrm flipV="1">
              <a:off x="2484" y="3049"/>
              <a:ext cx="247" cy="309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04" name="_s4104"/>
            <p:cNvCxnSpPr>
              <a:cxnSpLocks noChangeShapeType="1"/>
              <a:stCxn id="29" idx="0"/>
              <a:endCxn id="26" idx="2"/>
            </p:cNvCxnSpPr>
            <p:nvPr/>
          </p:nvCxnSpPr>
          <p:spPr bwMode="auto">
            <a:xfrm rot="16200000">
              <a:off x="2725" y="2475"/>
              <a:ext cx="166" cy="154"/>
            </a:xfrm>
            <a:prstGeom prst="bentConnector3">
              <a:avLst>
                <a:gd name="adj1" fmla="val 37500"/>
              </a:avLst>
            </a:prstGeom>
            <a:noFill/>
            <a:ln w="38100">
              <a:solidFill>
                <a:srgbClr val="EBEB99"/>
              </a:solidFill>
              <a:miter lim="800000"/>
              <a:headEnd/>
              <a:tailEnd/>
            </a:ln>
          </p:spPr>
        </p:cxnSp>
        <p:cxnSp>
          <p:nvCxnSpPr>
            <p:cNvPr id="4105" name="_s4105"/>
            <p:cNvCxnSpPr>
              <a:cxnSpLocks noChangeShapeType="1"/>
              <a:stCxn id="28" idx="0"/>
              <a:endCxn id="26" idx="2"/>
            </p:cNvCxnSpPr>
            <p:nvPr/>
          </p:nvCxnSpPr>
          <p:spPr bwMode="auto">
            <a:xfrm rot="5400000" flipH="1">
              <a:off x="3221" y="2133"/>
              <a:ext cx="166" cy="837"/>
            </a:xfrm>
            <a:prstGeom prst="bentConnector3">
              <a:avLst>
                <a:gd name="adj1" fmla="val 375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06" name="_s4106"/>
            <p:cNvCxnSpPr>
              <a:cxnSpLocks noChangeShapeType="1"/>
              <a:stCxn id="27" idx="0"/>
              <a:endCxn id="26" idx="2"/>
            </p:cNvCxnSpPr>
            <p:nvPr/>
          </p:nvCxnSpPr>
          <p:spPr bwMode="auto">
            <a:xfrm rot="16200000">
              <a:off x="2230" y="1979"/>
              <a:ext cx="166" cy="1145"/>
            </a:xfrm>
            <a:prstGeom prst="bentConnector3">
              <a:avLst>
                <a:gd name="adj1" fmla="val 375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07" name="_s4107"/>
            <p:cNvCxnSpPr>
              <a:cxnSpLocks noChangeShapeType="1"/>
              <a:stCxn id="26" idx="0"/>
              <a:endCxn id="22" idx="2"/>
            </p:cNvCxnSpPr>
            <p:nvPr/>
          </p:nvCxnSpPr>
          <p:spPr bwMode="auto">
            <a:xfrm rot="5400000" flipH="1">
              <a:off x="2486" y="1657"/>
              <a:ext cx="166" cy="632"/>
            </a:xfrm>
            <a:prstGeom prst="bentConnector3">
              <a:avLst>
                <a:gd name="adj1" fmla="val 375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08" name="_s4108"/>
            <p:cNvCxnSpPr>
              <a:cxnSpLocks noChangeShapeType="1"/>
              <a:stCxn id="25" idx="0"/>
              <a:endCxn id="22" idx="2"/>
            </p:cNvCxnSpPr>
            <p:nvPr/>
          </p:nvCxnSpPr>
          <p:spPr bwMode="auto">
            <a:xfrm rot="16200000">
              <a:off x="1922" y="1725"/>
              <a:ext cx="166" cy="496"/>
            </a:xfrm>
            <a:prstGeom prst="bentConnector3">
              <a:avLst>
                <a:gd name="adj1" fmla="val 375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09" name="_s4109"/>
            <p:cNvCxnSpPr>
              <a:cxnSpLocks noChangeShapeType="1"/>
              <a:stCxn id="24" idx="0"/>
              <a:endCxn id="21" idx="2"/>
            </p:cNvCxnSpPr>
            <p:nvPr/>
          </p:nvCxnSpPr>
          <p:spPr bwMode="auto">
            <a:xfrm rot="16200000" flipV="1">
              <a:off x="640" y="2024"/>
              <a:ext cx="224" cy="5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10" name="_s4110"/>
            <p:cNvCxnSpPr>
              <a:cxnSpLocks noChangeShapeType="1"/>
              <a:stCxn id="23" idx="0"/>
              <a:endCxn id="20" idx="2"/>
            </p:cNvCxnSpPr>
            <p:nvPr/>
          </p:nvCxnSpPr>
          <p:spPr bwMode="auto">
            <a:xfrm rot="16200000" flipV="1">
              <a:off x="2935" y="693"/>
              <a:ext cx="126" cy="1523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11" name="_s4111"/>
            <p:cNvCxnSpPr>
              <a:cxnSpLocks noChangeShapeType="1"/>
              <a:stCxn id="22" idx="0"/>
              <a:endCxn id="20" idx="2"/>
            </p:cNvCxnSpPr>
            <p:nvPr/>
          </p:nvCxnSpPr>
          <p:spPr bwMode="auto">
            <a:xfrm rot="16200000" flipV="1">
              <a:off x="2182" y="1447"/>
              <a:ext cx="126" cy="16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12" name="_s4112"/>
            <p:cNvCxnSpPr>
              <a:cxnSpLocks noChangeShapeType="1"/>
              <a:stCxn id="21" idx="0"/>
              <a:endCxn id="20" idx="2"/>
            </p:cNvCxnSpPr>
            <p:nvPr/>
          </p:nvCxnSpPr>
          <p:spPr bwMode="auto">
            <a:xfrm rot="5400000" flipH="1" flipV="1">
              <a:off x="1430" y="711"/>
              <a:ext cx="126" cy="1487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_s4113"/>
            <p:cNvSpPr>
              <a:spLocks noChangeArrowheads="1"/>
            </p:cNvSpPr>
            <p:nvPr/>
          </p:nvSpPr>
          <p:spPr bwMode="auto">
            <a:xfrm>
              <a:off x="1565" y="1104"/>
              <a:ext cx="134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Transport  Mechanism</a:t>
              </a:r>
            </a:p>
          </p:txBody>
        </p:sp>
        <p:sp>
          <p:nvSpPr>
            <p:cNvPr id="21" name="_s4114"/>
            <p:cNvSpPr>
              <a:spLocks noChangeArrowheads="1"/>
            </p:cNvSpPr>
            <p:nvPr/>
          </p:nvSpPr>
          <p:spPr bwMode="auto">
            <a:xfrm>
              <a:off x="288" y="1518"/>
              <a:ext cx="923" cy="3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Active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Transport</a:t>
              </a:r>
            </a:p>
          </p:txBody>
        </p:sp>
        <p:sp>
          <p:nvSpPr>
            <p:cNvPr id="22" name="_s4115"/>
            <p:cNvSpPr>
              <a:spLocks noChangeArrowheads="1"/>
            </p:cNvSpPr>
            <p:nvPr/>
          </p:nvSpPr>
          <p:spPr bwMode="auto">
            <a:xfrm>
              <a:off x="1791" y="1518"/>
              <a:ext cx="923" cy="3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Passive Transport</a:t>
              </a:r>
            </a:p>
          </p:txBody>
        </p:sp>
        <p:sp>
          <p:nvSpPr>
            <p:cNvPr id="23" name="_s4116"/>
            <p:cNvSpPr>
              <a:spLocks noChangeArrowheads="1"/>
            </p:cNvSpPr>
            <p:nvPr/>
          </p:nvSpPr>
          <p:spPr bwMode="auto">
            <a:xfrm>
              <a:off x="3261" y="1518"/>
              <a:ext cx="998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Uniport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Symport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Antiport</a:t>
              </a:r>
            </a:p>
          </p:txBody>
        </p:sp>
        <p:sp>
          <p:nvSpPr>
            <p:cNvPr id="24" name="_s4117"/>
            <p:cNvSpPr>
              <a:spLocks noChangeArrowheads="1"/>
            </p:cNvSpPr>
            <p:nvPr/>
          </p:nvSpPr>
          <p:spPr bwMode="auto">
            <a:xfrm>
              <a:off x="322" y="2138"/>
              <a:ext cx="864" cy="6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E.g.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kumimoji="0" lang="en-US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-K</a:t>
              </a:r>
              <a:r>
                <a:rPr kumimoji="0" lang="en-US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ATPase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pump</a:t>
              </a:r>
              <a:endPara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_s4118"/>
            <p:cNvSpPr>
              <a:spLocks noChangeArrowheads="1"/>
            </p:cNvSpPr>
            <p:nvPr/>
          </p:nvSpPr>
          <p:spPr bwMode="auto">
            <a:xfrm>
              <a:off x="1313" y="2056"/>
              <a:ext cx="888" cy="4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Simple Diffusion</a:t>
              </a:r>
            </a:p>
          </p:txBody>
        </p:sp>
        <p:sp>
          <p:nvSpPr>
            <p:cNvPr id="26" name="_s4119"/>
            <p:cNvSpPr>
              <a:spLocks noChangeArrowheads="1"/>
            </p:cNvSpPr>
            <p:nvPr/>
          </p:nvSpPr>
          <p:spPr bwMode="auto">
            <a:xfrm>
              <a:off x="2372" y="2056"/>
              <a:ext cx="1025" cy="4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Facilitated Diffusion</a:t>
              </a:r>
            </a:p>
          </p:txBody>
        </p:sp>
        <p:sp>
          <p:nvSpPr>
            <p:cNvPr id="27" name="_s4120"/>
            <p:cNvSpPr>
              <a:spLocks noChangeArrowheads="1"/>
            </p:cNvSpPr>
            <p:nvPr/>
          </p:nvSpPr>
          <p:spPr bwMode="auto">
            <a:xfrm>
              <a:off x="1313" y="2635"/>
              <a:ext cx="854" cy="41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Aquaporin</a:t>
              </a:r>
            </a:p>
          </p:txBody>
        </p:sp>
        <p:sp>
          <p:nvSpPr>
            <p:cNvPr id="28" name="_s4121"/>
            <p:cNvSpPr>
              <a:spLocks noChangeArrowheads="1"/>
            </p:cNvSpPr>
            <p:nvPr/>
          </p:nvSpPr>
          <p:spPr bwMode="auto">
            <a:xfrm>
              <a:off x="3295" y="2635"/>
              <a:ext cx="854" cy="3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Ionophores</a:t>
              </a:r>
            </a:p>
          </p:txBody>
        </p:sp>
        <p:sp>
          <p:nvSpPr>
            <p:cNvPr id="29" name="_s4122"/>
            <p:cNvSpPr>
              <a:spLocks noChangeArrowheads="1"/>
            </p:cNvSpPr>
            <p:nvPr/>
          </p:nvSpPr>
          <p:spPr bwMode="auto">
            <a:xfrm>
              <a:off x="2304" y="2635"/>
              <a:ext cx="854" cy="41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Ion Channel</a:t>
              </a:r>
            </a:p>
          </p:txBody>
        </p:sp>
        <p:sp>
          <p:nvSpPr>
            <p:cNvPr id="30" name="_s4123"/>
            <p:cNvSpPr>
              <a:spLocks noChangeArrowheads="1"/>
            </p:cNvSpPr>
            <p:nvPr/>
          </p:nvSpPr>
          <p:spPr bwMode="auto">
            <a:xfrm>
              <a:off x="1397" y="3214"/>
              <a:ext cx="1087" cy="2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Ligand Gated Channel</a:t>
              </a:r>
            </a:p>
          </p:txBody>
        </p:sp>
        <p:sp>
          <p:nvSpPr>
            <p:cNvPr id="31" name="_s4124"/>
            <p:cNvSpPr>
              <a:spLocks noChangeArrowheads="1"/>
            </p:cNvSpPr>
            <p:nvPr/>
          </p:nvSpPr>
          <p:spPr bwMode="auto">
            <a:xfrm>
              <a:off x="1397" y="3793"/>
              <a:ext cx="1089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Voltage Gated Channel</a:t>
              </a:r>
            </a:p>
          </p:txBody>
        </p:sp>
        <p:sp>
          <p:nvSpPr>
            <p:cNvPr id="32" name="_s4125"/>
            <p:cNvSpPr>
              <a:spLocks noChangeArrowheads="1"/>
            </p:cNvSpPr>
            <p:nvPr/>
          </p:nvSpPr>
          <p:spPr bwMode="auto">
            <a:xfrm>
              <a:off x="3178" y="3131"/>
              <a:ext cx="979" cy="2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Mobile Ion Carrier</a:t>
              </a:r>
            </a:p>
          </p:txBody>
        </p:sp>
        <p:sp>
          <p:nvSpPr>
            <p:cNvPr id="33" name="_s4126"/>
            <p:cNvSpPr>
              <a:spLocks noChangeArrowheads="1"/>
            </p:cNvSpPr>
            <p:nvPr/>
          </p:nvSpPr>
          <p:spPr bwMode="auto">
            <a:xfrm>
              <a:off x="3178" y="3752"/>
              <a:ext cx="979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Channel Former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Identify the type of transport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800600"/>
            <a:ext cx="4038600" cy="990600"/>
          </a:xfrm>
        </p:spPr>
        <p:txBody>
          <a:bodyPr/>
          <a:lstStyle/>
          <a:p>
            <a:pPr>
              <a:buNone/>
            </a:pPr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ACTIVE TRANSPORT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4800600"/>
            <a:ext cx="4038600" cy="1066800"/>
          </a:xfrm>
        </p:spPr>
        <p:txBody>
          <a:bodyPr/>
          <a:lstStyle/>
          <a:p>
            <a:pPr>
              <a:buNone/>
            </a:pPr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PASSIVE TRANSPORT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j02347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2057400" cy="1908175"/>
          </a:xfrm>
          <a:prstGeom prst="rect">
            <a:avLst/>
          </a:prstGeom>
          <a:noFill/>
        </p:spPr>
      </p:pic>
      <p:pic>
        <p:nvPicPr>
          <p:cNvPr id="6" name="Picture 9" descr="j02347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048000" cy="2290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Transport is based on </a:t>
            </a:r>
            <a:br>
              <a:rPr lang="en-A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 Gradient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2362199"/>
          </a:xfrm>
        </p:spPr>
        <p:txBody>
          <a:bodyPr>
            <a:norm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Number of molecules in a given unit of volume (e.g. grams / liter; moles / liter)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657600"/>
            <a:ext cx="9144000" cy="2285999"/>
          </a:xfrm>
        </p:spPr>
        <p:txBody>
          <a:bodyPr>
            <a:norm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Gradient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Difference between two regions of space such that  molecules move from one region to the other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Passive Transport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marL="609600" indent="-609600"/>
            <a:r>
              <a:rPr lang="en-US" dirty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 no energy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/>
            <a:r>
              <a:rPr lang="en-US" dirty="0">
                <a:latin typeface="Times New Roman" pitchFamily="18" charset="0"/>
                <a:cs typeface="Times New Roman" pitchFamily="18" charset="0"/>
              </a:rPr>
              <a:t>molecules move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randomly</a:t>
            </a:r>
          </a:p>
          <a:p>
            <a:pPr marL="609600" indent="-609600"/>
            <a:r>
              <a:rPr lang="en-US" dirty="0">
                <a:latin typeface="Times New Roman" pitchFamily="18" charset="0"/>
                <a:cs typeface="Times New Roman" pitchFamily="18" charset="0"/>
              </a:rPr>
              <a:t>Molecules spread out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an area of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concentration to an area of l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(High</a:t>
            </a:r>
            <a:r>
              <a:rPr lang="en-US" sz="4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Low)</a:t>
            </a:r>
          </a:p>
          <a:p>
            <a:pPr marL="609600" indent="-609600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Three types: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609600" indent="-609600">
              <a:buFontTx/>
              <a:buNone/>
            </a:pPr>
            <a:endParaRPr lang="en-US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533400" y="914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286000" cy="6629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(pl.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nuclei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 from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2" tooltip="Latin"/>
              </a:rPr>
              <a:t>Latin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nuculeus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"little nut")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0036" name="Picture 4" descr="RNA3"/>
          <p:cNvPicPr>
            <a:picLocks noChangeAspect="1" noChangeArrowheads="1"/>
          </p:cNvPicPr>
          <p:nvPr/>
        </p:nvPicPr>
        <p:blipFill>
          <a:blip r:embed="rId3" cstate="print">
            <a:lum bright="-14000" contrast="40000"/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 Types of Passive Transport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Simple Diffusion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Facilitative Diffusion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diffusion with the help of transport proteins 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diffusion of water</a:t>
            </a:r>
          </a:p>
          <a:p>
            <a:pPr marL="609600" indent="-60960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727825" cy="5508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Passive Transport: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6130925" cy="5257800"/>
          </a:xfrm>
          <a:ln>
            <a:solidFill>
              <a:schemeClr val="tx1"/>
            </a:solidFill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Diffusion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random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movement of particles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an area of high concentration to an area of low concentration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High to Low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3400" indent="-533400"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Diffusion continues until all molecules are evenly spaced (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reached)-</a:t>
            </a:r>
            <a:r>
              <a:rPr 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molecules will still move around but stay spread out.</a:t>
            </a:r>
          </a:p>
          <a:p>
            <a:pPr marL="533400" indent="-533400" algn="ctr">
              <a:buFontTx/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5" descr="diffusion-animated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1066800"/>
            <a:ext cx="2209800" cy="2209800"/>
          </a:xfrm>
          <a:noFill/>
          <a:ln/>
        </p:spPr>
      </p:pic>
      <p:pic>
        <p:nvPicPr>
          <p:cNvPr id="30727" name="Picture 7" descr="diffa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505200"/>
            <a:ext cx="1908175" cy="3114675"/>
          </a:xfrm>
          <a:prstGeom prst="rect">
            <a:avLst/>
          </a:prstGeom>
          <a:noFill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400800" y="6523038"/>
            <a:ext cx="27432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900">
                <a:solidFill>
                  <a:schemeClr val="tx2"/>
                </a:solidFill>
              </a:rPr>
              <a:t>http://bio.winona.edu/berg/Free.htm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324600" y="152400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400" dirty="0"/>
              <a:t>  </a:t>
            </a:r>
            <a:r>
              <a:rPr lang="en-US" sz="2400" dirty="0">
                <a:hlinkClick r:id="rId5"/>
              </a:rPr>
              <a:t>Simple Diffusion Animation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953000" cy="5257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Facilitated diffusion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diffusion of specific particles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through transport proteins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found in the membrane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Transport Proteins are 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they “select” only certain molecules  to cross the membrane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Transports larger or charged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molecules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Bidirectional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Rapid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Ping-pong mechanism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9" name="Picture 5" descr="diffuse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371600"/>
            <a:ext cx="3886200" cy="1981200"/>
          </a:xfrm>
          <a:noFill/>
          <a:ln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181600" y="3352800"/>
            <a:ext cx="198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Facilitated diffusion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(Channel Protein)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634288" y="3429000"/>
            <a:ext cx="1509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Diffusion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(Lipid Bilayer)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Passive Transport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Facilitated Diffusion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943600" y="838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8229600" y="838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5" autoUpdateAnimBg="0"/>
      <p:bldP spid="36870" grpId="0" autoUpdateAnimBg="0"/>
      <p:bldP spid="36871" grpId="0" autoUpdateAnimBg="0"/>
      <p:bldP spid="36877" grpId="0"/>
      <p:bldP spid="368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facil-diffus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6400800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8686800" cy="2286000"/>
          </a:xfrm>
          <a:ln>
            <a:solidFill>
              <a:schemeClr val="tx1"/>
            </a:solidFill>
          </a:ln>
        </p:spPr>
        <p:txBody>
          <a:bodyPr/>
          <a:lstStyle/>
          <a:p>
            <a:pPr marL="304800" indent="-304800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3.Osmosis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diffusion of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a selectively permeable membrane</a:t>
            </a:r>
          </a:p>
          <a:p>
            <a:pPr marL="304800" indent="-304800"/>
            <a:r>
              <a:rPr lang="en-US" dirty="0">
                <a:latin typeface="Times New Roman" pitchFamily="18" charset="0"/>
                <a:cs typeface="Times New Roman" pitchFamily="18" charset="0"/>
              </a:rPr>
              <a:t>Water moves from high to low concentrations</a:t>
            </a:r>
            <a:endParaRPr lang="en-US" i="1" dirty="0">
              <a:solidFill>
                <a:srgbClr val="FFF597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lvl="1" indent="-304800">
              <a:buFontTx/>
              <a:buAutoNum type="alphaL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762000" lvl="1" indent="-304800">
              <a:buFontTx/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Passive Transport: 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Osmosis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A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Osmosis 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osmosis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447800"/>
            <a:ext cx="6477000" cy="441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Aquaporins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91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Water channels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Tetramer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than 10 aquaporins found in human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AQP 1 – Choroid plexus of lateral ventricle &amp; 			Play role in formation of CSF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AQP 4 – Predominant water channel in brain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several disease, it’s function impaired.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Nephrogenic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diabetes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insipidus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 of osmosis on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9144000" cy="4373563"/>
          </a:xfrm>
        </p:spPr>
        <p:txBody>
          <a:bodyPr>
            <a:normAutofit/>
          </a:bodyPr>
          <a:lstStyle/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Isotonic solution </a:t>
            </a: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Hypotonic solution</a:t>
            </a: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Hypertonic solution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5118100" cy="6175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Hypotonic Solution</a:t>
            </a:r>
          </a:p>
        </p:txBody>
      </p:sp>
      <p:pic>
        <p:nvPicPr>
          <p:cNvPr id="48132" name="Picture 4" descr="hypo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14600"/>
            <a:ext cx="2895600" cy="2895600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66688" y="992188"/>
            <a:ext cx="8766175" cy="138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Hypotonic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The solution has a lower concentration of solutes and a higher concentration of water than inside the cell. 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(Low solute; High water)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88913" y="5564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Water moves from the solution to inside the cell): Cell Swells and bursts open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cytolysis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)!</a:t>
            </a:r>
          </a:p>
        </p:txBody>
      </p:sp>
      <p:pic>
        <p:nvPicPr>
          <p:cNvPr id="48136" name="Picture 8" descr="RBC in hypoto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667000"/>
            <a:ext cx="34226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 autoUpdateAnimBg="0"/>
      <p:bldP spid="48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prominent organelle &amp; control centre of cell.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cell in the body contain nucleus, except mature RBCs.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contains most of the cell's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 tooltip="Genetics"/>
              </a:rPr>
              <a:t>genetic material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 membranes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inner perinuclear membrane with numerous pores and outer one is continuous with endoplasmin reticulum.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Lighter shaded area is called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nucleolus.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b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5715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5118100" cy="6175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Hypertonic Solution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138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Hypertonic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solution has a higher concentration of solutes and a lower concentration of water than inside the cell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(High solute; Low water)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2400" y="5715000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Water moves from inside the cell  into the solution:   Cell shrinks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Plasmolysis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)!</a:t>
            </a:r>
          </a:p>
        </p:txBody>
      </p:sp>
      <p:pic>
        <p:nvPicPr>
          <p:cNvPr id="43014" name="Picture 6" descr="hyper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3429000" cy="2900363"/>
          </a:xfrm>
          <a:prstGeom prst="rect">
            <a:avLst/>
          </a:prstGeom>
          <a:noFill/>
        </p:spPr>
      </p:pic>
      <p:pic>
        <p:nvPicPr>
          <p:cNvPr id="43015" name="Picture 7" descr="RBC in hypertonic"/>
          <p:cNvPicPr>
            <a:picLocks noChangeAspect="1" noChangeArrowheads="1"/>
          </p:cNvPicPr>
          <p:nvPr/>
        </p:nvPicPr>
        <p:blipFill>
          <a:blip r:embed="rId4" cstate="print"/>
          <a:srcRect l="31200" t="19800"/>
          <a:stretch>
            <a:fillRect/>
          </a:stretch>
        </p:blipFill>
        <p:spPr bwMode="auto">
          <a:xfrm>
            <a:off x="7300913" y="2590800"/>
            <a:ext cx="1843087" cy="2438400"/>
          </a:xfrm>
          <a:prstGeom prst="rect">
            <a:avLst/>
          </a:prstGeom>
          <a:noFill/>
        </p:spPr>
      </p:pic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7924800" y="41910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018" name="Picture 10" descr="turg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514600"/>
            <a:ext cx="3733800" cy="2911475"/>
          </a:xfrm>
          <a:prstGeom prst="rect">
            <a:avLst/>
          </a:prstGeom>
          <a:noFill/>
        </p:spPr>
      </p:pic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6705600" y="45720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772400" y="4953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shrinks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876800" y="3505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  <p:bldP spid="43013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118100" cy="6175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Isotonic Solution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Isotonic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concentration of solutes in the solution is equal to the concentration of solutes inside the cell.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8913" y="5275263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Water moves equally in both directions and the cell remains same size!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(Dynamic Equilibrium)</a:t>
            </a:r>
          </a:p>
        </p:txBody>
      </p:sp>
      <p:pic>
        <p:nvPicPr>
          <p:cNvPr id="44038" name="Picture 6" descr="iso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2401888"/>
            <a:ext cx="2857500" cy="2320925"/>
          </a:xfrm>
          <a:prstGeom prst="rect">
            <a:avLst/>
          </a:prstGeom>
          <a:noFill/>
        </p:spPr>
      </p:pic>
      <p:pic>
        <p:nvPicPr>
          <p:cNvPr id="44039" name="Picture 7" descr="red blood cell iin isotonic sol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0338" y="2320925"/>
            <a:ext cx="1974850" cy="2441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5"/>
          <p:cNvPicPr>
            <a:picLocks noChangeAspect="1" noChangeArrowheads="1"/>
          </p:cNvPicPr>
          <p:nvPr/>
        </p:nvPicPr>
        <p:blipFill>
          <a:blip r:embed="rId3" cstate="print"/>
          <a:srcRect l="9599" t="12601" r="9599" b="3600"/>
          <a:stretch>
            <a:fillRect/>
          </a:stretch>
        </p:blipFill>
        <p:spPr bwMode="auto">
          <a:xfrm>
            <a:off x="762000" y="762000"/>
            <a:ext cx="7086600" cy="49022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" y="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What type of solution are these cells in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95600" y="2819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629400" y="2743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724400" y="2743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Hypertonic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4196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Isotonic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1722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Hypotonic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 CHANNELS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(Cation conductive channels)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000" b="1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Quick transporter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electrolyte like Ca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,Na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for </a:t>
            </a:r>
          </a:p>
          <a:p>
            <a:pPr marL="2068513" eaLnBrk="1" hangingPunct="1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Nerve impulse conduction, </a:t>
            </a:r>
          </a:p>
          <a:p>
            <a:pPr marL="2068513" eaLnBrk="1" hangingPunct="1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Synaptic transmission, </a:t>
            </a:r>
          </a:p>
          <a:p>
            <a:pPr marL="2068513" eaLnBrk="1" hangingPunct="1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Secretion biologically active substance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1.Voltage gated channels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which open by membrane depolarization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Involve in nerve impulse conduction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e.g. Na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channels, 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channels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6553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Ligand gated channels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Open by binding of effector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Acetyl choline which open Na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channel &amp; generate action potential in post synaptic membrane.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Inositol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triphosphate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opens Ca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channel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sarcoplasmic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reticulum  </a:t>
            </a:r>
          </a:p>
          <a:p>
            <a:pPr>
              <a:buNone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Amelogenin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in enamel acts as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channel 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9000" contrast="13000"/>
          </a:blip>
          <a:srcRect/>
          <a:stretch>
            <a:fillRect/>
          </a:stretch>
        </p:blipFill>
        <p:spPr bwMode="auto">
          <a:xfrm>
            <a:off x="1600200" y="0"/>
            <a:ext cx="5410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Ionophores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7925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These are the membrane shuttles for specific ions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Transport antibiotic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Mobile ion carriers – Valinomycin, it allows K+ ions to permeate the mitochondria and thus disrupt the proton gradient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Channel formers – Gramicidin</a:t>
            </a:r>
          </a:p>
          <a:p>
            <a:pPr eaLnBrk="1" hangingPunct="1"/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They are produced by micro-organisms and are used as antibiotics.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Active Transport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46050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50000"/>
              </a:spcAft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actively moves molecules to where they are needed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Movement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an area of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concentration to an area of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(Low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High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Requires </a:t>
            </a:r>
            <a:r>
              <a:rPr lang="en-A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transporters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Three Types: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09600" y="13716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05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Types of Active Transport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" y="1676400"/>
            <a:ext cx="8229600" cy="344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en-US" sz="1600" dirty="0">
              <a:solidFill>
                <a:srgbClr val="FFF59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Protein Pumps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-transport proteins that require energy to do work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Sodium / Potassium Pumps are important in nerve responses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Ca++ pump in muscle contraction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0" y="1143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 changes shape to move molecules:  this requires energy!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antipo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934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248400" cy="5508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Types of Active Transport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5133975"/>
          </a:xfrm>
          <a:ln>
            <a:solidFill>
              <a:schemeClr val="tx1"/>
            </a:solidFill>
          </a:ln>
        </p:spPr>
        <p:txBody>
          <a:bodyPr/>
          <a:lstStyle/>
          <a:p>
            <a:pPr marL="533400" indent="-53340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Endocytosis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taking bulky material into a cell </a:t>
            </a:r>
          </a:p>
          <a:p>
            <a:pPr marL="914400" lvl="1" indent="-457200"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Uses energy</a:t>
            </a:r>
          </a:p>
          <a:p>
            <a:pPr marL="914400" lvl="1" indent="-457200"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Cell membrane in-folds around food particle</a:t>
            </a:r>
          </a:p>
          <a:p>
            <a:pPr marL="914400" lvl="1" indent="-457200"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eating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914400" lvl="1" indent="-457200"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forms food vacuole &amp; digests food</a:t>
            </a:r>
          </a:p>
          <a:p>
            <a:pPr marL="914400" lvl="1" indent="-457200"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is how white blood cells eat bacteria!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10400" cy="55086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Types of Active Transport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9713"/>
            <a:ext cx="9144000" cy="534828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Exocytosis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Forces material out of cell in bulk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membrane surrounding the material fuses with cell membrane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Cell changes shape – requires energy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EX:  Hormones or wastes released from cell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5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xocytosis 2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Desktop\exocy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629400" cy="449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35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Uniport,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Symport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Antiport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Uniport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carries single solute across the membrane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glucose transporter in most of the cells.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Co-transport: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 of one molecule depends on simultaneous or sequential transfer of another molecule</a:t>
            </a: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Two types: </a:t>
            </a:r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Symport and Antiport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39163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symport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the transporter carries two solutes in the same direction. E.g., sodium dependent glucose transport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antiport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system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carries two solutes or ions in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opposisite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direction :e.g. sodium pump.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80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Marker Enzyme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 Narrow" pitchFamily="34" charset="0"/>
              </a:rPr>
              <a:t>Mitochondria 		– 	ATP synthase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 Narrow" pitchFamily="34" charset="0"/>
              </a:rPr>
              <a:t>Lysosome 		– 	</a:t>
            </a:r>
            <a:r>
              <a:rPr lang="en-US" sz="2800" dirty="0" err="1" smtClean="0">
                <a:latin typeface="Arial Narrow" pitchFamily="34" charset="0"/>
              </a:rPr>
              <a:t>Cathepsin</a:t>
            </a:r>
            <a:endParaRPr lang="en-US" sz="2800" dirty="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 Narrow" pitchFamily="34" charset="0"/>
              </a:rPr>
              <a:t>Golgi complex 	– 	</a:t>
            </a:r>
            <a:r>
              <a:rPr lang="en-US" sz="2800" dirty="0" err="1" smtClean="0">
                <a:latin typeface="Arial Narrow" pitchFamily="34" charset="0"/>
              </a:rPr>
              <a:t>Galactosyl</a:t>
            </a:r>
            <a:r>
              <a:rPr lang="en-US" sz="2800" dirty="0" smtClean="0">
                <a:latin typeface="Arial Narrow" pitchFamily="34" charset="0"/>
              </a:rPr>
              <a:t> transferase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 smtClean="0">
                <a:latin typeface="Arial Narrow" pitchFamily="34" charset="0"/>
              </a:rPr>
              <a:t>Microsomes</a:t>
            </a:r>
            <a:r>
              <a:rPr lang="en-US" sz="2800" dirty="0" smtClean="0">
                <a:latin typeface="Arial Narrow" pitchFamily="34" charset="0"/>
              </a:rPr>
              <a:t> 		– 	Glucose 6 phosphatase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 Narrow" pitchFamily="34" charset="0"/>
              </a:rPr>
              <a:t>Cytoplasm 		– 	LDH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 smtClean="0">
                <a:latin typeface="Arial Narrow" pitchFamily="34" charset="0"/>
              </a:rPr>
              <a:t>Peroxime</a:t>
            </a:r>
            <a:r>
              <a:rPr lang="en-US" sz="2800" dirty="0" smtClean="0">
                <a:latin typeface="Arial Narrow" pitchFamily="34" charset="0"/>
              </a:rPr>
              <a:t> 		– 	Catalase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 Narrow" pitchFamily="34" charset="0"/>
              </a:rPr>
              <a:t>Plasma membrane 	– 	5’Nucleiotidase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AU" sz="8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THANK</a:t>
            </a:r>
            <a:r>
              <a:rPr lang="en-AU" sz="8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AU" sz="8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4403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pPr marL="514350" indent="-514350"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DNA replication </a:t>
            </a:r>
          </a:p>
          <a:p>
            <a:pPr marL="514350" indent="-514350"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RNA synthesis (transcription)</a:t>
            </a:r>
          </a:p>
          <a:p>
            <a:pPr marL="514350" indent="-514350">
              <a:buAutoNum type="arabicPeriod"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1908</Words>
  <Application>Microsoft Office PowerPoint</Application>
  <PresentationFormat>On-screen Show (4:3)</PresentationFormat>
  <Paragraphs>299</Paragraphs>
  <Slides>83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CELL</vt:lpstr>
      <vt:lpstr>Slide 2</vt:lpstr>
      <vt:lpstr>Slide 3</vt:lpstr>
      <vt:lpstr>What’s the difference???</vt:lpstr>
      <vt:lpstr>Nucleus    (pl. nuclei; from Latin nucleus or nuculeus, "little nut")</vt:lpstr>
      <vt:lpstr>Slide 6</vt:lpstr>
      <vt:lpstr>Slide 7</vt:lpstr>
      <vt:lpstr>Slide 8</vt:lpstr>
      <vt:lpstr>Slide 9</vt:lpstr>
      <vt:lpstr> </vt:lpstr>
      <vt:lpstr>Slide 11</vt:lpstr>
      <vt:lpstr>Slide 12</vt:lpstr>
      <vt:lpstr>GOLGI APPARATUS</vt:lpstr>
      <vt:lpstr>Slide 14</vt:lpstr>
      <vt:lpstr>Slide 15</vt:lpstr>
      <vt:lpstr>Slide 16</vt:lpstr>
      <vt:lpstr>Slide 17</vt:lpstr>
      <vt:lpstr>Slide 18</vt:lpstr>
      <vt:lpstr>LYSOSOMES</vt:lpstr>
      <vt:lpstr>Slide 20</vt:lpstr>
      <vt:lpstr>Slide 21</vt:lpstr>
      <vt:lpstr>PEROXISOMES </vt:lpstr>
      <vt:lpstr>MITOCHONDRIA</vt:lpstr>
      <vt:lpstr>Slide 24</vt:lpstr>
      <vt:lpstr>Slide 25</vt:lpstr>
      <vt:lpstr>CYTOSKELETON</vt:lpstr>
      <vt:lpstr>Slide 27</vt:lpstr>
      <vt:lpstr>Slide 28</vt:lpstr>
      <vt:lpstr>Slide 29</vt:lpstr>
      <vt:lpstr>Slide 30</vt:lpstr>
      <vt:lpstr>Slide 31</vt:lpstr>
      <vt:lpstr>THE CYTOPLASM</vt:lpstr>
      <vt:lpstr>PLASMA MEMBRANE</vt:lpstr>
      <vt:lpstr>Slide 34</vt:lpstr>
      <vt:lpstr>FLUID MOSAIC MODEL</vt:lpstr>
      <vt:lpstr>Slide 36</vt:lpstr>
      <vt:lpstr>Slide 37</vt:lpstr>
      <vt:lpstr>Slide 38</vt:lpstr>
      <vt:lpstr>Membrane proteins </vt:lpstr>
      <vt:lpstr>Slide 40</vt:lpstr>
      <vt:lpstr>Slide 41</vt:lpstr>
      <vt:lpstr>Slide 42</vt:lpstr>
      <vt:lpstr>Slide 43</vt:lpstr>
      <vt:lpstr>CELL TRANSPORT MECHANISMS</vt:lpstr>
      <vt:lpstr>Slide 45</vt:lpstr>
      <vt:lpstr>Slide 46</vt:lpstr>
      <vt:lpstr>Identify the type of transport</vt:lpstr>
      <vt:lpstr>Transport is based on  Concentration Gradient</vt:lpstr>
      <vt:lpstr>Passive Transport</vt:lpstr>
      <vt:lpstr>3 Types of Passive Transport</vt:lpstr>
      <vt:lpstr>Passive Transport:  1. Diffusion</vt:lpstr>
      <vt:lpstr>Slide 52</vt:lpstr>
      <vt:lpstr>Slide 53</vt:lpstr>
      <vt:lpstr>Slide 54</vt:lpstr>
      <vt:lpstr>Slide 55</vt:lpstr>
      <vt:lpstr>Osmosis </vt:lpstr>
      <vt:lpstr>Aquaporins</vt:lpstr>
      <vt:lpstr>Effect of osmosis on life</vt:lpstr>
      <vt:lpstr>Hypotonic Solution</vt:lpstr>
      <vt:lpstr>Slide 60</vt:lpstr>
      <vt:lpstr>Hypertonic Solution</vt:lpstr>
      <vt:lpstr>Isotonic Solution</vt:lpstr>
      <vt:lpstr>Slide 63</vt:lpstr>
      <vt:lpstr>Slide 64</vt:lpstr>
      <vt:lpstr>Slide 65</vt:lpstr>
      <vt:lpstr>Slide 66</vt:lpstr>
      <vt:lpstr>Slide 67</vt:lpstr>
      <vt:lpstr>Slide 68</vt:lpstr>
      <vt:lpstr>Ionophores</vt:lpstr>
      <vt:lpstr>Active Transport</vt:lpstr>
      <vt:lpstr>Types of Active Transport</vt:lpstr>
      <vt:lpstr>Slide 72</vt:lpstr>
      <vt:lpstr>Types of Active Transport</vt:lpstr>
      <vt:lpstr>Slide 74</vt:lpstr>
      <vt:lpstr>Types of Active Transport</vt:lpstr>
      <vt:lpstr>Slide 76</vt:lpstr>
      <vt:lpstr>Slide 77</vt:lpstr>
      <vt:lpstr>Uniport, Symport and Antiport</vt:lpstr>
      <vt:lpstr>Slide 79</vt:lpstr>
      <vt:lpstr>Slide 80</vt:lpstr>
      <vt:lpstr>Marker Enzyme</vt:lpstr>
      <vt:lpstr>Slide 82</vt:lpstr>
      <vt:lpstr>Slide 83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</dc:title>
  <dc:creator/>
  <cp:lastModifiedBy>admin</cp:lastModifiedBy>
  <cp:revision>61</cp:revision>
  <dcterms:created xsi:type="dcterms:W3CDTF">2006-08-16T00:00:00Z</dcterms:created>
  <dcterms:modified xsi:type="dcterms:W3CDTF">2020-08-15T16:42:28Z</dcterms:modified>
</cp:coreProperties>
</file>