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7" r:id="rId3"/>
    <p:sldId id="256" r:id="rId4"/>
    <p:sldId id="258" r:id="rId5"/>
    <p:sldId id="259" r:id="rId6"/>
    <p:sldId id="269" r:id="rId7"/>
    <p:sldId id="268" r:id="rId8"/>
    <p:sldId id="266" r:id="rId9"/>
    <p:sldId id="260" r:id="rId10"/>
    <p:sldId id="265" r:id="rId11"/>
    <p:sldId id="264" r:id="rId12"/>
    <p:sldId id="261" r:id="rId13"/>
    <p:sldId id="263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1" r:id="rId38"/>
    <p:sldId id="292" r:id="rId39"/>
    <p:sldId id="293" r:id="rId40"/>
    <p:sldId id="295" r:id="rId41"/>
    <p:sldId id="296" r:id="rId42"/>
    <p:sldId id="297" r:id="rId43"/>
    <p:sldId id="300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DFBC6089-803F-4E00-BEF7-BB569425F6C6}">
          <p14:sldIdLst>
            <p14:sldId id="257"/>
            <p14:sldId id="267"/>
            <p14:sldId id="256"/>
            <p14:sldId id="258"/>
            <p14:sldId id="259"/>
            <p14:sldId id="269"/>
            <p14:sldId id="268"/>
            <p14:sldId id="266"/>
            <p14:sldId id="260"/>
            <p14:sldId id="265"/>
            <p14:sldId id="264"/>
            <p14:sldId id="261"/>
            <p14:sldId id="263"/>
            <p14:sldId id="262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4"/>
            <p14:sldId id="291"/>
            <p14:sldId id="292"/>
            <p14:sldId id="293"/>
            <p14:sldId id="295"/>
            <p14:sldId id="296"/>
            <p14:sldId id="297"/>
            <p14:sldId id="300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1FCBA-E5AC-48BA-8A26-AFB49177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83" y="903623"/>
            <a:ext cx="12192000" cy="1153551"/>
          </a:xfrm>
        </p:spPr>
        <p:txBody>
          <a:bodyPr/>
          <a:lstStyle/>
          <a:p>
            <a:r>
              <a:rPr lang="en-IN" sz="5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INFLAMMATORY BOWEL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FF981D-CDB1-45E6-BA0B-B75D5B13D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0109" y="5140696"/>
            <a:ext cx="3711891" cy="1717304"/>
          </a:xfrm>
        </p:spPr>
        <p:txBody>
          <a:bodyPr/>
          <a:lstStyle/>
          <a:p>
            <a:pPr marL="342900" indent="-342900"/>
            <a:endParaRPr lang="en-IN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39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2E4BAF-79E8-40C4-9203-58145504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97565"/>
            <a:ext cx="9153871" cy="62417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b="1" dirty="0"/>
              <a:t>Mild disease- </a:t>
            </a:r>
            <a:r>
              <a:rPr lang="en-IN" sz="2400" dirty="0"/>
              <a:t>erythema &amp; sand paper appearance(fine granularity)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/>
              <a:t>Moderate</a:t>
            </a:r>
            <a:r>
              <a:rPr lang="en-IN" sz="2400" dirty="0"/>
              <a:t>- marked erythema, coarse granularity, contact bleeding &amp; no ulceration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/>
              <a:t>Severe</a:t>
            </a:r>
            <a:r>
              <a:rPr lang="en-IN" sz="2400" dirty="0"/>
              <a:t>- spontaneous bleeding, </a:t>
            </a:r>
            <a:r>
              <a:rPr lang="en-IN" sz="2400" dirty="0" err="1"/>
              <a:t>edematous</a:t>
            </a:r>
            <a:r>
              <a:rPr lang="en-IN" sz="2400" dirty="0"/>
              <a:t> &amp; ulcerated(collar button ulcer).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/>
              <a:t>Long standing</a:t>
            </a:r>
            <a:r>
              <a:rPr lang="en-IN" sz="2400" dirty="0"/>
              <a:t>- epithelial regeneration s/o </a:t>
            </a:r>
            <a:r>
              <a:rPr lang="en-IN" sz="2400" dirty="0" err="1"/>
              <a:t>pseudopolyps</a:t>
            </a:r>
            <a:r>
              <a:rPr lang="en-IN" sz="2400" dirty="0"/>
              <a:t> , mucosal atrophy &amp; disorientation leads to a precancerous condition. Eventually can lead to shortening and narrowing of colon.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/>
              <a:t>Fulminant disease</a:t>
            </a:r>
            <a:r>
              <a:rPr lang="en-IN" sz="2400" dirty="0"/>
              <a:t>-Toxic colitis/megacolon</a:t>
            </a:r>
          </a:p>
        </p:txBody>
      </p:sp>
    </p:spTree>
    <p:extLst>
      <p:ext uri="{BB962C8B-B14F-4D97-AF65-F5344CB8AC3E}">
        <p14:creationId xmlns:p14="http://schemas.microsoft.com/office/powerpoint/2010/main" xmlns="" val="385800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B8B99-FB6D-4756-91E8-863E1516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DCC2E4-AF4E-4700-8DEF-B83E56569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ECD5D5-C695-4E70-96D5-095930B52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91978"/>
            <a:ext cx="9654239" cy="64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47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8099C-43AA-46E0-BD06-75F6EF8F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MICROSCOPIC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C7C4AB-D59F-402F-B54F-565C0F69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86" y="1549223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Crypts atrophy &amp; irregularity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Superficial erosion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Diffuse mixed inflammation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Basal </a:t>
            </a:r>
            <a:r>
              <a:rPr lang="en-IN" sz="2800" dirty="0" err="1"/>
              <a:t>lymphoplasmacytosis</a:t>
            </a:r>
            <a:endParaRPr lang="en-I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CF785E-638B-4E80-B4F9-36532EB57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70" y="1853248"/>
            <a:ext cx="5754619" cy="5004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6DD43B-84E4-44A1-9DF9-E74B4B6B0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81522"/>
            <a:ext cx="6612835" cy="30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43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C423785-945B-49C8-8850-A11890A9D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78" y="0"/>
            <a:ext cx="10429460" cy="695724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EA75041F-33DB-48E4-AC18-12BA6023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68" y="2122492"/>
            <a:ext cx="3475315" cy="806238"/>
          </a:xfrm>
        </p:spPr>
        <p:txBody>
          <a:bodyPr/>
          <a:lstStyle/>
          <a:p>
            <a:r>
              <a:rPr lang="en-IN" sz="2000" dirty="0">
                <a:solidFill>
                  <a:schemeClr val="bg1"/>
                </a:solidFill>
              </a:rPr>
              <a:t>DIFFUSE INFLAMMATION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631B693-D4B5-4B88-BFCA-DC980A8F92AF}"/>
              </a:ext>
            </a:extLst>
          </p:cNvPr>
          <p:cNvSpPr txBox="1">
            <a:spLocks/>
          </p:cNvSpPr>
          <p:nvPr/>
        </p:nvSpPr>
        <p:spPr>
          <a:xfrm>
            <a:off x="2705202" y="4338356"/>
            <a:ext cx="3250027" cy="5002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000" dirty="0">
                <a:solidFill>
                  <a:schemeClr val="bg1"/>
                </a:solidFill>
              </a:rPr>
              <a:t>CRYPT DISTORTION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7D21E57-DBA6-4340-904B-1B7C72CB49BD}"/>
              </a:ext>
            </a:extLst>
          </p:cNvPr>
          <p:cNvCxnSpPr/>
          <p:nvPr/>
        </p:nvCxnSpPr>
        <p:spPr>
          <a:xfrm flipH="1" flipV="1">
            <a:off x="5292620" y="4692853"/>
            <a:ext cx="1325218" cy="488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409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AA69B1-3C36-401C-99EB-220E28A7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8946542" cy="965265"/>
          </a:xfrm>
        </p:spPr>
        <p:txBody>
          <a:bodyPr/>
          <a:lstStyle/>
          <a:p>
            <a:r>
              <a:rPr lang="en-IN" sz="3600" dirty="0"/>
              <a:t>MACROSCOPIC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DB2FD1-7E58-4E43-B97B-0EC868A15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CROHN’S DISEASE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Can affect any part of GIT.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Transmural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Segmental with skip lesions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Cobblestone appearance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Creeping fat- adhesions &amp; fistula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6316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53D65-CE30-4FF3-9C8B-5616488D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95EEED-B865-4F40-B6B8-074C4C10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AA932D-098F-4169-9BAD-15E7BB4FD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176648"/>
            <a:ext cx="9801514" cy="65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6284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7B5E7-073F-41E3-8147-E0CEA715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D66CE0-3319-4E8C-AEF9-99A0C1975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D8D908-596D-4485-B3EB-27E1ABCE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7" y="176648"/>
            <a:ext cx="10241856" cy="65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69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FC8210-9D06-4BF6-B5AC-B042D8C2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MICROSCOPIC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602BA0-E4D9-4789-A15F-8C7AC5BC4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 </a:t>
            </a:r>
            <a:r>
              <a:rPr lang="en-IN" sz="2800" dirty="0"/>
              <a:t>Aphthous ulcerations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Focal crypt abscesses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Granuloma-</a:t>
            </a:r>
            <a:r>
              <a:rPr lang="en-IN" sz="2800" dirty="0" err="1"/>
              <a:t>pathognomic</a:t>
            </a:r>
            <a:endParaRPr lang="en-IN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Submucosal or </a:t>
            </a:r>
            <a:r>
              <a:rPr lang="en-IN" sz="2800" dirty="0" err="1"/>
              <a:t>subserosal</a:t>
            </a:r>
            <a:r>
              <a:rPr lang="en-IN" sz="2800" dirty="0"/>
              <a:t> lymphoid aggregates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Transmural with fissure 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80540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E95F22C-146A-4270-869A-77ED2F83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70" y="151521"/>
            <a:ext cx="12072730" cy="65549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2B801DC-8E60-4B86-9420-36EC11DC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558735"/>
            <a:ext cx="3119947" cy="302656"/>
          </a:xfrm>
        </p:spPr>
        <p:txBody>
          <a:bodyPr/>
          <a:lstStyle/>
          <a:p>
            <a:r>
              <a:rPr lang="en-IN" sz="1800" dirty="0">
                <a:solidFill>
                  <a:schemeClr val="bg1"/>
                </a:solidFill>
              </a:rPr>
              <a:t>APHTHOUS ULCERS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C7DC500-92AA-4795-9C93-DC71EC242AA6}"/>
              </a:ext>
            </a:extLst>
          </p:cNvPr>
          <p:cNvSpPr txBox="1">
            <a:spLocks/>
          </p:cNvSpPr>
          <p:nvPr/>
        </p:nvSpPr>
        <p:spPr>
          <a:xfrm>
            <a:off x="3491947" y="4408492"/>
            <a:ext cx="3119947" cy="302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1800" dirty="0">
                <a:solidFill>
                  <a:schemeClr val="bg1"/>
                </a:solidFill>
              </a:rPr>
              <a:t>GRANULOM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48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749E6-AD4D-4872-88D4-6838D0A0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86F09-B9C5-4A2D-BDAB-FB12616F7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800" b="1" dirty="0"/>
              <a:t> ULCERATIVE COLITIS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Diarrhoea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Rectal bleeding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Tenesmus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Passage of mucus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Crampy abdominal pain</a:t>
            </a:r>
          </a:p>
        </p:txBody>
      </p:sp>
    </p:spTree>
    <p:extLst>
      <p:ext uri="{BB962C8B-B14F-4D97-AF65-F5344CB8AC3E}">
        <p14:creationId xmlns:p14="http://schemas.microsoft.com/office/powerpoint/2010/main" xmlns="" val="408324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B9FA1-178B-4E11-964A-B87DBF93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ETIOPATHOGENESIS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A9E2A5-EF2F-4189-916F-53D919A5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079422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Exact cause is unknown.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Genetic factors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Immunological factors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Microbial factors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Psychosocial factors</a:t>
            </a:r>
          </a:p>
        </p:txBody>
      </p:sp>
    </p:spTree>
    <p:extLst>
      <p:ext uri="{BB962C8B-B14F-4D97-AF65-F5344CB8AC3E}">
        <p14:creationId xmlns:p14="http://schemas.microsoft.com/office/powerpoint/2010/main" xmlns="" val="3887844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E1483-1BDF-4E51-946F-6A85AE71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1139688"/>
            <a:ext cx="9581321" cy="53273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Diarrhoea &amp; bleeding blood-intermittent &amp;mild. do not seek medical attention.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Patient with </a:t>
            </a:r>
            <a:r>
              <a:rPr lang="en-IN" sz="2400" dirty="0" err="1"/>
              <a:t>proctItis</a:t>
            </a:r>
            <a:r>
              <a:rPr lang="en-IN" sz="2400" dirty="0"/>
              <a:t>- pass fresh or blood stained mucus with formed or semi formed stool.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They also have tenesmus , urgency with feeling of incomplete evacuation.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With proctosigmoiditis-constipation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Severe disease-liquid stools with blood , pus &amp; </a:t>
            </a:r>
            <a:r>
              <a:rPr lang="en-IN" sz="2400" dirty="0" err="1"/>
              <a:t>fecal</a:t>
            </a:r>
            <a:r>
              <a:rPr lang="en-IN" sz="2400" dirty="0"/>
              <a:t> matter.</a:t>
            </a:r>
          </a:p>
        </p:txBody>
      </p:sp>
    </p:spTree>
    <p:extLst>
      <p:ext uri="{BB962C8B-B14F-4D97-AF65-F5344CB8AC3E}">
        <p14:creationId xmlns:p14="http://schemas.microsoft.com/office/powerpoint/2010/main" xmlns="" val="1857147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7FBC9-7F18-4A85-A354-79A04DDF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CLINICAL SEVERITY OF UC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F8679AB-B54B-4123-A646-AF7E45955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4889968"/>
              </p:ext>
            </p:extLst>
          </p:nvPr>
        </p:nvGraphicFramePr>
        <p:xfrm>
          <a:off x="645742" y="2052637"/>
          <a:ext cx="9404724" cy="43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81">
                  <a:extLst>
                    <a:ext uri="{9D8B030D-6E8A-4147-A177-3AD203B41FA5}">
                      <a16:colId xmlns:a16="http://schemas.microsoft.com/office/drawing/2014/main" xmlns="" val="1320955843"/>
                    </a:ext>
                  </a:extLst>
                </a:gridCol>
                <a:gridCol w="2351181">
                  <a:extLst>
                    <a:ext uri="{9D8B030D-6E8A-4147-A177-3AD203B41FA5}">
                      <a16:colId xmlns:a16="http://schemas.microsoft.com/office/drawing/2014/main" xmlns="" val="1926816355"/>
                    </a:ext>
                  </a:extLst>
                </a:gridCol>
                <a:gridCol w="2351181">
                  <a:extLst>
                    <a:ext uri="{9D8B030D-6E8A-4147-A177-3AD203B41FA5}">
                      <a16:colId xmlns:a16="http://schemas.microsoft.com/office/drawing/2014/main" xmlns="" val="1899670868"/>
                    </a:ext>
                  </a:extLst>
                </a:gridCol>
                <a:gridCol w="2351181">
                  <a:extLst>
                    <a:ext uri="{9D8B030D-6E8A-4147-A177-3AD203B41FA5}">
                      <a16:colId xmlns:a16="http://schemas.microsoft.com/office/drawing/2014/main" xmlns="" val="536012506"/>
                    </a:ext>
                  </a:extLst>
                </a:gridCol>
              </a:tblGrid>
              <a:tr h="62180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MODERATE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82668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BOWEL MOVEMENTS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 4 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4-6 /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 6 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3103470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BLOOD IN STOOL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0692888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&lt;99.5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&gt;99.5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0374942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HEART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&lt;90/MIN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&gt;90/MIN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3286717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ANEMIA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&lt;75 OR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PERFUSSION REQUIED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1466217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340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447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C0340A-B3BC-4C12-A46E-61C75B5D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967BEE-C627-4900-A42A-5591DE9C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• Laboratory tests</a:t>
            </a:r>
          </a:p>
          <a:p>
            <a:pPr marL="0" indent="0">
              <a:buNone/>
            </a:pPr>
            <a:r>
              <a:rPr lang="en-IN" sz="2800" dirty="0"/>
              <a:t>• Endoscopy</a:t>
            </a:r>
          </a:p>
          <a:p>
            <a:pPr marL="0" indent="0">
              <a:buNone/>
            </a:pPr>
            <a:r>
              <a:rPr lang="en-IN" sz="2800" dirty="0"/>
              <a:t>• Radiography</a:t>
            </a:r>
          </a:p>
          <a:p>
            <a:pPr marL="0" indent="0">
              <a:buNone/>
            </a:pPr>
            <a:r>
              <a:rPr lang="en-IN" sz="2800" dirty="0"/>
              <a:t>• Biopsy</a:t>
            </a:r>
          </a:p>
          <a:p>
            <a:pPr marL="0" indent="0">
              <a:buNone/>
            </a:pPr>
            <a:r>
              <a:rPr lang="en-IN" sz="2800" dirty="0"/>
              <a:t>• CT </a:t>
            </a:r>
            <a:r>
              <a:rPr lang="en-IN" sz="2800" dirty="0" err="1"/>
              <a:t>enterography</a:t>
            </a:r>
            <a:endParaRPr lang="en-IN" sz="2800" dirty="0"/>
          </a:p>
          <a:p>
            <a:pPr marL="0" indent="0">
              <a:buNone/>
            </a:pPr>
            <a:r>
              <a:rPr lang="en-IN" sz="2800" dirty="0"/>
              <a:t>• wireless capsule endoscopy</a:t>
            </a:r>
          </a:p>
        </p:txBody>
      </p:sp>
    </p:spTree>
    <p:extLst>
      <p:ext uri="{BB962C8B-B14F-4D97-AF65-F5344CB8AC3E}">
        <p14:creationId xmlns:p14="http://schemas.microsoft.com/office/powerpoint/2010/main" xmlns="" val="2496026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25304-4F45-4B30-89A7-E5F8C6A8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LAB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F192E7-BC7C-4DB6-8714-F76074656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sz="2400" b="1" dirty="0"/>
              <a:t>Hemogram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C-reactive protein is increased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ESR is increased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Platelet count- increased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 err="1"/>
              <a:t>Heamoglobin</a:t>
            </a:r>
            <a:r>
              <a:rPr lang="en-IN" sz="2400" dirty="0"/>
              <a:t>- decreased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 err="1"/>
              <a:t>Leukocytosis</a:t>
            </a: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hypoalbuminemia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err="1"/>
              <a:t>Feacal</a:t>
            </a:r>
            <a:r>
              <a:rPr lang="en-IN" sz="2400" dirty="0"/>
              <a:t> Calprotectin levels correlate with histological inflammation , predict relapses &amp; detect </a:t>
            </a:r>
            <a:r>
              <a:rPr lang="en-IN" sz="2400" dirty="0" err="1"/>
              <a:t>pouchitis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3873668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167BC-288A-4F32-8E47-B85BA83D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BARIUM ENEMA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E7828-F83D-4F32-9169-0FDAEB65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031524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Fine mucosal granularity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Superficial ulcers seen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Collar button ulcers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Pipe stem appearance loss</a:t>
            </a:r>
            <a:br>
              <a:rPr lang="en-IN" sz="2800" dirty="0"/>
            </a:br>
            <a:r>
              <a:rPr lang="en-IN" sz="2800" dirty="0"/>
              <a:t> of haustrations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Narrow &amp; short colon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ribbon contour colon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440916-DEB1-4D1C-B416-018450F6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26" y="1405976"/>
            <a:ext cx="4258653" cy="49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439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F18E3-0716-4FE5-AFA7-FA099926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67" y="452718"/>
            <a:ext cx="9404723" cy="1400530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SIGMOIDOSCOPY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C4E688-9DFB-4CE5-90F8-A8B9963F0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209801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• Always abnormal</a:t>
            </a:r>
          </a:p>
          <a:p>
            <a:pPr marL="0" indent="0">
              <a:buNone/>
            </a:pPr>
            <a:r>
              <a:rPr lang="en-IN" sz="2800" dirty="0"/>
              <a:t>• Loss of vascular patterns</a:t>
            </a:r>
          </a:p>
          <a:p>
            <a:pPr marL="0" indent="0">
              <a:buNone/>
            </a:pPr>
            <a:r>
              <a:rPr lang="en-IN" sz="2800" dirty="0"/>
              <a:t>• Granularity</a:t>
            </a:r>
          </a:p>
          <a:p>
            <a:pPr marL="0" indent="0">
              <a:buNone/>
            </a:pPr>
            <a:r>
              <a:rPr lang="en-IN" sz="2800" dirty="0"/>
              <a:t>• Friability</a:t>
            </a:r>
          </a:p>
          <a:p>
            <a:pPr marL="0" indent="0">
              <a:buNone/>
            </a:pPr>
            <a:r>
              <a:rPr lang="en-IN" sz="2800" dirty="0"/>
              <a:t>• ulceration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004732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A79B7-35E5-46FA-B335-36BC33B5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1121B9-C837-4347-9B3A-1FBA155F6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94CDCF-DF41-497F-8198-0F527AFA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35515"/>
            <a:ext cx="10978462" cy="61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367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6AE59-F32C-4AD7-8E71-A8B1CA26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55" y="488927"/>
            <a:ext cx="1938063" cy="1400530"/>
          </a:xfrm>
        </p:spPr>
        <p:txBody>
          <a:bodyPr/>
          <a:lstStyle/>
          <a:p>
            <a:r>
              <a:rPr lang="en-IN" dirty="0"/>
              <a:t>String </a:t>
            </a:r>
            <a:br>
              <a:rPr lang="en-IN" dirty="0"/>
            </a:br>
            <a:r>
              <a:rPr lang="en-IN" dirty="0"/>
              <a:t>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F0907B-3EAE-48D2-BEB6-E0C043B79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FCE136-7C0B-41D5-9D16-2DEEEE741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1" y="121413"/>
            <a:ext cx="4686285" cy="63195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4E1B1BD-B9CC-4373-8C83-9E8B19851742}"/>
              </a:ext>
            </a:extLst>
          </p:cNvPr>
          <p:cNvCxnSpPr/>
          <p:nvPr/>
        </p:nvCxnSpPr>
        <p:spPr>
          <a:xfrm flipH="1" flipV="1">
            <a:off x="2637183" y="1431235"/>
            <a:ext cx="1550504" cy="1550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997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CEA63-DAA3-40F9-A175-64A96E7E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CT </a:t>
            </a:r>
            <a:r>
              <a:rPr lang="en-IN" dirty="0" err="1"/>
              <a:t>enterography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1148FD-6BBB-4529-BB3F-135F89A0F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• Mural hyperenhancement</a:t>
            </a:r>
          </a:p>
          <a:p>
            <a:pPr marL="0" indent="0">
              <a:buNone/>
            </a:pPr>
            <a:r>
              <a:rPr lang="en-IN" sz="2400" dirty="0"/>
              <a:t>• Stratification</a:t>
            </a:r>
          </a:p>
          <a:p>
            <a:pPr marL="0" indent="0">
              <a:buNone/>
            </a:pPr>
            <a:r>
              <a:rPr lang="en-IN" sz="2400" dirty="0"/>
              <a:t>• Engorged vasa recta</a:t>
            </a:r>
          </a:p>
          <a:p>
            <a:pPr marL="0" indent="0">
              <a:buNone/>
            </a:pPr>
            <a:r>
              <a:rPr lang="en-IN" sz="2400" dirty="0"/>
              <a:t>• Peri-enteric inflammatory</a:t>
            </a:r>
            <a:br>
              <a:rPr lang="en-IN" sz="2400" dirty="0"/>
            </a:br>
            <a:r>
              <a:rPr lang="en-IN" sz="2400" dirty="0"/>
              <a:t>  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0EB49D-8032-4DE0-B7B7-62192248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667" y="1696279"/>
            <a:ext cx="4888102" cy="43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138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28811-0A91-44CB-9815-830C0BA8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Wireless capsule endoscopy </a:t>
            </a:r>
            <a:br>
              <a:rPr lang="en-IN" dirty="0"/>
            </a:br>
            <a:r>
              <a:rPr lang="en-IN" dirty="0"/>
              <a:t>(WCE)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06F95E-B3C8-4CD3-8467-BD2C2BD3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23" y="2318164"/>
            <a:ext cx="11673180" cy="4195481"/>
          </a:xfrm>
        </p:spPr>
        <p:txBody>
          <a:bodyPr>
            <a:normAutofit/>
          </a:bodyPr>
          <a:lstStyle/>
          <a:p>
            <a:r>
              <a:rPr lang="en-IN" sz="2400" dirty="0"/>
              <a:t>It is a </a:t>
            </a:r>
            <a:r>
              <a:rPr lang="en-IN" sz="2400" dirty="0" err="1"/>
              <a:t>noninvasive</a:t>
            </a:r>
            <a:r>
              <a:rPr lang="en-IN" sz="2400" dirty="0"/>
              <a:t> technology designed primarily to provide diagnostic imaging of the small intestine, an anatomic site that has proven peculiarly difficult to visualize.</a:t>
            </a:r>
          </a:p>
          <a:p>
            <a:endParaRPr lang="en-IN" sz="2400" dirty="0"/>
          </a:p>
          <a:p>
            <a:r>
              <a:rPr lang="en-IN" sz="2400" dirty="0"/>
              <a:t> Limited views of the </a:t>
            </a:r>
            <a:r>
              <a:rPr lang="en-IN" sz="2400" dirty="0" err="1"/>
              <a:t>esophagus</a:t>
            </a:r>
            <a:r>
              <a:rPr lang="en-IN" sz="2400" dirty="0"/>
              <a:t>, stomach, and cecum may also be acquired. </a:t>
            </a:r>
          </a:p>
          <a:p>
            <a:endParaRPr lang="en-IN" sz="2400" dirty="0"/>
          </a:p>
          <a:p>
            <a:r>
              <a:rPr lang="en-IN" sz="2400" dirty="0"/>
              <a:t>Images acquired are of excellent resolution and have a 1:8 magnification, which is higher than that of conventional endoscopes.</a:t>
            </a:r>
          </a:p>
        </p:txBody>
      </p:sp>
    </p:spTree>
    <p:extLst>
      <p:ext uri="{BB962C8B-B14F-4D97-AF65-F5344CB8AC3E}">
        <p14:creationId xmlns:p14="http://schemas.microsoft.com/office/powerpoint/2010/main" xmlns="" val="199189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1FCBA-E5AC-48BA-8A26-AFB49177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83" y="903623"/>
            <a:ext cx="12192000" cy="1153551"/>
          </a:xfrm>
        </p:spPr>
        <p:txBody>
          <a:bodyPr/>
          <a:lstStyle/>
          <a:p>
            <a:r>
              <a:rPr lang="en-IN" sz="5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INFLAMMATORY BOWEL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FF981D-CDB1-45E6-BA0B-B75D5B13D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5" y="3114262"/>
            <a:ext cx="11383618" cy="388288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INFLAMMATORY BOWEL DISEASE IS AN IMMUNE MEDICATED , CHRONIC INFLAMMATORY CONDITION.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It includes a group of chronic disorders that cause inflammation or ulceration in THE INSTESTINAL TRACT.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ULCERATIVE COLLITIS AND CROHN’S DISEASE ARE THE TWO MAJOR TYPES OF IBD.</a:t>
            </a:r>
          </a:p>
        </p:txBody>
      </p:sp>
    </p:spTree>
    <p:extLst>
      <p:ext uri="{BB962C8B-B14F-4D97-AF65-F5344CB8AC3E}">
        <p14:creationId xmlns:p14="http://schemas.microsoft.com/office/powerpoint/2010/main" xmlns="" val="1892120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A5165-9591-4DE5-8816-AF5A3A6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41B1047-D669-4AEF-8FA8-C8991B314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2500904"/>
            <a:ext cx="3567045" cy="2162019"/>
          </a:xfr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E25D65C0-973B-4FBC-9907-16951D2C6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450" y="-3517"/>
            <a:ext cx="7148961" cy="536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581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A82D5-7796-429D-A379-36EB3DCE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60F1A9-D428-491A-A071-C4889B155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DRUGS</a:t>
            </a:r>
          </a:p>
          <a:p>
            <a:pPr>
              <a:lnSpc>
                <a:spcPct val="150000"/>
              </a:lnSpc>
            </a:pPr>
            <a:r>
              <a:rPr lang="en-IN" dirty="0"/>
              <a:t>SURGICAL THERAPY </a:t>
            </a:r>
          </a:p>
          <a:p>
            <a:pPr>
              <a:lnSpc>
                <a:spcPct val="150000"/>
              </a:lnSpc>
            </a:pPr>
            <a:r>
              <a:rPr lang="en-IN" dirty="0"/>
              <a:t>NUTRITIONAL THERAPY </a:t>
            </a:r>
          </a:p>
          <a:p>
            <a:pPr>
              <a:lnSpc>
                <a:spcPct val="150000"/>
              </a:lnSpc>
            </a:pPr>
            <a:r>
              <a:rPr lang="en-IN" dirty="0"/>
              <a:t>LIFESTYE CHANGES</a:t>
            </a:r>
          </a:p>
        </p:txBody>
      </p:sp>
    </p:spTree>
    <p:extLst>
      <p:ext uri="{BB962C8B-B14F-4D97-AF65-F5344CB8AC3E}">
        <p14:creationId xmlns:p14="http://schemas.microsoft.com/office/powerpoint/2010/main" xmlns="" val="1626558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5008C-814C-4B43-B20A-08EB4367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7B5FB6-2A74-4621-94C4-69D8A3957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946901"/>
            <a:ext cx="8946541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800" dirty="0"/>
              <a:t>• 5-ASA agents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800" dirty="0"/>
              <a:t>• Glucocorticoids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800" dirty="0"/>
              <a:t>• Antibiotics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800" dirty="0"/>
              <a:t>• </a:t>
            </a:r>
            <a:r>
              <a:rPr lang="en-IN" sz="2800" dirty="0" err="1"/>
              <a:t>Immunosuppresants</a:t>
            </a:r>
            <a:endParaRPr lang="en-IN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IN" sz="2800" dirty="0"/>
              <a:t>• Biological therapy</a:t>
            </a:r>
          </a:p>
        </p:txBody>
      </p:sp>
    </p:spTree>
    <p:extLst>
      <p:ext uri="{BB962C8B-B14F-4D97-AF65-F5344CB8AC3E}">
        <p14:creationId xmlns:p14="http://schemas.microsoft.com/office/powerpoint/2010/main" xmlns="" val="1604172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10C01-0492-4B47-BEEB-52BD29B1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5–ASA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1B7385-B985-4F22-A194-E717FF72C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Sulfasalazine (5-aminosalicylic acid and </a:t>
            </a:r>
            <a:r>
              <a:rPr lang="en-IN" dirty="0" err="1"/>
              <a:t>sulfapyridine</a:t>
            </a:r>
            <a:r>
              <a:rPr lang="en-IN" dirty="0"/>
              <a:t> as carrier substance)   ~  3-6 g/day</a:t>
            </a:r>
          </a:p>
          <a:p>
            <a:pPr>
              <a:lnSpc>
                <a:spcPct val="150000"/>
              </a:lnSpc>
            </a:pPr>
            <a:r>
              <a:rPr lang="it-IT" dirty="0"/>
              <a:t>Mesalazine (5-ASA), e.g. Asacol, </a:t>
            </a:r>
            <a:r>
              <a:rPr lang="en-IN" dirty="0" err="1"/>
              <a:t>Pentasa</a:t>
            </a:r>
            <a:r>
              <a:rPr lang="en-IN" dirty="0"/>
              <a:t>  ~ 2.4-4.8 g/day</a:t>
            </a:r>
          </a:p>
          <a:p>
            <a:pPr>
              <a:lnSpc>
                <a:spcPct val="150000"/>
              </a:lnSpc>
            </a:pPr>
            <a:r>
              <a:rPr lang="en-IN" dirty="0" err="1"/>
              <a:t>Balsalazide</a:t>
            </a:r>
            <a:r>
              <a:rPr lang="en-IN" dirty="0"/>
              <a:t> (prodrug of 5-ASA) ~ 6.75-9 h/day</a:t>
            </a:r>
          </a:p>
          <a:p>
            <a:pPr>
              <a:lnSpc>
                <a:spcPct val="150000"/>
              </a:lnSpc>
            </a:pPr>
            <a:r>
              <a:rPr lang="en-IN" dirty="0"/>
              <a:t> </a:t>
            </a:r>
            <a:r>
              <a:rPr lang="en-IN" dirty="0" err="1"/>
              <a:t>Olsalazine</a:t>
            </a:r>
            <a:r>
              <a:rPr lang="en-IN" dirty="0"/>
              <a:t> (5-ASA dimer cleaves in colon) ~ 1-3 g/day</a:t>
            </a:r>
          </a:p>
        </p:txBody>
      </p:sp>
    </p:spTree>
    <p:extLst>
      <p:ext uri="{BB962C8B-B14F-4D97-AF65-F5344CB8AC3E}">
        <p14:creationId xmlns:p14="http://schemas.microsoft.com/office/powerpoint/2010/main" xmlns="" val="340083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59C7E-F253-49F1-9FB7-1A939A06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0"/>
            <a:ext cx="11661913" cy="1400530"/>
          </a:xfrm>
        </p:spPr>
        <p:txBody>
          <a:bodyPr/>
          <a:lstStyle/>
          <a:p>
            <a:r>
              <a:rPr lang="en-IN" sz="3600"/>
              <a:t>Topical Action of 5-ASA: Extent of Disease</a:t>
            </a:r>
            <a:br>
              <a:rPr lang="en-IN" sz="3600"/>
            </a:br>
            <a:r>
              <a:rPr lang="en-IN" sz="3600"/>
              <a:t>Impacts Formulation Choice</a:t>
            </a:r>
            <a:endParaRPr lang="en-IN" sz="3600" dirty="0"/>
          </a:p>
        </p:txBody>
      </p:sp>
      <p:pic>
        <p:nvPicPr>
          <p:cNvPr id="11" name="Content Placeholder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47A62B3-080E-4577-B60E-A9252B0E9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0" y="1135487"/>
            <a:ext cx="11926957" cy="559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153021-C74E-4F0B-945F-887A9D2FA39D}"/>
              </a:ext>
            </a:extLst>
          </p:cNvPr>
          <p:cNvSpPr/>
          <p:nvPr/>
        </p:nvSpPr>
        <p:spPr>
          <a:xfrm>
            <a:off x="145774" y="1179443"/>
            <a:ext cx="11887200" cy="9276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90788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A9987D-A156-4FF3-B9A8-E6B4439B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F7D585-BFC9-4267-9928-F7EED12B6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/>
          <a:lstStyle/>
          <a:p>
            <a:r>
              <a:rPr lang="en-IN" dirty="0"/>
              <a:t> In mild to moderate UC &amp; </a:t>
            </a:r>
            <a:r>
              <a:rPr lang="en-IN" dirty="0" err="1"/>
              <a:t>crohn’s</a:t>
            </a:r>
            <a:r>
              <a:rPr lang="en-IN" dirty="0"/>
              <a:t> colitis</a:t>
            </a:r>
          </a:p>
          <a:p>
            <a:r>
              <a:rPr lang="en-IN" dirty="0"/>
              <a:t> Maintaining remission</a:t>
            </a:r>
          </a:p>
          <a:p>
            <a:r>
              <a:rPr lang="en-IN" dirty="0"/>
              <a:t> May reduce risk of colorectal cancer</a:t>
            </a:r>
          </a:p>
          <a:p>
            <a:r>
              <a:rPr lang="en-IN" dirty="0"/>
              <a:t> Adverse effects</a:t>
            </a:r>
          </a:p>
          <a:p>
            <a:r>
              <a:rPr lang="en-IN" dirty="0"/>
              <a:t> Nausea, headache, epigastric pain, diarrhoea, hypersensitivity,     pancreatitis</a:t>
            </a:r>
          </a:p>
          <a:p>
            <a:r>
              <a:rPr lang="en-IN" dirty="0"/>
              <a:t> Caution in renal impairment, pregnancy, breast feeding</a:t>
            </a:r>
          </a:p>
        </p:txBody>
      </p:sp>
    </p:spTree>
    <p:extLst>
      <p:ext uri="{BB962C8B-B14F-4D97-AF65-F5344CB8AC3E}">
        <p14:creationId xmlns:p14="http://schemas.microsoft.com/office/powerpoint/2010/main" xmlns="" val="3458356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52BAB-B3FF-46AE-B55B-B453DDAC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glucocorticoids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1AFAC8-1EA2-456E-902F-6C6FBDF0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0592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• </a:t>
            </a:r>
            <a:r>
              <a:rPr lang="en-IN" sz="2400" dirty="0"/>
              <a:t>Anti inflammatory agents for moderate to</a:t>
            </a:r>
          </a:p>
          <a:p>
            <a:pPr marL="0" indent="0">
              <a:buNone/>
            </a:pPr>
            <a:r>
              <a:rPr lang="en-IN" sz="2400" dirty="0"/>
              <a:t>   severe relapses.</a:t>
            </a:r>
          </a:p>
          <a:p>
            <a:pPr marL="0" indent="0">
              <a:buNone/>
            </a:pPr>
            <a:r>
              <a:rPr lang="en-IN" sz="2400" dirty="0"/>
              <a:t>• Inhibition of inflammatory pathways</a:t>
            </a:r>
          </a:p>
          <a:p>
            <a:pPr marL="0" indent="0">
              <a:buNone/>
            </a:pPr>
            <a:r>
              <a:rPr lang="en-IN" sz="2400" dirty="0"/>
              <a:t>• Budesonide- 9mg/dl used for 2-3 months &amp;</a:t>
            </a:r>
          </a:p>
          <a:p>
            <a:pPr marL="0" indent="0">
              <a:buNone/>
            </a:pPr>
            <a:r>
              <a:rPr lang="en-IN" sz="2400" dirty="0"/>
              <a:t>   then tapered.</a:t>
            </a:r>
          </a:p>
          <a:p>
            <a:pPr marL="0" indent="0">
              <a:buNone/>
            </a:pPr>
            <a:r>
              <a:rPr lang="en-IN" sz="2400" dirty="0"/>
              <a:t>• Prednisone-40-60mg/day</a:t>
            </a:r>
          </a:p>
          <a:p>
            <a:pPr marL="0" indent="0">
              <a:buNone/>
            </a:pPr>
            <a:r>
              <a:rPr lang="en-IN" sz="2400" dirty="0"/>
              <a:t>• No role in </a:t>
            </a:r>
            <a:r>
              <a:rPr lang="en-IN" sz="2400" dirty="0" err="1"/>
              <a:t>maintainence</a:t>
            </a:r>
            <a:r>
              <a:rPr lang="en-IN" sz="2400" dirty="0"/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xmlns="" val="2830720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8BDE9-FBDF-4231-B650-211D13F5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amtibiotics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57B049-857D-4438-91FD-4D4B5C461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9597819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No role in active UC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Metronidazole is effective in active inflammatory, fistulous &amp;           perianal CD.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Dose-15-20mg/kg/day in 3 divided doses.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Ciprofloxacin 500 mg </a:t>
            </a:r>
            <a:r>
              <a:rPr lang="en-IN" sz="2400" dirty="0" err="1"/>
              <a:t>bd</a:t>
            </a:r>
            <a:endParaRPr lang="en-IN" sz="24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19507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BA90B-6379-41FC-8F47-C362F7F3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Immunosupressants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7DD58-C080-4FB1-879A-6E0A3568C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• </a:t>
            </a:r>
            <a:r>
              <a:rPr lang="en-IN" sz="2400" dirty="0"/>
              <a:t>purine analogues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    Azathioprine  ~  2-3 mg/kg/day</a:t>
            </a:r>
          </a:p>
          <a:p>
            <a:pPr marL="0" indent="0">
              <a:buNone/>
            </a:pPr>
            <a:r>
              <a:rPr lang="en-IN" sz="2400" dirty="0"/>
              <a:t>        6-mercaptopurine  ~  1-1.5 mg/kg/day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• Methotrexate ~ 25 mg/week 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151604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8038B-E553-4921-83BC-5954EC4A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cyclosporines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75B3BB-D612-489B-9BF3-9A28F924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Preventing clonal expansion of T cell subsets</a:t>
            </a:r>
          </a:p>
          <a:p>
            <a:pPr marL="0" indent="0">
              <a:buNone/>
            </a:pPr>
            <a:r>
              <a:rPr lang="en-IN" sz="2400" dirty="0"/>
              <a:t>•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Steroid sparing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Active and chronic disease</a:t>
            </a:r>
          </a:p>
          <a:p>
            <a:pPr marL="0" indent="0">
              <a:buNone/>
            </a:pPr>
            <a:r>
              <a:rPr lang="en-IN" sz="2400" dirty="0"/>
              <a:t>• Side effects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Tremor, </a:t>
            </a:r>
            <a:r>
              <a:rPr lang="en-IN" sz="2400" dirty="0" err="1"/>
              <a:t>paraesthesiae</a:t>
            </a:r>
            <a:r>
              <a:rPr lang="en-IN" sz="2400" dirty="0"/>
              <a:t>, malaise, headache, gingival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hyperplasia, hirsutism Major: renal impairment,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infections, neurotoxicity</a:t>
            </a:r>
          </a:p>
        </p:txBody>
      </p:sp>
    </p:spTree>
    <p:extLst>
      <p:ext uri="{BB962C8B-B14F-4D97-AF65-F5344CB8AC3E}">
        <p14:creationId xmlns:p14="http://schemas.microsoft.com/office/powerpoint/2010/main" xmlns="" val="10953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1FCBA-E5AC-48BA-8A26-AFB49177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670" y="42203"/>
            <a:ext cx="12192000" cy="1153551"/>
          </a:xfrm>
        </p:spPr>
        <p:txBody>
          <a:bodyPr/>
          <a:lstStyle/>
          <a:p>
            <a:r>
              <a:rPr lang="en-IN" sz="5500" dirty="0"/>
              <a:t>EPIDEMOLOGY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FF981D-CDB1-45E6-BA0B-B75D5B13D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83" y="3215867"/>
            <a:ext cx="8825658" cy="861420"/>
          </a:xfrm>
        </p:spPr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44385AA-F83D-47EF-9D34-C9D21FB11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9627597"/>
              </p:ext>
            </p:extLst>
          </p:nvPr>
        </p:nvGraphicFramePr>
        <p:xfrm>
          <a:off x="493645" y="1390217"/>
          <a:ext cx="9339468" cy="524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805">
                  <a:extLst>
                    <a:ext uri="{9D8B030D-6E8A-4147-A177-3AD203B41FA5}">
                      <a16:colId xmlns:a16="http://schemas.microsoft.com/office/drawing/2014/main" xmlns="" val="140645317"/>
                    </a:ext>
                  </a:extLst>
                </a:gridCol>
                <a:gridCol w="3074254">
                  <a:extLst>
                    <a:ext uri="{9D8B030D-6E8A-4147-A177-3AD203B41FA5}">
                      <a16:colId xmlns:a16="http://schemas.microsoft.com/office/drawing/2014/main" xmlns="" val="3370775356"/>
                    </a:ext>
                  </a:extLst>
                </a:gridCol>
                <a:gridCol w="2491409">
                  <a:extLst>
                    <a:ext uri="{9D8B030D-6E8A-4147-A177-3AD203B41FA5}">
                      <a16:colId xmlns:a16="http://schemas.microsoft.com/office/drawing/2014/main" xmlns="" val="271439256"/>
                    </a:ext>
                  </a:extLst>
                </a:gridCol>
              </a:tblGrid>
              <a:tr h="51074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ULCERATIVE COLITIS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CROHN’S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8967639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INCIDENCE (PER 100,000)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0-19.2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0-20.2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3820962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AGE OF ONSET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r>
                        <a:rPr lang="en-IN" baseline="30000" dirty="0"/>
                        <a:t>ND</a:t>
                      </a:r>
                      <a:r>
                        <a:rPr lang="en-IN" dirty="0"/>
                        <a:t> TO 4</a:t>
                      </a:r>
                      <a:r>
                        <a:rPr lang="en-IN" baseline="30000" dirty="0"/>
                        <a:t>TH</a:t>
                      </a:r>
                      <a:r>
                        <a:rPr lang="en-IN" dirty="0"/>
                        <a:t>  AND  7</a:t>
                      </a:r>
                      <a:r>
                        <a:rPr lang="en-IN" baseline="30000" dirty="0"/>
                        <a:t>TH</a:t>
                      </a:r>
                      <a:r>
                        <a:rPr lang="en-IN" dirty="0"/>
                        <a:t>  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</a:t>
                      </a:r>
                      <a:r>
                        <a:rPr lang="en-IN" baseline="30000" dirty="0"/>
                        <a:t>TH</a:t>
                      </a:r>
                      <a:r>
                        <a:rPr lang="en-IN" dirty="0"/>
                        <a:t> DECEDE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169227138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ETHNICITY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JEWISH &gt;WHITE&gt; AFRICAN</a:t>
                      </a:r>
                    </a:p>
                    <a:p>
                      <a:r>
                        <a:rPr lang="en-IN" dirty="0"/>
                        <a:t>&gt;HISPANIC &gt;ASIAN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AMERICAN 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46742587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FEMALE/MALE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.51-1.58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.34-1.65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482684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SMOKING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MAY PREVENT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MAY CAUSE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4745614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ORAL CONTRACEPTIVES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DONOT INCREASE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MAY CAUSE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750591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APPENDECTOMY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POTECTIVE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PROTECTIVE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668610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MONOZYGOTIV TWINS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6-18  % CONCORFANCE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38-15%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7919391"/>
                  </a:ext>
                </a:extLst>
              </a:tr>
              <a:tr h="518750">
                <a:tc>
                  <a:txBody>
                    <a:bodyPr/>
                    <a:lstStyle/>
                    <a:p>
                      <a:r>
                        <a:rPr lang="en-IN" dirty="0"/>
                        <a:t>DIZYGOTIC TWINS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0-20 % CONCORDANCE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375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8616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4D2CF-8F2D-42BE-BEA3-3905CD0A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Biological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B744-4C20-47D2-9E94-6733FB645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1484244"/>
            <a:ext cx="9726157" cy="5373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• </a:t>
            </a:r>
            <a:r>
              <a:rPr lang="en-IN" b="1" dirty="0"/>
              <a:t>Infliximab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Anti TNF monoclonal antibody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Infliximab binds to TNF trimers with high affinity, preventing cytokine</a:t>
            </a:r>
          </a:p>
          <a:p>
            <a:pPr marL="0" indent="0">
              <a:buNone/>
            </a:pPr>
            <a:r>
              <a:rPr lang="en-IN" dirty="0"/>
              <a:t>     from binding to its receptors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It also binds to membrane-bound TNF- a and neutralizes its activity &amp;</a:t>
            </a:r>
          </a:p>
          <a:p>
            <a:pPr marL="0" indent="0">
              <a:buNone/>
            </a:pPr>
            <a:r>
              <a:rPr lang="en-IN" dirty="0"/>
              <a:t>     also reduces serum TNF levels.</a:t>
            </a:r>
          </a:p>
          <a:p>
            <a:pPr marL="0" indent="0">
              <a:buNone/>
            </a:pPr>
            <a:r>
              <a:rPr lang="en-IN" dirty="0"/>
              <a:t>• </a:t>
            </a:r>
            <a:r>
              <a:rPr lang="en-IN" b="1" dirty="0"/>
              <a:t>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Fistulizing CD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Severe active CD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Refractory/intolerant of steroids or immunosuppression</a:t>
            </a:r>
          </a:p>
          <a:p>
            <a:pPr marL="0" indent="0">
              <a:buNone/>
            </a:pPr>
            <a:r>
              <a:rPr lang="en-IN" dirty="0"/>
              <a:t>• </a:t>
            </a:r>
            <a:r>
              <a:rPr lang="en-IN" b="1" dirty="0"/>
              <a:t>Side effects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Infusion reactions, Sepsis, Reactivation of Tb, Increased risk of Tb</a:t>
            </a:r>
          </a:p>
        </p:txBody>
      </p:sp>
    </p:spTree>
    <p:extLst>
      <p:ext uri="{BB962C8B-B14F-4D97-AF65-F5344CB8AC3E}">
        <p14:creationId xmlns:p14="http://schemas.microsoft.com/office/powerpoint/2010/main" xmlns="" val="4261763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3EF05-4078-45ED-A85F-46649248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0AE06B-B30B-43A9-B2D8-D0655869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03" y="2026413"/>
            <a:ext cx="8946541" cy="4195481"/>
          </a:xfrm>
        </p:spPr>
        <p:txBody>
          <a:bodyPr>
            <a:normAutofit/>
          </a:bodyPr>
          <a:lstStyle/>
          <a:p>
            <a:r>
              <a:rPr lang="en-IN" sz="2800" dirty="0"/>
              <a:t>Anti- diarrheal - Loperamide (Imodium)</a:t>
            </a:r>
          </a:p>
          <a:p>
            <a:r>
              <a:rPr lang="en-IN" sz="2800" dirty="0"/>
              <a:t>Laxatives - </a:t>
            </a:r>
            <a:r>
              <a:rPr lang="en-IN" sz="2800" dirty="0" err="1"/>
              <a:t>senna</a:t>
            </a:r>
            <a:r>
              <a:rPr lang="en-IN" sz="2800" dirty="0"/>
              <a:t>, </a:t>
            </a:r>
            <a:r>
              <a:rPr lang="en-IN" sz="2800" dirty="0" err="1"/>
              <a:t>bisacodyl</a:t>
            </a:r>
            <a:endParaRPr lang="en-IN" sz="2800" dirty="0"/>
          </a:p>
          <a:p>
            <a:r>
              <a:rPr lang="en-IN" sz="2800" dirty="0"/>
              <a:t>Pain relievers. acetaminophen (Tylenol).</a:t>
            </a:r>
          </a:p>
          <a:p>
            <a:r>
              <a:rPr lang="en-IN" sz="2800" dirty="0"/>
              <a:t>Iron supplements</a:t>
            </a:r>
          </a:p>
          <a:p>
            <a:r>
              <a:rPr lang="en-IN" sz="2800" dirty="0"/>
              <a:t>Nutrition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23843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13BEC-3FF7-43D8-B9A5-187F1821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E8DCD0-6E05-49D3-99C6-4476EBF9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8946541" cy="4195481"/>
          </a:xfrm>
        </p:spPr>
        <p:txBody>
          <a:bodyPr/>
          <a:lstStyle/>
          <a:p>
            <a:r>
              <a:rPr lang="en-IN" sz="3200" b="1" i="1" dirty="0"/>
              <a:t>Ulcerative colitis</a:t>
            </a:r>
          </a:p>
          <a:p>
            <a:pPr marL="0" indent="0">
              <a:buNone/>
            </a:pPr>
            <a:r>
              <a:rPr lang="en-IN" dirty="0"/>
              <a:t>    </a:t>
            </a:r>
            <a:r>
              <a:rPr lang="en-IN" sz="2400" b="1" u="sng" dirty="0"/>
              <a:t>Indications:</a:t>
            </a:r>
          </a:p>
          <a:p>
            <a:pPr marL="0" indent="0">
              <a:buNone/>
            </a:pPr>
            <a:r>
              <a:rPr lang="en-IN" dirty="0"/>
              <a:t>• Fulminating disease</a:t>
            </a:r>
          </a:p>
          <a:p>
            <a:pPr marL="0" indent="0">
              <a:buNone/>
            </a:pPr>
            <a:r>
              <a:rPr lang="en-IN" dirty="0"/>
              <a:t>• Chronic disease with </a:t>
            </a:r>
            <a:r>
              <a:rPr lang="en-IN" dirty="0" err="1"/>
              <a:t>anemia</a:t>
            </a:r>
            <a:r>
              <a:rPr lang="en-IN" dirty="0"/>
              <a:t>, frequent stools, urgency &amp; tenesmus</a:t>
            </a:r>
          </a:p>
          <a:p>
            <a:pPr marL="0" indent="0">
              <a:buNone/>
            </a:pPr>
            <a:r>
              <a:rPr lang="en-IN" dirty="0"/>
              <a:t>• Steroid dependant disease</a:t>
            </a:r>
          </a:p>
          <a:p>
            <a:pPr marL="0" indent="0">
              <a:buNone/>
            </a:pPr>
            <a:r>
              <a:rPr lang="en-IN" dirty="0"/>
              <a:t>• Risk of neoplastic change</a:t>
            </a:r>
          </a:p>
          <a:p>
            <a:pPr marL="0" indent="0">
              <a:buNone/>
            </a:pPr>
            <a:r>
              <a:rPr lang="en-IN" dirty="0"/>
              <a:t>• Extra-intestinal manifestations</a:t>
            </a:r>
          </a:p>
          <a:p>
            <a:pPr marL="0" indent="0">
              <a:buNone/>
            </a:pPr>
            <a:r>
              <a:rPr lang="en-IN" dirty="0"/>
              <a:t>• Severe haemorrhage or stenosis</a:t>
            </a:r>
          </a:p>
        </p:txBody>
      </p:sp>
    </p:spTree>
    <p:extLst>
      <p:ext uri="{BB962C8B-B14F-4D97-AF65-F5344CB8AC3E}">
        <p14:creationId xmlns:p14="http://schemas.microsoft.com/office/powerpoint/2010/main" xmlns="" val="968381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4EFB7-5576-42CA-B890-49101F2F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Crohn’s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3E5C3D-52F5-4DAE-AA3B-4A9FF3085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09801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• Ileo-</a:t>
            </a:r>
            <a:r>
              <a:rPr lang="en-IN" sz="2800" dirty="0" err="1"/>
              <a:t>ceaecal</a:t>
            </a:r>
            <a:r>
              <a:rPr lang="en-IN" sz="2800" dirty="0"/>
              <a:t> resection</a:t>
            </a:r>
          </a:p>
          <a:p>
            <a:pPr marL="0" indent="0">
              <a:buNone/>
            </a:pPr>
            <a:r>
              <a:rPr lang="en-IN" sz="2800" dirty="0"/>
              <a:t>• Segmental resection</a:t>
            </a:r>
          </a:p>
          <a:p>
            <a:pPr marL="0" indent="0">
              <a:buNone/>
            </a:pPr>
            <a:r>
              <a:rPr lang="en-IN" sz="2800" dirty="0"/>
              <a:t>• Colectomy &amp; ileorectal anastomosis</a:t>
            </a:r>
          </a:p>
          <a:p>
            <a:pPr marL="0" indent="0">
              <a:buNone/>
            </a:pPr>
            <a:r>
              <a:rPr lang="en-IN" sz="2800" dirty="0"/>
              <a:t>• Temporary loop ileostomy</a:t>
            </a:r>
          </a:p>
          <a:p>
            <a:pPr marL="0" indent="0">
              <a:buNone/>
            </a:pPr>
            <a:r>
              <a:rPr lang="en-IN" sz="2800" dirty="0"/>
              <a:t>• Proctocolectomy</a:t>
            </a:r>
          </a:p>
          <a:p>
            <a:pPr marL="0" indent="0">
              <a:buNone/>
            </a:pPr>
            <a:r>
              <a:rPr lang="en-IN" sz="2800" dirty="0"/>
              <a:t>• </a:t>
            </a:r>
            <a:r>
              <a:rPr lang="en-IN" sz="2800" dirty="0" err="1"/>
              <a:t>Stricturoplasty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627447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24CBC6-5867-4EB4-8BB8-49AB9FD4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779C38-77AA-4829-9575-C26D8A3F7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• Proctocolectomy &amp; ileostomy</a:t>
            </a:r>
          </a:p>
          <a:p>
            <a:pPr marL="0" indent="0">
              <a:buNone/>
            </a:pPr>
            <a:r>
              <a:rPr lang="en-IN" sz="2800" dirty="0"/>
              <a:t>• Rectal &amp;anal dissection</a:t>
            </a:r>
          </a:p>
          <a:p>
            <a:pPr marL="0" indent="0">
              <a:buNone/>
            </a:pPr>
            <a:r>
              <a:rPr lang="en-IN" sz="2800" dirty="0"/>
              <a:t>• Colectomy with ileorectal anastomosis</a:t>
            </a:r>
          </a:p>
          <a:p>
            <a:pPr marL="0" indent="0">
              <a:buNone/>
            </a:pPr>
            <a:r>
              <a:rPr lang="en-IN" sz="2800" dirty="0"/>
              <a:t>• Ileostomy with intraabdominal pouch</a:t>
            </a:r>
          </a:p>
        </p:txBody>
      </p:sp>
    </p:spTree>
    <p:extLst>
      <p:ext uri="{BB962C8B-B14F-4D97-AF65-F5344CB8AC3E}">
        <p14:creationId xmlns:p14="http://schemas.microsoft.com/office/powerpoint/2010/main" xmlns="" val="2590100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65493-79F2-40D6-8187-599297F5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FA1EA0-F6B9-488A-9E48-A139323EA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1B3AA0-68FD-4259-91EA-9E0F53B05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" y="-318053"/>
            <a:ext cx="12099235" cy="71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42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1FCBA-E5AC-48BA-8A26-AFB49177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861" y="0"/>
            <a:ext cx="12192000" cy="1153551"/>
          </a:xfrm>
        </p:spPr>
        <p:txBody>
          <a:bodyPr/>
          <a:lstStyle/>
          <a:p>
            <a:r>
              <a:rPr lang="en-IN" sz="5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GENETIC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FF981D-CDB1-45E6-BA0B-B75D5B13D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09" y="1837640"/>
            <a:ext cx="11436626" cy="489446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THE DISEASE AND GENETIC RISK FACTORS THAT ARE SHARED WITH </a:t>
            </a:r>
            <a:r>
              <a:rPr lang="en-IN" dirty="0" err="1">
                <a:solidFill>
                  <a:schemeClr val="tx1">
                    <a:lumMod val="95000"/>
                  </a:schemeClr>
                </a:solidFill>
              </a:rPr>
              <a:t>ibd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 are ; rheumatoid  arthritis (tnfaip3) , psoriasis (il23r, il12b) ankylosing </a:t>
            </a:r>
            <a:r>
              <a:rPr lang="en-IN" dirty="0" err="1">
                <a:solidFill>
                  <a:schemeClr val="tx1">
                    <a:lumMod val="95000"/>
                  </a:schemeClr>
                </a:solidFill>
              </a:rPr>
              <a:t>spoNdyltis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 (il23r) , type 1 diabetes </a:t>
            </a:r>
            <a:r>
              <a:rPr lang="en-IN" dirty="0" err="1">
                <a:solidFill>
                  <a:schemeClr val="tx1">
                    <a:lumMod val="95000"/>
                  </a:schemeClr>
                </a:solidFill>
              </a:rPr>
              <a:t>melltus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 (il10) ,</a:t>
            </a:r>
            <a:r>
              <a:rPr lang="en-IN" dirty="0" err="1">
                <a:solidFill>
                  <a:schemeClr val="tx1">
                    <a:lumMod val="95000"/>
                  </a:schemeClr>
                </a:solidFill>
              </a:rPr>
              <a:t>sle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 (tnfaip3 , il10)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 err="1">
                <a:solidFill>
                  <a:schemeClr val="tx1">
                    <a:lumMod val="95000"/>
                  </a:schemeClr>
                </a:solidFill>
              </a:rPr>
              <a:t>ibd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 has 3-20 times higher incidence in first degree relatives</a:t>
            </a:r>
          </a:p>
        </p:txBody>
      </p:sp>
    </p:spTree>
    <p:extLst>
      <p:ext uri="{BB962C8B-B14F-4D97-AF65-F5344CB8AC3E}">
        <p14:creationId xmlns:p14="http://schemas.microsoft.com/office/powerpoint/2010/main" xmlns="" val="108196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0C63B-A096-495C-8080-A4D6D4CD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IMMUNOLOGIC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CE58A-26E5-41BF-A854-0DAD4D0B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9404723" cy="43523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Defective regulation of </a:t>
            </a:r>
            <a:r>
              <a:rPr lang="en-IN" sz="2400" dirty="0" err="1"/>
              <a:t>immunosuppresion</a:t>
            </a:r>
            <a:r>
              <a:rPr lang="en-IN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Activated CD+4 cells activate other inflammatory cells like</a:t>
            </a:r>
            <a:br>
              <a:rPr lang="en-IN" sz="2400" dirty="0"/>
            </a:br>
            <a:r>
              <a:rPr lang="en-IN" sz="2400" dirty="0"/>
              <a:t>macrophages &amp; B-cells or recruit more inflammatory cells by stimulation of homing receptor on leucocytes &amp; vascular epithelium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3392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55968-E393-47AC-BEF3-203185DA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D677D0-F104-4D2F-A4AF-7B847467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75E940-2A1E-4B50-A9C3-978E3024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6" y="0"/>
            <a:ext cx="8399460" cy="72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41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75AF4-B05B-4E73-AFE1-E489F939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FD68BD-C8F8-426F-822A-7EBDFBF1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195481"/>
          </a:xfrm>
        </p:spPr>
        <p:txBody>
          <a:bodyPr/>
          <a:lstStyle/>
          <a:p>
            <a:pPr marL="0" indent="0">
              <a:buNone/>
            </a:pPr>
            <a:r>
              <a:rPr lang="en-IN" b="1" i="1" dirty="0"/>
              <a:t>MACROSCOPIC FEATURES </a:t>
            </a:r>
            <a:r>
              <a:rPr lang="en-IN" dirty="0"/>
              <a:t>.</a:t>
            </a:r>
            <a:br>
              <a:rPr lang="en-IN" dirty="0"/>
            </a:b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 </a:t>
            </a:r>
            <a:r>
              <a:rPr lang="en-IN" sz="28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ULCERATIVE COLLITIS</a:t>
            </a:r>
            <a:r>
              <a:rPr lang="en-IN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Usually involves rectum &amp; extends proximally to involve all or part of colon.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Spread is in continuity.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May be limited colitis( proctitis &amp; proctosigmoiditis)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 In total colitis there is back wash ileitis (lumpy-bumpy appearance)</a:t>
            </a:r>
          </a:p>
        </p:txBody>
      </p:sp>
    </p:spTree>
    <p:extLst>
      <p:ext uri="{BB962C8B-B14F-4D97-AF65-F5344CB8AC3E}">
        <p14:creationId xmlns:p14="http://schemas.microsoft.com/office/powerpoint/2010/main" xmlns="" val="81193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B61E8-56B4-491B-9AD8-5F606856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BCFDF0-9F89-4CB7-807B-7C9CFB699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469BA9-58C4-4E19-B5E0-8CF6F489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7"/>
            <a:ext cx="12192000" cy="68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521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556</TotalTime>
  <Words>1052</Words>
  <Application>Microsoft Office PowerPoint</Application>
  <PresentationFormat>Custom</PresentationFormat>
  <Paragraphs>269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Ion</vt:lpstr>
      <vt:lpstr>INFLAMMATORY BOWEL DISEASE</vt:lpstr>
      <vt:lpstr>ETIOPATHOGENESIS</vt:lpstr>
      <vt:lpstr>INFLAMMATORY BOWEL DISEASE</vt:lpstr>
      <vt:lpstr>EPIDEMOLOGY</vt:lpstr>
      <vt:lpstr>GENETIC FACTORS</vt:lpstr>
      <vt:lpstr>IMMUNOLOGIC FACTORS</vt:lpstr>
      <vt:lpstr>Slide 7</vt:lpstr>
      <vt:lpstr>PATHOLOGY</vt:lpstr>
      <vt:lpstr>Slide 9</vt:lpstr>
      <vt:lpstr>Slide 10</vt:lpstr>
      <vt:lpstr>Slide 11</vt:lpstr>
      <vt:lpstr>MICROSCOPIC FEATURES </vt:lpstr>
      <vt:lpstr>DIFFUSE INFLAMMATION</vt:lpstr>
      <vt:lpstr>MACROSCOPIC FEATURES</vt:lpstr>
      <vt:lpstr>Slide 15</vt:lpstr>
      <vt:lpstr>Slide 16</vt:lpstr>
      <vt:lpstr>MICROSCOPIC FINDINGS</vt:lpstr>
      <vt:lpstr>APHTHOUS ULCERS</vt:lpstr>
      <vt:lpstr>CLINICAL FEATURES </vt:lpstr>
      <vt:lpstr>Slide 20</vt:lpstr>
      <vt:lpstr>CLINICAL SEVERITY OF UC</vt:lpstr>
      <vt:lpstr>DIAGNOSIS</vt:lpstr>
      <vt:lpstr>LAB TESTS</vt:lpstr>
      <vt:lpstr>BARIUM ENEMA</vt:lpstr>
      <vt:lpstr>SIGMOIDOSCOPY</vt:lpstr>
      <vt:lpstr>Slide 26</vt:lpstr>
      <vt:lpstr>String  sign</vt:lpstr>
      <vt:lpstr>CT enterography</vt:lpstr>
      <vt:lpstr>Wireless capsule endoscopy  (WCE)</vt:lpstr>
      <vt:lpstr>Slide 30</vt:lpstr>
      <vt:lpstr>TREATMENT</vt:lpstr>
      <vt:lpstr>DRUGS</vt:lpstr>
      <vt:lpstr>   5–ASA agents</vt:lpstr>
      <vt:lpstr>Topical Action of 5-ASA: Extent of Disease Impacts Formulation Choice</vt:lpstr>
      <vt:lpstr>use</vt:lpstr>
      <vt:lpstr>glucocorticoids</vt:lpstr>
      <vt:lpstr>amtibiotics</vt:lpstr>
      <vt:lpstr>Immunosupressants</vt:lpstr>
      <vt:lpstr>cyclosporines</vt:lpstr>
      <vt:lpstr>Biological therapy</vt:lpstr>
      <vt:lpstr>Other medications</vt:lpstr>
      <vt:lpstr>surgery</vt:lpstr>
      <vt:lpstr>Crohn’s disease</vt:lpstr>
      <vt:lpstr>Others 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BOWEL DISEASE</dc:title>
  <dc:creator>Dell 3555</dc:creator>
  <cp:lastModifiedBy>Jeevana</cp:lastModifiedBy>
  <cp:revision>33</cp:revision>
  <dcterms:created xsi:type="dcterms:W3CDTF">2017-12-06T11:42:33Z</dcterms:created>
  <dcterms:modified xsi:type="dcterms:W3CDTF">2020-08-19T11:27:46Z</dcterms:modified>
</cp:coreProperties>
</file>