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67" r:id="rId4"/>
    <p:sldId id="257" r:id="rId5"/>
    <p:sldId id="259" r:id="rId6"/>
    <p:sldId id="268" r:id="rId7"/>
    <p:sldId id="291" r:id="rId8"/>
    <p:sldId id="270" r:id="rId9"/>
    <p:sldId id="290" r:id="rId10"/>
    <p:sldId id="273" r:id="rId11"/>
    <p:sldId id="272" r:id="rId12"/>
    <p:sldId id="274" r:id="rId13"/>
    <p:sldId id="275" r:id="rId14"/>
    <p:sldId id="277" r:id="rId15"/>
    <p:sldId id="278" r:id="rId16"/>
    <p:sldId id="279" r:id="rId17"/>
    <p:sldId id="292" r:id="rId18"/>
    <p:sldId id="265" r:id="rId19"/>
    <p:sldId id="293" r:id="rId20"/>
    <p:sldId id="281" r:id="rId21"/>
    <p:sldId id="282" r:id="rId22"/>
    <p:sldId id="284" r:id="rId23"/>
    <p:sldId id="285" r:id="rId24"/>
    <p:sldId id="262" r:id="rId25"/>
    <p:sldId id="263" r:id="rId26"/>
    <p:sldId id="286" r:id="rId27"/>
    <p:sldId id="294" r:id="rId28"/>
    <p:sldId id="287" r:id="rId29"/>
    <p:sldId id="295"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44"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8/19/2020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8/19/2020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8/19/2020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8/19/2020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8/19/2020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8/19/2020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971801"/>
            <a:ext cx="8458200" cy="3103986"/>
          </a:xfrm>
        </p:spPr>
        <p:txBody>
          <a:bodyPr>
            <a:normAutofit/>
          </a:bodyPr>
          <a:lstStyle/>
          <a:p>
            <a:r>
              <a:rPr lang="en-US" dirty="0" smtClean="0"/>
              <a:t>                              			</a:t>
            </a:r>
            <a:r>
              <a:rPr lang="en-US" dirty="0" smtClean="0"/>
              <a:t/>
            </a:r>
            <a:br>
              <a:rPr lang="en-US" dirty="0" smtClean="0"/>
            </a:br>
            <a:endParaRPr lang="en-US" sz="2400" b="1" dirty="0"/>
          </a:p>
        </p:txBody>
      </p:sp>
      <p:sp>
        <p:nvSpPr>
          <p:cNvPr id="3" name="Subtitle 2"/>
          <p:cNvSpPr>
            <a:spLocks noGrp="1"/>
          </p:cNvSpPr>
          <p:nvPr>
            <p:ph type="subTitle" idx="1"/>
          </p:nvPr>
        </p:nvSpPr>
        <p:spPr>
          <a:xfrm>
            <a:off x="381000" y="0"/>
            <a:ext cx="8458200" cy="2438400"/>
          </a:xfrm>
        </p:spPr>
        <p:txBody>
          <a:bodyPr>
            <a:normAutofit fontScale="92500"/>
          </a:bodyPr>
          <a:lstStyle/>
          <a:p>
            <a:r>
              <a:rPr lang="en-US" sz="4400" b="1" dirty="0" smtClean="0"/>
              <a:t>CONTINUOUS GLUCOSE MONITORING </a:t>
            </a:r>
          </a:p>
          <a:p>
            <a:r>
              <a:rPr lang="en-US" sz="4400" b="1" dirty="0" smtClean="0"/>
              <a:t>			    AND  </a:t>
            </a:r>
          </a:p>
          <a:p>
            <a:r>
              <a:rPr lang="en-US" sz="4400" b="1" dirty="0" smtClean="0"/>
              <a:t>		  INSULIN PUMP</a:t>
            </a:r>
            <a:endParaRPr lang="en-US" sz="4400" b="1" dirty="0"/>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486400"/>
            <a:ext cx="7239000" cy="914400"/>
          </a:xfrm>
        </p:spPr>
        <p:txBody>
          <a:bodyPr>
            <a:normAutofit/>
          </a:bodyPr>
          <a:lstStyle/>
          <a:p>
            <a:r>
              <a:rPr lang="en-US" sz="3200" dirty="0" smtClean="0"/>
              <a:t>A Medtronic </a:t>
            </a:r>
            <a:r>
              <a:rPr lang="en-US" sz="3200" dirty="0" err="1" smtClean="0"/>
              <a:t>Minimed</a:t>
            </a:r>
            <a:r>
              <a:rPr lang="en-US" sz="3200" dirty="0" smtClean="0"/>
              <a:t> Insulin Pump</a:t>
            </a:r>
            <a:endParaRPr lang="en-US" sz="3200" dirty="0"/>
          </a:p>
        </p:txBody>
      </p:sp>
      <p:sp>
        <p:nvSpPr>
          <p:cNvPr id="4" name="Text Placeholder 3"/>
          <p:cNvSpPr>
            <a:spLocks noGrp="1"/>
          </p:cNvSpPr>
          <p:nvPr>
            <p:ph type="body" sz="half" idx="2"/>
          </p:nvPr>
        </p:nvSpPr>
        <p:spPr>
          <a:xfrm flipH="1">
            <a:off x="4953000" y="381000"/>
            <a:ext cx="3657600" cy="4343400"/>
          </a:xfrm>
        </p:spPr>
        <p:txBody>
          <a:bodyPr>
            <a:normAutofit/>
          </a:bodyPr>
          <a:lstStyle/>
          <a:p>
            <a:r>
              <a:rPr lang="en-US" sz="2800" b="1" dirty="0" smtClean="0"/>
              <a:t>Insulin  Pump  and  a  blood  glucose  meter  </a:t>
            </a:r>
          </a:p>
          <a:p>
            <a:r>
              <a:rPr lang="en-US" sz="2800" b="1" dirty="0" smtClean="0"/>
              <a:t>that  communicates  </a:t>
            </a:r>
          </a:p>
          <a:p>
            <a:r>
              <a:rPr lang="en-US" sz="2800" b="1" dirty="0" smtClean="0"/>
              <a:t>blood glucose </a:t>
            </a:r>
            <a:r>
              <a:rPr lang="en-US" sz="2800" b="1" dirty="0" err="1" smtClean="0"/>
              <a:t>readingwirelessly</a:t>
            </a:r>
            <a:r>
              <a:rPr lang="en-US" sz="2800" b="1" dirty="0" smtClean="0"/>
              <a:t> with it. </a:t>
            </a:r>
          </a:p>
        </p:txBody>
      </p:sp>
      <p:pic>
        <p:nvPicPr>
          <p:cNvPr id="5" name="Picture 2"/>
          <p:cNvPicPr>
            <a:picLocks noGrp="1" noChangeAspect="1" noChangeArrowheads="1"/>
          </p:cNvPicPr>
          <p:nvPr>
            <p:ph type="pic" idx="1"/>
          </p:nvPr>
        </p:nvPicPr>
        <p:blipFill>
          <a:blip r:embed="rId2" cstate="print"/>
          <a:srcRect t="1515" b="1515"/>
          <a:stretch>
            <a:fillRect/>
          </a:stretch>
        </p:blipFill>
        <p:spPr bwMode="auto">
          <a:xfrm>
            <a:off x="0" y="304800"/>
            <a:ext cx="46482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6019800"/>
            <a:ext cx="6172200" cy="838200"/>
          </a:xfrm>
        </p:spPr>
        <p:txBody>
          <a:bodyPr/>
          <a:lstStyle/>
          <a:p>
            <a:r>
              <a:rPr lang="en-US" sz="3200" dirty="0" smtClean="0"/>
              <a:t>The T-slim Insulin Pump</a:t>
            </a:r>
            <a:endParaRPr lang="en-US" sz="3200" dirty="0"/>
          </a:p>
        </p:txBody>
      </p:sp>
      <p:sp>
        <p:nvSpPr>
          <p:cNvPr id="4" name="Text Placeholder 3"/>
          <p:cNvSpPr>
            <a:spLocks noGrp="1"/>
          </p:cNvSpPr>
          <p:nvPr>
            <p:ph type="body" sz="half" idx="2"/>
          </p:nvPr>
        </p:nvSpPr>
        <p:spPr>
          <a:xfrm>
            <a:off x="6172200" y="304800"/>
            <a:ext cx="2438400" cy="4953000"/>
          </a:xfrm>
        </p:spPr>
        <p:txBody>
          <a:bodyPr>
            <a:normAutofit/>
          </a:bodyPr>
          <a:lstStyle/>
          <a:p>
            <a:r>
              <a:rPr lang="en-US" sz="3200" dirty="0" smtClean="0"/>
              <a:t>Popular with young patients due to its new touch-screen design</a:t>
            </a:r>
            <a:endParaRPr lang="en-US" sz="3200" dirty="0"/>
          </a:p>
        </p:txBody>
      </p:sp>
      <p:pic>
        <p:nvPicPr>
          <p:cNvPr id="2050" name="Picture 2"/>
          <p:cNvPicPr>
            <a:picLocks noGrp="1" noChangeAspect="1" noChangeArrowheads="1"/>
          </p:cNvPicPr>
          <p:nvPr>
            <p:ph type="pic" idx="1"/>
          </p:nvPr>
        </p:nvPicPr>
        <p:blipFill>
          <a:blip r:embed="rId2" cstate="print"/>
          <a:srcRect t="1515" b="1515"/>
          <a:stretch>
            <a:fillRect/>
          </a:stretch>
        </p:blipFill>
        <p:spPr bwMode="auto">
          <a:xfrm>
            <a:off x="0" y="381000"/>
            <a:ext cx="5029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5867400"/>
            <a:ext cx="6553200" cy="762000"/>
          </a:xfrm>
        </p:spPr>
        <p:txBody>
          <a:bodyPr>
            <a:normAutofit fontScale="90000"/>
          </a:bodyPr>
          <a:lstStyle/>
          <a:p>
            <a:r>
              <a:rPr lang="en-US" dirty="0" smtClean="0"/>
              <a:t>     </a:t>
            </a:r>
            <a:r>
              <a:rPr lang="en-US" sz="2800" dirty="0" smtClean="0"/>
              <a:t>The </a:t>
            </a:r>
            <a:r>
              <a:rPr lang="en-US" sz="2800" dirty="0" err="1" smtClean="0"/>
              <a:t>OmniPod</a:t>
            </a:r>
            <a:r>
              <a:rPr lang="en-US" sz="2800" dirty="0" smtClean="0"/>
              <a:t> Tubeless Insulin Pump</a:t>
            </a:r>
            <a:endParaRPr lang="en-US" sz="2800" dirty="0"/>
          </a:p>
        </p:txBody>
      </p:sp>
      <p:sp>
        <p:nvSpPr>
          <p:cNvPr id="4" name="Text Placeholder 3"/>
          <p:cNvSpPr>
            <a:spLocks noGrp="1"/>
          </p:cNvSpPr>
          <p:nvPr>
            <p:ph type="body" sz="half" idx="2"/>
          </p:nvPr>
        </p:nvSpPr>
        <p:spPr>
          <a:xfrm flipH="1">
            <a:off x="5410200" y="304800"/>
            <a:ext cx="3048000" cy="4038600"/>
          </a:xfrm>
        </p:spPr>
        <p:txBody>
          <a:bodyPr>
            <a:normAutofit/>
          </a:bodyPr>
          <a:lstStyle/>
          <a:p>
            <a:endParaRPr lang="en-US" b="1" dirty="0" smtClean="0"/>
          </a:p>
          <a:p>
            <a:r>
              <a:rPr lang="en-US" b="1" dirty="0" smtClean="0"/>
              <a:t>	 </a:t>
            </a:r>
            <a:r>
              <a:rPr lang="en-US" sz="1800" b="1" dirty="0" smtClean="0"/>
              <a:t>The </a:t>
            </a:r>
            <a:r>
              <a:rPr lang="en-US" sz="1800" b="1" dirty="0" err="1" smtClean="0"/>
              <a:t>OmniPod</a:t>
            </a:r>
            <a:r>
              <a:rPr lang="en-US" sz="1800" b="1" dirty="0" smtClean="0"/>
              <a:t> Tubeless Insulin Pump with a pod (right) and a handheld device that functions as a blood glucose meter and communicates wirelessly with the pod to deliver insulin based on the patient’s personal settings.</a:t>
            </a:r>
          </a:p>
        </p:txBody>
      </p:sp>
      <p:pic>
        <p:nvPicPr>
          <p:cNvPr id="3074" name="Picture 2"/>
          <p:cNvPicPr>
            <a:picLocks noGrp="1" noChangeAspect="1" noChangeArrowheads="1"/>
          </p:cNvPicPr>
          <p:nvPr>
            <p:ph type="pic" idx="1"/>
          </p:nvPr>
        </p:nvPicPr>
        <p:blipFill>
          <a:blip r:embed="rId2" cstate="print"/>
          <a:srcRect t="1515" b="1515"/>
          <a:stretch>
            <a:fillRect/>
          </a:stretch>
        </p:blipFill>
        <p:spPr bwMode="auto">
          <a:xfrm>
            <a:off x="0" y="304800"/>
            <a:ext cx="5029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67200"/>
            <a:ext cx="8610600" cy="2362200"/>
          </a:xfrm>
        </p:spPr>
        <p:txBody>
          <a:bodyPr>
            <a:normAutofit/>
          </a:bodyPr>
          <a:lstStyle/>
          <a:p>
            <a:r>
              <a:rPr lang="en-US" sz="2400" dirty="0" smtClean="0"/>
              <a:t>The Medtronic iPro2 Professional Continuous Glucose Monitor (</a:t>
            </a:r>
            <a:r>
              <a:rPr lang="en-US" sz="2400" b="1" dirty="0" smtClean="0"/>
              <a:t>a) </a:t>
            </a:r>
            <a:r>
              <a:rPr lang="en-US" sz="2400" dirty="0" smtClean="0"/>
              <a:t>with its charger, and a Downloaded Tracing showing daily color-coded readings (</a:t>
            </a:r>
            <a:r>
              <a:rPr lang="en-US" sz="2400" b="1" dirty="0" smtClean="0"/>
              <a:t>b)</a:t>
            </a:r>
            <a:endParaRPr lang="en-US" sz="2400"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304800" y="685800"/>
            <a:ext cx="3393018" cy="3657599"/>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3" cstate="print"/>
          <a:srcRect/>
          <a:stretch>
            <a:fillRect/>
          </a:stretch>
        </p:blipFill>
        <p:spPr bwMode="auto">
          <a:xfrm>
            <a:off x="3810000" y="914400"/>
            <a:ext cx="5334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sz="3100" dirty="0" smtClean="0"/>
              <a:t>Potential Advantages of Insulin Pump Therapy</a:t>
            </a:r>
            <a:r>
              <a:rPr lang="en-US" dirty="0" smtClean="0"/>
              <a:t/>
            </a:r>
            <a:br>
              <a:rPr lang="en-US" dirty="0" smtClean="0"/>
            </a:br>
            <a:endParaRPr lang="en-US" dirty="0"/>
          </a:p>
        </p:txBody>
      </p:sp>
      <p:sp>
        <p:nvSpPr>
          <p:cNvPr id="3" name="Content Placeholder 2"/>
          <p:cNvSpPr>
            <a:spLocks noGrp="1"/>
          </p:cNvSpPr>
          <p:nvPr>
            <p:ph idx="1"/>
          </p:nvPr>
        </p:nvSpPr>
        <p:spPr>
          <a:xfrm>
            <a:off x="152400" y="762000"/>
            <a:ext cx="8839200" cy="5943600"/>
          </a:xfrm>
        </p:spPr>
        <p:txBody>
          <a:bodyPr>
            <a:normAutofit fontScale="92500" lnSpcReduction="20000"/>
          </a:bodyPr>
          <a:lstStyle/>
          <a:p>
            <a:r>
              <a:rPr lang="en-US" dirty="0" smtClean="0"/>
              <a:t>Programmable insulin delivery allows closer match with physiologic needs</a:t>
            </a:r>
          </a:p>
          <a:p>
            <a:r>
              <a:rPr lang="en-US" dirty="0" smtClean="0"/>
              <a:t>Uses only short- or rapid-acting insulin, minimizing peaks and absorption-related variability</a:t>
            </a:r>
          </a:p>
          <a:p>
            <a:r>
              <a:rPr lang="en-US" dirty="0" smtClean="0"/>
              <a:t>Uses one injection site for up to 72 h, thus reducing variations in absorption and treatment-related burden from multiple injections.</a:t>
            </a:r>
          </a:p>
          <a:p>
            <a:r>
              <a:rPr lang="en-US" dirty="0" smtClean="0"/>
              <a:t>Reduction in </a:t>
            </a:r>
            <a:r>
              <a:rPr lang="en-US" dirty="0" err="1" smtClean="0"/>
              <a:t>glycemic</a:t>
            </a:r>
            <a:r>
              <a:rPr lang="en-US" dirty="0" smtClean="0"/>
              <a:t> variability and improved </a:t>
            </a:r>
            <a:r>
              <a:rPr lang="en-US" dirty="0" err="1" smtClean="0"/>
              <a:t>glycemic</a:t>
            </a:r>
            <a:r>
              <a:rPr lang="en-US" dirty="0" smtClean="0"/>
              <a:t> control</a:t>
            </a:r>
          </a:p>
          <a:p>
            <a:r>
              <a:rPr lang="en-US" dirty="0" smtClean="0"/>
              <a:t>Decreased risk of severe hypoglycemia and need for emergent medical attention </a:t>
            </a:r>
          </a:p>
          <a:p>
            <a:r>
              <a:rPr lang="en-US" dirty="0" smtClean="0"/>
              <a:t>Reduction in need for hospitalization and cost of care </a:t>
            </a:r>
          </a:p>
          <a:p>
            <a:r>
              <a:rPr lang="en-US" dirty="0" smtClean="0"/>
              <a:t>Improved quality of life and treatment satisfaction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normAutofit/>
          </a:bodyPr>
          <a:lstStyle/>
          <a:p>
            <a:r>
              <a:rPr lang="en-US" sz="2800" dirty="0" smtClean="0"/>
              <a:t>ISSUES WITH INSULIN PUMP THERAPY</a:t>
            </a:r>
            <a:endParaRPr lang="en-US" sz="2800" dirty="0"/>
          </a:p>
        </p:txBody>
      </p:sp>
      <p:sp>
        <p:nvSpPr>
          <p:cNvPr id="3" name="Content Placeholder 2"/>
          <p:cNvSpPr>
            <a:spLocks noGrp="1"/>
          </p:cNvSpPr>
          <p:nvPr>
            <p:ph idx="1"/>
          </p:nvPr>
        </p:nvSpPr>
        <p:spPr>
          <a:xfrm>
            <a:off x="304800" y="1143000"/>
            <a:ext cx="8686800" cy="4937125"/>
          </a:xfrm>
        </p:spPr>
        <p:txBody>
          <a:bodyPr/>
          <a:lstStyle/>
          <a:p>
            <a:r>
              <a:rPr lang="en-US" dirty="0" smtClean="0"/>
              <a:t>Mechanical malfunction of the pump </a:t>
            </a:r>
          </a:p>
          <a:p>
            <a:r>
              <a:rPr lang="en-US" dirty="0" smtClean="0"/>
              <a:t>Insertion site issues(</a:t>
            </a:r>
            <a:r>
              <a:rPr lang="en-US" dirty="0" err="1" smtClean="0"/>
              <a:t>inﬂammation</a:t>
            </a:r>
            <a:r>
              <a:rPr lang="en-US" dirty="0" smtClean="0"/>
              <a:t> or skin infections). </a:t>
            </a:r>
          </a:p>
          <a:p>
            <a:r>
              <a:rPr lang="en-US" dirty="0" smtClean="0"/>
              <a:t>Interruption of insulin supply due to kinking or blockage of the infusion set can lead to the rapid development of extreme hyperglycemia, especially in type 1 diabetes.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Indications for Insulin Pump Treatment.</a:t>
            </a:r>
            <a:endParaRPr lang="en-US" dirty="0"/>
          </a:p>
        </p:txBody>
      </p:sp>
      <p:sp>
        <p:nvSpPr>
          <p:cNvPr id="3" name="Content Placeholder 2"/>
          <p:cNvSpPr>
            <a:spLocks noGrp="1"/>
          </p:cNvSpPr>
          <p:nvPr>
            <p:ph idx="1"/>
          </p:nvPr>
        </p:nvSpPr>
        <p:spPr>
          <a:xfrm>
            <a:off x="0" y="1371600"/>
            <a:ext cx="9144000" cy="4953000"/>
          </a:xfrm>
        </p:spPr>
        <p:txBody>
          <a:bodyPr>
            <a:normAutofit fontScale="92500" lnSpcReduction="10000"/>
          </a:bodyPr>
          <a:lstStyle/>
          <a:p>
            <a:r>
              <a:rPr lang="en-US" dirty="0" smtClean="0"/>
              <a:t>Suboptimal </a:t>
            </a:r>
            <a:r>
              <a:rPr lang="en-US" dirty="0" err="1" smtClean="0"/>
              <a:t>glycemic</a:t>
            </a:r>
            <a:r>
              <a:rPr lang="en-US" dirty="0" smtClean="0"/>
              <a:t> control in spite of efforts multiple daily insulin injections</a:t>
            </a:r>
          </a:p>
          <a:p>
            <a:r>
              <a:rPr lang="en-US" dirty="0" smtClean="0"/>
              <a:t>Frequent or unpredictable hypoglycemia and hypoglycemia unawareness</a:t>
            </a:r>
          </a:p>
          <a:p>
            <a:r>
              <a:rPr lang="en-US" dirty="0" smtClean="0"/>
              <a:t>“Dawn” phenomenon with persistent early-morning hyperglycemia</a:t>
            </a:r>
          </a:p>
          <a:p>
            <a:r>
              <a:rPr lang="en-US" dirty="0" smtClean="0"/>
              <a:t>An active lifestyle (exercise, strenuous physical activity, athletic pursuits) </a:t>
            </a:r>
          </a:p>
          <a:p>
            <a:r>
              <a:rPr lang="en-US" dirty="0" smtClean="0"/>
              <a:t>Children and young adults who typically desire fewer restrictions and more </a:t>
            </a:r>
            <a:r>
              <a:rPr lang="en-US" dirty="0" err="1" smtClean="0"/>
              <a:t>ﬂexibility</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Growth spurt of adolescence</a:t>
            </a:r>
          </a:p>
          <a:p>
            <a:r>
              <a:rPr lang="en-US" dirty="0" smtClean="0"/>
              <a:t>Preconception planning and pregnancy</a:t>
            </a:r>
          </a:p>
          <a:p>
            <a:r>
              <a:rPr lang="en-US" dirty="0" smtClean="0"/>
              <a:t>Presence of </a:t>
            </a:r>
            <a:r>
              <a:rPr lang="en-US" dirty="0" err="1" smtClean="0"/>
              <a:t>gastroparesis</a:t>
            </a:r>
            <a:endParaRPr lang="en-US" dirty="0" smtClean="0"/>
          </a:p>
          <a:p>
            <a:r>
              <a:rPr lang="en-US" dirty="0" smtClean="0"/>
              <a:t>Hectic lifestyle and frequent travel</a:t>
            </a:r>
          </a:p>
          <a:p>
            <a:r>
              <a:rPr lang="en-US" dirty="0" smtClean="0"/>
              <a:t>Shift work and erratic daily schedules</a:t>
            </a:r>
          </a:p>
          <a:p>
            <a:r>
              <a:rPr lang="en-US" dirty="0" smtClean="0"/>
              <a:t>Type 2 diabetes with increased insulin requirements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Continuous Glucose Monitoring (CGM)</a:t>
            </a:r>
            <a:br>
              <a:rPr lang="en-US" b="1" dirty="0" smtClean="0"/>
            </a:br>
            <a:endParaRPr lang="en-US" dirty="0"/>
          </a:p>
        </p:txBody>
      </p:sp>
      <p:sp>
        <p:nvSpPr>
          <p:cNvPr id="3" name="Content Placeholder 2"/>
          <p:cNvSpPr>
            <a:spLocks noGrp="1"/>
          </p:cNvSpPr>
          <p:nvPr>
            <p:ph idx="1"/>
          </p:nvPr>
        </p:nvSpPr>
        <p:spPr>
          <a:xfrm>
            <a:off x="0" y="1295400"/>
            <a:ext cx="9144000" cy="5105400"/>
          </a:xfrm>
        </p:spPr>
        <p:txBody>
          <a:bodyPr>
            <a:normAutofit fontScale="85000" lnSpcReduction="10000"/>
          </a:bodyPr>
          <a:lstStyle/>
          <a:p>
            <a:pPr algn="just">
              <a:lnSpc>
                <a:spcPct val="120000"/>
              </a:lnSpc>
            </a:pPr>
            <a:r>
              <a:rPr lang="en-US" dirty="0" smtClean="0"/>
              <a:t> 	A landmark change in diabetes care came with the development of continuous glucose monitoring (CGM) via an indwelling subcutaneous sensor that could check interstitial </a:t>
            </a:r>
            <a:r>
              <a:rPr lang="en-US" dirty="0" err="1" smtClean="0"/>
              <a:t>ﬂuid</a:t>
            </a:r>
            <a:r>
              <a:rPr lang="en-US" dirty="0" smtClean="0"/>
              <a:t> glucose readings every 3–5 min. </a:t>
            </a:r>
          </a:p>
          <a:p>
            <a:pPr algn="just">
              <a:lnSpc>
                <a:spcPct val="120000"/>
              </a:lnSpc>
            </a:pPr>
            <a:r>
              <a:rPr lang="en-US" dirty="0" smtClean="0"/>
              <a:t> 	CGM provides more frequent information on blood glucose less invasively than with the use of a traditional meter. It also gives hourly, daily, and weekly glucose trends and patterns, and knowledge of glucose values in real time. </a:t>
            </a:r>
          </a:p>
          <a:p>
            <a:pPr algn="just">
              <a:lnSpc>
                <a:spcPct val="120000"/>
              </a:lnSpc>
            </a:pP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295400"/>
            <a:ext cx="8839200" cy="5562600"/>
          </a:xfrm>
        </p:spPr>
        <p:txBody>
          <a:bodyPr>
            <a:normAutofit fontScale="85000" lnSpcReduction="20000"/>
          </a:bodyPr>
          <a:lstStyle/>
          <a:p>
            <a:pPr algn="just">
              <a:lnSpc>
                <a:spcPct val="120000"/>
              </a:lnSpc>
            </a:pPr>
            <a:r>
              <a:rPr lang="en-US" dirty="0" smtClean="0"/>
              <a:t>Two types of continuous glucose monitoring systems are available. </a:t>
            </a:r>
          </a:p>
          <a:p>
            <a:pPr algn="just">
              <a:lnSpc>
                <a:spcPct val="120000"/>
              </a:lnSpc>
            </a:pPr>
            <a:r>
              <a:rPr lang="en-US" b="1" dirty="0" smtClean="0"/>
              <a:t>The Professional CGM </a:t>
            </a:r>
            <a:r>
              <a:rPr lang="en-US" dirty="0" smtClean="0"/>
              <a:t>works in a similar fashion to a cardiac </a:t>
            </a:r>
            <a:r>
              <a:rPr lang="en-US" dirty="0" err="1" smtClean="0"/>
              <a:t>Holter</a:t>
            </a:r>
            <a:r>
              <a:rPr lang="en-US" dirty="0" smtClean="0"/>
              <a:t> monitor. It can be used by physicians’ </a:t>
            </a:r>
            <a:r>
              <a:rPr lang="en-US" dirty="0" err="1" smtClean="0"/>
              <a:t>ofﬁces</a:t>
            </a:r>
            <a:r>
              <a:rPr lang="en-US" dirty="0" smtClean="0"/>
              <a:t> to record the patient’s ambulatory glucose values for up to six days, followed by downloading and retrospective review and analysis </a:t>
            </a:r>
          </a:p>
          <a:p>
            <a:pPr algn="just">
              <a:lnSpc>
                <a:spcPct val="120000"/>
              </a:lnSpc>
            </a:pPr>
            <a:r>
              <a:rPr lang="en-US" b="1" dirty="0" smtClean="0"/>
              <a:t>The Personal CGM </a:t>
            </a:r>
            <a:r>
              <a:rPr lang="en-US" dirty="0" smtClean="0"/>
              <a:t>is a patient-owned device that allows a small sensor placed subcutaneously to send glucose readings wirelessly and viewed on a separate receiver. An individual sensor can stay in place for up to seven days at a time.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lstStyle/>
          <a:p>
            <a:r>
              <a:rPr lang="en-US" dirty="0" smtClean="0"/>
              <a:t>INTRODUCTION</a:t>
            </a:r>
            <a:endParaRPr lang="en-US" dirty="0"/>
          </a:p>
        </p:txBody>
      </p:sp>
      <p:sp>
        <p:nvSpPr>
          <p:cNvPr id="3" name="Content Placeholder 2"/>
          <p:cNvSpPr>
            <a:spLocks noGrp="1"/>
          </p:cNvSpPr>
          <p:nvPr>
            <p:ph idx="1"/>
          </p:nvPr>
        </p:nvSpPr>
        <p:spPr>
          <a:xfrm>
            <a:off x="152400" y="1143000"/>
            <a:ext cx="8839200" cy="5562600"/>
          </a:xfrm>
        </p:spPr>
        <p:txBody>
          <a:bodyPr>
            <a:normAutofit fontScale="85000" lnSpcReduction="10000"/>
          </a:bodyPr>
          <a:lstStyle/>
          <a:p>
            <a:r>
              <a:rPr lang="en-US" dirty="0" smtClean="0"/>
              <a:t>Diabetes is rapidly becoming a major health epidemic in most regions of the world . All patients with type 1 diabetes and a </a:t>
            </a:r>
            <a:r>
              <a:rPr lang="en-US" dirty="0" err="1" smtClean="0"/>
              <a:t>signiﬁcant</a:t>
            </a:r>
            <a:r>
              <a:rPr lang="en-US" dirty="0" smtClean="0"/>
              <a:t> number with type 2 diabetes require the use of insulin for controlling blood glucose. </a:t>
            </a:r>
          </a:p>
          <a:p>
            <a:r>
              <a:rPr lang="en-US" dirty="0" smtClean="0"/>
              <a:t>In the last 20 years, technological innovation and bioengineering has transformed the diabetes therapeutic landscape. </a:t>
            </a:r>
          </a:p>
          <a:p>
            <a:r>
              <a:rPr lang="en-US" dirty="0" smtClean="0"/>
              <a:t>There are several varieties of insulin and many different injection regimens that can be used. However, in spite of the availability of insulin vials and pens, the acceptability for patients and the glucose readings that are obtained with the use of single or multiple-dose injection regimens is not to the desired level.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CONTINUOUS GLUCOSE MONITORS</a:t>
            </a:r>
            <a:endParaRPr lang="en-US" dirty="0"/>
          </a:p>
        </p:txBody>
      </p:sp>
      <p:sp>
        <p:nvSpPr>
          <p:cNvPr id="3" name="Text Placeholder 2"/>
          <p:cNvSpPr>
            <a:spLocks noGrp="1"/>
          </p:cNvSpPr>
          <p:nvPr>
            <p:ph type="body" idx="1"/>
          </p:nvPr>
        </p:nvSpPr>
        <p:spPr/>
        <p:txBody>
          <a:bodyPr/>
          <a:lstStyle/>
          <a:p>
            <a:r>
              <a:rPr lang="en-US" dirty="0" smtClean="0">
                <a:solidFill>
                  <a:schemeClr val="tx1"/>
                </a:solidFill>
              </a:rPr>
              <a:t>THE Medtronic </a:t>
            </a:r>
            <a:r>
              <a:rPr lang="en-US" b="1" i="1" dirty="0" smtClean="0">
                <a:solidFill>
                  <a:schemeClr val="tx1"/>
                </a:solidFill>
              </a:rPr>
              <a:t>guardian</a:t>
            </a:r>
            <a:endParaRPr lang="en-US" b="1" i="1" dirty="0">
              <a:solidFill>
                <a:schemeClr val="tx1"/>
              </a:solidFill>
            </a:endParaRPr>
          </a:p>
        </p:txBody>
      </p:sp>
      <p:sp>
        <p:nvSpPr>
          <p:cNvPr id="4" name="Text Placeholder 3"/>
          <p:cNvSpPr>
            <a:spLocks noGrp="1"/>
          </p:cNvSpPr>
          <p:nvPr>
            <p:ph type="body" sz="half" idx="3"/>
          </p:nvPr>
        </p:nvSpPr>
        <p:spPr/>
        <p:txBody>
          <a:bodyPr/>
          <a:lstStyle/>
          <a:p>
            <a:r>
              <a:rPr lang="en-US" b="1" i="1" dirty="0" smtClean="0">
                <a:solidFill>
                  <a:schemeClr val="tx1"/>
                </a:solidFill>
              </a:rPr>
              <a:t>                       DEXCOM 7</a:t>
            </a:r>
            <a:endParaRPr lang="en-US" b="1" i="1" dirty="0">
              <a:solidFill>
                <a:schemeClr val="tx1"/>
              </a:solidFill>
            </a:endParaRPr>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381000" y="1371600"/>
            <a:ext cx="3810000" cy="3886200"/>
          </a:xfrm>
          <a:prstGeom prst="rect">
            <a:avLst/>
          </a:prstGeom>
          <a:noFill/>
          <a:ln w="9525">
            <a:noFill/>
            <a:miter lim="800000"/>
            <a:headEnd/>
            <a:tailEnd/>
          </a:ln>
        </p:spPr>
      </p:pic>
      <p:pic>
        <p:nvPicPr>
          <p:cNvPr id="5123" name="Picture 3"/>
          <p:cNvPicPr>
            <a:picLocks noGrp="1" noChangeAspect="1" noChangeArrowheads="1"/>
          </p:cNvPicPr>
          <p:nvPr>
            <p:ph sz="quarter" idx="4"/>
          </p:nvPr>
        </p:nvPicPr>
        <p:blipFill>
          <a:blip r:embed="rId3" cstate="print"/>
          <a:srcRect/>
          <a:stretch>
            <a:fillRect/>
          </a:stretch>
        </p:blipFill>
        <p:spPr bwMode="auto">
          <a:xfrm>
            <a:off x="4800600" y="1447800"/>
            <a:ext cx="3733799"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SAP (Sensor augmented pump) therapy</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Insulin pump therapy combined with real-time continuous glucose monitoring, is known as sensor-augmented pump (SAP) therapy </a:t>
            </a:r>
          </a:p>
          <a:p>
            <a:r>
              <a:rPr lang="en-US" dirty="0" smtClean="0"/>
              <a:t>SAP Therapy has been shown to improve metabolic control and to reduce the rate of hypoglycemia in adults with type 1 diabetes compared to multiple daily injections or standard continuous subcutaneous insulin infusion. </a:t>
            </a:r>
          </a:p>
          <a:p>
            <a:r>
              <a:rPr lang="en-US" dirty="0" smtClean="0"/>
              <a:t>Superior to traditional </a:t>
            </a:r>
            <a:r>
              <a:rPr lang="en-US" dirty="0" err="1" smtClean="0"/>
              <a:t>dialy</a:t>
            </a:r>
            <a:r>
              <a:rPr lang="en-US" dirty="0" smtClean="0"/>
              <a:t> multi dose insulin injections</a:t>
            </a:r>
          </a:p>
          <a:p>
            <a:r>
              <a:rPr lang="en-US" dirty="0" smtClean="0"/>
              <a:t>Equipped with alarms of high and low readings as well as “Up” and “Down” trend  arrows for rapidly changing values. </a:t>
            </a:r>
          </a:p>
          <a:p>
            <a:r>
              <a:rPr lang="en-US" dirty="0" err="1" smtClean="0"/>
              <a:t>Eg</a:t>
            </a:r>
            <a:r>
              <a:rPr lang="en-US" dirty="0" smtClean="0"/>
              <a:t>:- Medtronic 530G , Animas Vibe pump</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Sensor augmented pump</a:t>
            </a:r>
            <a:endParaRPr lang="en-US" dirty="0"/>
          </a:p>
        </p:txBody>
      </p:sp>
      <p:sp>
        <p:nvSpPr>
          <p:cNvPr id="3" name="Text Placeholder 2"/>
          <p:cNvSpPr>
            <a:spLocks noGrp="1"/>
          </p:cNvSpPr>
          <p:nvPr>
            <p:ph type="body" idx="1"/>
          </p:nvPr>
        </p:nvSpPr>
        <p:spPr/>
        <p:txBody>
          <a:bodyPr/>
          <a:lstStyle/>
          <a:p>
            <a:r>
              <a:rPr lang="en-US" dirty="0" smtClean="0"/>
              <a:t>              </a:t>
            </a:r>
            <a:r>
              <a:rPr lang="en-US" b="1" dirty="0" smtClean="0">
                <a:solidFill>
                  <a:schemeClr val="tx1"/>
                </a:solidFill>
              </a:rPr>
              <a:t>Medtronic 530G</a:t>
            </a:r>
            <a:endParaRPr lang="en-US" b="1" dirty="0">
              <a:solidFill>
                <a:schemeClr val="tx1"/>
              </a:solidFill>
            </a:endParaRPr>
          </a:p>
        </p:txBody>
      </p:sp>
      <p:sp>
        <p:nvSpPr>
          <p:cNvPr id="4" name="Text Placeholder 3"/>
          <p:cNvSpPr>
            <a:spLocks noGrp="1"/>
          </p:cNvSpPr>
          <p:nvPr>
            <p:ph type="body" sz="half" idx="3"/>
          </p:nvPr>
        </p:nvSpPr>
        <p:spPr/>
        <p:txBody>
          <a:bodyPr/>
          <a:lstStyle/>
          <a:p>
            <a:r>
              <a:rPr lang="en-US" b="1" dirty="0" smtClean="0">
                <a:solidFill>
                  <a:schemeClr val="tx1"/>
                </a:solidFill>
              </a:rPr>
              <a:t>	Animas Vibe pump</a:t>
            </a:r>
            <a:endParaRPr lang="en-US" b="1" dirty="0">
              <a:solidFill>
                <a:schemeClr val="tx1"/>
              </a:solidFill>
            </a:endParaRPr>
          </a:p>
        </p:txBody>
      </p:sp>
      <p:pic>
        <p:nvPicPr>
          <p:cNvPr id="6146" name="Picture 2"/>
          <p:cNvPicPr>
            <a:picLocks noGrp="1" noChangeAspect="1" noChangeArrowheads="1"/>
          </p:cNvPicPr>
          <p:nvPr>
            <p:ph sz="quarter" idx="2"/>
          </p:nvPr>
        </p:nvPicPr>
        <p:blipFill>
          <a:blip r:embed="rId2" cstate="print"/>
          <a:srcRect/>
          <a:stretch>
            <a:fillRect/>
          </a:stretch>
        </p:blipFill>
        <p:spPr bwMode="auto">
          <a:xfrm>
            <a:off x="304800" y="1447800"/>
            <a:ext cx="4038600" cy="3810000"/>
          </a:xfrm>
          <a:prstGeom prst="rect">
            <a:avLst/>
          </a:prstGeom>
          <a:noFill/>
          <a:ln w="9525">
            <a:noFill/>
            <a:miter lim="800000"/>
            <a:headEnd/>
            <a:tailEnd/>
          </a:ln>
        </p:spPr>
      </p:pic>
      <p:pic>
        <p:nvPicPr>
          <p:cNvPr id="6147" name="Picture 3"/>
          <p:cNvPicPr>
            <a:picLocks noGrp="1" noChangeAspect="1" noChangeArrowheads="1"/>
          </p:cNvPicPr>
          <p:nvPr>
            <p:ph sz="quarter" idx="4"/>
          </p:nvPr>
        </p:nvPicPr>
        <p:blipFill>
          <a:blip r:embed="rId3" cstate="print"/>
          <a:srcRect/>
          <a:stretch>
            <a:fillRect/>
          </a:stretch>
        </p:blipFill>
        <p:spPr bwMode="auto">
          <a:xfrm>
            <a:off x="4648200" y="1447800"/>
            <a:ext cx="4267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SAP</a:t>
            </a:r>
            <a:endParaRPr lang="en-US" dirty="0"/>
          </a:p>
        </p:txBody>
      </p:sp>
      <p:sp>
        <p:nvSpPr>
          <p:cNvPr id="3" name="Content Placeholder 2"/>
          <p:cNvSpPr>
            <a:spLocks noGrp="1"/>
          </p:cNvSpPr>
          <p:nvPr>
            <p:ph idx="1"/>
          </p:nvPr>
        </p:nvSpPr>
        <p:spPr>
          <a:xfrm>
            <a:off x="0" y="1554162"/>
            <a:ext cx="9144000" cy="4846638"/>
          </a:xfrm>
        </p:spPr>
        <p:txBody>
          <a:bodyPr>
            <a:normAutofit fontScale="92500" lnSpcReduction="10000"/>
          </a:bodyPr>
          <a:lstStyle/>
          <a:p>
            <a:r>
              <a:rPr lang="en-US" dirty="0" err="1" smtClean="0"/>
              <a:t>Glycemic</a:t>
            </a:r>
            <a:r>
              <a:rPr lang="en-US" dirty="0" smtClean="0"/>
              <a:t> variability is  reduced in patients on SAP therapy. </a:t>
            </a:r>
          </a:p>
          <a:p>
            <a:r>
              <a:rPr lang="en-US" dirty="0" smtClean="0"/>
              <a:t>This approach allows patients to monitor their glucose levels being informed of </a:t>
            </a:r>
            <a:r>
              <a:rPr lang="en-US" dirty="0" err="1" smtClean="0"/>
              <a:t>glycemic</a:t>
            </a:r>
            <a:r>
              <a:rPr lang="en-US" dirty="0" smtClean="0"/>
              <a:t> concentration and trend. </a:t>
            </a:r>
          </a:p>
          <a:p>
            <a:r>
              <a:rPr lang="en-US" dirty="0" smtClean="0"/>
              <a:t>Trained diabetic patients, therefore, can appropriately modify insulin infusion and/or carbohydrate intake in order to prevent hypo- or hyperglycemia. </a:t>
            </a:r>
          </a:p>
          <a:p>
            <a:r>
              <a:rPr lang="en-US" dirty="0" smtClean="0"/>
              <a:t>For these reasons, SAP therapy is now considered the gold standard for type 1 diabetes treatment.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066800"/>
            <a:ext cx="4648200" cy="4800600"/>
          </a:xfrm>
        </p:spPr>
        <p:txBody>
          <a:bodyPr>
            <a:normAutofit fontScale="90000"/>
          </a:bodyPr>
          <a:lstStyle/>
          <a:p>
            <a:r>
              <a:rPr lang="en-US" sz="4800" dirty="0" smtClean="0"/>
              <a:t>SAP:</a:t>
            </a:r>
            <a:br>
              <a:rPr lang="en-US" sz="4800" dirty="0" smtClean="0"/>
            </a:br>
            <a:r>
              <a:rPr lang="en-US" sz="2800" dirty="0" smtClean="0"/>
              <a:t>Real-time glucose sensor, sitting on the skin surface with its tip inserted in the tissue interstitial fluid, measures glucose levels. </a:t>
            </a:r>
            <a:br>
              <a:rPr lang="en-US" sz="2800" dirty="0" smtClean="0"/>
            </a:br>
            <a:r>
              <a:rPr lang="en-US" sz="2800" dirty="0" smtClean="0"/>
              <a:t>The glucose value is transmitted</a:t>
            </a:r>
            <a:br>
              <a:rPr lang="en-US" sz="2800" dirty="0" smtClean="0"/>
            </a:br>
            <a:r>
              <a:rPr lang="en-US" sz="2800" dirty="0" smtClean="0"/>
              <a:t>to the insulin pump by radio frequency.</a:t>
            </a:r>
            <a:endParaRPr lang="en-US" sz="2800" dirty="0"/>
          </a:p>
        </p:txBody>
      </p:sp>
      <p:pic>
        <p:nvPicPr>
          <p:cNvPr id="5" name="Content Placeholder 4" descr="ppa-9-1263.jpg"/>
          <p:cNvPicPr>
            <a:picLocks noGrp="1" noChangeAspect="1"/>
          </p:cNvPicPr>
          <p:nvPr>
            <p:ph idx="1"/>
          </p:nvPr>
        </p:nvPicPr>
        <p:blipFill>
          <a:blip r:embed="rId2" cstate="print"/>
          <a:stretch>
            <a:fillRect/>
          </a:stretch>
        </p:blipFill>
        <p:spPr>
          <a:xfrm>
            <a:off x="0" y="1066800"/>
            <a:ext cx="4419600" cy="4724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143000"/>
            <a:ext cx="4419600" cy="4724400"/>
          </a:xfrm>
        </p:spPr>
        <p:txBody>
          <a:bodyPr>
            <a:normAutofit/>
          </a:bodyPr>
          <a:lstStyle/>
          <a:p>
            <a:r>
              <a:rPr lang="en-US" sz="2800" dirty="0" smtClean="0"/>
              <a:t>Current available devices for sensor-augmented insulin pump therapy:</a:t>
            </a:r>
            <a:br>
              <a:rPr lang="en-US" sz="2800" dirty="0" smtClean="0"/>
            </a:br>
            <a:r>
              <a:rPr lang="en-US" sz="2800" dirty="0" smtClean="0"/>
              <a:t>1) </a:t>
            </a:r>
            <a:r>
              <a:rPr lang="en-US" sz="2400" dirty="0" smtClean="0"/>
              <a:t>Medtronic Paradigm </a:t>
            </a:r>
            <a:r>
              <a:rPr lang="en-US" sz="2400" dirty="0" err="1" smtClean="0"/>
              <a:t>veO</a:t>
            </a:r>
            <a:r>
              <a:rPr lang="en-US" sz="2400" dirty="0" smtClean="0"/>
              <a:t> (Northridge, CA, USA) (top);</a:t>
            </a:r>
            <a:br>
              <a:rPr lang="en-US" sz="2400" dirty="0" smtClean="0"/>
            </a:br>
            <a:r>
              <a:rPr lang="en-US" sz="2400" dirty="0" smtClean="0"/>
              <a:t/>
            </a:r>
            <a:br>
              <a:rPr lang="en-US" sz="2400" dirty="0" smtClean="0"/>
            </a:br>
            <a:r>
              <a:rPr lang="en-US" sz="2400" b="1" dirty="0" smtClean="0"/>
              <a:t>2)</a:t>
            </a:r>
            <a:r>
              <a:rPr lang="en-US" sz="2400" dirty="0" smtClean="0"/>
              <a:t>Animas </a:t>
            </a:r>
            <a:r>
              <a:rPr lang="en-US" sz="2400" dirty="0" err="1" smtClean="0"/>
              <a:t>viBe</a:t>
            </a:r>
            <a:r>
              <a:rPr lang="en-US" sz="2400" dirty="0" smtClean="0"/>
              <a:t> (west Chester, PA, USA) (bottom)</a:t>
            </a:r>
            <a:endParaRPr lang="en-US" sz="2400" dirty="0"/>
          </a:p>
        </p:txBody>
      </p:sp>
      <p:pic>
        <p:nvPicPr>
          <p:cNvPr id="4" name="Content Placeholder 3" descr="ppa-9-12631.jpg"/>
          <p:cNvPicPr>
            <a:picLocks noGrp="1" noChangeAspect="1"/>
          </p:cNvPicPr>
          <p:nvPr>
            <p:ph idx="1"/>
          </p:nvPr>
        </p:nvPicPr>
        <p:blipFill>
          <a:blip r:embed="rId2" cstate="print"/>
          <a:stretch>
            <a:fillRect/>
          </a:stretch>
        </p:blipFill>
        <p:spPr>
          <a:xfrm>
            <a:off x="228600" y="1219200"/>
            <a:ext cx="3961876" cy="49371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SENSOR DRIVEN INSULIN PUMP (AUTO SHUTOFF)</a:t>
            </a:r>
            <a:endParaRPr lang="en-US" dirty="0"/>
          </a:p>
        </p:txBody>
      </p:sp>
      <p:sp>
        <p:nvSpPr>
          <p:cNvPr id="3" name="Content Placeholder 2"/>
          <p:cNvSpPr>
            <a:spLocks noGrp="1"/>
          </p:cNvSpPr>
          <p:nvPr>
            <p:ph idx="1"/>
          </p:nvPr>
        </p:nvSpPr>
        <p:spPr>
          <a:xfrm>
            <a:off x="0" y="1143000"/>
            <a:ext cx="8991600" cy="5715000"/>
          </a:xfrm>
        </p:spPr>
        <p:txBody>
          <a:bodyPr>
            <a:normAutofit fontScale="92500" lnSpcReduction="10000"/>
          </a:bodyPr>
          <a:lstStyle/>
          <a:p>
            <a:r>
              <a:rPr lang="en-US" dirty="0" smtClean="0"/>
              <a:t> 	The most recent advancement in insulin pump technology has been the </a:t>
            </a:r>
            <a:r>
              <a:rPr lang="en-US" dirty="0" err="1" smtClean="0"/>
              <a:t>ﬁrst</a:t>
            </a:r>
            <a:r>
              <a:rPr lang="en-US" dirty="0" smtClean="0"/>
              <a:t>, albeit tiny, step towards the development of a genuine sensor-driven insulin pump. </a:t>
            </a:r>
          </a:p>
          <a:p>
            <a:r>
              <a:rPr lang="en-US" dirty="0" smtClean="0"/>
              <a:t> 	The Medtronic </a:t>
            </a:r>
            <a:r>
              <a:rPr lang="en-US" dirty="0" err="1" smtClean="0"/>
              <a:t>Veo</a:t>
            </a:r>
            <a:r>
              <a:rPr lang="en-US" dirty="0" smtClean="0"/>
              <a:t> and 530G pump brands represent the latest versions where an actual or predicted hypoglycemic value detected by a sensor that integrally communicates with the pump would cause the insulin delivery to be stopped—a form of threshold-based insulin-pump interruption—the so-called “Auto Shut-Off” feature</a:t>
            </a:r>
          </a:p>
          <a:p>
            <a:r>
              <a:rPr lang="en-US" dirty="0" smtClean="0"/>
              <a:t> 	This mechanism does not require the patient’s intervention in order to interrupt the insulin delivery.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 	It has been promoted as being a safety feature against hypoglycemia, especially during sleep or in patients who have hypoglycemia unawareness, as less time is spent in the hypoglycemic glucose range. </a:t>
            </a:r>
          </a:p>
          <a:p>
            <a:r>
              <a:rPr lang="en-US" dirty="0" smtClean="0"/>
              <a:t> 	More importantly, it demonstrates how a sensor-pump unit can be advanced from merely being data-providing gadgetry with alarms and cues, to actual </a:t>
            </a:r>
            <a:r>
              <a:rPr lang="en-US" dirty="0" err="1" smtClean="0"/>
              <a:t>modiﬁcation</a:t>
            </a:r>
            <a:r>
              <a:rPr lang="en-US" dirty="0" smtClean="0"/>
              <a:t> and adjustment of insulin administration without patient input—an example of a partial closed-loop system or a “true </a:t>
            </a:r>
            <a:r>
              <a:rPr lang="en-US" dirty="0" err="1" smtClean="0"/>
              <a:t>artiﬁcial</a:t>
            </a:r>
            <a:r>
              <a:rPr lang="en-US" dirty="0" smtClean="0"/>
              <a:t> pancreas” .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685800"/>
          </a:xfrm>
        </p:spPr>
        <p:txBody>
          <a:bodyPr>
            <a:normAutofit fontScale="90000"/>
          </a:bodyPr>
          <a:lstStyle/>
          <a:p>
            <a:r>
              <a:rPr lang="en-US" b="1" dirty="0" smtClean="0"/>
              <a:t>Implantable Pumps</a:t>
            </a:r>
            <a:br>
              <a:rPr lang="en-US" b="1" dirty="0" smtClean="0"/>
            </a:br>
            <a:endParaRPr lang="en-US" dirty="0"/>
          </a:p>
        </p:txBody>
      </p:sp>
      <p:sp>
        <p:nvSpPr>
          <p:cNvPr id="3" name="Content Placeholder 2"/>
          <p:cNvSpPr>
            <a:spLocks noGrp="1"/>
          </p:cNvSpPr>
          <p:nvPr>
            <p:ph idx="1"/>
          </p:nvPr>
        </p:nvSpPr>
        <p:spPr>
          <a:xfrm>
            <a:off x="0" y="914400"/>
            <a:ext cx="9144000" cy="5638800"/>
          </a:xfrm>
        </p:spPr>
        <p:txBody>
          <a:bodyPr>
            <a:noAutofit/>
          </a:bodyPr>
          <a:lstStyle/>
          <a:p>
            <a:r>
              <a:rPr lang="en-US" sz="2400" dirty="0" smtClean="0"/>
              <a:t>Efforts are also under way to implant longer-lasting pumps internally, such as in the intra-peritoneal cavity. </a:t>
            </a:r>
          </a:p>
          <a:p>
            <a:r>
              <a:rPr lang="en-US" sz="2400" dirty="0" smtClean="0"/>
              <a:t>An implantable insulin pump, possibly with a sensor and a digital   handheld  control  device  for  receiving  glucose  readings  and      knowledge  or  manipulation  of  insulin  delivery,  would  be            discrete with  ostensibly  good  patient  acceptability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95400"/>
            <a:ext cx="9144000" cy="5257800"/>
          </a:xfrm>
        </p:spPr>
        <p:txBody>
          <a:bodyPr>
            <a:normAutofit/>
          </a:bodyPr>
          <a:lstStyle/>
          <a:p>
            <a:r>
              <a:rPr lang="en-US" dirty="0" smtClean="0"/>
              <a:t>A  subcutaneous    </a:t>
            </a:r>
            <a:r>
              <a:rPr lang="en-US" dirty="0" err="1" smtClean="0"/>
              <a:t>sideportcould</a:t>
            </a:r>
            <a:r>
              <a:rPr lang="en-US" dirty="0" smtClean="0"/>
              <a:t> be used for refilling concentrated insulin.  </a:t>
            </a:r>
          </a:p>
          <a:p>
            <a:r>
              <a:rPr lang="en-US" dirty="0" smtClean="0"/>
              <a:t>It has thus far met with problems with infection and  malfunction in initial trials, resulting in the need for frequent explanting . </a:t>
            </a:r>
          </a:p>
          <a:p>
            <a:pPr algn="just"/>
            <a:r>
              <a:rPr lang="en-US" dirty="0" smtClean="0"/>
              <a:t>Nevertheless, the more physiologic insulin delivery via the portal system (hepatic “</a:t>
            </a:r>
            <a:r>
              <a:rPr lang="en-US" dirty="0" err="1" smtClean="0"/>
              <a:t>firstpass</a:t>
            </a:r>
            <a:r>
              <a:rPr lang="en-US" dirty="0" smtClean="0"/>
              <a:t>”) and    full automation based on accurate  glucose  sensing   could  be  the  equivalent  of  pancreas  replacement  technology  of  the  future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delivery with pumps</a:t>
            </a:r>
            <a:endParaRPr lang="en-US" dirty="0"/>
          </a:p>
        </p:txBody>
      </p:sp>
      <p:sp>
        <p:nvSpPr>
          <p:cNvPr id="3" name="Content Placeholder 2"/>
          <p:cNvSpPr>
            <a:spLocks noGrp="1"/>
          </p:cNvSpPr>
          <p:nvPr>
            <p:ph idx="1"/>
          </p:nvPr>
        </p:nvSpPr>
        <p:spPr>
          <a:xfrm>
            <a:off x="0" y="1295400"/>
            <a:ext cx="9144000" cy="5257800"/>
          </a:xfrm>
        </p:spPr>
        <p:txBody>
          <a:bodyPr>
            <a:normAutofit fontScale="92500" lnSpcReduction="10000"/>
          </a:bodyPr>
          <a:lstStyle/>
          <a:p>
            <a:r>
              <a:rPr lang="en-US" dirty="0" smtClean="0"/>
              <a:t>Insulin delivery with pumps, also known as continuous subcutaneous insulin infusion (CSII), was introduced almost a half century ago.</a:t>
            </a:r>
          </a:p>
          <a:p>
            <a:r>
              <a:rPr lang="en-US" dirty="0" smtClean="0"/>
              <a:t>It utilizes short- or rapid-acting insulin types only, thus minimizing variability of administration and reducing the chances of glucose </a:t>
            </a:r>
            <a:r>
              <a:rPr lang="en-US" dirty="0" err="1" smtClean="0"/>
              <a:t>ﬂuctuations</a:t>
            </a:r>
            <a:r>
              <a:rPr lang="en-US" dirty="0" smtClean="0"/>
              <a:t>. Pump technology has progressed to the level of precisely mimicking physiological demands. </a:t>
            </a:r>
          </a:p>
          <a:p>
            <a:r>
              <a:rPr lang="en-US" dirty="0" smtClean="0"/>
              <a:t>Programmable insulin administration in basal and bolus fashion is integrated and augmented with glucose biosensors to provide real-time, data-driven </a:t>
            </a:r>
            <a:r>
              <a:rPr lang="en-US" dirty="0" err="1" smtClean="0"/>
              <a:t>glycemic</a:t>
            </a:r>
            <a:r>
              <a:rPr lang="en-US" dirty="0" smtClean="0"/>
              <a:t> control and early detection of hypoglycemia.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diagrammatic representation of an implantable insulin pump </a:t>
            </a:r>
            <a:endParaRPr lang="en-US" dirty="0"/>
          </a:p>
        </p:txBody>
      </p:sp>
      <p:sp>
        <p:nvSpPr>
          <p:cNvPr id="3" name="Text Placeholder 2"/>
          <p:cNvSpPr>
            <a:spLocks noGrp="1"/>
          </p:cNvSpPr>
          <p:nvPr>
            <p:ph type="body" idx="2"/>
          </p:nvPr>
        </p:nvSpPr>
        <p:spPr/>
        <p:txBody>
          <a:bodyPr/>
          <a:lstStyle/>
          <a:p>
            <a:endParaRPr lang="en-US"/>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2209800" y="685800"/>
            <a:ext cx="4572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rot="20043628">
            <a:off x="265133" y="2354975"/>
            <a:ext cx="8686800" cy="2761244"/>
          </a:xfrm>
        </p:spPr>
        <p:txBody>
          <a:bodyPr>
            <a:normAutofit/>
          </a:bodyPr>
          <a:lstStyle/>
          <a:p>
            <a:pPr>
              <a:buNone/>
            </a:pPr>
            <a:r>
              <a:rPr lang="en-US" sz="9600" dirty="0" smtClean="0">
                <a:latin typeface="Monotype Corsiva" pitchFamily="66" charset="0"/>
              </a:rPr>
              <a:t>       Thank you</a:t>
            </a:r>
            <a:endParaRPr lang="en-US" sz="9600" dirty="0">
              <a:latin typeface="Monotype Corsiva" pitchFamily="66" charset="0"/>
            </a:endParaRPr>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lstStyle/>
          <a:p>
            <a:r>
              <a:rPr lang="en-US" dirty="0" smtClean="0"/>
              <a:t>INSULIN PUMP- PRESENT DAY</a:t>
            </a:r>
            <a:endParaRPr lang="en-US" dirty="0"/>
          </a:p>
        </p:txBody>
      </p:sp>
      <p:pic>
        <p:nvPicPr>
          <p:cNvPr id="4" name="Content Placeholder 3" descr="insulin-pump-6-638.jpg"/>
          <p:cNvPicPr>
            <a:picLocks noGrp="1" noChangeAspect="1"/>
          </p:cNvPicPr>
          <p:nvPr>
            <p:ph idx="1"/>
          </p:nvPr>
        </p:nvPicPr>
        <p:blipFill>
          <a:blip r:embed="rId2" cstate="print"/>
          <a:stretch>
            <a:fillRect/>
          </a:stretch>
        </p:blipFill>
        <p:spPr>
          <a:xfrm>
            <a:off x="0" y="1295400"/>
            <a:ext cx="9143999" cy="5562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PUMP- IN EARLY 1970</a:t>
            </a:r>
            <a:endParaRPr lang="en-US" dirty="0"/>
          </a:p>
        </p:txBody>
      </p:sp>
      <p:pic>
        <p:nvPicPr>
          <p:cNvPr id="4" name="Content Placeholder 3" descr="pic2.png"/>
          <p:cNvPicPr>
            <a:picLocks noGrp="1" noChangeAspect="1"/>
          </p:cNvPicPr>
          <p:nvPr>
            <p:ph idx="1"/>
          </p:nvPr>
        </p:nvPicPr>
        <p:blipFill>
          <a:blip r:embed="rId2" cstate="print"/>
          <a:stretch>
            <a:fillRect/>
          </a:stretch>
        </p:blipFill>
        <p:spPr>
          <a:xfrm>
            <a:off x="0" y="1295400"/>
            <a:ext cx="9144000" cy="5410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normAutofit fontScale="90000"/>
          </a:bodyPr>
          <a:lstStyle/>
          <a:p>
            <a:r>
              <a:rPr lang="en-US" b="1" dirty="0" smtClean="0"/>
              <a:t>How Do Insulin  Pumps Work?</a:t>
            </a:r>
            <a:r>
              <a:rPr lang="en-US" dirty="0" smtClean="0"/>
              <a:t/>
            </a:r>
            <a:br>
              <a:rPr lang="en-US" dirty="0" smtClean="0"/>
            </a:br>
            <a:endParaRPr lang="en-US" dirty="0"/>
          </a:p>
        </p:txBody>
      </p:sp>
      <p:sp>
        <p:nvSpPr>
          <p:cNvPr id="3" name="Content Placeholder 2"/>
          <p:cNvSpPr>
            <a:spLocks noGrp="1"/>
          </p:cNvSpPr>
          <p:nvPr>
            <p:ph idx="1"/>
          </p:nvPr>
        </p:nvSpPr>
        <p:spPr>
          <a:xfrm>
            <a:off x="0" y="762000"/>
            <a:ext cx="8991600" cy="5943600"/>
          </a:xfrm>
        </p:spPr>
        <p:txBody>
          <a:bodyPr>
            <a:normAutofit fontScale="85000" lnSpcReduction="10000"/>
          </a:bodyPr>
          <a:lstStyle/>
          <a:p>
            <a:r>
              <a:rPr lang="en-US" dirty="0" smtClean="0"/>
              <a:t>Insulin pumps deliver insulin by continuous infusion  through a single subcutaneous site which is replaced, on average, every  three  days.  </a:t>
            </a:r>
          </a:p>
          <a:p>
            <a:r>
              <a:rPr lang="en-US" dirty="0" smtClean="0"/>
              <a:t>Only rapid-acting insulin is used and  the analogue </a:t>
            </a:r>
            <a:r>
              <a:rPr lang="en-US" dirty="0" err="1" smtClean="0"/>
              <a:t>insulins</a:t>
            </a:r>
            <a:r>
              <a:rPr lang="en-US" dirty="0" smtClean="0"/>
              <a:t>  have gained popularity over regular insulin for this purpose. </a:t>
            </a:r>
          </a:p>
          <a:p>
            <a:r>
              <a:rPr lang="en-US" dirty="0" smtClean="0"/>
              <a:t>A pump delivers programmable basal insulin around the clock which is tailored to the patient’s 24-h glucose proﬁle. The insulin requirements may be affected by the individual’s physiology, the type and duration of daily activity, work schedule, exercise, illness, concomitant medications, etc. </a:t>
            </a:r>
          </a:p>
          <a:p>
            <a:r>
              <a:rPr lang="en-US" dirty="0" smtClean="0"/>
              <a:t>Almost all pumps have the capability of programming basal rates that are </a:t>
            </a:r>
            <a:r>
              <a:rPr lang="en-US" dirty="0" err="1" smtClean="0"/>
              <a:t>modiﬁable</a:t>
            </a:r>
            <a:r>
              <a:rPr lang="en-US" dirty="0" smtClean="0"/>
              <a:t> every hour and also have a temporary basal rate feature for special situations.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Patients can also deliver bolus insulin which infuses over a few minutes to a few hours. Insulin boluses cover meals and correct for high blood glucose levels. </a:t>
            </a:r>
          </a:p>
          <a:p>
            <a:r>
              <a:rPr lang="en-US" dirty="0" smtClean="0"/>
              <a:t>For the pump to accurately calculate bolus insulin amounts, the carbohydrate content of food and the blood glucose level are required. </a:t>
            </a:r>
          </a:p>
          <a:p>
            <a:r>
              <a:rPr lang="en-US" dirty="0" smtClean="0"/>
              <a:t>Insulin delivery via the pump can be suspended by the patient if necessary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INSULIN PUMP WORKS?</a:t>
            </a:r>
            <a:endParaRPr lang="en-US" dirty="0"/>
          </a:p>
        </p:txBody>
      </p:sp>
      <p:pic>
        <p:nvPicPr>
          <p:cNvPr id="4" name="Content Placeholder 3" descr="PIC.png"/>
          <p:cNvPicPr>
            <a:picLocks noGrp="1" noChangeAspect="1"/>
          </p:cNvPicPr>
          <p:nvPr>
            <p:ph idx="1"/>
          </p:nvPr>
        </p:nvPicPr>
        <p:blipFill>
          <a:blip r:embed="rId2" cstate="print"/>
          <a:stretch>
            <a:fillRect/>
          </a:stretch>
        </p:blipFill>
        <p:spPr>
          <a:xfrm>
            <a:off x="0" y="1371600"/>
            <a:ext cx="9144000" cy="5486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19200"/>
          </a:xfrm>
        </p:spPr>
        <p:txBody>
          <a:bodyPr/>
          <a:lstStyle/>
          <a:p>
            <a:r>
              <a:rPr lang="en-US" dirty="0" smtClean="0"/>
              <a:t>Flow model of insulin delivery system</a:t>
            </a:r>
            <a:endParaRPr lang="en-US" dirty="0"/>
          </a:p>
        </p:txBody>
      </p:sp>
      <p:pic>
        <p:nvPicPr>
          <p:cNvPr id="5" name="Content Placeholder 4" descr="Untitled.png"/>
          <p:cNvPicPr>
            <a:picLocks noGrp="1" noChangeAspect="1"/>
          </p:cNvPicPr>
          <p:nvPr>
            <p:ph idx="1"/>
          </p:nvPr>
        </p:nvPicPr>
        <p:blipFill>
          <a:blip r:embed="rId2" cstate="print"/>
          <a:stretch>
            <a:fillRect/>
          </a:stretch>
        </p:blipFill>
        <p:spPr>
          <a:xfrm>
            <a:off x="0" y="1371600"/>
            <a:ext cx="9144000" cy="548639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683</TotalTime>
  <Words>933</Words>
  <Application>Microsoft Office PowerPoint</Application>
  <PresentationFormat>On-screen Show (4:3)</PresentationFormat>
  <Paragraphs>98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                                  </vt:lpstr>
      <vt:lpstr>INTRODUCTION</vt:lpstr>
      <vt:lpstr>Insulin delivery with pumps</vt:lpstr>
      <vt:lpstr>INSULIN PUMP- PRESENT DAY</vt:lpstr>
      <vt:lpstr>INSULIN PUMP- IN EARLY 1970</vt:lpstr>
      <vt:lpstr>How Do Insulin  Pumps Work? </vt:lpstr>
      <vt:lpstr>Slide 7</vt:lpstr>
      <vt:lpstr>HOW INSULIN PUMP WORKS?</vt:lpstr>
      <vt:lpstr>Flow model of insulin delivery system</vt:lpstr>
      <vt:lpstr>A Medtronic Minimed Insulin Pump</vt:lpstr>
      <vt:lpstr>The T-slim Insulin Pump</vt:lpstr>
      <vt:lpstr>     The OmniPod Tubeless Insulin Pump</vt:lpstr>
      <vt:lpstr>The Medtronic iPro2 Professional Continuous Glucose Monitor (a) with its charger, and a Downloaded Tracing showing daily color-coded readings (b)</vt:lpstr>
      <vt:lpstr>Potential Advantages of Insulin Pump Therapy </vt:lpstr>
      <vt:lpstr>ISSUES WITH INSULIN PUMP THERAPY</vt:lpstr>
      <vt:lpstr>Indications for Insulin Pump Treatment.</vt:lpstr>
      <vt:lpstr>Slide 17</vt:lpstr>
      <vt:lpstr>Continuous Glucose Monitoring (CGM) </vt:lpstr>
      <vt:lpstr>Slide 19</vt:lpstr>
      <vt:lpstr>PERSONAL CONTINUOUS GLUCOSE MONITORS</vt:lpstr>
      <vt:lpstr>SAP (Sensor augmented pump) therapy</vt:lpstr>
      <vt:lpstr> Sensor augmented pump</vt:lpstr>
      <vt:lpstr>ADVANTAGES OF SAP</vt:lpstr>
      <vt:lpstr>SAP: Real-time glucose sensor, sitting on the skin surface with its tip inserted in the tissue interstitial fluid, measures glucose levels.  The glucose value is transmitted to the insulin pump by radio frequency.</vt:lpstr>
      <vt:lpstr>Current available devices for sensor-augmented insulin pump therapy: 1) Medtronic Paradigm veO (Northridge, CA, USA) (top);  2)Animas viBe (west Chester, PA, USA) (bottom)</vt:lpstr>
      <vt:lpstr>SENSOR DRIVEN INSULIN PUMP (AUTO SHUTOFF)</vt:lpstr>
      <vt:lpstr>Slide 27</vt:lpstr>
      <vt:lpstr>Implantable Pumps </vt:lpstr>
      <vt:lpstr>Slide 29</vt:lpstr>
      <vt:lpstr>diagrammatic representation of an implantable insulin pump </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Pradeep Sareddy</dc:creator>
  <cp:lastModifiedBy>Jeevana</cp:lastModifiedBy>
  <cp:revision>44</cp:revision>
  <dcterms:created xsi:type="dcterms:W3CDTF">2006-08-16T00:00:00Z</dcterms:created>
  <dcterms:modified xsi:type="dcterms:W3CDTF">2020-08-19T11:24:27Z</dcterms:modified>
</cp:coreProperties>
</file>