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3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3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4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4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597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4859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10485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145733" name="Straight Connector 15"/>
          <p:cNvCxnSpPr>
            <a:cxnSpLocks/>
          </p:cNvCxnSpPr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34" name="Straight Connector 16"/>
          <p:cNvCxnSpPr>
            <a:cxnSpLocks/>
          </p:cNvCxnSpPr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35" name="Straight Connector 18"/>
          <p:cNvCxnSpPr>
            <a:cxnSpLocks/>
          </p:cNvCxnSpPr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36" name="Straight Connector 20"/>
          <p:cNvCxnSpPr>
            <a:cxnSpLocks/>
          </p:cNvCxnSpPr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37" name="Straight Connector 22"/>
          <p:cNvCxnSpPr>
            <a:cxnSpLocks/>
          </p:cNvCxnSpPr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70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4870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</a:lvl2pPr>
            <a:lvl3pPr marL="914400" indent="0">
              <a:buFontTx/>
              <a:buNone/>
            </a:lvl3pPr>
            <a:lvl4pPr marL="1371600" indent="0">
              <a:buFontTx/>
              <a:buNone/>
            </a:lvl4pPr>
            <a:lvl5pPr marL="1828800" indent="0">
              <a:buFontTx/>
              <a:buNone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0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10487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7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72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10486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7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8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99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</a:lvl1pPr>
            <a:lvl2pPr marL="457200" indent="0">
              <a:buFontTx/>
              <a:buNone/>
            </a:lvl2pPr>
            <a:lvl3pPr marL="914400" indent="0">
              <a:buFontTx/>
              <a:buNone/>
            </a:lvl3pPr>
            <a:lvl4pPr marL="1371600" indent="0">
              <a:buFontTx/>
              <a:buNone/>
            </a:lvl4pPr>
            <a:lvl5pPr marL="1828800" indent="0">
              <a:buFontTx/>
              <a:buNone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00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10487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7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4870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4870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67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104866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8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719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48720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10487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7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48724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48725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8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48684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8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104868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73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4873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10487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7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9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486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10486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89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10486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71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4871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4871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104871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71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22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3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4862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5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4862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104862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2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5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104865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5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104861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1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6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727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48728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2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104873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73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7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48678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104868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8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3145728" name="Straight Connector 7"/>
            <p:cNvCxnSpPr>
              <a:cxnSpLocks/>
            </p:cNvCxnSpPr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29" name="Straight Connector 8"/>
            <p:cNvCxnSpPr>
              <a:cxnSpLocks/>
            </p:cNvCxnSpPr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30" name="Straight Connector 9"/>
            <p:cNvCxnSpPr>
              <a:cxnSpLocks/>
            </p:cNvCxnSpPr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31" name="Straight Connector 10"/>
            <p:cNvCxnSpPr>
              <a:cxnSpLocks/>
            </p:cNvCxnSpPr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32" name="Straight Connector 11"/>
            <p:cNvCxnSpPr>
              <a:cxnSpLocks/>
            </p:cNvCxnSpPr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latin typeface="Algerian" panose="04020705040A02060702" pitchFamily="82" charset="0"/>
              </a:rPr>
              <a:t>NEWER CLASSIFICATION OF EPILEPSY &amp; ITS PATHOGENESIS AND CILINICAL FEATURES</a:t>
            </a:r>
            <a:endParaRPr lang="en-US" u="sng" dirty="0">
              <a:latin typeface="Algerian" panose="04020705040A02060702" pitchFamily="82" charset="0"/>
            </a:endParaRPr>
          </a:p>
        </p:txBody>
      </p:sp>
      <p:sp>
        <p:nvSpPr>
          <p:cNvPr id="1048602" name="Subtitle 2"/>
          <p:cNvSpPr>
            <a:spLocks noGrp="1"/>
          </p:cNvSpPr>
          <p:nvPr>
            <p:ph type="subTitle" idx="1"/>
          </p:nvPr>
        </p:nvSpPr>
        <p:spPr>
          <a:xfrm>
            <a:off x="7302321" y="4868214"/>
            <a:ext cx="4753935" cy="1880316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6670" y="405375"/>
            <a:ext cx="10038803" cy="5956787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Rectangle 1"/>
          <p:cNvSpPr/>
          <p:nvPr/>
        </p:nvSpPr>
        <p:spPr>
          <a:xfrm>
            <a:off x="270456" y="437882"/>
            <a:ext cx="10792496" cy="7914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(1) "partial" becomes "focal"; (2) awareness is used as a classifier of focal seizures; (3) the terms </a:t>
            </a:r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dyscognitive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, simple partial, complex partial, psychic, and secondarily generalized are eliminated; (4) new focal seizure types include automatisms, behavior arrest, hyperkinetic, autonomic, cognitive, and emotional; (5) atonic, </a:t>
            </a:r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clonic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, epileptic spasms, myoclonic, and tonic seizures can be of either focal or generalized onset; (6) focal to bilateral tonic-</a:t>
            </a:r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clonic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 seizure replaces secondarily generalized seizure; (7) new generalized seizure types are absence with eyelid </a:t>
            </a:r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myoclonia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, myoclonic absence, myoclonic-atonic, myoclonic-tonic-</a:t>
            </a:r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clonic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; and (8) seizures of unknown onset may have features that can still be classified. The new classification does not represent a fundamental change, but allows greater flexibility and transparency in naming seizure types.</a:t>
            </a:r>
          </a:p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Wiley Periodicals, Inc. © 2017 International League Against Epilepsy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.</a:t>
            </a: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hu-HU" sz="2800" b="1" dirty="0">
                <a:solidFill>
                  <a:schemeClr val="bg1"/>
                </a:solidFill>
                <a:latin typeface="Algerian" panose="04020705040A02060702" pitchFamily="82" charset="0"/>
              </a:rPr>
              <a:t>Generalised seizures</a:t>
            </a:r>
          </a:p>
          <a:p>
            <a:pPr algn="ctr">
              <a:buNone/>
            </a:pPr>
            <a:endParaRPr lang="hu-HU" sz="2800" b="1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hu-HU" sz="2800" dirty="0">
                <a:solidFill>
                  <a:schemeClr val="bg1"/>
                </a:solidFill>
                <a:latin typeface="Algerian" panose="04020705040A02060702" pitchFamily="82" charset="0"/>
              </a:rPr>
              <a:t>Tonic - clonic</a:t>
            </a:r>
          </a:p>
          <a:p>
            <a:r>
              <a:rPr lang="hu-HU" sz="2800" dirty="0">
                <a:solidFill>
                  <a:schemeClr val="bg1"/>
                </a:solidFill>
                <a:latin typeface="Algerian" panose="04020705040A02060702" pitchFamily="82" charset="0"/>
              </a:rPr>
              <a:t>Tonic</a:t>
            </a:r>
          </a:p>
          <a:p>
            <a:r>
              <a:rPr lang="hu-HU" sz="2800" dirty="0">
                <a:solidFill>
                  <a:schemeClr val="bg1"/>
                </a:solidFill>
                <a:latin typeface="Algerian" panose="04020705040A02060702" pitchFamily="82" charset="0"/>
              </a:rPr>
              <a:t>Clonic</a:t>
            </a:r>
          </a:p>
          <a:p>
            <a:r>
              <a:rPr lang="hu-HU" sz="2800" dirty="0">
                <a:solidFill>
                  <a:schemeClr val="bg1"/>
                </a:solidFill>
                <a:latin typeface="Algerian" panose="04020705040A02060702" pitchFamily="82" charset="0"/>
              </a:rPr>
              <a:t>Atonic</a:t>
            </a:r>
          </a:p>
          <a:p>
            <a:r>
              <a:rPr lang="hu-HU" sz="2800" dirty="0">
                <a:solidFill>
                  <a:schemeClr val="bg1"/>
                </a:solidFill>
                <a:latin typeface="Algerian" panose="04020705040A02060702" pitchFamily="82" charset="0"/>
              </a:rPr>
              <a:t>Absence</a:t>
            </a:r>
          </a:p>
          <a:p>
            <a:r>
              <a:rPr lang="hu-HU" sz="2800" dirty="0">
                <a:solidFill>
                  <a:schemeClr val="bg1"/>
                </a:solidFill>
                <a:latin typeface="Algerian" panose="04020705040A02060702" pitchFamily="82" charset="0"/>
              </a:rPr>
              <a:t>Myoclonus</a:t>
            </a:r>
            <a:endParaRPr lang="en-GB" sz="28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8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1048630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47781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u-HU" sz="2800" b="1" dirty="0">
                <a:solidFill>
                  <a:schemeClr val="bg1"/>
                </a:solidFill>
                <a:latin typeface="Algerian" panose="04020705040A02060702" pitchFamily="82" charset="0"/>
              </a:rPr>
              <a:t>Focal (partial) </a:t>
            </a:r>
            <a:r>
              <a:rPr lang="hu-HU" sz="2800" b="1" dirty="0" smtClean="0">
                <a:solidFill>
                  <a:schemeClr val="bg1"/>
                </a:solidFill>
                <a:latin typeface="Algerian" panose="04020705040A02060702" pitchFamily="82" charset="0"/>
              </a:rPr>
              <a:t>seizures</a:t>
            </a:r>
            <a:endParaRPr lang="en-US" sz="2800" b="1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algn="ctr">
              <a:buNone/>
            </a:pPr>
            <a:endParaRPr lang="hu-HU" sz="2800" b="1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hu-HU" sz="2800" dirty="0">
                <a:solidFill>
                  <a:schemeClr val="bg1"/>
                </a:solidFill>
                <a:latin typeface="Algerian" panose="04020705040A02060702" pitchFamily="82" charset="0"/>
              </a:rPr>
              <a:t>Simplex partial</a:t>
            </a:r>
          </a:p>
          <a:p>
            <a:r>
              <a:rPr lang="hu-HU" sz="2800" dirty="0">
                <a:solidFill>
                  <a:schemeClr val="bg1"/>
                </a:solidFill>
                <a:latin typeface="Algerian" panose="04020705040A02060702" pitchFamily="82" charset="0"/>
              </a:rPr>
              <a:t>Complex partial</a:t>
            </a:r>
          </a:p>
          <a:p>
            <a:r>
              <a:rPr lang="hu-HU" sz="2800" dirty="0">
                <a:solidFill>
                  <a:schemeClr val="bg1"/>
                </a:solidFill>
                <a:latin typeface="Algerian" panose="04020705040A02060702" pitchFamily="82" charset="0"/>
              </a:rPr>
              <a:t>Partial onset with secondary generalisation</a:t>
            </a:r>
          </a:p>
          <a:p>
            <a:endParaRPr lang="en-GB" sz="28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8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>
          <a:xfrm>
            <a:off x="954668" y="0"/>
            <a:ext cx="10443134" cy="1507067"/>
          </a:xfrm>
        </p:spPr>
        <p:txBody>
          <a:bodyPr>
            <a:normAutofit/>
          </a:bodyPr>
          <a:lstStyle/>
          <a:p>
            <a:r>
              <a:rPr lang="en-US" sz="4400" u="sng" dirty="0">
                <a:latin typeface="Algerian" panose="04020705040A02060702" pitchFamily="82" charset="0"/>
              </a:rPr>
              <a:t>Focal onset seizures:</a:t>
            </a:r>
          </a:p>
        </p:txBody>
      </p:sp>
      <p:sp>
        <p:nvSpPr>
          <p:cNvPr id="1048632" name="Content Placeholder 2"/>
          <p:cNvSpPr>
            <a:spLocks noGrp="1"/>
          </p:cNvSpPr>
          <p:nvPr>
            <p:ph idx="1"/>
          </p:nvPr>
        </p:nvSpPr>
        <p:spPr>
          <a:xfrm>
            <a:off x="684212" y="1352282"/>
            <a:ext cx="10443134" cy="5279861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     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Focal seizures can start in one area or group of cells in one side of the brain.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It begin in a very discrete region of cortex and than slowly invade in surrounding regions.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Focal onset aware seizures :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When a person is awake and aware during a seizure, it’s called a focal aware seizure. This used to be called a simple partial seizure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.</a:t>
            </a:r>
          </a:p>
          <a:p>
            <a:pPr marL="457200" lvl="1" indent="0"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lvl="1"/>
            <a:r>
              <a:rPr lang="en-US" sz="2400" dirty="0">
                <a:solidFill>
                  <a:schemeClr val="tx1"/>
                </a:solidFill>
                <a:latin typeface="Algerian" panose="04020705040A02060702" pitchFamily="82" charset="0"/>
              </a:rPr>
              <a:t>Focal onset </a:t>
            </a:r>
            <a:r>
              <a:rPr lang="en-US" sz="24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impaired </a:t>
            </a:r>
            <a:r>
              <a:rPr lang="en-US" sz="2400" dirty="0" err="1" smtClean="0">
                <a:solidFill>
                  <a:schemeClr val="tx1"/>
                </a:solidFill>
                <a:latin typeface="Algerian" panose="04020705040A02060702" pitchFamily="82" charset="0"/>
              </a:rPr>
              <a:t>awarness</a:t>
            </a:r>
            <a:r>
              <a:rPr lang="en-US" sz="24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 :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When a person is confused or their awareness is affected in some way during a focal seizure, it’s called a focal impaired awareness seizure. This used to be called a complex partial seizure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.</a:t>
            </a: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>
          <a:xfrm>
            <a:off x="684212" y="224424"/>
            <a:ext cx="10443134" cy="1507067"/>
          </a:xfrm>
        </p:spPr>
        <p:txBody>
          <a:bodyPr/>
          <a:lstStyle/>
          <a:p>
            <a:r>
              <a:rPr lang="en-US" u="sng" dirty="0">
                <a:latin typeface="Algerian" panose="04020705040A02060702" pitchFamily="82" charset="0"/>
              </a:rPr>
              <a:t>Focal seizures without </a:t>
            </a:r>
            <a:r>
              <a:rPr lang="en-US" u="sng" dirty="0" err="1">
                <a:latin typeface="Algerian" panose="04020705040A02060702" pitchFamily="82" charset="0"/>
              </a:rPr>
              <a:t>dyscognitive</a:t>
            </a:r>
            <a:r>
              <a:rPr lang="en-US" u="sng" dirty="0">
                <a:latin typeface="Algerian" panose="04020705040A02060702" pitchFamily="82" charset="0"/>
              </a:rPr>
              <a:t> </a:t>
            </a:r>
            <a:r>
              <a:rPr lang="en-US" u="sng" dirty="0" smtClean="0">
                <a:latin typeface="Algerian" panose="04020705040A02060702" pitchFamily="82" charset="0"/>
              </a:rPr>
              <a:t>features :-</a:t>
            </a:r>
            <a:endParaRPr lang="en-US" u="sng" dirty="0">
              <a:latin typeface="Algerian" panose="04020705040A02060702" pitchFamily="82" charset="0"/>
            </a:endParaRPr>
          </a:p>
        </p:txBody>
      </p:sp>
      <p:sp>
        <p:nvSpPr>
          <p:cNvPr id="1048634" name="Content Placeholder 2"/>
          <p:cNvSpPr>
            <a:spLocks noGrp="1"/>
          </p:cNvSpPr>
          <p:nvPr>
            <p:ph idx="1"/>
          </p:nvPr>
        </p:nvSpPr>
        <p:spPr>
          <a:xfrm>
            <a:off x="774364" y="2259525"/>
            <a:ext cx="10443134" cy="490065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Clinical features :-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Change in somatic sensation ( e.g. paresthesia )</a:t>
            </a:r>
          </a:p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Vision ( flashing lights , hallucinations )</a:t>
            </a:r>
          </a:p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Equilibrium ( sensation of falling or vertigo )</a:t>
            </a:r>
          </a:p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Autonomic function ( Flushing , sweating , </a:t>
            </a:r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piloerection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 ) </a:t>
            </a:r>
          </a:p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Intense odors , sounds</a:t>
            </a:r>
          </a:p>
          <a:p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Epigastric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 sensation </a:t>
            </a:r>
          </a:p>
          <a:p>
            <a:endParaRPr lang="en-US" sz="2400" dirty="0" smtClean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851637" y="-103031"/>
            <a:ext cx="8534400" cy="2537138"/>
          </a:xfrm>
        </p:spPr>
        <p:txBody>
          <a:bodyPr>
            <a:normAutofit/>
          </a:bodyPr>
          <a:lstStyle/>
          <a:p>
            <a:r>
              <a:rPr lang="en-US" sz="4400" u="sng" dirty="0">
                <a:latin typeface="Algerian" panose="04020705040A02060702" pitchFamily="82" charset="0"/>
              </a:rPr>
              <a:t>Focal seizures with </a:t>
            </a:r>
            <a:r>
              <a:rPr lang="en-US" sz="4400" u="sng" dirty="0" err="1">
                <a:latin typeface="Algerian" panose="04020705040A02060702" pitchFamily="82" charset="0"/>
              </a:rPr>
              <a:t>dyscognitive</a:t>
            </a:r>
            <a:r>
              <a:rPr lang="en-US" sz="4400" u="sng" dirty="0">
                <a:latin typeface="Algerian" panose="04020705040A02060702" pitchFamily="82" charset="0"/>
              </a:rPr>
              <a:t> features </a:t>
            </a:r>
            <a:r>
              <a:rPr lang="en-US" sz="4400" u="sng" dirty="0" smtClean="0">
                <a:latin typeface="Algerian" panose="04020705040A02060702" pitchFamily="82" charset="0"/>
              </a:rPr>
              <a:t>:-</a:t>
            </a:r>
            <a:r>
              <a:rPr lang="en-US" sz="4400" dirty="0" smtClean="0">
                <a:latin typeface="Algerian" panose="04020705040A02060702" pitchFamily="82" charset="0"/>
              </a:rPr>
              <a:t/>
            </a:r>
            <a:br>
              <a:rPr lang="en-US" sz="4400" dirty="0" smtClean="0">
                <a:latin typeface="Algerian" panose="04020705040A02060702" pitchFamily="82" charset="0"/>
              </a:rPr>
            </a:br>
            <a:r>
              <a:rPr lang="en-US" dirty="0" smtClean="0">
                <a:latin typeface="Algerian" panose="04020705040A02060702" pitchFamily="82" charset="0"/>
              </a:rPr>
              <a:t/>
            </a:r>
            <a:br>
              <a:rPr lang="en-US" dirty="0" smtClean="0">
                <a:latin typeface="Algerian" panose="04020705040A02060702" pitchFamily="82" charset="0"/>
              </a:rPr>
            </a:br>
            <a:r>
              <a:rPr lang="en-US" sz="3100" u="sng" dirty="0">
                <a:solidFill>
                  <a:schemeClr val="accent6"/>
                </a:solidFill>
                <a:latin typeface="Algerian" panose="04020705040A02060702" pitchFamily="82" charset="0"/>
              </a:rPr>
              <a:t>during seizure </a:t>
            </a:r>
            <a:r>
              <a:rPr lang="en-US" sz="3100" u="sng" dirty="0" smtClean="0">
                <a:solidFill>
                  <a:schemeClr val="accent6"/>
                </a:solidFill>
                <a:latin typeface="Algerian" panose="04020705040A02060702" pitchFamily="82" charset="0"/>
              </a:rPr>
              <a:t>:-</a:t>
            </a:r>
            <a:endParaRPr lang="en-US" u="sng" dirty="0"/>
          </a:p>
        </p:txBody>
      </p:sp>
      <p:sp>
        <p:nvSpPr>
          <p:cNvPr id="1048636" name="Text Placeholder 2"/>
          <p:cNvSpPr>
            <a:spLocks noGrp="1"/>
          </p:cNvSpPr>
          <p:nvPr>
            <p:ph type="body" idx="1"/>
          </p:nvPr>
        </p:nvSpPr>
        <p:spPr>
          <a:xfrm>
            <a:off x="851637" y="2908835"/>
            <a:ext cx="4649787" cy="576262"/>
          </a:xfrm>
        </p:spPr>
        <p:txBody>
          <a:bodyPr/>
          <a:lstStyle/>
          <a:p>
            <a:r>
              <a:rPr lang="en-US" u="sng" dirty="0" smtClean="0"/>
              <a:t>Positive features</a:t>
            </a:r>
            <a:endParaRPr lang="en-US" u="sng" dirty="0"/>
          </a:p>
        </p:txBody>
      </p:sp>
      <p:sp>
        <p:nvSpPr>
          <p:cNvPr id="1048637" name="Content Placeholder 3"/>
          <p:cNvSpPr>
            <a:spLocks noGrp="1"/>
          </p:cNvSpPr>
          <p:nvPr>
            <p:ph sz="half" idx="2"/>
          </p:nvPr>
        </p:nvSpPr>
        <p:spPr>
          <a:xfrm>
            <a:off x="851637" y="3823643"/>
            <a:ext cx="4937655" cy="2757076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Chewing </a:t>
            </a:r>
          </a:p>
          <a:p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Lip smacking </a:t>
            </a:r>
          </a:p>
          <a:p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Swallowing</a:t>
            </a:r>
          </a:p>
          <a:p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Picking movement of 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hand</a:t>
            </a:r>
          </a:p>
          <a:p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Unable to respond visual or verbal commands.</a:t>
            </a:r>
          </a:p>
          <a:p>
            <a:endParaRPr lang="en-US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dirty="0"/>
          </a:p>
        </p:txBody>
      </p:sp>
      <p:sp>
        <p:nvSpPr>
          <p:cNvPr id="104863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4427" y="2969533"/>
            <a:ext cx="4665134" cy="576262"/>
          </a:xfrm>
        </p:spPr>
        <p:txBody>
          <a:bodyPr/>
          <a:lstStyle/>
          <a:p>
            <a:r>
              <a:rPr lang="en-US" u="sng" dirty="0" smtClean="0"/>
              <a:t>Negative features</a:t>
            </a:r>
            <a:endParaRPr lang="en-US" u="sng" dirty="0"/>
          </a:p>
        </p:txBody>
      </p:sp>
      <p:sp>
        <p:nvSpPr>
          <p:cNvPr id="1048639" name="Content Placeholder 5"/>
          <p:cNvSpPr>
            <a:spLocks noGrp="1"/>
          </p:cNvSpPr>
          <p:nvPr>
            <p:ph sz="quarter" idx="4"/>
          </p:nvPr>
        </p:nvSpPr>
        <p:spPr>
          <a:xfrm>
            <a:off x="6244427" y="4081221"/>
            <a:ext cx="4929188" cy="2757076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Behavioral arrest </a:t>
            </a:r>
          </a:p>
          <a:p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Motionless stare</a:t>
            </a:r>
          </a:p>
          <a:p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Anterograde amnesia.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Rectangle 1"/>
          <p:cNvSpPr/>
          <p:nvPr/>
        </p:nvSpPr>
        <p:spPr>
          <a:xfrm>
            <a:off x="1197735" y="502275"/>
            <a:ext cx="8937937" cy="3063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Algerian" panose="04020705040A02060702" pitchFamily="82" charset="0"/>
              </a:rPr>
              <a:t> </a:t>
            </a:r>
            <a:r>
              <a:rPr lang="en-US" sz="3200" u="sng" dirty="0" smtClean="0">
                <a:latin typeface="Algerian" panose="04020705040A02060702" pitchFamily="82" charset="0"/>
              </a:rPr>
              <a:t>post aura phase :-</a:t>
            </a:r>
            <a:endParaRPr lang="en-US" sz="3200" u="sng" dirty="0"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accent6">
                  <a:lumMod val="20000"/>
                  <a:lumOff val="80000"/>
                </a:schemeClr>
              </a:solidFill>
              <a:latin typeface="Algerian" panose="04020705040A02060702" pitchFamily="82" charset="0"/>
            </a:endParaRPr>
          </a:p>
          <a:p>
            <a:pPr marL="457200" indent="-457200">
              <a:buAutoNum type="arabicPeriod"/>
            </a:pP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Abnormal motor movements (</a:t>
            </a:r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jacksonian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 march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)</a:t>
            </a:r>
            <a:endParaRPr lang="zh-CN" altLang="en-US"/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2.   Localized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paresis ( </a:t>
            </a:r>
            <a:r>
              <a:rPr lang="en-US" sz="24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todd’s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paralysis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)</a:t>
            </a:r>
          </a:p>
          <a:p>
            <a:endParaRPr lang="en-US" sz="2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3.   Seizures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may cont. for hours or days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( </a:t>
            </a:r>
            <a:r>
              <a:rPr lang="en-US" sz="24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epilepsia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   </a:t>
            </a:r>
            <a:r>
              <a:rPr lang="en-US" sz="24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partialis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continua 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3054" y="476518"/>
            <a:ext cx="5021935" cy="5844466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800122" y="0"/>
            <a:ext cx="10443134" cy="1507067"/>
          </a:xfrm>
        </p:spPr>
        <p:txBody>
          <a:bodyPr>
            <a:normAutofit/>
          </a:bodyPr>
          <a:lstStyle/>
          <a:p>
            <a:r>
              <a:rPr lang="en-US" sz="4400" u="sng" dirty="0">
                <a:latin typeface="Algerian" panose="04020705040A02060702" pitchFamily="82" charset="0"/>
              </a:rPr>
              <a:t>Generalized onset seizures</a:t>
            </a:r>
          </a:p>
        </p:txBody>
      </p:sp>
      <p:sp>
        <p:nvSpPr>
          <p:cNvPr id="1048642" name="Content Placeholder 2"/>
          <p:cNvSpPr>
            <a:spLocks noGrp="1"/>
          </p:cNvSpPr>
          <p:nvPr>
            <p:ph idx="1"/>
          </p:nvPr>
        </p:nvSpPr>
        <p:spPr>
          <a:xfrm>
            <a:off x="684212" y="2079222"/>
            <a:ext cx="10443134" cy="455292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These seizures affect both sides of the brain or groups of cells at the same time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.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Arise from some point in brain but </a:t>
            </a:r>
            <a:r>
              <a:rPr lang="en-US" sz="24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immidediately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engage in neuronal networks in both cerebral hemispheres.</a:t>
            </a: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This term was used before and still includes seizures types like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tonic-</a:t>
            </a:r>
            <a:r>
              <a:rPr lang="en-US" sz="24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clonic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, absence,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or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atonic.</a:t>
            </a: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>
          <a:xfrm>
            <a:off x="774364" y="373488"/>
            <a:ext cx="10443134" cy="1094704"/>
          </a:xfrm>
        </p:spPr>
        <p:txBody>
          <a:bodyPr>
            <a:normAutofit/>
          </a:bodyPr>
          <a:lstStyle/>
          <a:p>
            <a:r>
              <a:rPr lang="en-US" sz="4400" u="sng" dirty="0">
                <a:latin typeface="Algerian" panose="04020705040A02060702" pitchFamily="82" charset="0"/>
              </a:rPr>
              <a:t>Absence </a:t>
            </a:r>
            <a:r>
              <a:rPr lang="en-US" sz="4400" u="sng" dirty="0" smtClean="0">
                <a:latin typeface="Algerian" panose="04020705040A02060702" pitchFamily="82" charset="0"/>
              </a:rPr>
              <a:t>seizures :</a:t>
            </a:r>
            <a:endParaRPr lang="en-US" sz="4400" u="sng" dirty="0">
              <a:latin typeface="Algerian" panose="04020705040A02060702" pitchFamily="82" charset="0"/>
            </a:endParaRPr>
          </a:p>
        </p:txBody>
      </p:sp>
      <p:sp>
        <p:nvSpPr>
          <p:cNvPr id="1048644" name="Content Placeholder 2"/>
          <p:cNvSpPr>
            <a:spLocks noGrp="1"/>
          </p:cNvSpPr>
          <p:nvPr>
            <p:ph idx="1"/>
          </p:nvPr>
        </p:nvSpPr>
        <p:spPr>
          <a:xfrm>
            <a:off x="684212" y="1622738"/>
            <a:ext cx="10443134" cy="5009406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3600" u="sng" dirty="0" smtClean="0">
                <a:solidFill>
                  <a:schemeClr val="tx1"/>
                </a:solidFill>
                <a:latin typeface="Algerian" panose="04020705040A02060702" pitchFamily="82" charset="0"/>
              </a:rPr>
              <a:t>typical absence seizures :- 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characterized by sudden , brief lapses of consciousness without loss of postural control . Associated with age of 4-8 years or early adolescence .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Incidence is 15-20% of children with epilepsy.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Lasts for few seconds and may </a:t>
            </a:r>
            <a:r>
              <a:rPr lang="en-US" sz="24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occure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100 times per day.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Child remain unaware of it.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No postictal confusion.</a:t>
            </a:r>
            <a:endParaRPr lang="en-US" sz="2400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Content Placeholder 2"/>
          <p:cNvSpPr>
            <a:spLocks noGrp="1"/>
          </p:cNvSpPr>
          <p:nvPr>
            <p:ph idx="1"/>
          </p:nvPr>
        </p:nvSpPr>
        <p:spPr>
          <a:xfrm>
            <a:off x="761484" y="244700"/>
            <a:ext cx="9979495" cy="6613300"/>
          </a:xfrm>
        </p:spPr>
        <p:txBody>
          <a:bodyPr>
            <a:noAutofit/>
          </a:bodyPr>
          <a:lstStyle/>
          <a:p>
            <a:endParaRPr lang="en-US" sz="2400" dirty="0" smtClean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SEIZURES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:-  IT IS A PAROXYSMAL EVENT DUE TO ABNORMAL EXCESSIVE OR SYNCHRONOUS NEURONAL ACTIVITY IN THE BRAIN.</a:t>
            </a:r>
            <a:r>
              <a:rPr lang="en-US" sz="2400" baseline="-25000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n-US" sz="2400" baseline="-250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1</a:t>
            </a:r>
            <a:endParaRPr lang="en-US" sz="2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5-10 % OF THE POPULATION WILL HAVE ATLEAST ONE SEIZURE , WHICH OCCURE IN EARLY CHILDHOOD AND LATE ADULTHOOD.</a:t>
            </a:r>
            <a:r>
              <a:rPr lang="en-US" sz="2400" baseline="-250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1</a:t>
            </a:r>
          </a:p>
          <a:p>
            <a:endParaRPr lang="en-US" sz="2400" dirty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EPILEPSY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:-  TWO OR MORE UNPROVOKED EPISODE OF SEIZURE .</a:t>
            </a:r>
            <a:r>
              <a:rPr lang="en-US" sz="2400" baseline="-25000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n-US" sz="2400" baseline="-250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1</a:t>
            </a:r>
            <a:endParaRPr lang="en-US" sz="2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INCIDENCE OF EPILEPSY IS 0.3 – 0.5 % In DIFFERENT POPULATION     (5-30 PERSON PER 1000)</a:t>
            </a:r>
            <a:r>
              <a:rPr lang="en-US" sz="2400" baseline="-25000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n-US" sz="2400" baseline="-250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1</a:t>
            </a:r>
            <a:endParaRPr lang="en-US" sz="2400" dirty="0" smtClean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                                                                                                                                                                                            1- </a:t>
            </a:r>
            <a:r>
              <a:rPr lang="en-US" sz="14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harrison</a:t>
            </a:r>
            <a:endParaRPr lang="en-US" sz="1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>
          <a:xfrm>
            <a:off x="684212" y="572154"/>
            <a:ext cx="10443134" cy="1507067"/>
          </a:xfrm>
        </p:spPr>
        <p:txBody>
          <a:bodyPr>
            <a:normAutofit/>
          </a:bodyPr>
          <a:lstStyle/>
          <a:p>
            <a:r>
              <a:rPr lang="en-US" sz="4800" u="sng" dirty="0">
                <a:latin typeface="Algerian" panose="04020705040A02060702" pitchFamily="82" charset="0"/>
              </a:rPr>
              <a:t>Clinical </a:t>
            </a:r>
            <a:r>
              <a:rPr lang="en-US" sz="4800" u="sng" dirty="0" smtClean="0">
                <a:latin typeface="Algerian" panose="04020705040A02060702" pitchFamily="82" charset="0"/>
              </a:rPr>
              <a:t>features :-</a:t>
            </a:r>
            <a:endParaRPr lang="en-US" sz="4800" u="sng" dirty="0">
              <a:latin typeface="Algerian" panose="04020705040A02060702" pitchFamily="82" charset="0"/>
            </a:endParaRPr>
          </a:p>
        </p:txBody>
      </p:sp>
      <p:sp>
        <p:nvSpPr>
          <p:cNvPr id="1048595" name="Content Placeholder 2"/>
          <p:cNvSpPr>
            <a:spLocks noGrp="1"/>
          </p:cNvSpPr>
          <p:nvPr>
            <p:ph idx="1"/>
          </p:nvPr>
        </p:nvSpPr>
        <p:spPr>
          <a:xfrm>
            <a:off x="684212" y="1325687"/>
            <a:ext cx="10443134" cy="46616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  Day dreaming  and decline in school performance</a:t>
            </a: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 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rapid blinking of eyelids</a:t>
            </a:r>
          </a:p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chewing movements</a:t>
            </a:r>
          </a:p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  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cloning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movements of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hands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title"/>
          </p:nvPr>
        </p:nvSpPr>
        <p:spPr>
          <a:xfrm>
            <a:off x="684212" y="411885"/>
            <a:ext cx="10443134" cy="1507067"/>
          </a:xfrm>
        </p:spPr>
        <p:txBody>
          <a:bodyPr/>
          <a:lstStyle/>
          <a:p>
            <a:r>
              <a:rPr lang="en-US" u="sng" dirty="0">
                <a:latin typeface="Algerian" panose="04020705040A02060702" pitchFamily="82" charset="0"/>
              </a:rPr>
              <a:t>2. atypical absence seizures.</a:t>
            </a:r>
            <a:br>
              <a:rPr lang="en-US" u="sng" dirty="0">
                <a:latin typeface="Algerian" panose="04020705040A02060702" pitchFamily="82" charset="0"/>
              </a:rPr>
            </a:br>
            <a:endParaRPr lang="en-US" u="sng" dirty="0"/>
          </a:p>
        </p:txBody>
      </p:sp>
      <p:sp>
        <p:nvSpPr>
          <p:cNvPr id="1048591" name="Content Placeholder 2"/>
          <p:cNvSpPr>
            <a:spLocks noGrp="1"/>
          </p:cNvSpPr>
          <p:nvPr>
            <p:ph idx="1"/>
          </p:nvPr>
        </p:nvSpPr>
        <p:spPr>
          <a:xfrm>
            <a:off x="684212" y="1442434"/>
            <a:ext cx="10443134" cy="5189709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they may be longer, have a slower onset and offset, and involve different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symptoms and start with blank look.</a:t>
            </a: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There is usually a change in muscle tone and movement. You may see </a:t>
            </a:r>
          </a:p>
          <a:p>
            <a:pPr lvl="1"/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Blinking over and over that may look like fluttering of the eyelids</a:t>
            </a:r>
          </a:p>
          <a:p>
            <a:pPr lvl="1"/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Smacking the lips or chewing movements</a:t>
            </a:r>
          </a:p>
          <a:p>
            <a:pPr lvl="1"/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Rubbing fingers together or making other hand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motions</a:t>
            </a:r>
          </a:p>
          <a:p>
            <a:pPr lvl="1"/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An atypical absence seizure lasts longer, up to 20 seconds or more.</a:t>
            </a:r>
            <a:b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</a:b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Content Placeholder 2"/>
          <p:cNvSpPr>
            <a:spLocks noGrp="1"/>
          </p:cNvSpPr>
          <p:nvPr>
            <p:ph idx="1"/>
          </p:nvPr>
        </p:nvSpPr>
        <p:spPr>
          <a:xfrm>
            <a:off x="684212" y="0"/>
            <a:ext cx="10443134" cy="7044744"/>
          </a:xfrm>
        </p:spPr>
        <p:txBody>
          <a:bodyPr>
            <a:normAutofit/>
          </a:bodyPr>
          <a:lstStyle/>
          <a:p>
            <a:pPr marL="365760" indent="-283464">
              <a:spcAft>
                <a:spcPts val="0"/>
              </a:spcAft>
              <a:buFont typeface="Wingdings 2"/>
              <a:buChar char=""/>
            </a:pPr>
            <a:endParaRPr lang="en-US" sz="2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365760" indent="-283464">
              <a:spcAft>
                <a:spcPts val="0"/>
              </a:spcAft>
              <a:buFont typeface="Wingdings 2"/>
              <a:buChar char=""/>
            </a:pPr>
            <a:r>
              <a:rPr lang="en-US" sz="4400" u="sng" dirty="0">
                <a:solidFill>
                  <a:schemeClr val="tx1"/>
                </a:solidFill>
                <a:latin typeface="Algerian" panose="04020705040A02060702" pitchFamily="82" charset="0"/>
              </a:rPr>
              <a:t>Generalized tonic </a:t>
            </a:r>
            <a:r>
              <a:rPr lang="en-US" sz="4400" u="sng" dirty="0" err="1">
                <a:solidFill>
                  <a:schemeClr val="tx1"/>
                </a:solidFill>
                <a:latin typeface="Algerian" panose="04020705040A02060702" pitchFamily="82" charset="0"/>
              </a:rPr>
              <a:t>clonic</a:t>
            </a:r>
            <a:r>
              <a:rPr lang="en-US" sz="4400" u="sng" dirty="0">
                <a:solidFill>
                  <a:schemeClr val="tx1"/>
                </a:solidFill>
                <a:latin typeface="Algerian" panose="04020705040A02060702" pitchFamily="82" charset="0"/>
              </a:rPr>
              <a:t> seizures</a:t>
            </a:r>
            <a:r>
              <a:rPr lang="en-US" sz="4400" u="sng" dirty="0" smtClean="0">
                <a:solidFill>
                  <a:schemeClr val="tx1"/>
                </a:solidFill>
                <a:latin typeface="Algerian" panose="04020705040A02060702" pitchFamily="82" charset="0"/>
              </a:rPr>
              <a:t>:-</a:t>
            </a:r>
          </a:p>
          <a:p>
            <a:pPr marL="82296" indent="0">
              <a:spcAft>
                <a:spcPts val="0"/>
              </a:spcAft>
              <a:buNone/>
            </a:pPr>
            <a:endParaRPr lang="en-US" sz="4400" dirty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pPr marL="365760" indent="-283464">
              <a:spcAft>
                <a:spcPts val="0"/>
              </a:spcAft>
              <a:buFont typeface="Wingdings 2"/>
              <a:buChar char=""/>
            </a:pP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The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attack or fit occurs suddenly at any place or time.</a:t>
            </a:r>
          </a:p>
          <a:p>
            <a:pPr marL="365760" indent="-283464">
              <a:spcAft>
                <a:spcPts val="0"/>
              </a:spcAft>
              <a:buFont typeface="Wingdings 2"/>
              <a:buChar char=""/>
            </a:pP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The patient falls down and loses awareness of his surroundings</a:t>
            </a:r>
          </a:p>
          <a:p>
            <a:pPr marL="365760" indent="-283464">
              <a:spcAft>
                <a:spcPts val="0"/>
              </a:spcAft>
              <a:buFont typeface="Wingdings 2"/>
              <a:buChar char=""/>
            </a:pP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Convulsion proceeds as follows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:</a:t>
            </a:r>
          </a:p>
          <a:p>
            <a:pPr marL="82296" indent="0">
              <a:spcAft>
                <a:spcPts val="0"/>
              </a:spcAft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365760" indent="-283464">
              <a:spcAft>
                <a:spcPts val="0"/>
              </a:spcAft>
              <a:buFont typeface="Wingdings" pitchFamily="2" charset="2"/>
              <a:buChar char="v"/>
            </a:pP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Aura :</a:t>
            </a:r>
          </a:p>
          <a:p>
            <a:pPr marL="365760" indent="-283464">
              <a:spcAft>
                <a:spcPts val="0"/>
              </a:spcAft>
              <a:buFont typeface="Wingdings 2"/>
              <a:buChar char=""/>
            </a:pP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Is a warning signal prior to onset of seizures </a:t>
            </a:r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e.g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 sensation of peculiar test or smell, spots before eyes, dizziness and feeling of weakness. </a:t>
            </a: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Content Placeholder 2"/>
          <p:cNvSpPr>
            <a:spLocks noGrp="1"/>
          </p:cNvSpPr>
          <p:nvPr>
            <p:ph idx="1"/>
          </p:nvPr>
        </p:nvSpPr>
        <p:spPr>
          <a:xfrm>
            <a:off x="684212" y="759854"/>
            <a:ext cx="10443134" cy="5872289"/>
          </a:xfrm>
        </p:spPr>
        <p:txBody>
          <a:bodyPr>
            <a:normAutofit/>
          </a:bodyPr>
          <a:lstStyle/>
          <a:p>
            <a:pPr marL="365760" indent="-283464">
              <a:spcAft>
                <a:spcPts val="0"/>
              </a:spcAft>
              <a:buFont typeface="Wingdings" pitchFamily="2" charset="2"/>
              <a:buChar char="v"/>
            </a:pP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Epileptic cry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:</a:t>
            </a:r>
          </a:p>
          <a:p>
            <a:pPr marL="82296" indent="0">
              <a:spcAft>
                <a:spcPts val="0"/>
              </a:spcAft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365760" indent="-283464">
              <a:spcAft>
                <a:spcPts val="0"/>
              </a:spcAft>
              <a:buFont typeface="Wingdings 2"/>
              <a:buChar char=""/>
            </a:pP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Patient loses consciousness with an epileptic cry, it is caused by spasm of thoracic and abdominal muscles expelling air through the glottis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.</a:t>
            </a:r>
          </a:p>
          <a:p>
            <a:pPr marL="365760" indent="-283464">
              <a:spcAft>
                <a:spcPts val="0"/>
              </a:spcAft>
              <a:buFont typeface="Wingdings 2"/>
              <a:buChar char=""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365760" indent="-283464">
              <a:spcAft>
                <a:spcPts val="0"/>
              </a:spcAft>
              <a:buFont typeface="Wingdings" pitchFamily="2" charset="2"/>
              <a:buChar char="v"/>
            </a:pP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Tonic stage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:</a:t>
            </a:r>
          </a:p>
          <a:p>
            <a:pPr marL="82296" indent="0">
              <a:spcAft>
                <a:spcPts val="0"/>
              </a:spcAft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365760" indent="-283464">
              <a:spcAft>
                <a:spcPts val="0"/>
              </a:spcAft>
              <a:buFont typeface="Wingdings 2"/>
              <a:buChar char=""/>
            </a:pP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Patient falls to the ground with all his muscle in an increased tone with rigidity.</a:t>
            </a:r>
          </a:p>
          <a:p>
            <a:pPr marL="365760" indent="-283464">
              <a:spcAft>
                <a:spcPts val="0"/>
              </a:spcAft>
              <a:buFont typeface="Wingdings 2"/>
              <a:buChar char=""/>
            </a:pP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The skin become pale and cyanotic, the respiration ceases.</a:t>
            </a:r>
          </a:p>
          <a:p>
            <a:pPr marL="365760" indent="-283464">
              <a:spcAft>
                <a:spcPts val="0"/>
              </a:spcAft>
              <a:buFont typeface="Wingdings 2"/>
              <a:buChar char=""/>
            </a:pP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Pupil dilated and fixed. It lasts for 10-30 sec.</a:t>
            </a:r>
            <a:endParaRPr lang="en-SG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Content Placeholder 2"/>
          <p:cNvSpPr>
            <a:spLocks noGrp="1"/>
          </p:cNvSpPr>
          <p:nvPr>
            <p:ph idx="1"/>
          </p:nvPr>
        </p:nvSpPr>
        <p:spPr>
          <a:xfrm>
            <a:off x="787242" y="746974"/>
            <a:ext cx="10443134" cy="5885645"/>
          </a:xfrm>
        </p:spPr>
        <p:txBody>
          <a:bodyPr>
            <a:noAutofit/>
          </a:bodyPr>
          <a:lstStyle/>
          <a:p>
            <a:pPr marL="365760" indent="-283464">
              <a:spcAft>
                <a:spcPts val="0"/>
              </a:spcAft>
              <a:buFont typeface="Wingdings" pitchFamily="2" charset="2"/>
              <a:buChar char="v"/>
            </a:pPr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Clonic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 stage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:</a:t>
            </a:r>
          </a:p>
          <a:p>
            <a:pPr marL="82296" indent="0">
              <a:spcAft>
                <a:spcPts val="0"/>
              </a:spcAft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365760" indent="-283464">
              <a:spcAft>
                <a:spcPts val="0"/>
              </a:spcAft>
              <a:buFont typeface="Wingdings 2"/>
              <a:buChar char=""/>
            </a:pP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Is characterized by rhythmic, jerking movements that follow the tonic stage.</a:t>
            </a:r>
          </a:p>
          <a:p>
            <a:pPr marL="365760" indent="-283464">
              <a:spcAft>
                <a:spcPts val="0"/>
              </a:spcAft>
              <a:buFont typeface="Wingdings 2"/>
              <a:buChar char=""/>
            </a:pP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Usually start at one place and become generalized, including the muscle of the face.</a:t>
            </a:r>
          </a:p>
          <a:p>
            <a:pPr marL="365760" indent="-283464">
              <a:spcAft>
                <a:spcPts val="0"/>
              </a:spcAft>
              <a:buFont typeface="Wingdings 2"/>
              <a:buChar char=""/>
            </a:pP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There is frothing at the mouth and incontinence  of urine and </a:t>
            </a:r>
            <a:r>
              <a:rPr lang="en-US" sz="24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faeces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.</a:t>
            </a:r>
          </a:p>
          <a:p>
            <a:pPr marL="365760" indent="-283464">
              <a:spcAft>
                <a:spcPts val="0"/>
              </a:spcAft>
              <a:buFont typeface="Wingdings 2"/>
              <a:buChar char=""/>
            </a:pP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Duration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is approximately 1-5 min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.</a:t>
            </a:r>
          </a:p>
          <a:p>
            <a:pPr marL="82296" indent="0">
              <a:spcAft>
                <a:spcPts val="0"/>
              </a:spcAft>
              <a:buNone/>
            </a:pPr>
            <a:endParaRPr lang="en-SG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Content Placeholder 2"/>
          <p:cNvSpPr>
            <a:spLocks noGrp="1"/>
          </p:cNvSpPr>
          <p:nvPr>
            <p:ph idx="1"/>
          </p:nvPr>
        </p:nvSpPr>
        <p:spPr>
          <a:xfrm>
            <a:off x="684212" y="399246"/>
            <a:ext cx="10443134" cy="6232898"/>
          </a:xfrm>
        </p:spPr>
        <p:txBody>
          <a:bodyPr>
            <a:normAutofit/>
          </a:bodyPr>
          <a:lstStyle/>
          <a:p>
            <a:pPr marL="365760" indent="-283464">
              <a:spcAft>
                <a:spcPts val="0"/>
              </a:spcAft>
              <a:buFont typeface="Wingdings" pitchFamily="2" charset="2"/>
              <a:buChar char="v"/>
            </a:pP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Post </a:t>
            </a:r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ictal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 stage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:</a:t>
            </a:r>
          </a:p>
          <a:p>
            <a:pPr marL="82296" indent="0">
              <a:spcAft>
                <a:spcPts val="0"/>
              </a:spcAft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365760" indent="-283464">
              <a:spcAft>
                <a:spcPts val="0"/>
              </a:spcAft>
              <a:buFont typeface="Wingdings 2"/>
              <a:buChar char=""/>
            </a:pP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It refers to the recovery period after a seizure </a:t>
            </a:r>
            <a:endParaRPr lang="en-US" sz="2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82296" indent="0">
              <a:spcAft>
                <a:spcPts val="0"/>
              </a:spcAft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365760" indent="-283464">
              <a:spcAft>
                <a:spcPts val="0"/>
              </a:spcAft>
              <a:buFont typeface="Wingdings 2"/>
              <a:buChar char=""/>
            </a:pP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The patient may sleep deeply for 30 min to several hours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.</a:t>
            </a:r>
          </a:p>
          <a:p>
            <a:pPr marL="82296" indent="0">
              <a:spcAft>
                <a:spcPts val="0"/>
              </a:spcAft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365760" indent="-283464">
              <a:spcAft>
                <a:spcPts val="0"/>
              </a:spcAft>
              <a:buFont typeface="Wingdings 2"/>
              <a:buChar char=""/>
            </a:pP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Following this deep stage,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patient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may complain of headache, confusion,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fatigue.</a:t>
            </a:r>
          </a:p>
          <a:p>
            <a:pPr marL="82296" indent="0">
              <a:spcAft>
                <a:spcPts val="0"/>
              </a:spcAft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365760" indent="-283464">
              <a:spcAft>
                <a:spcPts val="0"/>
              </a:spcAft>
              <a:buFont typeface="Wingdings 2"/>
              <a:buChar char=""/>
            </a:pP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patient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may realize that they had a seizure but not remember the event itself. </a:t>
            </a:r>
            <a:endParaRPr lang="en-SG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title"/>
          </p:nvPr>
        </p:nvSpPr>
        <p:spPr>
          <a:xfrm>
            <a:off x="684212" y="572154"/>
            <a:ext cx="10443134" cy="1507067"/>
          </a:xfrm>
        </p:spPr>
        <p:txBody>
          <a:bodyPr>
            <a:normAutofit/>
          </a:bodyPr>
          <a:lstStyle/>
          <a:p>
            <a:r>
              <a:rPr lang="en-US" sz="4400" u="sng" dirty="0">
                <a:latin typeface="Algerian" panose="04020705040A02060702" pitchFamily="82" charset="0"/>
              </a:rPr>
              <a:t>Myoclonic </a:t>
            </a:r>
            <a:r>
              <a:rPr lang="en-US" sz="4400" u="sng" dirty="0" smtClean="0">
                <a:latin typeface="Algerian" panose="04020705040A02060702" pitchFamily="82" charset="0"/>
              </a:rPr>
              <a:t>seizure :-</a:t>
            </a:r>
            <a:endParaRPr lang="en-US" sz="4400" u="sng" dirty="0">
              <a:latin typeface="Algerian" panose="04020705040A02060702" pitchFamily="82" charset="0"/>
            </a:endParaRPr>
          </a:p>
        </p:txBody>
      </p:sp>
      <p:sp>
        <p:nvSpPr>
          <p:cNvPr id="1048593" name="Content Placeholder 2"/>
          <p:cNvSpPr>
            <a:spLocks noGrp="1"/>
          </p:cNvSpPr>
          <p:nvPr>
            <p:ph idx="1"/>
          </p:nvPr>
        </p:nvSpPr>
        <p:spPr>
          <a:xfrm>
            <a:off x="684212" y="1951626"/>
            <a:ext cx="10443134" cy="490637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Are characterized by sudden, excessive jerking of the arms, legs or entire body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.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o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n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some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occasions,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the muscle activity is so severe that the 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patient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falls to the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ground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These seizures are brief.</a:t>
            </a:r>
            <a:endParaRPr lang="en-SG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>
          <a:xfrm>
            <a:off x="684212" y="572154"/>
            <a:ext cx="10443134" cy="1507067"/>
          </a:xfrm>
        </p:spPr>
        <p:txBody>
          <a:bodyPr>
            <a:normAutofit/>
          </a:bodyPr>
          <a:lstStyle/>
          <a:p>
            <a:r>
              <a:rPr lang="en-US" sz="4400" u="sng" dirty="0" smtClean="0">
                <a:latin typeface="Algerian" panose="04020705040A02060702" pitchFamily="82" charset="0"/>
              </a:rPr>
              <a:t> </a:t>
            </a:r>
            <a:r>
              <a:rPr lang="en-US" sz="4400" u="sng" dirty="0">
                <a:latin typeface="Algerian" panose="04020705040A02060702" pitchFamily="82" charset="0"/>
              </a:rPr>
              <a:t>Partial </a:t>
            </a:r>
            <a:r>
              <a:rPr lang="en-US" sz="4400" u="sng" dirty="0" smtClean="0">
                <a:latin typeface="Algerian" panose="04020705040A02060702" pitchFamily="82" charset="0"/>
              </a:rPr>
              <a:t>seizure</a:t>
            </a:r>
            <a:endParaRPr lang="en-US" sz="4400" u="sng" dirty="0">
              <a:latin typeface="Algerian" panose="04020705040A02060702" pitchFamily="82" charset="0"/>
            </a:endParaRPr>
          </a:p>
        </p:txBody>
      </p:sp>
      <p:sp>
        <p:nvSpPr>
          <p:cNvPr id="1048646" name="Content Placeholder 2"/>
          <p:cNvSpPr>
            <a:spLocks noGrp="1"/>
          </p:cNvSpPr>
          <p:nvPr>
            <p:ph idx="1"/>
          </p:nvPr>
        </p:nvSpPr>
        <p:spPr>
          <a:xfrm>
            <a:off x="684212" y="3016876"/>
            <a:ext cx="10443134" cy="3615267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It begins in a specific area of the cerebral cortex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.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A partial seizure can progress to a generalized seizure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.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It begins as a localized motor seizure, with convulsions starting in one part of the body </a:t>
            </a:r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eg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. From the thumb and gradually involving hand and arms, face and other parts.</a:t>
            </a:r>
            <a:endParaRPr lang="en-SG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>
          <a:xfrm>
            <a:off x="684212" y="0"/>
            <a:ext cx="10443134" cy="1507067"/>
          </a:xfrm>
        </p:spPr>
        <p:txBody>
          <a:bodyPr>
            <a:normAutofit/>
          </a:bodyPr>
          <a:lstStyle/>
          <a:p>
            <a:r>
              <a:rPr lang="en-US" sz="4400" u="sng" dirty="0">
                <a:latin typeface="Algerian" panose="04020705040A02060702" pitchFamily="82" charset="0"/>
              </a:rPr>
              <a:t> </a:t>
            </a:r>
            <a:r>
              <a:rPr lang="en-US" sz="4400" u="sng" dirty="0" smtClean="0">
                <a:latin typeface="Algerian" panose="04020705040A02060702" pitchFamily="82" charset="0"/>
              </a:rPr>
              <a:t>Status </a:t>
            </a:r>
            <a:r>
              <a:rPr lang="en-US" sz="4400" u="sng" dirty="0" err="1">
                <a:latin typeface="Algerian" panose="04020705040A02060702" pitchFamily="82" charset="0"/>
              </a:rPr>
              <a:t>epilepticus</a:t>
            </a:r>
            <a:r>
              <a:rPr lang="en-US" sz="4400" u="sng" dirty="0">
                <a:latin typeface="Algerian" panose="04020705040A02060702" pitchFamily="82" charset="0"/>
              </a:rPr>
              <a:t> </a:t>
            </a:r>
            <a:r>
              <a:rPr lang="en-US" sz="4400" u="sng" dirty="0" smtClean="0">
                <a:latin typeface="Algerian" panose="04020705040A02060702" pitchFamily="82" charset="0"/>
              </a:rPr>
              <a:t>:-</a:t>
            </a:r>
            <a:endParaRPr lang="en-US" sz="4400" u="sng" dirty="0">
              <a:latin typeface="Algerian" panose="04020705040A02060702" pitchFamily="82" charset="0"/>
            </a:endParaRPr>
          </a:p>
        </p:txBody>
      </p:sp>
      <p:sp>
        <p:nvSpPr>
          <p:cNvPr id="1048648" name="Content Placeholder 2"/>
          <p:cNvSpPr>
            <a:spLocks noGrp="1"/>
          </p:cNvSpPr>
          <p:nvPr>
            <p:ph idx="1"/>
          </p:nvPr>
        </p:nvSpPr>
        <p:spPr>
          <a:xfrm>
            <a:off x="684212" y="1507067"/>
            <a:ext cx="10443134" cy="5125077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It is characterized by at least 30 min of repetitive seizure activity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without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return to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consciousness.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In other words, it is state in which a person has continuous seizures lasting at least 30 min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.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This is medical emergency and requires prompt intervention to prevent irreversible neurological damage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.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Abrupt cessation of anticonvulsant therapy is the usual cause of status </a:t>
            </a:r>
            <a:r>
              <a:rPr lang="en-US" sz="24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epilepticus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.</a:t>
            </a:r>
            <a:endParaRPr lang="en-SG" sz="2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>
          <a:xfrm>
            <a:off x="825880" y="0"/>
            <a:ext cx="10443134" cy="1507067"/>
          </a:xfrm>
        </p:spPr>
        <p:txBody>
          <a:bodyPr>
            <a:normAutofit/>
          </a:bodyPr>
          <a:lstStyle/>
          <a:p>
            <a:r>
              <a:rPr lang="en-US" sz="4400" u="sng" dirty="0">
                <a:latin typeface="Algerian" panose="04020705040A02060702" pitchFamily="82" charset="0"/>
              </a:rPr>
              <a:t>Unknown onset </a:t>
            </a:r>
            <a:r>
              <a:rPr lang="en-US" sz="4400" u="sng" dirty="0" smtClean="0">
                <a:latin typeface="Algerian" panose="04020705040A02060702" pitchFamily="82" charset="0"/>
              </a:rPr>
              <a:t>seizures :- </a:t>
            </a:r>
            <a:endParaRPr lang="en-US" sz="4400" u="sng" dirty="0">
              <a:latin typeface="Algerian" panose="04020705040A02060702" pitchFamily="82" charset="0"/>
            </a:endParaRPr>
          </a:p>
        </p:txBody>
      </p:sp>
      <p:sp>
        <p:nvSpPr>
          <p:cNvPr id="1048650" name="Content Placeholder 2"/>
          <p:cNvSpPr>
            <a:spLocks noGrp="1"/>
          </p:cNvSpPr>
          <p:nvPr>
            <p:ph idx="1"/>
          </p:nvPr>
        </p:nvSpPr>
        <p:spPr>
          <a:xfrm>
            <a:off x="684212" y="1931832"/>
            <a:ext cx="10443134" cy="4700312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When the beginning of a seizure is not known, it’s now called an unknown onset seizure. A seizure could also be called an unknown onset if it’s not witnessed or seen by anyone, for example when seizures happen at night or in a person who lives alone. </a:t>
            </a:r>
            <a:endParaRPr lang="en-US" sz="2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lvl="1"/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As more information is learned, an unknown onset seizure may later be diagnosed as a focal or generalized seizure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.</a:t>
            </a: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>
          <a:xfrm>
            <a:off x="684212" y="572154"/>
            <a:ext cx="10443134" cy="1507067"/>
          </a:xfrm>
        </p:spPr>
        <p:txBody>
          <a:bodyPr>
            <a:normAutofit/>
          </a:bodyPr>
          <a:lstStyle/>
          <a:p>
            <a:r>
              <a:rPr lang="cs-CZ" sz="4800" u="sng" dirty="0">
                <a:latin typeface="Algerian" panose="04020705040A02060702" pitchFamily="82" charset="0"/>
              </a:rPr>
              <a:t>Pathogenesis	</a:t>
            </a:r>
            <a:r>
              <a:rPr lang="en-US" sz="4800" u="sng" dirty="0" smtClean="0">
                <a:latin typeface="Algerian" panose="04020705040A02060702" pitchFamily="82" charset="0"/>
              </a:rPr>
              <a:t>:-</a:t>
            </a:r>
            <a:endParaRPr lang="en-US" sz="4800" u="sng" dirty="0">
              <a:latin typeface="Algerian" panose="04020705040A02060702" pitchFamily="82" charset="0"/>
            </a:endParaRPr>
          </a:p>
        </p:txBody>
      </p:sp>
      <p:sp>
        <p:nvSpPr>
          <p:cNvPr id="1048605" name="Content Placeholder 2"/>
          <p:cNvSpPr>
            <a:spLocks noGrp="1"/>
          </p:cNvSpPr>
          <p:nvPr>
            <p:ph idx="1"/>
          </p:nvPr>
        </p:nvSpPr>
        <p:spPr>
          <a:xfrm>
            <a:off x="684212" y="2079222"/>
            <a:ext cx="10443134" cy="4552922"/>
          </a:xfrm>
        </p:spPr>
        <p:txBody>
          <a:bodyPr/>
          <a:lstStyle/>
          <a:p>
            <a:r>
              <a:rPr lang="en-US" alt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The 19th century neurologist </a:t>
            </a:r>
            <a:r>
              <a:rPr lang="en-US" alt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Hughlings</a:t>
            </a:r>
            <a:r>
              <a:rPr lang="en-US" alt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 Jackson suggested </a:t>
            </a:r>
            <a:r>
              <a:rPr lang="ja-JP" altLang="cs-CZ" sz="2400" dirty="0">
                <a:solidFill>
                  <a:schemeClr val="bg1"/>
                </a:solidFill>
                <a:latin typeface="Algerian" panose="04020705040A02060702" pitchFamily="82" charset="0"/>
              </a:rPr>
              <a:t>“</a:t>
            </a:r>
            <a:r>
              <a:rPr lang="cs-CZ" altLang="ja-JP" sz="2400" dirty="0">
                <a:solidFill>
                  <a:schemeClr val="bg1"/>
                </a:solidFill>
                <a:latin typeface="Algerian" panose="04020705040A02060702" pitchFamily="82" charset="0"/>
              </a:rPr>
              <a:t>a</a:t>
            </a:r>
            <a:r>
              <a:rPr lang="en-US" altLang="ja-JP" sz="2400" dirty="0">
                <a:solidFill>
                  <a:schemeClr val="bg1"/>
                </a:solidFill>
                <a:latin typeface="Algerian" panose="04020705040A02060702" pitchFamily="82" charset="0"/>
              </a:rPr>
              <a:t> sudden </a:t>
            </a:r>
            <a:r>
              <a:rPr lang="en-US" altLang="ja-JP" sz="2400" b="1" dirty="0">
                <a:solidFill>
                  <a:schemeClr val="bg1"/>
                </a:solidFill>
                <a:latin typeface="Algerian" panose="04020705040A02060702" pitchFamily="82" charset="0"/>
              </a:rPr>
              <a:t>excessive</a:t>
            </a:r>
            <a:r>
              <a:rPr lang="en-US" altLang="ja-JP" sz="2400" dirty="0">
                <a:solidFill>
                  <a:schemeClr val="bg1"/>
                </a:solidFill>
                <a:latin typeface="Algerian" panose="04020705040A02060702" pitchFamily="82" charset="0"/>
              </a:rPr>
              <a:t> disorderly </a:t>
            </a:r>
            <a:r>
              <a:rPr lang="en-US" altLang="ja-JP" sz="2400" b="1" dirty="0">
                <a:solidFill>
                  <a:schemeClr val="bg1"/>
                </a:solidFill>
                <a:latin typeface="Algerian" panose="04020705040A02060702" pitchFamily="82" charset="0"/>
              </a:rPr>
              <a:t>discharge of cerebral neurons</a:t>
            </a:r>
            <a:r>
              <a:rPr lang="en-US" alt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“</a:t>
            </a:r>
            <a:r>
              <a:rPr lang="en-US" altLang="ja-JP" sz="2400" dirty="0">
                <a:solidFill>
                  <a:schemeClr val="bg1"/>
                </a:solidFill>
                <a:latin typeface="Algerian" panose="04020705040A02060702" pitchFamily="82" charset="0"/>
              </a:rPr>
              <a:t> as the causation of epileptic seizures.</a:t>
            </a:r>
          </a:p>
          <a:p>
            <a:endParaRPr lang="cs-CZ" alt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cs-CZ" alt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Recent studies in animal models of focal epilepsy suggest a central role for the excitatory neurotransmiter </a:t>
            </a:r>
            <a:r>
              <a:rPr lang="cs-CZ" altLang="en-US" sz="2400" b="1" dirty="0">
                <a:solidFill>
                  <a:schemeClr val="bg1"/>
                </a:solidFill>
                <a:latin typeface="Algerian" panose="04020705040A02060702" pitchFamily="82" charset="0"/>
              </a:rPr>
              <a:t>glutamate</a:t>
            </a:r>
            <a:r>
              <a:rPr lang="cs-CZ" alt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 (increased in epi) and inhibitory gamma amino butyric acid (</a:t>
            </a:r>
            <a:r>
              <a:rPr lang="cs-CZ" altLang="en-US" sz="2400" b="1" dirty="0">
                <a:solidFill>
                  <a:schemeClr val="bg1"/>
                </a:solidFill>
                <a:latin typeface="Algerian" panose="04020705040A02060702" pitchFamily="82" charset="0"/>
              </a:rPr>
              <a:t>GABA</a:t>
            </a:r>
            <a:r>
              <a:rPr lang="cs-CZ" alt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) (decreased)</a:t>
            </a:r>
            <a:endParaRPr lang="en-US" alt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1117243"/>
          </a:xfrm>
        </p:spPr>
        <p:txBody>
          <a:bodyPr>
            <a:noAutofit/>
          </a:bodyPr>
          <a:lstStyle/>
          <a:p>
            <a:r>
              <a:rPr lang="en-US" u="sng" dirty="0" smtClean="0">
                <a:latin typeface="Algerian" panose="04020705040A02060702" pitchFamily="82" charset="0"/>
              </a:rPr>
              <a:t>Management :-</a:t>
            </a:r>
            <a:r>
              <a:rPr lang="en-US" dirty="0" smtClean="0">
                <a:latin typeface="Algerian" panose="04020705040A02060702" pitchFamily="82" charset="0"/>
              </a:rPr>
              <a:t/>
            </a:r>
            <a:br>
              <a:rPr lang="en-US" dirty="0" smtClean="0">
                <a:latin typeface="Algerian" panose="04020705040A02060702" pitchFamily="82" charset="0"/>
              </a:rPr>
            </a:b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1048652" name="Subtitle 2"/>
          <p:cNvSpPr>
            <a:spLocks noGrp="1"/>
          </p:cNvSpPr>
          <p:nvPr>
            <p:ph type="subTitle" idx="1"/>
          </p:nvPr>
        </p:nvSpPr>
        <p:spPr>
          <a:xfrm>
            <a:off x="684211" y="1712891"/>
            <a:ext cx="10597681" cy="4078310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buClrTx/>
              <a:buSzTx/>
            </a:pPr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APPROACH CONSIDERATIONS:</a:t>
            </a:r>
          </a:p>
          <a:p>
            <a:pPr>
              <a:spcBef>
                <a:spcPct val="0"/>
              </a:spcBef>
              <a:buClrTx/>
              <a:buSzTx/>
            </a:pPr>
            <a:endParaRPr lang="en-US" sz="28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>
              <a:spcBef>
                <a:spcPct val="0"/>
              </a:spcBef>
              <a:buClrTx/>
              <a:buSzTx/>
            </a:pPr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THE GOAL OF TREATMENT IN PATIENTS WITH EPILEPTIC SEIZURES IS TO ACHIEVE A SEIZURES FREE STATUS WITHOUT ADVERSE EFFECTS</a:t>
            </a:r>
            <a:r>
              <a:rPr lang="en-US" sz="2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.</a:t>
            </a:r>
          </a:p>
          <a:p>
            <a:pPr>
              <a:spcBef>
                <a:spcPct val="0"/>
              </a:spcBef>
              <a:buClrTx/>
              <a:buSzTx/>
            </a:pPr>
            <a:endParaRPr lang="en-US" sz="28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>
              <a:spcBef>
                <a:spcPct val="0"/>
              </a:spcBef>
              <a:buClrTx/>
              <a:buSzTx/>
            </a:pPr>
            <a:r>
              <a:rPr lang="en-US" sz="2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THIS GOAL IS ACCOMPLISHED BY IN MORE THAN 60% OF PATIENTS  WHO REQUIRE TREATMENT WITH ANTI-CONVULSANTS.</a:t>
            </a:r>
          </a:p>
          <a:p>
            <a:endParaRPr lang="en-US" sz="28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Rectangle 1"/>
          <p:cNvSpPr/>
          <p:nvPr/>
        </p:nvSpPr>
        <p:spPr>
          <a:xfrm>
            <a:off x="476519" y="721217"/>
            <a:ext cx="11423560" cy="4168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4800" u="sng" dirty="0">
                <a:latin typeface="Algerian" panose="04020705040A02060702" pitchFamily="82" charset="0"/>
              </a:rPr>
              <a:t>ANTICONVULSANT </a:t>
            </a:r>
            <a:r>
              <a:rPr lang="en-US" sz="4800" u="sng" dirty="0" smtClean="0">
                <a:latin typeface="Algerian" panose="04020705040A02060702" pitchFamily="82" charset="0"/>
              </a:rPr>
              <a:t>THERAPY :-</a:t>
            </a:r>
            <a:endParaRPr lang="en-US" sz="4800" u="sng" dirty="0">
              <a:latin typeface="Algerian" panose="04020705040A02060702" pitchFamily="82" charset="0"/>
            </a:endParaRPr>
          </a:p>
          <a:p>
            <a:pPr>
              <a:spcBef>
                <a:spcPct val="0"/>
              </a:spcBef>
            </a:pPr>
            <a:endParaRPr lang="en-US" sz="28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>
              <a:spcBef>
                <a:spcPct val="0"/>
              </a:spcBef>
            </a:pPr>
            <a:endParaRPr lang="en-US" sz="28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>
              <a:spcBef>
                <a:spcPct val="0"/>
              </a:spcBef>
            </a:pPr>
            <a:endParaRPr lang="en-US" sz="28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>
              <a:spcBef>
                <a:spcPct val="0"/>
              </a:spcBef>
            </a:pPr>
            <a:endParaRPr lang="en-US" sz="28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>
              <a:spcBef>
                <a:spcPct val="0"/>
              </a:spcBef>
            </a:pPr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THE MAINSTAY OF SEIZURE TREATMENT IS ANTICONVULSANT </a:t>
            </a:r>
            <a:r>
              <a:rPr lang="en-US" sz="2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MEDICATION</a:t>
            </a:r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. THE DRUG OF CHOICE DEPENDS ON AN ACCURATE  DIAGNOSIS OF THE EPILEPTIC SYNDROME, AS RESPONSE TO SPECIFIC ANTICONVULSANTS VARIES AMONG DIFFERENT SYNDROMES.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Rectangle 1"/>
          <p:cNvSpPr/>
          <p:nvPr/>
        </p:nvSpPr>
        <p:spPr>
          <a:xfrm>
            <a:off x="605307" y="1305342"/>
            <a:ext cx="10071279" cy="4701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ANTI CONVULSANTS CAN BE DIVIDED INTO LARGE GROUP BASED ON THEIR MECHANISM, AS FOLLOWS:</a:t>
            </a:r>
          </a:p>
          <a:p>
            <a:pPr>
              <a:spcBef>
                <a:spcPct val="0"/>
              </a:spcBef>
            </a:pPr>
            <a:endParaRPr lang="en-US" sz="28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 BLOKERS OF REPETITIVE ACTIVATION OF THE SODIUM </a:t>
            </a:r>
            <a:r>
              <a:rPr lang="en-US" sz="2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CHANNEL : PHENYTOIN</a:t>
            </a:r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, CARBAMAZEPINE.</a:t>
            </a:r>
          </a:p>
          <a:p>
            <a:pPr>
              <a:spcBef>
                <a:spcPct val="0"/>
              </a:spcBef>
            </a:pPr>
            <a:endParaRPr lang="en-US" sz="28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 ENHANCER OF SLOW INACTIVATION OF THE SODIUM </a:t>
            </a:r>
            <a:r>
              <a:rPr lang="en-US" sz="2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CHANNEL : LACOSAMIDE</a:t>
            </a:r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, RUFINAMIDE.</a:t>
            </a:r>
          </a:p>
          <a:p>
            <a:pPr>
              <a:spcBef>
                <a:spcPct val="0"/>
              </a:spcBef>
            </a:pPr>
            <a:endParaRPr lang="en-US" sz="28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 GABA-A RECEPTOR </a:t>
            </a:r>
            <a:r>
              <a:rPr lang="en-US" sz="2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ENHANCERS : </a:t>
            </a:r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PHENOBARBITAL.</a:t>
            </a:r>
          </a:p>
          <a:p>
            <a:pPr>
              <a:spcBef>
                <a:spcPct val="0"/>
              </a:spcBef>
            </a:pPr>
            <a:endParaRPr lang="en-US" sz="28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Rectangle 1"/>
          <p:cNvSpPr/>
          <p:nvPr/>
        </p:nvSpPr>
        <p:spPr>
          <a:xfrm>
            <a:off x="991673" y="1357064"/>
            <a:ext cx="9620519" cy="3444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N AND L- CALCIUM CHANNEL BLOCKERS: LAMOTRIGINE, VALPORATE</a:t>
            </a:r>
          </a:p>
          <a:p>
            <a:pPr>
              <a:spcBef>
                <a:spcPct val="0"/>
              </a:spcBef>
            </a:pPr>
            <a:endParaRPr lang="en-US" sz="28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H- CURRENT MODULATORS: GABAPENTIN, LAMOTRIGINE.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BLOCKERS OF UNIQUE BINDING SITES: GABAPENTIN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NEURONAL POTASSIUM CHANNEL OPENER: EZOGABINE.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Title 1"/>
          <p:cNvSpPr>
            <a:spLocks noGrp="1"/>
          </p:cNvSpPr>
          <p:nvPr>
            <p:ph type="title"/>
          </p:nvPr>
        </p:nvSpPr>
        <p:spPr>
          <a:xfrm>
            <a:off x="1019063" y="417608"/>
            <a:ext cx="8534400" cy="1507067"/>
          </a:xfrm>
        </p:spPr>
        <p:txBody>
          <a:bodyPr>
            <a:normAutofit/>
          </a:bodyPr>
          <a:lstStyle/>
          <a:p>
            <a:r>
              <a:rPr lang="en-US" sz="4800" u="sng" dirty="0" smtClean="0">
                <a:latin typeface="Algerian" panose="04020705040A02060702" pitchFamily="82" charset="0"/>
              </a:rPr>
              <a:t>First line drugs are :-</a:t>
            </a:r>
            <a:endParaRPr lang="en-US" sz="4800" u="sng" dirty="0">
              <a:latin typeface="Algerian" panose="04020705040A02060702" pitchFamily="82" charset="0"/>
            </a:endParaRPr>
          </a:p>
        </p:txBody>
      </p:sp>
      <p:graphicFrame>
        <p:nvGraphicFramePr>
          <p:cNvPr id="4194304" name="Table 2"/>
          <p:cNvGraphicFramePr>
            <a:graphicFrameLocks noGrp="1"/>
          </p:cNvGraphicFramePr>
          <p:nvPr/>
        </p:nvGraphicFramePr>
        <p:xfrm>
          <a:off x="1156237" y="2342404"/>
          <a:ext cx="81280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Generalized</a:t>
                      </a:r>
                      <a:r>
                        <a:rPr lang="en-US" baseline="0" dirty="0" smtClean="0"/>
                        <a:t> onset tonic-</a:t>
                      </a:r>
                      <a:r>
                        <a:rPr lang="en-US" baseline="0" dirty="0" err="1" smtClean="0"/>
                        <a:t>clonic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Typical</a:t>
                      </a:r>
                      <a:r>
                        <a:rPr lang="en-US" baseline="0" dirty="0" smtClean="0"/>
                        <a:t> absence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Atypical absence,</a:t>
                      </a:r>
                      <a:r>
                        <a:rPr lang="en-US" baseline="0" dirty="0" smtClean="0"/>
                        <a:t> myoclonic, atonic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dirty="0" err="1" smtClean="0"/>
                        <a:t>lamotrigine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dirty="0" err="1" smtClean="0"/>
                        <a:t>lamotrigine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dirty="0" err="1" smtClean="0"/>
                        <a:t>Valproic</a:t>
                      </a:r>
                      <a:r>
                        <a:rPr lang="en-US" dirty="0" smtClean="0"/>
                        <a:t> acid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dirty="0" err="1" smtClean="0"/>
                        <a:t>Valproic</a:t>
                      </a:r>
                      <a:r>
                        <a:rPr lang="en-US" dirty="0" smtClean="0"/>
                        <a:t> acid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dirty="0" err="1" smtClean="0"/>
                        <a:t>Valproic</a:t>
                      </a:r>
                      <a:r>
                        <a:rPr lang="en-US" dirty="0" smtClean="0"/>
                        <a:t> acid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carbamazepine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ethosuximide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dirty="0" err="1" smtClean="0"/>
                        <a:t>lamotrigine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oxcarbazepine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dirty="0" err="1" smtClean="0"/>
                        <a:t>lamotrigine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topiramate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phenytoin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leveteracetam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>
          <a:xfrm>
            <a:off x="548407" y="722674"/>
            <a:ext cx="10146920" cy="1507067"/>
          </a:xfrm>
        </p:spPr>
        <p:txBody>
          <a:bodyPr>
            <a:noAutofit/>
          </a:bodyPr>
          <a:lstStyle/>
          <a:p>
            <a:r>
              <a:rPr lang="en-US" sz="4800" dirty="0">
                <a:latin typeface="Algerian" panose="04020705040A02060702" pitchFamily="82" charset="0"/>
              </a:rPr>
              <a:t> </a:t>
            </a:r>
            <a:r>
              <a:rPr lang="en-US" sz="4800" u="sng" dirty="0">
                <a:latin typeface="Algerian" panose="04020705040A02060702" pitchFamily="82" charset="0"/>
              </a:rPr>
              <a:t>Newer antiepileptic drugs :-</a:t>
            </a:r>
            <a:r>
              <a:rPr lang="en-US" sz="4800" dirty="0">
                <a:latin typeface="Algerian" panose="04020705040A02060702" pitchFamily="82" charset="0"/>
              </a:rPr>
              <a:t/>
            </a:r>
            <a:br>
              <a:rPr lang="en-US" sz="4800" dirty="0">
                <a:latin typeface="Algerian" panose="04020705040A02060702" pitchFamily="82" charset="0"/>
              </a:rPr>
            </a:br>
            <a:r>
              <a:rPr lang="en-US" sz="4800" dirty="0">
                <a:latin typeface="Algerian" panose="04020705040A02060702" pitchFamily="82" charset="0"/>
              </a:rPr>
              <a:t/>
            </a:r>
            <a:br>
              <a:rPr lang="en-US" sz="4800" dirty="0">
                <a:latin typeface="Algerian" panose="04020705040A02060702" pitchFamily="82" charset="0"/>
              </a:rPr>
            </a:br>
            <a:endParaRPr lang="en-US" sz="4800" dirty="0">
              <a:latin typeface="Algerian" panose="04020705040A02060702" pitchFamily="82" charset="0"/>
            </a:endParaRPr>
          </a:p>
        </p:txBody>
      </p:sp>
      <p:sp>
        <p:nvSpPr>
          <p:cNvPr id="1048662" name="Content Placeholder 3"/>
          <p:cNvSpPr>
            <a:spLocks noGrp="1"/>
          </p:cNvSpPr>
          <p:nvPr>
            <p:ph sz="half" idx="2"/>
          </p:nvPr>
        </p:nvSpPr>
        <p:spPr>
          <a:xfrm>
            <a:off x="684212" y="2609932"/>
            <a:ext cx="4937655" cy="30305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Oxcarbazepine</a:t>
            </a: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Zonisamide</a:t>
            </a: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Pregabalin</a:t>
            </a: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Lacosamide</a:t>
            </a: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Eslicarbazepine</a:t>
            </a: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Retigabine</a:t>
            </a: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1048663" name="Content Placeholder 5"/>
          <p:cNvSpPr>
            <a:spLocks noGrp="1"/>
          </p:cNvSpPr>
          <p:nvPr>
            <p:ph sz="quarter" idx="4"/>
          </p:nvPr>
        </p:nvSpPr>
        <p:spPr>
          <a:xfrm>
            <a:off x="6040430" y="2609932"/>
            <a:ext cx="4929188" cy="3030538"/>
          </a:xfrm>
        </p:spPr>
        <p:txBody>
          <a:bodyPr>
            <a:noAutofit/>
          </a:bodyPr>
          <a:lstStyle/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Felbamate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</a:p>
          <a:p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Gabapentin</a:t>
            </a:r>
          </a:p>
          <a:p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Lamotrigine</a:t>
            </a: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Topiramate</a:t>
            </a: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Tiagabine</a:t>
            </a: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Levetiracetam</a:t>
            </a: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Rectangle 1"/>
          <p:cNvSpPr/>
          <p:nvPr/>
        </p:nvSpPr>
        <p:spPr>
          <a:xfrm>
            <a:off x="785611" y="285362"/>
            <a:ext cx="9710671" cy="6924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u="sng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lgerian" panose="04020705040A02060702" pitchFamily="82" charset="0"/>
                <a:cs typeface="Arial" charset="0"/>
              </a:rPr>
              <a:t>NON PHARMACOLOGICAL</a:t>
            </a:r>
          </a:p>
          <a:p>
            <a:pPr algn="ctr"/>
            <a:r>
              <a:rPr lang="en-US" sz="4800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lgerian" panose="04020705040A02060702" pitchFamily="82" charset="0"/>
                <a:cs typeface="Arial" charset="0"/>
              </a:rPr>
              <a:t>MANAGEMENT :-</a:t>
            </a:r>
          </a:p>
          <a:p>
            <a:pPr>
              <a:spcBef>
                <a:spcPct val="0"/>
              </a:spcBef>
            </a:pPr>
            <a:endParaRPr lang="en-US" sz="480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Algerian" panose="04020705040A02060702" pitchFamily="82" charset="0"/>
              <a:cs typeface="Arial" charset="0"/>
            </a:endParaRPr>
          </a:p>
          <a:p>
            <a:pPr>
              <a:spcBef>
                <a:spcPct val="0"/>
              </a:spcBef>
            </a:pPr>
            <a:endParaRPr lang="en-US" sz="480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Algerian" panose="04020705040A02060702" pitchFamily="82" charset="0"/>
              <a:cs typeface="Arial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THE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TWO METHODS ARE:</a:t>
            </a:r>
          </a:p>
          <a:p>
            <a:pPr>
              <a:spcBef>
                <a:spcPct val="0"/>
              </a:spcBef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 A KETOGENIC OR MODIFIED ATKINS DIET(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LOW  CARBOHYDATE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DIET)</a:t>
            </a:r>
          </a:p>
          <a:p>
            <a:pPr>
              <a:spcBef>
                <a:spcPct val="0"/>
              </a:spcBef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 VAGAL NERVE STIMULATION (VNS) </a:t>
            </a:r>
          </a:p>
          <a:p>
            <a:pPr algn="ctr"/>
            <a:endParaRPr lang="en-US" sz="480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Algerian" panose="04020705040A02060702" pitchFamily="82" charset="0"/>
              <a:cs typeface="Arial" charset="0"/>
            </a:endParaRPr>
          </a:p>
          <a:p>
            <a:pPr algn="ctr"/>
            <a:endParaRPr lang="en-US" sz="48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Algerian" panose="04020705040A02060702" pitchFamily="82" charset="0"/>
              <a:cs typeface="Arial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Rectangle 1"/>
          <p:cNvSpPr/>
          <p:nvPr/>
        </p:nvSpPr>
        <p:spPr>
          <a:xfrm>
            <a:off x="2622997" y="955063"/>
            <a:ext cx="6096000" cy="54635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800" u="sng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lgerian" panose="04020705040A02060702" pitchFamily="82" charset="0"/>
                <a:cs typeface="Arial" charset="0"/>
              </a:rPr>
              <a:t>SURGICAL</a:t>
            </a:r>
          </a:p>
          <a:p>
            <a:pPr algn="ctr"/>
            <a:r>
              <a:rPr lang="en-US" sz="4800" u="sng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lgerian" panose="04020705040A02060702" pitchFamily="82" charset="0"/>
                <a:cs typeface="Arial" charset="0"/>
              </a:rPr>
              <a:t> </a:t>
            </a:r>
            <a:r>
              <a:rPr lang="en-US" sz="4800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lgerian" panose="04020705040A02060702" pitchFamily="82" charset="0"/>
                <a:cs typeface="Arial" charset="0"/>
              </a:rPr>
              <a:t>MANAGEMENT</a:t>
            </a:r>
          </a:p>
          <a:p>
            <a:pPr algn="ctr"/>
            <a:endParaRPr lang="en-US" sz="48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Algerian" panose="04020705040A02060702" pitchFamily="82" charset="0"/>
              <a:cs typeface="Arial" charset="0"/>
            </a:endParaRPr>
          </a:p>
          <a:p>
            <a:pPr algn="ctr"/>
            <a:endParaRPr lang="en-US" sz="280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50800" algn="tl" rotWithShape="0">
                  <a:srgbClr val="000000"/>
                </a:outerShdw>
              </a:effectLst>
              <a:latin typeface="Algerian" panose="04020705040A02060702" pitchFamily="82" charset="0"/>
              <a:cs typeface="Arial" charset="0"/>
            </a:endParaRPr>
          </a:p>
          <a:p>
            <a:pPr algn="ctr"/>
            <a:endParaRPr lang="en-US" sz="28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50800" algn="tl" rotWithShape="0">
                  <a:srgbClr val="000000"/>
                </a:outerShdw>
              </a:effectLst>
              <a:latin typeface="Algerian" panose="04020705040A02060702" pitchFamily="82" charset="0"/>
              <a:cs typeface="Arial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 LOBECTOMY</a:t>
            </a:r>
          </a:p>
          <a:p>
            <a:pPr>
              <a:spcBef>
                <a:spcPct val="0"/>
              </a:spcBef>
            </a:pPr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</a:p>
          <a:p>
            <a:pPr>
              <a:spcBef>
                <a:spcPct val="0"/>
              </a:spcBef>
            </a:pPr>
            <a:endParaRPr lang="en-US" sz="28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sz="28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 LESIONECTOMY </a:t>
            </a:r>
          </a:p>
          <a:p>
            <a:pPr algn="ctr"/>
            <a:endParaRPr lang="en-US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358389" cy="6858000"/>
          </a:xfrm>
          <a:prstGeom prst="rect">
            <a:avLst/>
          </a:prstGeom>
        </p:spPr>
      </p:pic>
      <p:pic>
        <p:nvPicPr>
          <p:cNvPr id="2097155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8388" y="0"/>
            <a:ext cx="3833611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Content Placeholder 2"/>
          <p:cNvSpPr>
            <a:spLocks noGrp="1"/>
          </p:cNvSpPr>
          <p:nvPr>
            <p:ph idx="1"/>
          </p:nvPr>
        </p:nvSpPr>
        <p:spPr>
          <a:xfrm>
            <a:off x="684212" y="206062"/>
            <a:ext cx="10443134" cy="6426081"/>
          </a:xfrm>
        </p:spPr>
        <p:txBody>
          <a:bodyPr>
            <a:noAutofit/>
          </a:bodyPr>
          <a:lstStyle/>
          <a:p>
            <a:r>
              <a:rPr lang="en-US" sz="4000" u="sng" dirty="0">
                <a:solidFill>
                  <a:schemeClr val="tx1"/>
                </a:solidFill>
                <a:latin typeface="Algerian" panose="04020705040A02060702" pitchFamily="82" charset="0"/>
              </a:rPr>
              <a:t>Endogenous </a:t>
            </a:r>
            <a:r>
              <a:rPr lang="en-US" sz="4000" u="sng" dirty="0" smtClean="0">
                <a:solidFill>
                  <a:schemeClr val="tx1"/>
                </a:solidFill>
                <a:latin typeface="Algerian" panose="04020705040A02060702" pitchFamily="82" charset="0"/>
              </a:rPr>
              <a:t>factor </a:t>
            </a:r>
            <a:r>
              <a:rPr lang="en-US" sz="40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:-</a:t>
            </a: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452628" indent="-342900"/>
            <a:r>
              <a:rPr lang="en-US" sz="2400" i="1" dirty="0">
                <a:solidFill>
                  <a:schemeClr val="bg1"/>
                </a:solidFill>
                <a:latin typeface="Algerian" panose="04020705040A02060702" pitchFamily="82" charset="0"/>
              </a:rPr>
              <a:t>	Neuronal  propensity to burst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</a:p>
          <a:p>
            <a:pPr marL="452628" indent="-342900"/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	Intrinsic :  conductance to ion channel, 	receptor 	response,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etc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. </a:t>
            </a:r>
          </a:p>
          <a:p>
            <a:pPr marL="452628" indent="-342900"/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	Extrinsic : </a:t>
            </a:r>
            <a:r>
              <a:rPr lang="en-US" sz="2400" dirty="0" err="1">
                <a:solidFill>
                  <a:schemeClr val="bg1"/>
                </a:solidFill>
                <a:latin typeface="Algerian" panose="04020705040A02060702" pitchFamily="82" charset="0"/>
              </a:rPr>
              <a:t>neuro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 transmitter,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receptor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.</a:t>
            </a:r>
          </a:p>
          <a:p>
            <a:pPr marL="109728" indent="0"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u="sng" dirty="0" err="1">
                <a:solidFill>
                  <a:schemeClr val="tx1"/>
                </a:solidFill>
                <a:latin typeface="Algerian" panose="04020705040A02060702" pitchFamily="82" charset="0"/>
              </a:rPr>
              <a:t>Epileptogenesis</a:t>
            </a:r>
            <a:r>
              <a:rPr lang="en-US" sz="4000" u="sng" dirty="0">
                <a:solidFill>
                  <a:schemeClr val="tx1"/>
                </a:solidFill>
                <a:latin typeface="Algerian" panose="04020705040A02060702" pitchFamily="82" charset="0"/>
              </a:rPr>
              <a:t> :-</a:t>
            </a:r>
            <a:endParaRPr lang="en-US" sz="2400" u="sng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109728" indent="0"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452628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	Lowered seizure threshold</a:t>
            </a:r>
          </a:p>
          <a:p>
            <a:pPr marL="452628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	Lost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inhibition</a:t>
            </a: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452628" indent="-342900"/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Rectangle 5"/>
          <p:cNvSpPr/>
          <p:nvPr/>
        </p:nvSpPr>
        <p:spPr>
          <a:xfrm>
            <a:off x="814717" y="927279"/>
            <a:ext cx="9707321" cy="63525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2628" indent="-342900">
              <a:buFont typeface="Wingdings" panose="05000000000000000000" pitchFamily="2" charset="2"/>
              <a:buChar char="Ø"/>
            </a:pPr>
            <a:r>
              <a:rPr lang="en-US" sz="3200" u="sng" dirty="0">
                <a:latin typeface="Algerian" panose="04020705040A02060702" pitchFamily="82" charset="0"/>
              </a:rPr>
              <a:t>Seizure </a:t>
            </a:r>
            <a:r>
              <a:rPr lang="en-US" sz="3200" u="sng" dirty="0" smtClean="0">
                <a:latin typeface="Algerian" panose="04020705040A02060702" pitchFamily="82" charset="0"/>
              </a:rPr>
              <a:t> initiation  and  propagation :-</a:t>
            </a:r>
            <a:endParaRPr lang="en-US" sz="3200" u="sng" dirty="0">
              <a:latin typeface="Algerian" panose="04020705040A02060702" pitchFamily="82" charset="0"/>
            </a:endParaRPr>
          </a:p>
          <a:p>
            <a:pPr marL="109728"/>
            <a:endParaRPr lang="en-US" sz="2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452628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Initiation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: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Bursts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of action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potential , Hyper -synchronization</a:t>
            </a:r>
          </a:p>
          <a:p>
            <a:pPr marL="452628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452628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Propagation: Extracellular K</a:t>
            </a:r>
            <a:r>
              <a:rPr lang="en-US" sz="2400" baseline="300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+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,  Presynaptic Ca</a:t>
            </a:r>
            <a:r>
              <a:rPr lang="en-US" sz="2400" baseline="300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2+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, Cortical connections &amp; Commissural fibers.</a:t>
            </a:r>
          </a:p>
          <a:p>
            <a:pPr marL="452628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452628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Bursting activity in individual neuron is caused by long lasting depolarization of the neuronal membrane due to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influx of extra cellular calcium</a:t>
            </a:r>
          </a:p>
          <a:p>
            <a:pPr marL="109728"/>
            <a:endParaRPr lang="en-US" sz="2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452628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452628" indent="-342900"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452628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Opening of voltage dependent sodium channels.</a:t>
            </a:r>
          </a:p>
          <a:p>
            <a:pPr marL="452628" indent="-342900"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109728"/>
            <a:endParaRPr lang="en-US" sz="2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109728"/>
            <a:endParaRPr lang="en-US" sz="2400" baseline="300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1048608" name="Content Placeholder 3"/>
          <p:cNvSpPr>
            <a:spLocks noGrp="1"/>
          </p:cNvSpPr>
          <p:nvPr/>
        </p:nvSpPr>
        <p:spPr>
          <a:xfrm>
            <a:off x="1856232" y="2390020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48609" name="Down Arrow 1"/>
          <p:cNvSpPr/>
          <p:nvPr/>
        </p:nvSpPr>
        <p:spPr>
          <a:xfrm>
            <a:off x="4636394" y="5512158"/>
            <a:ext cx="296214" cy="515155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Content Placeholder 2"/>
          <p:cNvSpPr>
            <a:spLocks noGrp="1"/>
          </p:cNvSpPr>
          <p:nvPr>
            <p:ph idx="1"/>
          </p:nvPr>
        </p:nvSpPr>
        <p:spPr>
          <a:xfrm>
            <a:off x="684212" y="373488"/>
            <a:ext cx="10443134" cy="6258656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It cause influx of sodium and generation of repetitive action potentials.</a:t>
            </a:r>
          </a:p>
          <a:p>
            <a:endParaRPr lang="en-US" sz="2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endParaRPr lang="en-US" sz="2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Which if followed by hyperpolarization after </a:t>
            </a:r>
            <a:r>
              <a:rPr lang="en-US" sz="24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potetional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( GABA receptors and potassium channels)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Spike discharge on </a:t>
            </a:r>
            <a:r>
              <a:rPr lang="en-US" sz="24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eeg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Because  of burst of sufficient number of neurons. </a:t>
            </a:r>
          </a:p>
        </p:txBody>
      </p:sp>
      <p:sp>
        <p:nvSpPr>
          <p:cNvPr id="1048611" name="Down Arrow 3"/>
          <p:cNvSpPr/>
          <p:nvPr/>
        </p:nvSpPr>
        <p:spPr>
          <a:xfrm>
            <a:off x="5635323" y="463639"/>
            <a:ext cx="257577" cy="55379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12" name="Down Arrow 5"/>
          <p:cNvSpPr/>
          <p:nvPr/>
        </p:nvSpPr>
        <p:spPr>
          <a:xfrm>
            <a:off x="5648202" y="2305318"/>
            <a:ext cx="257577" cy="643943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Content Placeholder 2"/>
          <p:cNvSpPr>
            <a:spLocks noGrp="1"/>
          </p:cNvSpPr>
          <p:nvPr>
            <p:ph idx="1"/>
          </p:nvPr>
        </p:nvSpPr>
        <p:spPr>
          <a:xfrm>
            <a:off x="684211" y="-270456"/>
            <a:ext cx="10456013" cy="670989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Seizure </a:t>
            </a:r>
            <a:r>
              <a:rPr lang="en-US" sz="24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wavefront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is slowed and </a:t>
            </a:r>
            <a:r>
              <a:rPr lang="en-US" sz="24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ultimetly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halted by intact hyperpolarization and surround inhibition created by feed forward activation of inhibitory neurons.</a:t>
            </a: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Which is held by synaptic and non synaptic mechanisms :-</a:t>
            </a:r>
          </a:p>
          <a:p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   1. increase in extra cellular potassium , which blunts hyperpolarization and depolarization  neighboring neurons.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   2. accumulation of calcium in presynaptic terminals, leading to enhance neurotransmitter release.</a:t>
            </a: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0352982" cy="50066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3. depolarization induce activation of n - methyl – d - aspartate , which cause additional calcium influx and neuronal activation.</a:t>
            </a:r>
            <a:b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</a:b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</a:b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4. </a:t>
            </a:r>
            <a:r>
              <a:rPr lang="en-US" sz="24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ephaptic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interactions related to changes in tissue </a:t>
            </a:r>
            <a:r>
              <a:rPr lang="en-US" sz="24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osmolarity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and cell swelling.</a:t>
            </a:r>
            <a:b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/>
            </a:r>
            <a:b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</a:b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/>
            </a:r>
            <a:b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</a:b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181936" y="0"/>
            <a:ext cx="10443134" cy="1507067"/>
          </a:xfrm>
        </p:spPr>
        <p:txBody>
          <a:bodyPr/>
          <a:lstStyle/>
          <a:p>
            <a:r>
              <a:rPr lang="en-US" u="sng" dirty="0" smtClean="0">
                <a:latin typeface="Algerian" panose="04020705040A02060702" pitchFamily="82" charset="0"/>
              </a:rPr>
              <a:t>  NEWER </a:t>
            </a:r>
            <a:r>
              <a:rPr lang="en-US" u="sng" dirty="0">
                <a:latin typeface="Algerian" panose="04020705040A02060702" pitchFamily="82" charset="0"/>
              </a:rPr>
              <a:t>CLASSIFICATION OF EPILEPSY</a:t>
            </a:r>
            <a:endParaRPr lang="en-US" u="sng" dirty="0"/>
          </a:p>
        </p:txBody>
      </p:sp>
      <p:sp>
        <p:nvSpPr>
          <p:cNvPr id="1048616" name="Content Placeholder 4"/>
          <p:cNvSpPr>
            <a:spLocks noGrp="1"/>
          </p:cNvSpPr>
          <p:nvPr>
            <p:ph idx="1"/>
          </p:nvPr>
        </p:nvSpPr>
        <p:spPr>
          <a:xfrm>
            <a:off x="503907" y="1638836"/>
            <a:ext cx="8534400" cy="5019541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lgerian" panose="04020705040A02060702" pitchFamily="82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Algerian" panose="04020705040A02060702" pitchFamily="82" charset="0"/>
              </a:rPr>
              <a:t>new basic seizure classification is based on 3 key features</a:t>
            </a:r>
            <a:r>
              <a:rPr lang="en-US" sz="24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.</a:t>
            </a:r>
          </a:p>
          <a:p>
            <a:pPr marL="0" indent="0">
              <a:buNone/>
            </a:pPr>
            <a:endParaRPr lang="en-US" sz="2400" dirty="0">
              <a:latin typeface="Algerian" panose="04020705040A02060702" pitchFamily="82" charset="0"/>
            </a:endParaRP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Where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seizures begin in the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brain.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2.   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Level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of awareness during a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seizure.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3.   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Other </a:t>
            </a:r>
            <a:r>
              <a:rPr lang="en-US" sz="2400" dirty="0">
                <a:solidFill>
                  <a:schemeClr val="bg1"/>
                </a:solidFill>
                <a:latin typeface="Algerian" panose="04020705040A02060702" pitchFamily="82" charset="0"/>
              </a:rPr>
              <a:t>features of </a:t>
            </a:r>
            <a:r>
              <a:rPr lang="en-US" sz="2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seizures.</a:t>
            </a:r>
            <a:endParaRPr lang="en-US" sz="24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endParaRPr lang="en-US" dirty="0"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1749</Words>
  <Application>Microsoft Office PowerPoint</Application>
  <PresentationFormat>Custom</PresentationFormat>
  <Paragraphs>282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Slice</vt:lpstr>
      <vt:lpstr>NEWER CLASSIFICATION OF EPILEPSY &amp; ITS PATHOGENESIS AND CILINICAL FEATURES</vt:lpstr>
      <vt:lpstr>Slide 2</vt:lpstr>
      <vt:lpstr>Pathogenesis :-</vt:lpstr>
      <vt:lpstr>Slide 4</vt:lpstr>
      <vt:lpstr>Slide 5</vt:lpstr>
      <vt:lpstr>Slide 6</vt:lpstr>
      <vt:lpstr>Slide 7</vt:lpstr>
      <vt:lpstr>3. depolarization induce activation of n - methyl – d - aspartate , which cause additional calcium influx and neuronal activation.   4. ephaptic interactions related to changes in tissue osmolarity and cell swelling.      </vt:lpstr>
      <vt:lpstr>  NEWER CLASSIFICATION OF EPILEPSY</vt:lpstr>
      <vt:lpstr>Slide 10</vt:lpstr>
      <vt:lpstr>Slide 11</vt:lpstr>
      <vt:lpstr>Slide 12</vt:lpstr>
      <vt:lpstr>Focal onset seizures:</vt:lpstr>
      <vt:lpstr>Focal seizures without dyscognitive features :-</vt:lpstr>
      <vt:lpstr>Focal seizures with dyscognitive features :-  during seizure :-</vt:lpstr>
      <vt:lpstr>Slide 16</vt:lpstr>
      <vt:lpstr>Slide 17</vt:lpstr>
      <vt:lpstr>Generalized onset seizures</vt:lpstr>
      <vt:lpstr>Absence seizures :</vt:lpstr>
      <vt:lpstr>Clinical features :-</vt:lpstr>
      <vt:lpstr>2. atypical absence seizures. </vt:lpstr>
      <vt:lpstr>Slide 22</vt:lpstr>
      <vt:lpstr>Slide 23</vt:lpstr>
      <vt:lpstr>Slide 24</vt:lpstr>
      <vt:lpstr>Slide 25</vt:lpstr>
      <vt:lpstr>Myoclonic seizure :-</vt:lpstr>
      <vt:lpstr> Partial seizure</vt:lpstr>
      <vt:lpstr> Status epilepticus :-</vt:lpstr>
      <vt:lpstr>Unknown onset seizures :- </vt:lpstr>
      <vt:lpstr>Management :- </vt:lpstr>
      <vt:lpstr>Slide 31</vt:lpstr>
      <vt:lpstr>Slide 32</vt:lpstr>
      <vt:lpstr>Slide 33</vt:lpstr>
      <vt:lpstr>First line drugs are :-</vt:lpstr>
      <vt:lpstr> Newer antiepileptic drugs :-  </vt:lpstr>
      <vt:lpstr>Slide 36</vt:lpstr>
      <vt:lpstr>Slide 37</vt:lpstr>
      <vt:lpstr>Slide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NEWER CLASSIFICATION OF EPILEPSY &amp; ITS PATHOGENESIS AND CILINICAL FEATURES</dc:title>
  <dc:creator>PCD</dc:creator>
  <cp:lastModifiedBy>Jeevana</cp:lastModifiedBy>
  <cp:revision>1</cp:revision>
  <dcterms:created xsi:type="dcterms:W3CDTF">2017-09-08T07:24:54Z</dcterms:created>
  <dcterms:modified xsi:type="dcterms:W3CDTF">2020-08-19T11:29:27Z</dcterms:modified>
</cp:coreProperties>
</file>