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7"/>
  </p:notesMasterIdLst>
  <p:sldIdLst>
    <p:sldId id="285" r:id="rId2"/>
    <p:sldId id="286" r:id="rId3"/>
    <p:sldId id="367" r:id="rId4"/>
    <p:sldId id="359" r:id="rId5"/>
    <p:sldId id="360" r:id="rId6"/>
    <p:sldId id="290" r:id="rId7"/>
    <p:sldId id="293" r:id="rId8"/>
    <p:sldId id="361" r:id="rId9"/>
    <p:sldId id="292" r:id="rId10"/>
    <p:sldId id="291" r:id="rId11"/>
    <p:sldId id="297" r:id="rId12"/>
    <p:sldId id="362" r:id="rId13"/>
    <p:sldId id="298" r:id="rId14"/>
    <p:sldId id="317" r:id="rId15"/>
    <p:sldId id="363" r:id="rId16"/>
    <p:sldId id="364" r:id="rId17"/>
    <p:sldId id="299" r:id="rId18"/>
    <p:sldId id="316" r:id="rId19"/>
    <p:sldId id="300" r:id="rId20"/>
    <p:sldId id="335" r:id="rId21"/>
    <p:sldId id="336" r:id="rId22"/>
    <p:sldId id="368" r:id="rId23"/>
    <p:sldId id="339" r:id="rId24"/>
    <p:sldId id="370" r:id="rId25"/>
    <p:sldId id="340" r:id="rId26"/>
    <p:sldId id="371" r:id="rId27"/>
    <p:sldId id="369" r:id="rId28"/>
    <p:sldId id="372" r:id="rId29"/>
    <p:sldId id="338" r:id="rId30"/>
    <p:sldId id="342" r:id="rId31"/>
    <p:sldId id="343" r:id="rId32"/>
    <p:sldId id="344" r:id="rId33"/>
    <p:sldId id="373" r:id="rId34"/>
    <p:sldId id="353" r:id="rId35"/>
    <p:sldId id="35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74552" autoAdjust="0"/>
  </p:normalViewPr>
  <p:slideViewPr>
    <p:cSldViewPr>
      <p:cViewPr>
        <p:scale>
          <a:sx n="75" d="100"/>
          <a:sy n="75" d="100"/>
        </p:scale>
        <p:origin x="-12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20F0E3-B8B7-47F6-A617-F0EA72F4E8EB}" type="datetimeFigureOut">
              <a:rPr lang="en-US" smtClean="0"/>
              <a:pPr/>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7899C-AD1C-4AC7-9AF3-72F7EE01DD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837AFB7C-EAE1-4473-96F2-EB1A150556C9}" type="datetimeFigureOut">
              <a:rPr lang="en-US" smtClean="0"/>
              <a:pPr/>
              <a:t>8/19/2020</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1448973069"/>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7AFB7C-EAE1-4473-96F2-EB1A150556C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273349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37AFB7C-EAE1-4473-96F2-EB1A150556C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2373692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37AFB7C-EAE1-4473-96F2-EB1A150556C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165185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7AFB7C-EAE1-4473-96F2-EB1A150556C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3062872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37AFB7C-EAE1-4473-96F2-EB1A150556C9}"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2833416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37AFB7C-EAE1-4473-96F2-EB1A150556C9}"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278217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7AFB7C-EAE1-4473-96F2-EB1A150556C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2710657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7AFB7C-EAE1-4473-96F2-EB1A150556C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2683941402"/>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7AFB7C-EAE1-4473-96F2-EB1A150556C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173496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7AFB7C-EAE1-4473-96F2-EB1A150556C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32911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7AFB7C-EAE1-4473-96F2-EB1A150556C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335401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7AFB7C-EAE1-4473-96F2-EB1A150556C9}"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227142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7AFB7C-EAE1-4473-96F2-EB1A150556C9}"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225529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837AFB7C-EAE1-4473-96F2-EB1A150556C9}"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1396114209"/>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7AFB7C-EAE1-4473-96F2-EB1A150556C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1560569896"/>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7AFB7C-EAE1-4473-96F2-EB1A150556C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4360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837AFB7C-EAE1-4473-96F2-EB1A150556C9}" type="datetimeFigureOut">
              <a:rPr lang="en-US" smtClean="0"/>
              <a:pPr/>
              <a:t>8/19/2020</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D6FEFB4-D07D-450C-B7C7-81E5513486DF}" type="slidenum">
              <a:rPr lang="en-US" smtClean="0"/>
              <a:pPr/>
              <a:t>‹#›</a:t>
            </a:fld>
            <a:endParaRPr lang="en-US"/>
          </a:p>
        </p:txBody>
      </p:sp>
    </p:spTree>
    <p:extLst>
      <p:ext uri="{BB962C8B-B14F-4D97-AF65-F5344CB8AC3E}">
        <p14:creationId xmlns:p14="http://schemas.microsoft.com/office/powerpoint/2010/main" xmlns="" val="28755225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ncer.gov/Common/PopUps/popDefinition.aspx?id=CDR0000044124&amp;version=Patient&amp;language=English" TargetMode="External"/><Relationship Id="rId2" Type="http://schemas.openxmlformats.org/officeDocument/2006/relationships/hyperlink" Target="https://www.cancer.gov/Common/PopUps/popDefinition.aspx?id=CDR0000597170&amp;version=Patient&amp;language=English" TargetMode="External"/><Relationship Id="rId1" Type="http://schemas.openxmlformats.org/officeDocument/2006/relationships/slideLayout" Target="../slideLayouts/slideLayout2.xml"/><Relationship Id="rId5" Type="http://schemas.openxmlformats.org/officeDocument/2006/relationships/hyperlink" Target="https://www.cancer.gov/Common/PopUps/popDefinition.aspx?id=CDR0000045705&amp;version=Patient&amp;language=English" TargetMode="External"/><Relationship Id="rId4" Type="http://schemas.openxmlformats.org/officeDocument/2006/relationships/hyperlink" Target="https://www.cancer.gov/Common/PopUps/popDefinition.aspx?id=CDR0000045772&amp;version=Patient&amp;language=English"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ancer.gov/Common/PopUps/popDefinition.aspx?id=CDR0000538149&amp;version=Patient&amp;language=English" TargetMode="External"/><Relationship Id="rId2" Type="http://schemas.openxmlformats.org/officeDocument/2006/relationships/hyperlink" Target="https://www.cancer.gov/Common/PopUps/popDefinition.aspx?id=CDR0000045020&amp;version=Patient&amp;language=English" TargetMode="External"/><Relationship Id="rId1" Type="http://schemas.openxmlformats.org/officeDocument/2006/relationships/slideLayout" Target="../slideLayouts/slideLayout2.xml"/><Relationship Id="rId5" Type="http://schemas.openxmlformats.org/officeDocument/2006/relationships/hyperlink" Target="https://www.cancer.gov/Common/PopUps/popDefinition.aspx?id=CDR0000044222&amp;version=Patient&amp;language=English" TargetMode="External"/><Relationship Id="rId4" Type="http://schemas.openxmlformats.org/officeDocument/2006/relationships/hyperlink" Target="https://www.cancer.gov/Common/PopUps/popDefinition.aspx?id=CDR0000044697&amp;version=Patient&amp;language=English"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cancer.gov/Common/PopUps/popDefinition.aspx?id=CDR0000045713&amp;version=Patient&amp;language=Englis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ncer.gov/Common/PopUps/popDefinition.aspx?id=CDR0000046066&amp;version=Patient&amp;language=English" TargetMode="External"/><Relationship Id="rId2" Type="http://schemas.openxmlformats.org/officeDocument/2006/relationships/hyperlink" Target="https://www.cancer.gov/Common/PopUps/popDefinition.aspx?id=CDR0000046356&amp;version=Patient&amp;language=Englis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ancer.gov/Common/PopUps/popDefinition.aspx?id=CDR0000476017&amp;version=Patient&amp;language=English"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6000" b="1" i="1" dirty="0"/>
              <a:t>TARGETED CANCER THERAPY</a:t>
            </a:r>
          </a:p>
        </p:txBody>
      </p:sp>
      <p:sp>
        <p:nvSpPr>
          <p:cNvPr id="3" name="Content Placeholder 2"/>
          <p:cNvSpPr>
            <a:spLocks noGrp="1"/>
          </p:cNvSpPr>
          <p:nvPr>
            <p:ph idx="1"/>
          </p:nvPr>
        </p:nvSpPr>
        <p:spPr/>
        <p:txBody>
          <a:bodyPr/>
          <a:lstStyle/>
          <a:p>
            <a:endParaRPr lang="en-IN" sz="2000" b="1" dirty="0" smtClean="0"/>
          </a:p>
          <a:p>
            <a:pPr>
              <a:buNone/>
            </a:pPr>
            <a:endParaRPr lang="en-IN"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7313" cy="7620000"/>
          </a:xfrm>
        </p:spPr>
        <p:txBody>
          <a:bodyPr>
            <a:normAutofit/>
          </a:bodyPr>
          <a:lstStyle/>
          <a:p>
            <a:endParaRPr lang="en-IN" sz="2400" b="1" dirty="0">
              <a:solidFill>
                <a:schemeClr val="tx1"/>
              </a:solidFill>
            </a:endParaRPr>
          </a:p>
          <a:p>
            <a:r>
              <a:rPr lang="en-IN" sz="3000" b="1" dirty="0">
                <a:solidFill>
                  <a:schemeClr val="tx1"/>
                </a:solidFill>
              </a:rPr>
              <a:t>CELL PATHWAYS…</a:t>
            </a:r>
          </a:p>
          <a:p>
            <a:endParaRPr lang="en-IN" sz="2400" b="1" dirty="0">
              <a:solidFill>
                <a:schemeClr val="tx1"/>
              </a:solidFill>
            </a:endParaRPr>
          </a:p>
          <a:p>
            <a:pPr marL="0" indent="0">
              <a:buNone/>
            </a:pPr>
            <a:endParaRPr lang="en-IN" sz="2400" dirty="0"/>
          </a:p>
          <a:p>
            <a:pPr marL="0" indent="0">
              <a:buNone/>
            </a:pPr>
            <a:endParaRPr lang="en-IN" sz="2400" dirty="0"/>
          </a:p>
          <a:p>
            <a:r>
              <a:rPr lang="en-IN" sz="2400" dirty="0"/>
              <a:t>It can also influence a cell’s , </a:t>
            </a:r>
          </a:p>
          <a:p>
            <a:pPr marL="0" indent="0">
              <a:buNone/>
            </a:pPr>
            <a:r>
              <a:rPr lang="en-IN" sz="2400" dirty="0"/>
              <a:t>    </a:t>
            </a:r>
            <a:r>
              <a:rPr lang="en-IN" sz="2400" dirty="0" err="1"/>
              <a:t>behavior</a:t>
            </a:r>
            <a:r>
              <a:rPr lang="en-IN" sz="2400" dirty="0"/>
              <a:t> by altering the levels of a </a:t>
            </a:r>
          </a:p>
          <a:p>
            <a:pPr marL="0" indent="0">
              <a:buNone/>
            </a:pPr>
            <a:r>
              <a:rPr lang="en-IN" sz="2400" dirty="0"/>
              <a:t>    key protein that regulates a critical cellular process. </a:t>
            </a:r>
          </a:p>
          <a:p>
            <a:pPr marL="0" indent="0">
              <a:buNone/>
            </a:pPr>
            <a:endParaRPr lang="en-IN" sz="2400" dirty="0"/>
          </a:p>
          <a:p>
            <a:r>
              <a:rPr lang="en-IN" sz="2400" dirty="0"/>
              <a:t>Although many biomarkers play roles in cell pathways, it is possible to have biomarkers that are not involved in pathways. Conversely, not all members of cell pathways are biomarkers</a:t>
            </a:r>
            <a:endParaRPr lang="en-IN" sz="2400" u="sng" dirty="0"/>
          </a:p>
        </p:txBody>
      </p:sp>
      <p:pic>
        <p:nvPicPr>
          <p:cNvPr id="4" name="Picture 3">
            <a:extLst>
              <a:ext uri="{FF2B5EF4-FFF2-40B4-BE49-F238E27FC236}">
                <a16:creationId xmlns:a16="http://schemas.microsoft.com/office/drawing/2014/main" xmlns="" id="{37F4B13C-B574-43D1-84E4-76651AA43E5F}"/>
              </a:ext>
            </a:extLst>
          </p:cNvPr>
          <p:cNvPicPr>
            <a:picLocks noChangeAspect="1"/>
          </p:cNvPicPr>
          <p:nvPr/>
        </p:nvPicPr>
        <p:blipFill>
          <a:blip r:embed="rId2" cstate="print"/>
          <a:stretch>
            <a:fillRect/>
          </a:stretch>
        </p:blipFill>
        <p:spPr>
          <a:xfrm>
            <a:off x="4530571" y="0"/>
            <a:ext cx="4646559" cy="3581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a:t>CLASSES OF TARGETED THERAPIES IN CANCER</a:t>
            </a:r>
          </a:p>
        </p:txBody>
      </p:sp>
      <p:sp>
        <p:nvSpPr>
          <p:cNvPr id="3" name="Content Placeholder 2"/>
          <p:cNvSpPr>
            <a:spLocks noGrp="1"/>
          </p:cNvSpPr>
          <p:nvPr>
            <p:ph idx="1"/>
          </p:nvPr>
        </p:nvSpPr>
        <p:spPr>
          <a:xfrm>
            <a:off x="457200" y="1600200"/>
            <a:ext cx="8686800" cy="5257800"/>
          </a:xfrm>
        </p:spPr>
        <p:txBody>
          <a:bodyPr>
            <a:normAutofit fontScale="92500" lnSpcReduction="20000"/>
          </a:bodyPr>
          <a:lstStyle/>
          <a:p>
            <a:endParaRPr lang="en-IN" sz="2400" dirty="0">
              <a:solidFill>
                <a:srgbClr val="FF0000"/>
              </a:solidFill>
            </a:endParaRPr>
          </a:p>
          <a:p>
            <a:endParaRPr lang="en-IN" sz="2400" dirty="0">
              <a:solidFill>
                <a:srgbClr val="FF0000"/>
              </a:solidFill>
            </a:endParaRPr>
          </a:p>
          <a:p>
            <a:endParaRPr lang="en-IN" sz="2400" dirty="0">
              <a:solidFill>
                <a:srgbClr val="FF0000"/>
              </a:solidFill>
            </a:endParaRPr>
          </a:p>
          <a:p>
            <a:endParaRPr lang="en-IN" sz="2400" dirty="0">
              <a:solidFill>
                <a:srgbClr val="FF0000"/>
              </a:solidFill>
            </a:endParaRPr>
          </a:p>
          <a:p>
            <a:pPr marL="0" indent="0">
              <a:buNone/>
            </a:pPr>
            <a:r>
              <a:rPr lang="en-IN" sz="2400" dirty="0">
                <a:solidFill>
                  <a:schemeClr val="tx1"/>
                </a:solidFill>
              </a:rPr>
              <a:t>1) MONOCLONAL ANTIBODIES </a:t>
            </a:r>
          </a:p>
          <a:p>
            <a:pPr marL="0" indent="0">
              <a:buNone/>
            </a:pPr>
            <a:r>
              <a:rPr lang="en-IN" sz="2400" dirty="0">
                <a:solidFill>
                  <a:schemeClr val="tx1"/>
                </a:solidFill>
              </a:rPr>
              <a:t>2) SMALL MOLECULE INHIBITOR</a:t>
            </a:r>
          </a:p>
          <a:p>
            <a:pPr marL="0" indent="0">
              <a:buNone/>
            </a:pPr>
            <a:r>
              <a:rPr lang="en-IN" sz="2400" dirty="0"/>
              <a:t>3) SIGNAL TRANSDUCTION INHIBITORS</a:t>
            </a:r>
          </a:p>
          <a:p>
            <a:pPr marL="0" indent="0">
              <a:buNone/>
            </a:pPr>
            <a:r>
              <a:rPr lang="en-IN" sz="2400" dirty="0">
                <a:solidFill>
                  <a:schemeClr val="tx1"/>
                </a:solidFill>
              </a:rPr>
              <a:t>4) APOPTOSIS INDUCERS</a:t>
            </a:r>
          </a:p>
          <a:p>
            <a:pPr marL="0" indent="0">
              <a:buNone/>
            </a:pPr>
            <a:r>
              <a:rPr lang="en-IN" sz="2400" dirty="0">
                <a:solidFill>
                  <a:schemeClr val="tx1"/>
                </a:solidFill>
              </a:rPr>
              <a:t>5) ANGIOGENESIS INHIBTORS </a:t>
            </a:r>
          </a:p>
          <a:p>
            <a:pPr marL="0" indent="0">
              <a:buNone/>
            </a:pPr>
            <a:r>
              <a:rPr lang="en-IN" sz="2400" dirty="0">
                <a:solidFill>
                  <a:schemeClr val="tx1"/>
                </a:solidFill>
              </a:rPr>
              <a:t>6) HORMONAL THERAPIES &amp; IMMUNOTHERAPIES</a:t>
            </a:r>
          </a:p>
          <a:p>
            <a:pPr marL="0" indent="0">
              <a:buNone/>
            </a:pPr>
            <a:endParaRPr lang="en-IN" sz="2400" dirty="0">
              <a:solidFill>
                <a:schemeClr val="tx1"/>
              </a:solidFill>
            </a:endParaRPr>
          </a:p>
          <a:p>
            <a:pPr marL="0" indent="0">
              <a:buNone/>
            </a:pPr>
            <a:endParaRPr lang="en-IN" sz="2400" dirty="0">
              <a:solidFill>
                <a:schemeClr val="tx1"/>
              </a:solidFill>
            </a:endParaRPr>
          </a:p>
          <a:p>
            <a:pPr marL="0" indent="0">
              <a:buNone/>
            </a:pPr>
            <a:r>
              <a:rPr lang="en-IN" sz="2400"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686800" cy="5257800"/>
          </a:xfrm>
        </p:spPr>
        <p:txBody>
          <a:bodyPr>
            <a:normAutofit/>
          </a:bodyPr>
          <a:lstStyle/>
          <a:p>
            <a:endParaRPr lang="en-IN" sz="2400" u="sng" dirty="0"/>
          </a:p>
          <a:p>
            <a:r>
              <a:rPr lang="en-IN" sz="2400" dirty="0"/>
              <a:t>Monoclonal antibodies are </a:t>
            </a:r>
            <a:r>
              <a:rPr lang="en-IN" sz="2400" u="sng" dirty="0"/>
              <a:t>proteins</a:t>
            </a:r>
            <a:r>
              <a:rPr lang="en-IN" sz="2400" dirty="0"/>
              <a:t> made in the laboratory that can bind to substances in the body, </a:t>
            </a:r>
            <a:r>
              <a:rPr lang="en-IN" sz="2400" u="sng" dirty="0"/>
              <a:t>including components </a:t>
            </a:r>
            <a:r>
              <a:rPr lang="en-IN" sz="2400" dirty="0"/>
              <a:t>of </a:t>
            </a:r>
            <a:r>
              <a:rPr lang="en-IN" sz="2400" u="sng" dirty="0"/>
              <a:t>cancer cells</a:t>
            </a:r>
            <a:r>
              <a:rPr lang="en-IN" sz="2400" dirty="0"/>
              <a:t>. </a:t>
            </a:r>
          </a:p>
          <a:p>
            <a:endParaRPr lang="en-IN" sz="2400" dirty="0"/>
          </a:p>
          <a:p>
            <a:r>
              <a:rPr lang="en-IN" sz="2400" dirty="0"/>
              <a:t>Each type of monoclonal antibody is designed to bind to one substance. </a:t>
            </a:r>
          </a:p>
          <a:p>
            <a:endParaRPr lang="en-IN" sz="2400" dirty="0"/>
          </a:p>
          <a:p>
            <a:r>
              <a:rPr lang="en-IN" sz="2400" dirty="0"/>
              <a:t>Monoclonal antibodies </a:t>
            </a:r>
            <a:r>
              <a:rPr lang="en-IN" sz="2400" u="sng" dirty="0"/>
              <a:t>attach</a:t>
            </a:r>
            <a:r>
              <a:rPr lang="en-IN" sz="2400" dirty="0"/>
              <a:t> themselves to the substance (often a protein) </a:t>
            </a:r>
            <a:r>
              <a:rPr lang="en-IN" sz="2400" u="sng" dirty="0"/>
              <a:t>on cancer cells</a:t>
            </a:r>
            <a:r>
              <a:rPr lang="en-IN" sz="2400" dirty="0"/>
              <a:t>, thereby </a:t>
            </a:r>
            <a:r>
              <a:rPr lang="en-IN" sz="2400" u="sng" dirty="0"/>
              <a:t>blocking</a:t>
            </a:r>
            <a:r>
              <a:rPr lang="en-IN" sz="2400" dirty="0"/>
              <a:t> the signals for </a:t>
            </a:r>
            <a:r>
              <a:rPr lang="en-IN" sz="2400" u="sng" dirty="0"/>
              <a:t>cell growth </a:t>
            </a:r>
            <a:r>
              <a:rPr lang="en-IN" sz="2400" dirty="0"/>
              <a:t>and </a:t>
            </a:r>
            <a:r>
              <a:rPr lang="en-IN" sz="2400" u="sng" dirty="0"/>
              <a:t>proliferation.</a:t>
            </a:r>
            <a:r>
              <a:rPr lang="en-IN" sz="2400" dirty="0"/>
              <a:t> </a:t>
            </a:r>
          </a:p>
        </p:txBody>
      </p:sp>
      <p:sp>
        <p:nvSpPr>
          <p:cNvPr id="4" name="Title 3">
            <a:extLst>
              <a:ext uri="{FF2B5EF4-FFF2-40B4-BE49-F238E27FC236}">
                <a16:creationId xmlns:a16="http://schemas.microsoft.com/office/drawing/2014/main" xmlns="" id="{C7460C9A-ABBD-4AFE-A437-9B972187E9BD}"/>
              </a:ext>
            </a:extLst>
          </p:cNvPr>
          <p:cNvSpPr>
            <a:spLocks noGrp="1"/>
          </p:cNvSpPr>
          <p:nvPr>
            <p:ph type="title"/>
          </p:nvPr>
        </p:nvSpPr>
        <p:spPr>
          <a:xfrm>
            <a:off x="609600" y="685800"/>
            <a:ext cx="6343672" cy="709865"/>
          </a:xfrm>
        </p:spPr>
        <p:txBody>
          <a:bodyPr/>
          <a:lstStyle/>
          <a:p>
            <a:r>
              <a:rPr lang="en-IN" dirty="0">
                <a:solidFill>
                  <a:srgbClr val="FF0000"/>
                </a:solidFill>
              </a:rPr>
              <a:t/>
            </a:r>
            <a:br>
              <a:rPr lang="en-IN" dirty="0">
                <a:solidFill>
                  <a:srgbClr val="FF0000"/>
                </a:solidFill>
              </a:rPr>
            </a:br>
            <a:r>
              <a:rPr lang="en-IN" b="1" dirty="0" smtClean="0"/>
              <a:t>MONOCLONAL</a:t>
            </a:r>
            <a:r>
              <a:rPr lang="en-IN" b="1" u="sng" dirty="0"/>
              <a:t> </a:t>
            </a:r>
            <a:r>
              <a:rPr lang="en-IN" b="1" dirty="0" smtClean="0"/>
              <a:t>ANTIBODIES</a:t>
            </a:r>
            <a:r>
              <a:rPr lang="en-IN" b="1" u="sng" dirty="0" smtClean="0"/>
              <a:t> </a:t>
            </a:r>
            <a:endParaRPr lang="en-IN" dirty="0"/>
          </a:p>
        </p:txBody>
      </p:sp>
    </p:spTree>
    <p:extLst>
      <p:ext uri="{BB962C8B-B14F-4D97-AF65-F5344CB8AC3E}">
        <p14:creationId xmlns:p14="http://schemas.microsoft.com/office/powerpoint/2010/main" xmlns="" val="3304320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8382000" cy="6858000"/>
          </a:xfrm>
        </p:spPr>
        <p:txBody>
          <a:bodyPr>
            <a:normAutofit/>
          </a:bodyPr>
          <a:lstStyle/>
          <a:p>
            <a:endParaRPr lang="en-IN" sz="2400" dirty="0"/>
          </a:p>
          <a:p>
            <a:pPr marL="0" indent="0">
              <a:buNone/>
            </a:pPr>
            <a:r>
              <a:rPr lang="en-IN" sz="2400" dirty="0">
                <a:solidFill>
                  <a:schemeClr val="bg1"/>
                </a:solidFill>
              </a:rPr>
              <a:t>HOW ARE MONOCLONAL ANTIBODIES MADE </a:t>
            </a:r>
          </a:p>
          <a:p>
            <a:endParaRPr lang="en-IN" sz="2400" dirty="0"/>
          </a:p>
          <a:p>
            <a:endParaRPr lang="en-IN" sz="2400" dirty="0"/>
          </a:p>
          <a:p>
            <a:pPr>
              <a:buNone/>
            </a:pPr>
            <a:r>
              <a:rPr lang="en-IN" sz="2400" dirty="0"/>
              <a:t> </a:t>
            </a:r>
          </a:p>
        </p:txBody>
      </p:sp>
      <p:pic>
        <p:nvPicPr>
          <p:cNvPr id="2" name="Picture 1">
            <a:extLst>
              <a:ext uri="{FF2B5EF4-FFF2-40B4-BE49-F238E27FC236}">
                <a16:creationId xmlns:a16="http://schemas.microsoft.com/office/drawing/2014/main" xmlns="" id="{9E6F809A-4DD2-4BA8-BAF1-33FB0E722323}"/>
              </a:ext>
            </a:extLst>
          </p:cNvPr>
          <p:cNvPicPr>
            <a:picLocks noChangeAspect="1"/>
          </p:cNvPicPr>
          <p:nvPr/>
        </p:nvPicPr>
        <p:blipFill>
          <a:blip r:embed="rId2" cstate="print"/>
          <a:stretch>
            <a:fillRect/>
          </a:stretch>
        </p:blipFill>
        <p:spPr>
          <a:xfrm>
            <a:off x="304800" y="1524000"/>
            <a:ext cx="8159298" cy="5211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6400800"/>
          </a:xfrm>
        </p:spPr>
        <p:txBody>
          <a:bodyPr>
            <a:noAutofit/>
          </a:bodyPr>
          <a:lstStyle/>
          <a:p>
            <a:r>
              <a:rPr lang="en-IN" sz="2800" dirty="0"/>
              <a:t>Even after isolating the spleen cells and fusing them to the myeloma cells, there is still an </a:t>
            </a:r>
            <a:r>
              <a:rPr lang="en-IN" sz="2800" u="sng" dirty="0"/>
              <a:t>important problem </a:t>
            </a:r>
            <a:r>
              <a:rPr lang="en-IN" sz="2800" dirty="0"/>
              <a:t>with the monoclonal antibodies produced by mice or other non-human species.</a:t>
            </a:r>
          </a:p>
          <a:p>
            <a:endParaRPr lang="en-IN" sz="2800" dirty="0"/>
          </a:p>
          <a:p>
            <a:r>
              <a:rPr lang="en-IN" sz="2800" dirty="0"/>
              <a:t> When </a:t>
            </a:r>
            <a:r>
              <a:rPr lang="en-IN" sz="2800" u="sng" dirty="0"/>
              <a:t>injected into humans</a:t>
            </a:r>
            <a:r>
              <a:rPr lang="en-IN" sz="2800" dirty="0"/>
              <a:t>, these monoclonal antibodies will be recognized as </a:t>
            </a:r>
            <a:r>
              <a:rPr lang="en-IN" sz="2800" u="sng" dirty="0"/>
              <a:t>“non-self” </a:t>
            </a:r>
            <a:r>
              <a:rPr lang="en-IN" sz="2800" dirty="0"/>
              <a:t>foreign invaders, and attacked and </a:t>
            </a:r>
            <a:r>
              <a:rPr lang="en-IN" sz="2800" u="sng" dirty="0"/>
              <a:t>eliminated by the immune system</a:t>
            </a:r>
            <a:r>
              <a:rPr lang="en-IN" sz="2800" dirty="0"/>
              <a:t>. </a:t>
            </a:r>
          </a:p>
          <a:p>
            <a:endParaRPr lang="en-IN"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400800"/>
          </a:xfrm>
        </p:spPr>
        <p:txBody>
          <a:bodyPr>
            <a:noAutofit/>
          </a:bodyPr>
          <a:lstStyle/>
          <a:p>
            <a:pPr marL="0" indent="0">
              <a:buNone/>
            </a:pPr>
            <a:endParaRPr lang="en-IN" sz="2800" dirty="0"/>
          </a:p>
          <a:p>
            <a:r>
              <a:rPr lang="en-IN" sz="2800" dirty="0"/>
              <a:t>In past years, some patients had </a:t>
            </a:r>
            <a:r>
              <a:rPr lang="en-IN" sz="2800" u="sng" dirty="0"/>
              <a:t>severe reactions</a:t>
            </a:r>
            <a:r>
              <a:rPr lang="en-IN" sz="2800" dirty="0"/>
              <a:t> to these antibodies, experiencing rashes, joint swelling, kidney failure, and even death. </a:t>
            </a:r>
          </a:p>
          <a:p>
            <a:endParaRPr lang="en-IN" sz="2800" dirty="0"/>
          </a:p>
          <a:p>
            <a:pPr marL="0" indent="0">
              <a:buNone/>
            </a:pPr>
            <a:endParaRPr lang="en-IN" sz="2800" dirty="0"/>
          </a:p>
          <a:p>
            <a:r>
              <a:rPr lang="en-IN" sz="2800" dirty="0"/>
              <a:t>In order to avoid this , one of two strategies is undertaken to </a:t>
            </a:r>
            <a:r>
              <a:rPr lang="en-IN" sz="2800" u="sng" dirty="0"/>
              <a:t>replace</a:t>
            </a:r>
            <a:r>
              <a:rPr lang="en-IN" sz="2800" dirty="0"/>
              <a:t> part of </a:t>
            </a:r>
            <a:r>
              <a:rPr lang="en-IN" sz="2800" u="sng" dirty="0"/>
              <a:t>the mouse protein with human protein.</a:t>
            </a:r>
            <a:r>
              <a:rPr lang="en-IN" sz="2800" dirty="0"/>
              <a:t/>
            </a:r>
            <a:br>
              <a:rPr lang="en-IN" sz="2800" dirty="0"/>
            </a:br>
            <a:endParaRPr lang="en-IN" sz="2800" dirty="0"/>
          </a:p>
          <a:p>
            <a:endParaRPr lang="en-IN" sz="2800" dirty="0"/>
          </a:p>
        </p:txBody>
      </p:sp>
    </p:spTree>
    <p:extLst>
      <p:ext uri="{BB962C8B-B14F-4D97-AF65-F5344CB8AC3E}">
        <p14:creationId xmlns:p14="http://schemas.microsoft.com/office/powerpoint/2010/main" xmlns="" val="2115746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400800"/>
          </a:xfrm>
        </p:spPr>
        <p:txBody>
          <a:bodyPr>
            <a:noAutofit/>
          </a:bodyPr>
          <a:lstStyle/>
          <a:p>
            <a:pPr marL="0" indent="0">
              <a:buNone/>
            </a:pPr>
            <a:r>
              <a:rPr lang="en-IN" sz="2800" dirty="0"/>
              <a:t/>
            </a:r>
            <a:br>
              <a:rPr lang="en-IN" sz="2800" dirty="0"/>
            </a:br>
            <a:endParaRPr lang="en-IN" sz="2800" dirty="0"/>
          </a:p>
          <a:p>
            <a:r>
              <a:rPr lang="en-IN" sz="2800" dirty="0"/>
              <a:t>First is to </a:t>
            </a:r>
            <a:r>
              <a:rPr lang="en-IN" sz="2800" u="sng" dirty="0" err="1"/>
              <a:t>chimerize</a:t>
            </a:r>
            <a:r>
              <a:rPr lang="en-IN" sz="2800" dirty="0"/>
              <a:t> the antibodies ; in which antigen-binding parts of the </a:t>
            </a:r>
            <a:r>
              <a:rPr lang="en-IN" sz="2800" u="sng" dirty="0"/>
              <a:t>mouse antibody </a:t>
            </a:r>
            <a:r>
              <a:rPr lang="en-IN" sz="2800" dirty="0"/>
              <a:t>are </a:t>
            </a:r>
            <a:r>
              <a:rPr lang="en-IN" sz="2800" u="sng" dirty="0"/>
              <a:t>combined </a:t>
            </a:r>
            <a:r>
              <a:rPr lang="en-IN" sz="2800" dirty="0"/>
              <a:t>with other parts of a </a:t>
            </a:r>
            <a:r>
              <a:rPr lang="en-IN" sz="2800" u="sng" dirty="0"/>
              <a:t>human antibody.</a:t>
            </a:r>
          </a:p>
          <a:p>
            <a:endParaRPr lang="en-IN" sz="2800" dirty="0"/>
          </a:p>
          <a:p>
            <a:r>
              <a:rPr lang="en-IN" sz="2800" dirty="0"/>
              <a:t>The other strategy to reduce the immune response to mouse monoclonal antibodies is to </a:t>
            </a:r>
            <a:r>
              <a:rPr lang="en-IN" sz="2800" u="sng" dirty="0"/>
              <a:t>humanize them </a:t>
            </a:r>
            <a:r>
              <a:rPr lang="en-IN" sz="2800" dirty="0"/>
              <a:t>, in this ;  as many parts of the antibody as possible are </a:t>
            </a:r>
            <a:r>
              <a:rPr lang="en-IN" sz="2800" u="sng" dirty="0"/>
              <a:t>replaced</a:t>
            </a:r>
            <a:r>
              <a:rPr lang="en-IN" sz="2800" dirty="0"/>
              <a:t> with </a:t>
            </a:r>
            <a:r>
              <a:rPr lang="en-IN" sz="2800" u="sng" dirty="0"/>
              <a:t>human portions </a:t>
            </a:r>
            <a:r>
              <a:rPr lang="en-IN" sz="2800" dirty="0"/>
              <a:t>via genetic engineering.</a:t>
            </a:r>
          </a:p>
          <a:p>
            <a:endParaRPr lang="en-IN" sz="2800" dirty="0"/>
          </a:p>
          <a:p>
            <a:endParaRPr lang="en-IN" sz="2800" dirty="0"/>
          </a:p>
        </p:txBody>
      </p:sp>
    </p:spTree>
    <p:extLst>
      <p:ext uri="{BB962C8B-B14F-4D97-AF65-F5344CB8AC3E}">
        <p14:creationId xmlns:p14="http://schemas.microsoft.com/office/powerpoint/2010/main" xmlns="" val="1200926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0" y="152400"/>
            <a:ext cx="9144000" cy="6477000"/>
          </a:xfrm>
        </p:spPr>
        <p:txBody>
          <a:bodyPr>
            <a:normAutofit/>
          </a:bodyPr>
          <a:lstStyle/>
          <a:p>
            <a:endParaRPr lang="en-IN" sz="2400" dirty="0"/>
          </a:p>
          <a:p>
            <a:endParaRPr lang="en-IN" sz="2400" dirty="0"/>
          </a:p>
          <a:p>
            <a:endParaRPr lang="en-IN" sz="2400" dirty="0"/>
          </a:p>
          <a:p>
            <a:endParaRPr lang="en-IN" sz="2400" dirty="0"/>
          </a:p>
          <a:p>
            <a:endParaRPr lang="en-IN" sz="2400" dirty="0"/>
          </a:p>
          <a:p>
            <a:r>
              <a:rPr lang="en-IN" sz="2400" u="sng" dirty="0"/>
              <a:t>Humanized</a:t>
            </a:r>
            <a:r>
              <a:rPr lang="en-IN" sz="2400" dirty="0"/>
              <a:t> antibodies have </a:t>
            </a:r>
            <a:r>
              <a:rPr lang="en-IN" sz="2400" u="sng" dirty="0"/>
              <a:t>more human parts than </a:t>
            </a:r>
            <a:r>
              <a:rPr lang="en-IN" sz="2400" u="sng" dirty="0" err="1"/>
              <a:t>chimerized</a:t>
            </a:r>
            <a:r>
              <a:rPr lang="en-IN" sz="2400" u="sng" dirty="0"/>
              <a:t> </a:t>
            </a:r>
            <a:r>
              <a:rPr lang="en-IN" sz="2400" dirty="0"/>
              <a:t>antibodies, but both strategies are successfully used today. </a:t>
            </a:r>
          </a:p>
          <a:p>
            <a:endParaRPr lang="en-IN"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458200" cy="6400800"/>
          </a:xfrm>
        </p:spPr>
        <p:txBody>
          <a:bodyPr>
            <a:normAutofit/>
          </a:bodyPr>
          <a:lstStyle/>
          <a:p>
            <a:pPr>
              <a:buNone/>
            </a:pPr>
            <a:endParaRPr lang="en-IN" sz="2400" dirty="0"/>
          </a:p>
          <a:p>
            <a:endParaRPr lang="en-IN" dirty="0"/>
          </a:p>
        </p:txBody>
      </p:sp>
      <p:pic>
        <p:nvPicPr>
          <p:cNvPr id="2" name="Picture 1">
            <a:extLst>
              <a:ext uri="{FF2B5EF4-FFF2-40B4-BE49-F238E27FC236}">
                <a16:creationId xmlns:a16="http://schemas.microsoft.com/office/drawing/2014/main" xmlns="" id="{EB618BA6-216F-4F47-903C-C0D079FD0081}"/>
              </a:ext>
            </a:extLst>
          </p:cNvPr>
          <p:cNvPicPr>
            <a:picLocks noChangeAspect="1"/>
          </p:cNvPicPr>
          <p:nvPr/>
        </p:nvPicPr>
        <p:blipFill>
          <a:blip r:embed="rId2" cstate="print"/>
          <a:stretch>
            <a:fillRect/>
          </a:stretch>
        </p:blipFill>
        <p:spPr>
          <a:xfrm>
            <a:off x="9939" y="1295400"/>
            <a:ext cx="9144000" cy="3962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B469106-FB30-44F3-9679-83D79FB6A912}"/>
              </a:ext>
            </a:extLst>
          </p:cNvPr>
          <p:cNvSpPr>
            <a:spLocks noGrp="1"/>
          </p:cNvSpPr>
          <p:nvPr>
            <p:ph type="title"/>
          </p:nvPr>
        </p:nvSpPr>
        <p:spPr>
          <a:xfrm>
            <a:off x="457200" y="76200"/>
            <a:ext cx="8229600" cy="1143000"/>
          </a:xfrm>
        </p:spPr>
        <p:txBody>
          <a:bodyPr>
            <a:normAutofit fontScale="90000"/>
          </a:bodyPr>
          <a:lstStyle/>
          <a:p>
            <a:r>
              <a:rPr lang="en-IN" dirty="0">
                <a:solidFill>
                  <a:schemeClr val="tx1"/>
                </a:solidFill>
              </a:rPr>
              <a:t>Examples of monoclonal antibodies and their uses </a:t>
            </a:r>
            <a:r>
              <a:rPr lang="en-IN" dirty="0"/>
              <a:t/>
            </a:r>
            <a:br>
              <a:rPr lang="en-IN" dirty="0"/>
            </a:br>
            <a:endParaRPr lang="en-IN" dirty="0"/>
          </a:p>
        </p:txBody>
      </p:sp>
      <p:graphicFrame>
        <p:nvGraphicFramePr>
          <p:cNvPr id="2" name="Table 1">
            <a:extLst>
              <a:ext uri="{FF2B5EF4-FFF2-40B4-BE49-F238E27FC236}">
                <a16:creationId xmlns:a16="http://schemas.microsoft.com/office/drawing/2014/main" xmlns="" id="{805AB39A-8AC5-47D4-AEAD-0A586B398FC8}"/>
              </a:ext>
            </a:extLst>
          </p:cNvPr>
          <p:cNvGraphicFramePr>
            <a:graphicFrameLocks noGrp="1"/>
          </p:cNvGraphicFramePr>
          <p:nvPr>
            <p:extLst>
              <p:ext uri="{D42A27DB-BD31-4B8C-83A1-F6EECF244321}">
                <p14:modId xmlns:p14="http://schemas.microsoft.com/office/powerpoint/2010/main" xmlns="" val="3757000104"/>
              </p:ext>
            </p:extLst>
          </p:nvPr>
        </p:nvGraphicFramePr>
        <p:xfrm>
          <a:off x="0" y="1066800"/>
          <a:ext cx="9144000" cy="561543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319714634"/>
                    </a:ext>
                  </a:extLst>
                </a:gridCol>
                <a:gridCol w="2286000">
                  <a:extLst>
                    <a:ext uri="{9D8B030D-6E8A-4147-A177-3AD203B41FA5}">
                      <a16:colId xmlns:a16="http://schemas.microsoft.com/office/drawing/2014/main" xmlns="" val="2126740479"/>
                    </a:ext>
                  </a:extLst>
                </a:gridCol>
                <a:gridCol w="2286000">
                  <a:extLst>
                    <a:ext uri="{9D8B030D-6E8A-4147-A177-3AD203B41FA5}">
                      <a16:colId xmlns:a16="http://schemas.microsoft.com/office/drawing/2014/main" xmlns="" val="691851118"/>
                    </a:ext>
                  </a:extLst>
                </a:gridCol>
                <a:gridCol w="2286000">
                  <a:extLst>
                    <a:ext uri="{9D8B030D-6E8A-4147-A177-3AD203B41FA5}">
                      <a16:colId xmlns:a16="http://schemas.microsoft.com/office/drawing/2014/main" xmlns="" val="4023063706"/>
                    </a:ext>
                  </a:extLst>
                </a:gridCol>
              </a:tblGrid>
              <a:tr h="1297432">
                <a:tc>
                  <a:txBody>
                    <a:bodyPr/>
                    <a:lstStyle/>
                    <a:p>
                      <a:r>
                        <a:rPr lang="en-IN" sz="1800" b="1" i="0" u="none" strike="noStrike" kern="1200" baseline="0" dirty="0">
                          <a:solidFill>
                            <a:schemeClr val="lt1"/>
                          </a:solidFill>
                          <a:latin typeface="+mn-lt"/>
                          <a:ea typeface="+mn-ea"/>
                          <a:cs typeface="+mn-cs"/>
                        </a:rPr>
                        <a:t>Class of</a:t>
                      </a:r>
                    </a:p>
                    <a:p>
                      <a:r>
                        <a:rPr lang="en-IN" sz="1800" b="1" i="0" u="none" strike="noStrike" kern="1200" baseline="0" dirty="0">
                          <a:solidFill>
                            <a:schemeClr val="lt1"/>
                          </a:solidFill>
                          <a:latin typeface="+mn-lt"/>
                          <a:ea typeface="+mn-ea"/>
                          <a:cs typeface="+mn-cs"/>
                        </a:rPr>
                        <a:t>Monoclonal Antibody</a:t>
                      </a:r>
                      <a:endParaRPr lang="en-IN" dirty="0"/>
                    </a:p>
                  </a:txBody>
                  <a:tcPr/>
                </a:tc>
                <a:tc>
                  <a:txBody>
                    <a:bodyPr/>
                    <a:lstStyle/>
                    <a:p>
                      <a:r>
                        <a:rPr lang="en-IN" dirty="0"/>
                        <a:t>Description</a:t>
                      </a:r>
                    </a:p>
                  </a:txBody>
                  <a:tcPr/>
                </a:tc>
                <a:tc>
                  <a:txBody>
                    <a:bodyPr/>
                    <a:lstStyle/>
                    <a:p>
                      <a:r>
                        <a:rPr lang="en-IN" dirty="0"/>
                        <a:t>Example </a:t>
                      </a:r>
                    </a:p>
                  </a:txBody>
                  <a:tcPr/>
                </a:tc>
                <a:tc>
                  <a:txBody>
                    <a:bodyPr/>
                    <a:lstStyle/>
                    <a:p>
                      <a:r>
                        <a:rPr lang="en-IN" dirty="0"/>
                        <a:t>Target</a:t>
                      </a:r>
                    </a:p>
                    <a:p>
                      <a:endParaRPr lang="en-IN" dirty="0"/>
                    </a:p>
                  </a:txBody>
                  <a:tcPr/>
                </a:tc>
                <a:extLst>
                  <a:ext uri="{0D108BD9-81ED-4DB2-BD59-A6C34878D82A}">
                    <a16:rowId xmlns:a16="http://schemas.microsoft.com/office/drawing/2014/main" xmlns="" val="3629725164"/>
                  </a:ext>
                </a:extLst>
              </a:tr>
              <a:tr h="1356868">
                <a:tc>
                  <a:txBody>
                    <a:bodyPr/>
                    <a:lstStyle/>
                    <a:p>
                      <a:r>
                        <a:rPr lang="en-IN" dirty="0" err="1"/>
                        <a:t>Radioablated</a:t>
                      </a:r>
                      <a:r>
                        <a:rPr lang="en-IN" dirty="0"/>
                        <a:t> </a:t>
                      </a:r>
                    </a:p>
                  </a:txBody>
                  <a:tcPr/>
                </a:tc>
                <a:tc>
                  <a:txBody>
                    <a:bodyPr/>
                    <a:lstStyle/>
                    <a:p>
                      <a:r>
                        <a:rPr lang="en-IN" dirty="0"/>
                        <a:t>Monoclonal antibody </a:t>
                      </a:r>
                      <a:r>
                        <a:rPr lang="en-IN" u="sng" dirty="0"/>
                        <a:t>attached to small radioactive particles</a:t>
                      </a:r>
                    </a:p>
                  </a:txBody>
                  <a:tcPr/>
                </a:tc>
                <a:tc>
                  <a:txBody>
                    <a:bodyPr/>
                    <a:lstStyle/>
                    <a:p>
                      <a:r>
                        <a:rPr lang="en-IN" dirty="0"/>
                        <a:t>Ibritumomab </a:t>
                      </a:r>
                      <a:r>
                        <a:rPr lang="en-IN" dirty="0" err="1"/>
                        <a:t>tiuxetan</a:t>
                      </a:r>
                      <a:r>
                        <a:rPr lang="en-IN" dirty="0"/>
                        <a:t>,</a:t>
                      </a:r>
                      <a:br>
                        <a:rPr lang="en-IN" dirty="0"/>
                      </a:br>
                      <a:r>
                        <a:rPr lang="en-IN" dirty="0" err="1"/>
                        <a:t>tostitumomab</a:t>
                      </a:r>
                      <a:endParaRPr lang="en-IN" dirty="0"/>
                    </a:p>
                  </a:txBody>
                  <a:tcPr/>
                </a:tc>
                <a:tc>
                  <a:txBody>
                    <a:bodyPr/>
                    <a:lstStyle/>
                    <a:p>
                      <a:r>
                        <a:rPr lang="en-IN" dirty="0"/>
                        <a:t>CD20 antigen on certain white blood cells</a:t>
                      </a:r>
                    </a:p>
                  </a:txBody>
                  <a:tcPr/>
                </a:tc>
                <a:extLst>
                  <a:ext uri="{0D108BD9-81ED-4DB2-BD59-A6C34878D82A}">
                    <a16:rowId xmlns:a16="http://schemas.microsoft.com/office/drawing/2014/main" xmlns="" val="3427025569"/>
                  </a:ext>
                </a:extLst>
              </a:tr>
              <a:tr h="1557528">
                <a:tc>
                  <a:txBody>
                    <a:bodyPr/>
                    <a:lstStyle/>
                    <a:p>
                      <a:r>
                        <a:rPr lang="en-IN" dirty="0"/>
                        <a:t>Chemoablated</a:t>
                      </a:r>
                    </a:p>
                  </a:txBody>
                  <a:tcPr/>
                </a:tc>
                <a:tc>
                  <a:txBody>
                    <a:bodyPr/>
                    <a:lstStyle/>
                    <a:p>
                      <a:pPr algn="l"/>
                      <a:r>
                        <a:rPr lang="en-IN" dirty="0"/>
                        <a:t>Monoclonal antibody </a:t>
                      </a:r>
                      <a:r>
                        <a:rPr lang="en-IN" u="sng" dirty="0"/>
                        <a:t>attached to chemotherapy drug</a:t>
                      </a:r>
                    </a:p>
                  </a:txBody>
                  <a:tcPr/>
                </a:tc>
                <a:tc>
                  <a:txBody>
                    <a:bodyPr/>
                    <a:lstStyle/>
                    <a:p>
                      <a:r>
                        <a:rPr lang="en-IN" dirty="0"/>
                        <a:t>Brentuximab </a:t>
                      </a:r>
                      <a:r>
                        <a:rPr lang="en-IN" dirty="0" err="1"/>
                        <a:t>vedotin</a:t>
                      </a:r>
                      <a:endParaRPr lang="en-IN" dirty="0"/>
                    </a:p>
                  </a:txBody>
                  <a:tcPr/>
                </a:tc>
                <a:tc>
                  <a:txBody>
                    <a:bodyPr/>
                    <a:lstStyle/>
                    <a:p>
                      <a:r>
                        <a:rPr lang="en-IN" dirty="0"/>
                        <a:t>CD30 antigen o certain white blood cells , attached to a drug.</a:t>
                      </a:r>
                    </a:p>
                  </a:txBody>
                  <a:tcPr/>
                </a:tc>
                <a:extLst>
                  <a:ext uri="{0D108BD9-81ED-4DB2-BD59-A6C34878D82A}">
                    <a16:rowId xmlns:a16="http://schemas.microsoft.com/office/drawing/2014/main" xmlns="" val="2236476421"/>
                  </a:ext>
                </a:extLst>
              </a:tr>
              <a:tr h="1297432">
                <a:tc>
                  <a:txBody>
                    <a:bodyPr/>
                    <a:lstStyle/>
                    <a:p>
                      <a:r>
                        <a:rPr lang="en-IN" dirty="0"/>
                        <a:t>Immunotoxin</a:t>
                      </a:r>
                    </a:p>
                  </a:txBody>
                  <a:tcPr/>
                </a:tc>
                <a:tc>
                  <a:txBody>
                    <a:bodyPr/>
                    <a:lstStyle/>
                    <a:p>
                      <a:r>
                        <a:rPr lang="en-IN" dirty="0"/>
                        <a:t>Monoclonal antibody </a:t>
                      </a:r>
                      <a:r>
                        <a:rPr lang="en-IN" u="sng" dirty="0"/>
                        <a:t>attached to cellular toxin </a:t>
                      </a:r>
                    </a:p>
                  </a:txBody>
                  <a:tcPr/>
                </a:tc>
                <a:tc>
                  <a:txBody>
                    <a:bodyPr/>
                    <a:lstStyle/>
                    <a:p>
                      <a:r>
                        <a:rPr lang="en-IN" dirty="0"/>
                        <a:t>No products approved yet </a:t>
                      </a:r>
                    </a:p>
                  </a:txBody>
                  <a:tcPr/>
                </a:tc>
                <a:tc>
                  <a:txBody>
                    <a:bodyPr/>
                    <a:lstStyle/>
                    <a:p>
                      <a:r>
                        <a:rPr lang="en-IN" dirty="0"/>
                        <a:t>No products approved yet</a:t>
                      </a:r>
                    </a:p>
                  </a:txBody>
                  <a:tcPr/>
                </a:tc>
                <a:extLst>
                  <a:ext uri="{0D108BD9-81ED-4DB2-BD59-A6C34878D82A}">
                    <a16:rowId xmlns:a16="http://schemas.microsoft.com/office/drawing/2014/main" xmlns="" val="2564014393"/>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762000"/>
          </a:xfrm>
        </p:spPr>
        <p:txBody>
          <a:bodyPr>
            <a:normAutofit/>
          </a:bodyPr>
          <a:lstStyle/>
          <a:p>
            <a:r>
              <a:rPr lang="en-IN" sz="3600" b="1" dirty="0"/>
              <a:t>INTRODUCTION</a:t>
            </a:r>
          </a:p>
        </p:txBody>
      </p:sp>
      <p:sp>
        <p:nvSpPr>
          <p:cNvPr id="3" name="Content Placeholder 2"/>
          <p:cNvSpPr>
            <a:spLocks noGrp="1"/>
          </p:cNvSpPr>
          <p:nvPr>
            <p:ph idx="1"/>
          </p:nvPr>
        </p:nvSpPr>
        <p:spPr>
          <a:xfrm>
            <a:off x="304800" y="2286000"/>
            <a:ext cx="8382000" cy="4267200"/>
          </a:xfrm>
        </p:spPr>
        <p:txBody>
          <a:bodyPr>
            <a:normAutofit/>
          </a:bodyPr>
          <a:lstStyle/>
          <a:p>
            <a:pPr algn="just"/>
            <a:r>
              <a:rPr lang="en-IN" sz="2400" dirty="0">
                <a:solidFill>
                  <a:schemeClr val="tx1"/>
                </a:solidFill>
              </a:rPr>
              <a:t>Targeted cancer therapies are </a:t>
            </a:r>
            <a:r>
              <a:rPr lang="en-IN" sz="2400" u="sng" dirty="0">
                <a:solidFill>
                  <a:schemeClr val="tx1"/>
                </a:solidFill>
              </a:rPr>
              <a:t>drugs or other substances </a:t>
            </a:r>
            <a:r>
              <a:rPr lang="en-IN" sz="2400" dirty="0">
                <a:solidFill>
                  <a:schemeClr val="tx1"/>
                </a:solidFill>
              </a:rPr>
              <a:t>that block the growth and spread of cancer by </a:t>
            </a:r>
            <a:r>
              <a:rPr lang="en-IN" sz="2400" u="sng" dirty="0">
                <a:solidFill>
                  <a:schemeClr val="tx1"/>
                </a:solidFill>
              </a:rPr>
              <a:t>interfering</a:t>
            </a:r>
            <a:r>
              <a:rPr lang="en-IN" sz="2400" dirty="0">
                <a:solidFill>
                  <a:schemeClr val="tx1"/>
                </a:solidFill>
              </a:rPr>
              <a:t> with </a:t>
            </a:r>
            <a:r>
              <a:rPr lang="en-IN" sz="2400" u="sng" dirty="0">
                <a:solidFill>
                  <a:schemeClr val="tx1"/>
                </a:solidFill>
              </a:rPr>
              <a:t>speciﬁc molecules </a:t>
            </a:r>
            <a:r>
              <a:rPr lang="en-IN" sz="2400" dirty="0">
                <a:solidFill>
                  <a:schemeClr val="tx1"/>
                </a:solidFill>
              </a:rPr>
              <a:t>involved in cell growth and cancer progression.</a:t>
            </a:r>
          </a:p>
          <a:p>
            <a:pPr algn="just"/>
            <a:endParaRPr lang="en-IN" sz="2400" dirty="0">
              <a:solidFill>
                <a:schemeClr val="tx1"/>
              </a:solidFill>
            </a:endParaRPr>
          </a:p>
          <a:p>
            <a:pPr algn="just"/>
            <a:r>
              <a:rPr lang="en-IN" sz="2400" dirty="0">
                <a:solidFill>
                  <a:schemeClr val="tx1"/>
                </a:solidFill>
              </a:rPr>
              <a:t>These drugs </a:t>
            </a:r>
            <a:r>
              <a:rPr lang="en-IN" sz="2400" u="sng" dirty="0">
                <a:solidFill>
                  <a:schemeClr val="tx1"/>
                </a:solidFill>
              </a:rPr>
              <a:t>act on cell markers and/or pathways </a:t>
            </a:r>
            <a:r>
              <a:rPr lang="en-IN" sz="2400" dirty="0">
                <a:solidFill>
                  <a:schemeClr val="tx1"/>
                </a:solidFill>
              </a:rPr>
              <a:t>to prevent cells from replicating or proliferating. Targeted therapies are also sometimes called </a:t>
            </a:r>
            <a:r>
              <a:rPr lang="en-IN" sz="2400" u="sng" dirty="0">
                <a:solidFill>
                  <a:schemeClr val="tx1"/>
                </a:solidFill>
              </a:rPr>
              <a:t>molecularly targeted therapies or drug.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2FCE40D-F425-406E-AF1D-BDDFB73A6047}"/>
              </a:ext>
            </a:extLst>
          </p:cNvPr>
          <p:cNvSpPr>
            <a:spLocks noGrp="1"/>
          </p:cNvSpPr>
          <p:nvPr>
            <p:ph idx="1"/>
          </p:nvPr>
        </p:nvSpPr>
        <p:spPr>
          <a:xfrm>
            <a:off x="0" y="838200"/>
            <a:ext cx="8763000" cy="6324600"/>
          </a:xfrm>
        </p:spPr>
        <p:txBody>
          <a:bodyPr>
            <a:normAutofit/>
          </a:bodyPr>
          <a:lstStyle/>
          <a:p>
            <a:pPr marL="0" indent="0">
              <a:buNone/>
            </a:pPr>
            <a:r>
              <a:rPr lang="en-IN" sz="2600" b="1" dirty="0">
                <a:solidFill>
                  <a:schemeClr val="bg1"/>
                </a:solidFill>
              </a:rPr>
              <a:t>       SMALL MOLECULE INHIBITORS</a:t>
            </a:r>
          </a:p>
          <a:p>
            <a:endParaRPr lang="en-IN" dirty="0">
              <a:solidFill>
                <a:srgbClr val="FF0000"/>
              </a:solidFill>
            </a:endParaRPr>
          </a:p>
          <a:p>
            <a:endParaRPr lang="en-IN" dirty="0">
              <a:solidFill>
                <a:srgbClr val="FF0000"/>
              </a:solidFill>
            </a:endParaRPr>
          </a:p>
          <a:p>
            <a:endParaRPr lang="en-IN" dirty="0">
              <a:solidFill>
                <a:srgbClr val="FF0000"/>
              </a:solidFill>
            </a:endParaRPr>
          </a:p>
          <a:p>
            <a:endParaRPr lang="en-IN" dirty="0">
              <a:solidFill>
                <a:srgbClr val="FF0000"/>
              </a:solidFill>
            </a:endParaRPr>
          </a:p>
          <a:p>
            <a:endParaRPr lang="en-IN" dirty="0">
              <a:solidFill>
                <a:srgbClr val="FF0000"/>
              </a:solidFill>
            </a:endParaRPr>
          </a:p>
          <a:p>
            <a:r>
              <a:rPr lang="en-IN" sz="2600" dirty="0"/>
              <a:t>Small molecule inhibitors are drugs that interfere with important cell pathways such as replication , which are  essential for cancer growth. </a:t>
            </a:r>
          </a:p>
          <a:p>
            <a:endParaRPr lang="en-IN" sz="2600" dirty="0"/>
          </a:p>
          <a:p>
            <a:r>
              <a:rPr lang="en-IN" sz="2600" dirty="0"/>
              <a:t>small molecule inhibitors bind to molecules or proteins inside the cells</a:t>
            </a:r>
            <a:r>
              <a:rPr lang="en-IN"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6C18B-CAE1-407A-AEE6-6C81720CF8F2}"/>
              </a:ext>
            </a:extLst>
          </p:cNvPr>
          <p:cNvSpPr>
            <a:spLocks noGrp="1"/>
          </p:cNvSpPr>
          <p:nvPr>
            <p:ph type="title"/>
          </p:nvPr>
        </p:nvSpPr>
        <p:spPr>
          <a:xfrm>
            <a:off x="457200" y="-326335"/>
            <a:ext cx="8229600" cy="1143000"/>
          </a:xfrm>
        </p:spPr>
        <p:txBody>
          <a:bodyPr>
            <a:normAutofit fontScale="90000"/>
          </a:bodyPr>
          <a:lstStyle/>
          <a:p>
            <a:r>
              <a:rPr lang="en-IN" sz="2800" dirty="0"/>
              <a:t/>
            </a:r>
            <a:br>
              <a:rPr lang="en-IN" sz="2800" dirty="0"/>
            </a:br>
            <a:r>
              <a:rPr lang="en-IN" sz="2800" dirty="0">
                <a:solidFill>
                  <a:schemeClr val="tx1"/>
                </a:solidFill>
              </a:rPr>
              <a:t/>
            </a:r>
            <a:br>
              <a:rPr lang="en-IN" sz="2800" dirty="0">
                <a:solidFill>
                  <a:schemeClr val="tx1"/>
                </a:solidFill>
              </a:rPr>
            </a:br>
            <a:r>
              <a:rPr lang="en-IN" sz="2800" dirty="0">
                <a:solidFill>
                  <a:schemeClr val="tx1"/>
                </a:solidFill>
              </a:rPr>
              <a:t/>
            </a:r>
            <a:br>
              <a:rPr lang="en-IN" sz="2800" dirty="0">
                <a:solidFill>
                  <a:schemeClr val="tx1"/>
                </a:solidFill>
              </a:rPr>
            </a:br>
            <a:r>
              <a:rPr lang="en-IN" sz="2800" b="1" dirty="0">
                <a:solidFill>
                  <a:schemeClr val="tx1"/>
                </a:solidFill>
              </a:rPr>
              <a:t>Major differences between monoclonal antibodies and small molecule inhibitors</a:t>
            </a:r>
          </a:p>
        </p:txBody>
      </p:sp>
      <p:graphicFrame>
        <p:nvGraphicFramePr>
          <p:cNvPr id="5" name="Content Placeholder 4">
            <a:extLst>
              <a:ext uri="{FF2B5EF4-FFF2-40B4-BE49-F238E27FC236}">
                <a16:creationId xmlns:a16="http://schemas.microsoft.com/office/drawing/2014/main" xmlns="" id="{BC7BE5C8-B55F-4D42-85F1-786901B3949C}"/>
              </a:ext>
            </a:extLst>
          </p:cNvPr>
          <p:cNvGraphicFramePr>
            <a:graphicFrameLocks noGrp="1"/>
          </p:cNvGraphicFramePr>
          <p:nvPr>
            <p:ph idx="1"/>
            <p:extLst>
              <p:ext uri="{D42A27DB-BD31-4B8C-83A1-F6EECF244321}">
                <p14:modId xmlns:p14="http://schemas.microsoft.com/office/powerpoint/2010/main" xmlns="" val="3282199781"/>
              </p:ext>
            </p:extLst>
          </p:nvPr>
        </p:nvGraphicFramePr>
        <p:xfrm>
          <a:off x="0" y="1600200"/>
          <a:ext cx="9144000" cy="4800597"/>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xmlns="" val="2151097917"/>
                    </a:ext>
                  </a:extLst>
                </a:gridCol>
                <a:gridCol w="2895600">
                  <a:extLst>
                    <a:ext uri="{9D8B030D-6E8A-4147-A177-3AD203B41FA5}">
                      <a16:colId xmlns:a16="http://schemas.microsoft.com/office/drawing/2014/main" xmlns="" val="776102633"/>
                    </a:ext>
                  </a:extLst>
                </a:gridCol>
                <a:gridCol w="3048000">
                  <a:extLst>
                    <a:ext uri="{9D8B030D-6E8A-4147-A177-3AD203B41FA5}">
                      <a16:colId xmlns:a16="http://schemas.microsoft.com/office/drawing/2014/main" xmlns="" val="2691436126"/>
                    </a:ext>
                  </a:extLst>
                </a:gridCol>
              </a:tblGrid>
              <a:tr h="555171">
                <a:tc>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xmlns="" val="92889493"/>
                  </a:ext>
                </a:extLst>
              </a:tr>
              <a:tr h="707571">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xmlns="" val="3490767962"/>
                  </a:ext>
                </a:extLst>
              </a:tr>
              <a:tr h="707571">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xmlns="" val="4206561039"/>
                  </a:ext>
                </a:extLst>
              </a:tr>
              <a:tr h="707571">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xmlns="" val="318733205"/>
                  </a:ext>
                </a:extLst>
              </a:tr>
              <a:tr h="707571">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xmlns="" val="3591286416"/>
                  </a:ext>
                </a:extLst>
              </a:tr>
              <a:tr h="707571">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xmlns="" val="3701086054"/>
                  </a:ext>
                </a:extLst>
              </a:tr>
              <a:tr h="707571">
                <a:tc>
                  <a:txBody>
                    <a:bodyPr/>
                    <a:lstStyle/>
                    <a:p>
                      <a:endParaRPr lang="en-IN" dirty="0"/>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xmlns="" val="1100259862"/>
                  </a:ext>
                </a:extLst>
              </a:tr>
            </a:tbl>
          </a:graphicData>
        </a:graphic>
      </p:graphicFrame>
      <p:sp>
        <p:nvSpPr>
          <p:cNvPr id="6" name="Content Placeholder 2">
            <a:extLst>
              <a:ext uri="{FF2B5EF4-FFF2-40B4-BE49-F238E27FC236}">
                <a16:creationId xmlns:a16="http://schemas.microsoft.com/office/drawing/2014/main" xmlns="" id="{0D4D216E-E6EF-431B-AF94-5D437B380431}"/>
              </a:ext>
            </a:extLst>
          </p:cNvPr>
          <p:cNvSpPr txBox="1">
            <a:spLocks/>
          </p:cNvSpPr>
          <p:nvPr/>
        </p:nvSpPr>
        <p:spPr>
          <a:xfrm>
            <a:off x="228600" y="609600"/>
            <a:ext cx="9144000" cy="4952997"/>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200" b="1" dirty="0"/>
              <a:t>                                                        </a:t>
            </a:r>
          </a:p>
          <a:p>
            <a:pPr marL="0" indent="0">
              <a:buNone/>
            </a:pPr>
            <a:endParaRPr lang="en-IN" sz="2200" b="1" dirty="0"/>
          </a:p>
          <a:p>
            <a:pPr marL="0" indent="0">
              <a:buNone/>
            </a:pPr>
            <a:endParaRPr lang="en-IN" sz="2200" b="1" dirty="0"/>
          </a:p>
          <a:p>
            <a:pPr marL="0" indent="0">
              <a:buNone/>
            </a:pPr>
            <a:endParaRPr lang="en-IN" sz="2200" b="1" dirty="0"/>
          </a:p>
          <a:p>
            <a:pPr marL="0" indent="0">
              <a:buNone/>
            </a:pPr>
            <a:r>
              <a:rPr lang="en-IN" sz="2200" b="1" dirty="0"/>
              <a:t>                                                    </a:t>
            </a:r>
          </a:p>
          <a:p>
            <a:pPr marL="0" indent="0">
              <a:buNone/>
            </a:pPr>
            <a:endParaRPr lang="en-IN" sz="2200" b="1" dirty="0"/>
          </a:p>
          <a:p>
            <a:pPr marL="0" indent="0">
              <a:buNone/>
            </a:pPr>
            <a:r>
              <a:rPr lang="en-IN" sz="6400" b="1" dirty="0"/>
              <a:t>                     </a:t>
            </a:r>
          </a:p>
          <a:p>
            <a:pPr marL="0" indent="0">
              <a:buNone/>
            </a:pPr>
            <a:r>
              <a:rPr lang="en-IN" sz="6400" b="1" dirty="0"/>
              <a:t>                                                    </a:t>
            </a:r>
          </a:p>
          <a:p>
            <a:pPr marL="0" indent="0">
              <a:buNone/>
            </a:pPr>
            <a:r>
              <a:rPr lang="en-IN" sz="6400" b="1" dirty="0"/>
              <a:t>                                                      Small Molecule Inhibitors                 Monoclonal Antibodies</a:t>
            </a:r>
          </a:p>
          <a:p>
            <a:pPr marL="0" indent="0">
              <a:buNone/>
            </a:pPr>
            <a:endParaRPr lang="en-IN" sz="6400" b="1" dirty="0"/>
          </a:p>
          <a:p>
            <a:pPr marL="0" indent="0">
              <a:buNone/>
            </a:pPr>
            <a:endParaRPr lang="en-IN" sz="6400" b="1" dirty="0"/>
          </a:p>
          <a:p>
            <a:pPr marL="0" indent="0">
              <a:buNone/>
            </a:pPr>
            <a:r>
              <a:rPr lang="en-IN" sz="6400" dirty="0"/>
              <a:t>Size                                                                          Small                                                       Large</a:t>
            </a:r>
          </a:p>
          <a:p>
            <a:pPr marL="0" indent="0">
              <a:buNone/>
            </a:pPr>
            <a:endParaRPr lang="en-IN" sz="6400" dirty="0"/>
          </a:p>
          <a:p>
            <a:pPr marL="0" indent="0">
              <a:buNone/>
            </a:pPr>
            <a:endParaRPr lang="en-IN" sz="6400" dirty="0"/>
          </a:p>
          <a:p>
            <a:pPr marL="0" indent="0">
              <a:buNone/>
            </a:pPr>
            <a:r>
              <a:rPr lang="en-IN" sz="6400" dirty="0"/>
              <a:t>access to targets inside cells?                              Yes                                                            No</a:t>
            </a:r>
          </a:p>
          <a:p>
            <a:pPr marL="0" indent="0">
              <a:buNone/>
            </a:pPr>
            <a:endParaRPr lang="en-IN" sz="6400" dirty="0"/>
          </a:p>
          <a:p>
            <a:pPr marL="0" indent="0">
              <a:buNone/>
            </a:pPr>
            <a:endParaRPr lang="en-IN" sz="6400" dirty="0"/>
          </a:p>
          <a:p>
            <a:pPr marL="0" indent="0">
              <a:buNone/>
            </a:pPr>
            <a:r>
              <a:rPr lang="en-IN" sz="6400" dirty="0"/>
              <a:t>Method of manufacture                 Combining chemicals                             Bioengineering</a:t>
            </a:r>
          </a:p>
          <a:p>
            <a:pPr marL="0" indent="0">
              <a:buNone/>
            </a:pPr>
            <a:endParaRPr lang="en-IN" sz="6400" dirty="0"/>
          </a:p>
          <a:p>
            <a:pPr marL="0" indent="0">
              <a:buNone/>
            </a:pPr>
            <a:endParaRPr lang="en-IN" sz="6400" dirty="0"/>
          </a:p>
          <a:p>
            <a:pPr marL="0" indent="0">
              <a:buNone/>
            </a:pPr>
            <a:r>
              <a:rPr lang="en-IN" sz="6400" dirty="0"/>
              <a:t>Route of administration                               Usually oral                                Usually intravenous</a:t>
            </a:r>
          </a:p>
          <a:p>
            <a:pPr marL="0" indent="0">
              <a:buNone/>
            </a:pPr>
            <a:endParaRPr lang="en-IN" sz="6400" dirty="0"/>
          </a:p>
          <a:p>
            <a:pPr marL="0" indent="0">
              <a:buNone/>
            </a:pPr>
            <a:endParaRPr lang="en-IN" sz="6400" dirty="0"/>
          </a:p>
          <a:p>
            <a:pPr marL="0" indent="0">
              <a:buNone/>
            </a:pPr>
            <a:r>
              <a:rPr lang="en-IN" sz="6400" dirty="0"/>
              <a:t> Frequency of administration                        Daily                                          Weekly to monthly</a:t>
            </a:r>
          </a:p>
          <a:p>
            <a:pPr marL="0" indent="0">
              <a:buNone/>
            </a:pPr>
            <a:endParaRPr lang="en-IN" sz="6400" dirty="0"/>
          </a:p>
          <a:p>
            <a:pPr marL="0" indent="0">
              <a:buNone/>
            </a:pPr>
            <a:endParaRPr lang="en-IN" sz="6400" dirty="0"/>
          </a:p>
          <a:p>
            <a:pPr marL="0" indent="0">
              <a:buNone/>
            </a:pPr>
            <a:r>
              <a:rPr lang="en-IN" sz="6400" dirty="0"/>
              <a:t>Specific for single target?                                   Not always                                                   Yes</a:t>
            </a:r>
          </a:p>
        </p:txBody>
      </p:sp>
    </p:spTree>
    <p:extLst>
      <p:ext uri="{BB962C8B-B14F-4D97-AF65-F5344CB8AC3E}">
        <p14:creationId xmlns:p14="http://schemas.microsoft.com/office/powerpoint/2010/main" xmlns="" val="3358849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4A49C-5427-4DD6-9821-0498364DCC9C}"/>
              </a:ext>
            </a:extLst>
          </p:cNvPr>
          <p:cNvSpPr>
            <a:spLocks noGrp="1"/>
          </p:cNvSpPr>
          <p:nvPr>
            <p:ph type="title"/>
          </p:nvPr>
        </p:nvSpPr>
        <p:spPr/>
        <p:txBody>
          <a:bodyPr/>
          <a:lstStyle/>
          <a:p>
            <a:r>
              <a:rPr lang="en-IN" b="1" dirty="0"/>
              <a:t>Signal transduction inhibitors</a:t>
            </a:r>
            <a:r>
              <a:rPr lang="en-IN" dirty="0"/>
              <a:t> </a:t>
            </a:r>
          </a:p>
        </p:txBody>
      </p:sp>
      <p:sp>
        <p:nvSpPr>
          <p:cNvPr id="3" name="Content Placeholder 2">
            <a:extLst>
              <a:ext uri="{FF2B5EF4-FFF2-40B4-BE49-F238E27FC236}">
                <a16:creationId xmlns:a16="http://schemas.microsoft.com/office/drawing/2014/main" xmlns="" id="{9CE7D53D-3921-43EA-837D-222E2FF46F1A}"/>
              </a:ext>
            </a:extLst>
          </p:cNvPr>
          <p:cNvSpPr>
            <a:spLocks noGrp="1"/>
          </p:cNvSpPr>
          <p:nvPr>
            <p:ph idx="1"/>
          </p:nvPr>
        </p:nvSpPr>
        <p:spPr>
          <a:xfrm>
            <a:off x="-76200" y="2489200"/>
            <a:ext cx="8686800" cy="4368800"/>
          </a:xfrm>
        </p:spPr>
        <p:txBody>
          <a:bodyPr>
            <a:normAutofit/>
          </a:bodyPr>
          <a:lstStyle/>
          <a:p>
            <a:pPr fontAlgn="base"/>
            <a:r>
              <a:rPr lang="en-IN" dirty="0"/>
              <a:t>These , block the activities of molecules that participate in </a:t>
            </a:r>
            <a:r>
              <a:rPr lang="en-IN" dirty="0">
                <a:hlinkClick r:id="rId2"/>
              </a:rPr>
              <a:t>signal transduction</a:t>
            </a:r>
            <a:r>
              <a:rPr lang="en-IN" dirty="0"/>
              <a:t>, the process by which a cell responds to signals from its environment. </a:t>
            </a:r>
          </a:p>
          <a:p>
            <a:pPr fontAlgn="base"/>
            <a:endParaRPr lang="en-IN" dirty="0"/>
          </a:p>
          <a:p>
            <a:pPr fontAlgn="base"/>
            <a:r>
              <a:rPr lang="en-IN" dirty="0"/>
              <a:t>During this process, once a cell has received a specific signal, the signal is relayed within the cell through a series of </a:t>
            </a:r>
            <a:r>
              <a:rPr lang="en-IN" dirty="0">
                <a:hlinkClick r:id="rId3"/>
              </a:rPr>
              <a:t>biochemical reactions</a:t>
            </a:r>
            <a:r>
              <a:rPr lang="en-IN" dirty="0"/>
              <a:t> that ultimately produce the appropriate response(s)</a:t>
            </a:r>
          </a:p>
          <a:p>
            <a:pPr fontAlgn="base"/>
            <a:endParaRPr lang="en-IN" dirty="0"/>
          </a:p>
          <a:p>
            <a:pPr fontAlgn="base"/>
            <a:r>
              <a:rPr lang="en-IN" dirty="0"/>
              <a:t>In some cancers, the </a:t>
            </a:r>
            <a:r>
              <a:rPr lang="en-IN" dirty="0">
                <a:hlinkClick r:id="rId4"/>
              </a:rPr>
              <a:t>malignant</a:t>
            </a:r>
            <a:r>
              <a:rPr lang="en-IN" dirty="0"/>
              <a:t> cells are stimulated to divide continuously without being prompted to do so by external </a:t>
            </a:r>
            <a:r>
              <a:rPr lang="en-IN" dirty="0">
                <a:hlinkClick r:id="rId5"/>
              </a:rPr>
              <a:t>growth factors</a:t>
            </a:r>
            <a:r>
              <a:rPr lang="en-IN" dirty="0"/>
              <a:t>. Signal transduction inhibitors interfere with this inappropriate </a:t>
            </a:r>
            <a:r>
              <a:rPr lang="en-IN" dirty="0" err="1"/>
              <a:t>signaling</a:t>
            </a:r>
            <a:r>
              <a:rPr lang="en-IN" dirty="0"/>
              <a:t>.</a:t>
            </a:r>
            <a:br>
              <a:rPr lang="en-IN" dirty="0"/>
            </a:br>
            <a:r>
              <a:rPr lang="en-IN" dirty="0" err="1"/>
              <a:t>Eg</a:t>
            </a:r>
            <a:r>
              <a:rPr lang="en-IN" dirty="0"/>
              <a:t> , trastuzumab , cetuximab.</a:t>
            </a:r>
          </a:p>
          <a:p>
            <a:pPr marL="0" indent="0">
              <a:buNone/>
            </a:pPr>
            <a:endParaRPr lang="en-IN" dirty="0"/>
          </a:p>
        </p:txBody>
      </p:sp>
    </p:spTree>
    <p:extLst>
      <p:ext uri="{BB962C8B-B14F-4D97-AF65-F5344CB8AC3E}">
        <p14:creationId xmlns:p14="http://schemas.microsoft.com/office/powerpoint/2010/main" xmlns="" val="2138799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38D4BC2-E8F8-4A22-BC5E-AF4EE0944670}"/>
              </a:ext>
            </a:extLst>
          </p:cNvPr>
          <p:cNvPicPr>
            <a:picLocks noGrp="1" noChangeAspect="1"/>
          </p:cNvPicPr>
          <p:nvPr>
            <p:ph idx="1"/>
          </p:nvPr>
        </p:nvPicPr>
        <p:blipFill>
          <a:blip r:embed="rId2" cstate="print"/>
          <a:stretch>
            <a:fillRect/>
          </a:stretch>
        </p:blipFill>
        <p:spPr>
          <a:xfrm>
            <a:off x="304800" y="609600"/>
            <a:ext cx="8359946" cy="5143029"/>
          </a:xfrm>
          <a:prstGeom prst="rect">
            <a:avLst/>
          </a:prstGeom>
        </p:spPr>
      </p:pic>
      <p:sp>
        <p:nvSpPr>
          <p:cNvPr id="3" name="Title 2">
            <a:extLst>
              <a:ext uri="{FF2B5EF4-FFF2-40B4-BE49-F238E27FC236}">
                <a16:creationId xmlns:a16="http://schemas.microsoft.com/office/drawing/2014/main" xmlns="" id="{8FAF49D9-FB2E-46D5-9715-5AF6375D8BED}"/>
              </a:ext>
            </a:extLst>
          </p:cNvPr>
          <p:cNvSpPr>
            <a:spLocks noGrp="1"/>
          </p:cNvSpPr>
          <p:nvPr>
            <p:ph type="title"/>
          </p:nvPr>
        </p:nvSpPr>
        <p:spPr/>
        <p:txBody>
          <a:bodyPr/>
          <a:lstStyle/>
          <a:p>
            <a:endParaRPr lang="en-IN"/>
          </a:p>
        </p:txBody>
      </p:sp>
    </p:spTree>
    <p:extLst>
      <p:ext uri="{BB962C8B-B14F-4D97-AF65-F5344CB8AC3E}">
        <p14:creationId xmlns:p14="http://schemas.microsoft.com/office/powerpoint/2010/main" xmlns="" val="3560410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4A49C-5427-4DD6-9821-0498364DCC9C}"/>
              </a:ext>
            </a:extLst>
          </p:cNvPr>
          <p:cNvSpPr>
            <a:spLocks noGrp="1"/>
          </p:cNvSpPr>
          <p:nvPr>
            <p:ph type="title"/>
          </p:nvPr>
        </p:nvSpPr>
        <p:spPr/>
        <p:txBody>
          <a:bodyPr/>
          <a:lstStyle/>
          <a:p>
            <a:r>
              <a:rPr lang="en-IN" b="1" dirty="0"/>
              <a:t>Apoptosis inducers</a:t>
            </a:r>
            <a:endParaRPr lang="en-IN" dirty="0"/>
          </a:p>
        </p:txBody>
      </p:sp>
      <p:sp>
        <p:nvSpPr>
          <p:cNvPr id="3" name="Content Placeholder 2">
            <a:extLst>
              <a:ext uri="{FF2B5EF4-FFF2-40B4-BE49-F238E27FC236}">
                <a16:creationId xmlns:a16="http://schemas.microsoft.com/office/drawing/2014/main" xmlns="" id="{9CE7D53D-3921-43EA-837D-222E2FF46F1A}"/>
              </a:ext>
            </a:extLst>
          </p:cNvPr>
          <p:cNvSpPr>
            <a:spLocks noGrp="1"/>
          </p:cNvSpPr>
          <p:nvPr>
            <p:ph idx="1"/>
          </p:nvPr>
        </p:nvSpPr>
        <p:spPr>
          <a:xfrm>
            <a:off x="533400" y="2489200"/>
            <a:ext cx="7209642" cy="3530600"/>
          </a:xfrm>
        </p:spPr>
        <p:txBody>
          <a:bodyPr>
            <a:noAutofit/>
          </a:bodyPr>
          <a:lstStyle/>
          <a:p>
            <a:r>
              <a:rPr lang="en-IN" sz="2400" dirty="0"/>
              <a:t>They cause cancer cells to undergo a process of controlled cell death called apoptosis. Apoptosis is one method the body uses to get rid of unneeded or abnormal cells, but cancer cells have strategies to avoid apoptosis. Apoptosis inducers can get around these strategies to cause the death of cancer cells.</a:t>
            </a:r>
          </a:p>
          <a:p>
            <a:endParaRPr lang="en-IN" sz="2400" dirty="0"/>
          </a:p>
          <a:p>
            <a:r>
              <a:rPr lang="en-IN" sz="2400" dirty="0" err="1"/>
              <a:t>Eg</a:t>
            </a:r>
            <a:r>
              <a:rPr lang="en-IN" sz="2400" dirty="0"/>
              <a:t>; actinomycin-D , colchicine, doxorubicin , mitomycin - C</a:t>
            </a:r>
          </a:p>
        </p:txBody>
      </p:sp>
    </p:spTree>
    <p:extLst>
      <p:ext uri="{BB962C8B-B14F-4D97-AF65-F5344CB8AC3E}">
        <p14:creationId xmlns:p14="http://schemas.microsoft.com/office/powerpoint/2010/main" xmlns="" val="2012570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6C18B-CAE1-407A-AEE6-6C81720CF8F2}"/>
              </a:ext>
            </a:extLst>
          </p:cNvPr>
          <p:cNvSpPr>
            <a:spLocks noGrp="1"/>
          </p:cNvSpPr>
          <p:nvPr>
            <p:ph type="title"/>
          </p:nvPr>
        </p:nvSpPr>
        <p:spPr>
          <a:xfrm>
            <a:off x="752464" y="579270"/>
            <a:ext cx="6343672" cy="709865"/>
          </a:xfrm>
        </p:spPr>
        <p:txBody>
          <a:bodyPr>
            <a:normAutofit fontScale="90000"/>
          </a:bodyPr>
          <a:lstStyle/>
          <a:p>
            <a:r>
              <a:rPr lang="en-IN" b="1" dirty="0">
                <a:solidFill>
                  <a:schemeClr val="tx1"/>
                </a:solidFill>
              </a:rPr>
              <a:t>Insensitivity to apoptosis leading to cell proliferation </a:t>
            </a:r>
          </a:p>
        </p:txBody>
      </p:sp>
      <p:pic>
        <p:nvPicPr>
          <p:cNvPr id="7" name="Picture 6">
            <a:extLst>
              <a:ext uri="{FF2B5EF4-FFF2-40B4-BE49-F238E27FC236}">
                <a16:creationId xmlns:a16="http://schemas.microsoft.com/office/drawing/2014/main" xmlns="" id="{647F7D85-0C35-4B8C-B718-913C6132F00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8910" y="1590523"/>
            <a:ext cx="6282090" cy="4736497"/>
          </a:xfrm>
          <a:prstGeom prst="rect">
            <a:avLst/>
          </a:prstGeom>
        </p:spPr>
      </p:pic>
      <p:sp>
        <p:nvSpPr>
          <p:cNvPr id="9" name="Flowchart: Process 8">
            <a:extLst>
              <a:ext uri="{FF2B5EF4-FFF2-40B4-BE49-F238E27FC236}">
                <a16:creationId xmlns:a16="http://schemas.microsoft.com/office/drawing/2014/main" xmlns="" id="{2B583559-B16B-4C8C-B18B-5BF555FB9420}"/>
              </a:ext>
            </a:extLst>
          </p:cNvPr>
          <p:cNvSpPr/>
          <p:nvPr/>
        </p:nvSpPr>
        <p:spPr>
          <a:xfrm>
            <a:off x="2438400" y="1590523"/>
            <a:ext cx="5562600" cy="183686"/>
          </a:xfrm>
          <a:prstGeom prst="flowChartProcess">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3" name="Flowchart: Process 12">
            <a:extLst>
              <a:ext uri="{FF2B5EF4-FFF2-40B4-BE49-F238E27FC236}">
                <a16:creationId xmlns:a16="http://schemas.microsoft.com/office/drawing/2014/main" xmlns="" id="{46AF9AB2-7948-4076-8715-6BC1FEAD54AA}"/>
              </a:ext>
            </a:extLst>
          </p:cNvPr>
          <p:cNvSpPr/>
          <p:nvPr/>
        </p:nvSpPr>
        <p:spPr>
          <a:xfrm>
            <a:off x="1143000" y="6096000"/>
            <a:ext cx="5562600" cy="231020"/>
          </a:xfrm>
          <a:prstGeom prst="flowChartProcess">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err="1"/>
              <a:t>Tumor</a:t>
            </a:r>
            <a:r>
              <a:rPr lang="en-IN" dirty="0"/>
              <a:t> </a:t>
            </a:r>
            <a:r>
              <a:rPr lang="en-IN" dirty="0" err="1"/>
              <a:t>supressor</a:t>
            </a:r>
            <a:r>
              <a:rPr lang="en-IN" dirty="0"/>
              <a:t> gene (p53)           </a:t>
            </a:r>
          </a:p>
        </p:txBody>
      </p:sp>
      <p:sp>
        <p:nvSpPr>
          <p:cNvPr id="14" name="Flowchart: Process 13">
            <a:extLst>
              <a:ext uri="{FF2B5EF4-FFF2-40B4-BE49-F238E27FC236}">
                <a16:creationId xmlns:a16="http://schemas.microsoft.com/office/drawing/2014/main" xmlns="" id="{839197BD-1EE8-48E7-A546-EB77C5EAC0D0}"/>
              </a:ext>
            </a:extLst>
          </p:cNvPr>
          <p:cNvSpPr/>
          <p:nvPr/>
        </p:nvSpPr>
        <p:spPr>
          <a:xfrm rot="5400000">
            <a:off x="5147191" y="3978592"/>
            <a:ext cx="5562600" cy="183686"/>
          </a:xfrm>
          <a:prstGeom prst="flowChartProcess">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xmlns="" val="3870050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4A49C-5427-4DD6-9821-0498364DCC9C}"/>
              </a:ext>
            </a:extLst>
          </p:cNvPr>
          <p:cNvSpPr>
            <a:spLocks noGrp="1"/>
          </p:cNvSpPr>
          <p:nvPr>
            <p:ph type="title"/>
          </p:nvPr>
        </p:nvSpPr>
        <p:spPr/>
        <p:txBody>
          <a:bodyPr/>
          <a:lstStyle/>
          <a:p>
            <a:r>
              <a:rPr lang="en-IN" b="1" dirty="0" err="1"/>
              <a:t>Angiogensis</a:t>
            </a:r>
            <a:r>
              <a:rPr lang="en-IN" b="1" dirty="0"/>
              <a:t> inhibitors</a:t>
            </a:r>
            <a:endParaRPr lang="en-IN" dirty="0"/>
          </a:p>
        </p:txBody>
      </p:sp>
      <p:sp>
        <p:nvSpPr>
          <p:cNvPr id="3" name="Content Placeholder 2">
            <a:extLst>
              <a:ext uri="{FF2B5EF4-FFF2-40B4-BE49-F238E27FC236}">
                <a16:creationId xmlns:a16="http://schemas.microsoft.com/office/drawing/2014/main" xmlns="" id="{9CE7D53D-3921-43EA-837D-222E2FF46F1A}"/>
              </a:ext>
            </a:extLst>
          </p:cNvPr>
          <p:cNvSpPr>
            <a:spLocks noGrp="1"/>
          </p:cNvSpPr>
          <p:nvPr>
            <p:ph idx="1"/>
          </p:nvPr>
        </p:nvSpPr>
        <p:spPr>
          <a:xfrm>
            <a:off x="0" y="2489200"/>
            <a:ext cx="9144000" cy="4368800"/>
          </a:xfrm>
        </p:spPr>
        <p:txBody>
          <a:bodyPr>
            <a:normAutofit/>
          </a:bodyPr>
          <a:lstStyle/>
          <a:p>
            <a:r>
              <a:rPr lang="en-IN" dirty="0"/>
              <a:t>They block the growth of new </a:t>
            </a:r>
            <a:r>
              <a:rPr lang="en-IN" dirty="0">
                <a:hlinkClick r:id="rId2"/>
              </a:rPr>
              <a:t>blood vessels</a:t>
            </a:r>
            <a:r>
              <a:rPr lang="en-IN" dirty="0"/>
              <a:t> to </a:t>
            </a:r>
            <a:r>
              <a:rPr lang="en-IN" dirty="0" err="1"/>
              <a:t>tumors</a:t>
            </a:r>
            <a:r>
              <a:rPr lang="en-IN" dirty="0"/>
              <a:t> (a process called </a:t>
            </a:r>
            <a:r>
              <a:rPr lang="en-IN" dirty="0" err="1"/>
              <a:t>tumor</a:t>
            </a:r>
            <a:r>
              <a:rPr lang="en-IN" dirty="0"/>
              <a:t> angiogenesis).</a:t>
            </a:r>
          </a:p>
          <a:p>
            <a:endParaRPr lang="en-IN" dirty="0"/>
          </a:p>
          <a:p>
            <a:r>
              <a:rPr lang="en-IN" dirty="0"/>
              <a:t>A blood supply is necessary for </a:t>
            </a:r>
            <a:r>
              <a:rPr lang="en-IN" dirty="0" err="1"/>
              <a:t>tumors</a:t>
            </a:r>
            <a:r>
              <a:rPr lang="en-IN" dirty="0"/>
              <a:t> to grow beyond a certain size because blood provides the </a:t>
            </a:r>
            <a:r>
              <a:rPr lang="en-IN" dirty="0">
                <a:hlinkClick r:id="rId3"/>
              </a:rPr>
              <a:t>oxygen</a:t>
            </a:r>
            <a:r>
              <a:rPr lang="en-IN" dirty="0"/>
              <a:t> and </a:t>
            </a:r>
            <a:r>
              <a:rPr lang="en-IN" dirty="0">
                <a:hlinkClick r:id="rId4"/>
              </a:rPr>
              <a:t>nutrients</a:t>
            </a:r>
            <a:r>
              <a:rPr lang="en-IN" dirty="0"/>
              <a:t> that </a:t>
            </a:r>
            <a:r>
              <a:rPr lang="en-IN" dirty="0" err="1"/>
              <a:t>tumors</a:t>
            </a:r>
            <a:r>
              <a:rPr lang="en-IN" dirty="0"/>
              <a:t> need for continued growth. </a:t>
            </a:r>
          </a:p>
          <a:p>
            <a:endParaRPr lang="en-IN" dirty="0"/>
          </a:p>
          <a:p>
            <a:r>
              <a:rPr lang="en-IN" dirty="0"/>
              <a:t>Treatments that interfere with angiogenesis may block </a:t>
            </a:r>
            <a:r>
              <a:rPr lang="en-IN" dirty="0" err="1"/>
              <a:t>tumor</a:t>
            </a:r>
            <a:r>
              <a:rPr lang="en-IN" dirty="0"/>
              <a:t> growth. </a:t>
            </a:r>
          </a:p>
          <a:p>
            <a:endParaRPr lang="en-IN" dirty="0"/>
          </a:p>
          <a:p>
            <a:r>
              <a:rPr lang="en-IN" dirty="0"/>
              <a:t>Some targeted therapies that inhibit angiogenesis interfere with the action of </a:t>
            </a:r>
            <a:r>
              <a:rPr lang="en-IN" dirty="0">
                <a:hlinkClick r:id="rId5"/>
              </a:rPr>
              <a:t>vascular endothelial growth factor</a:t>
            </a:r>
            <a:r>
              <a:rPr lang="en-IN" dirty="0"/>
              <a:t> (VEGF), a substance that stimulates new blood vessel formation. </a:t>
            </a:r>
            <a:r>
              <a:rPr lang="en-IN" dirty="0" err="1"/>
              <a:t>Eg</a:t>
            </a:r>
            <a:r>
              <a:rPr lang="en-IN" dirty="0"/>
              <a:t> , bevacizumab.</a:t>
            </a:r>
          </a:p>
        </p:txBody>
      </p:sp>
      <p:sp>
        <p:nvSpPr>
          <p:cNvPr id="4" name="Rectangle 3">
            <a:extLst>
              <a:ext uri="{FF2B5EF4-FFF2-40B4-BE49-F238E27FC236}">
                <a16:creationId xmlns:a16="http://schemas.microsoft.com/office/drawing/2014/main" xmlns="" id="{B7A365F8-8C62-4492-974F-91E0D17DD5AE}"/>
              </a:ext>
            </a:extLst>
          </p:cNvPr>
          <p:cNvSpPr/>
          <p:nvPr/>
        </p:nvSpPr>
        <p:spPr>
          <a:xfrm>
            <a:off x="-420071" y="1136134"/>
            <a:ext cx="332142" cy="369332"/>
          </a:xfrm>
          <a:prstGeom prst="rect">
            <a:avLst/>
          </a:prstGeom>
        </p:spPr>
        <p:txBody>
          <a:bodyPr wrap="none">
            <a:spAutoFit/>
          </a:bodyPr>
          <a:lstStyle/>
          <a:p>
            <a:r>
              <a:rPr lang="en-IN" b="1" dirty="0"/>
              <a:t>e</a:t>
            </a:r>
            <a:endParaRPr lang="en-IN" dirty="0"/>
          </a:p>
        </p:txBody>
      </p:sp>
    </p:spTree>
    <p:extLst>
      <p:ext uri="{BB962C8B-B14F-4D97-AF65-F5344CB8AC3E}">
        <p14:creationId xmlns:p14="http://schemas.microsoft.com/office/powerpoint/2010/main" xmlns="" val="232252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4A49C-5427-4DD6-9821-0498364DCC9C}"/>
              </a:ext>
            </a:extLst>
          </p:cNvPr>
          <p:cNvSpPr>
            <a:spLocks noGrp="1"/>
          </p:cNvSpPr>
          <p:nvPr>
            <p:ph type="title"/>
          </p:nvPr>
        </p:nvSpPr>
        <p:spPr/>
        <p:txBody>
          <a:bodyPr/>
          <a:lstStyle/>
          <a:p>
            <a:r>
              <a:rPr lang="en-IN" b="1" dirty="0"/>
              <a:t>HORMONE THERAPY </a:t>
            </a:r>
            <a:endParaRPr lang="en-IN" dirty="0"/>
          </a:p>
        </p:txBody>
      </p:sp>
      <p:sp>
        <p:nvSpPr>
          <p:cNvPr id="3" name="Content Placeholder 2">
            <a:extLst>
              <a:ext uri="{FF2B5EF4-FFF2-40B4-BE49-F238E27FC236}">
                <a16:creationId xmlns:a16="http://schemas.microsoft.com/office/drawing/2014/main" xmlns="" id="{9CE7D53D-3921-43EA-837D-222E2FF46F1A}"/>
              </a:ext>
            </a:extLst>
          </p:cNvPr>
          <p:cNvSpPr>
            <a:spLocks noGrp="1"/>
          </p:cNvSpPr>
          <p:nvPr>
            <p:ph idx="1"/>
          </p:nvPr>
        </p:nvSpPr>
        <p:spPr>
          <a:xfrm>
            <a:off x="864382" y="2489200"/>
            <a:ext cx="7593818" cy="3530600"/>
          </a:xfrm>
        </p:spPr>
        <p:txBody>
          <a:bodyPr/>
          <a:lstStyle/>
          <a:p>
            <a:r>
              <a:rPr lang="en-IN" b="1" dirty="0"/>
              <a:t>Hormone therapies</a:t>
            </a:r>
            <a:r>
              <a:rPr lang="en-IN" dirty="0"/>
              <a:t> slow or stop the growth of hormone-sensitive </a:t>
            </a:r>
            <a:r>
              <a:rPr lang="en-IN" dirty="0" err="1"/>
              <a:t>tumors</a:t>
            </a:r>
            <a:r>
              <a:rPr lang="en-IN" dirty="0"/>
              <a:t>, which require certain </a:t>
            </a:r>
            <a:r>
              <a:rPr lang="en-IN" dirty="0">
                <a:hlinkClick r:id="rId2"/>
              </a:rPr>
              <a:t>hormones</a:t>
            </a:r>
            <a:r>
              <a:rPr lang="en-IN" dirty="0"/>
              <a:t> to grow. Hormone therapies act by preventing the body from producing the hormones or by interfering with the action of the hormones. Hormone therapies have been approved for both breast cancer and prostate cancer</a:t>
            </a:r>
          </a:p>
          <a:p>
            <a:endParaRPr lang="en-IN" dirty="0"/>
          </a:p>
          <a:p>
            <a:r>
              <a:rPr lang="en-IN" dirty="0"/>
              <a:t>EG; tamoxifen , </a:t>
            </a:r>
            <a:r>
              <a:rPr lang="en-IN" dirty="0" err="1"/>
              <a:t>anastrozole</a:t>
            </a:r>
            <a:r>
              <a:rPr lang="en-IN" dirty="0"/>
              <a:t> ,letrozole.</a:t>
            </a:r>
          </a:p>
          <a:p>
            <a:endParaRPr lang="en-IN" dirty="0"/>
          </a:p>
        </p:txBody>
      </p:sp>
    </p:spTree>
    <p:extLst>
      <p:ext uri="{BB962C8B-B14F-4D97-AF65-F5344CB8AC3E}">
        <p14:creationId xmlns:p14="http://schemas.microsoft.com/office/powerpoint/2010/main" xmlns="" val="2748817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4A49C-5427-4DD6-9821-0498364DCC9C}"/>
              </a:ext>
            </a:extLst>
          </p:cNvPr>
          <p:cNvSpPr>
            <a:spLocks noGrp="1"/>
          </p:cNvSpPr>
          <p:nvPr>
            <p:ph type="title"/>
          </p:nvPr>
        </p:nvSpPr>
        <p:spPr/>
        <p:txBody>
          <a:bodyPr/>
          <a:lstStyle/>
          <a:p>
            <a:r>
              <a:rPr lang="en-IN" b="1" dirty="0"/>
              <a:t>IMMUNOTEREAPIES</a:t>
            </a:r>
            <a:endParaRPr lang="en-IN" dirty="0"/>
          </a:p>
        </p:txBody>
      </p:sp>
      <p:sp>
        <p:nvSpPr>
          <p:cNvPr id="3" name="Content Placeholder 2">
            <a:extLst>
              <a:ext uri="{FF2B5EF4-FFF2-40B4-BE49-F238E27FC236}">
                <a16:creationId xmlns:a16="http://schemas.microsoft.com/office/drawing/2014/main" xmlns="" id="{9CE7D53D-3921-43EA-837D-222E2FF46F1A}"/>
              </a:ext>
            </a:extLst>
          </p:cNvPr>
          <p:cNvSpPr>
            <a:spLocks noGrp="1"/>
          </p:cNvSpPr>
          <p:nvPr>
            <p:ph idx="1"/>
          </p:nvPr>
        </p:nvSpPr>
        <p:spPr>
          <a:xfrm>
            <a:off x="864382" y="2489200"/>
            <a:ext cx="7593818" cy="3530600"/>
          </a:xfrm>
        </p:spPr>
        <p:txBody>
          <a:bodyPr/>
          <a:lstStyle/>
          <a:p>
            <a:r>
              <a:rPr lang="en-IN" b="1" dirty="0"/>
              <a:t>Immunotherapies</a:t>
            </a:r>
            <a:r>
              <a:rPr lang="en-IN" dirty="0"/>
              <a:t> trigger the </a:t>
            </a:r>
            <a:r>
              <a:rPr lang="en-IN" dirty="0">
                <a:hlinkClick r:id="rId2"/>
              </a:rPr>
              <a:t>immune system</a:t>
            </a:r>
            <a:r>
              <a:rPr lang="en-IN" dirty="0"/>
              <a:t> to destroy cancer cells. Some immunotherapies are </a:t>
            </a:r>
            <a:r>
              <a:rPr lang="en-IN" dirty="0">
                <a:hlinkClick r:id="rId3"/>
              </a:rPr>
              <a:t>monoclonal antibodies</a:t>
            </a:r>
            <a:r>
              <a:rPr lang="en-IN" dirty="0"/>
              <a:t> that recognize specific molecules on the surface of cancer cells. Binding of the monoclonal antibody to the target molecule results in the immune destruction of cells that express that target molecule. Other monoclonal antibodies bind to certain immune cells to help these cells better kill cancer cells</a:t>
            </a:r>
          </a:p>
          <a:p>
            <a:endParaRPr lang="en-IN" dirty="0"/>
          </a:p>
          <a:p>
            <a:r>
              <a:rPr lang="en-IN" dirty="0"/>
              <a:t>EG; </a:t>
            </a:r>
            <a:r>
              <a:rPr lang="en-IN" dirty="0" err="1"/>
              <a:t>tremelimumab</a:t>
            </a:r>
            <a:r>
              <a:rPr lang="en-IN" dirty="0"/>
              <a:t> , </a:t>
            </a:r>
            <a:r>
              <a:rPr lang="en-IN" dirty="0" err="1"/>
              <a:t>blinatomumab</a:t>
            </a:r>
            <a:endParaRPr lang="en-IN" dirty="0"/>
          </a:p>
        </p:txBody>
      </p:sp>
    </p:spTree>
    <p:extLst>
      <p:ext uri="{BB962C8B-B14F-4D97-AF65-F5344CB8AC3E}">
        <p14:creationId xmlns:p14="http://schemas.microsoft.com/office/powerpoint/2010/main" xmlns="" val="2396163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6C18B-CAE1-407A-AEE6-6C81720CF8F2}"/>
              </a:ext>
            </a:extLst>
          </p:cNvPr>
          <p:cNvSpPr>
            <a:spLocks noGrp="1"/>
          </p:cNvSpPr>
          <p:nvPr>
            <p:ph type="title"/>
          </p:nvPr>
        </p:nvSpPr>
        <p:spPr>
          <a:xfrm>
            <a:off x="381000" y="13252"/>
            <a:ext cx="8229600" cy="1143000"/>
          </a:xfrm>
        </p:spPr>
        <p:txBody>
          <a:bodyPr>
            <a:normAutofit/>
          </a:bodyPr>
          <a:lstStyle/>
          <a:p>
            <a:r>
              <a:rPr lang="en-IN" dirty="0">
                <a:solidFill>
                  <a:schemeClr val="tx1"/>
                </a:solidFill>
              </a:rPr>
              <a:t>Methods In Targeted Therapy Development</a:t>
            </a:r>
          </a:p>
        </p:txBody>
      </p:sp>
      <p:sp>
        <p:nvSpPr>
          <p:cNvPr id="3" name="Content Placeholder 2">
            <a:extLst>
              <a:ext uri="{FF2B5EF4-FFF2-40B4-BE49-F238E27FC236}">
                <a16:creationId xmlns:a16="http://schemas.microsoft.com/office/drawing/2014/main" xmlns="" id="{5970E21C-9632-4B00-8FDB-E878753D7970}"/>
              </a:ext>
            </a:extLst>
          </p:cNvPr>
          <p:cNvSpPr>
            <a:spLocks noGrp="1"/>
          </p:cNvSpPr>
          <p:nvPr>
            <p:ph idx="1"/>
          </p:nvPr>
        </p:nvSpPr>
        <p:spPr>
          <a:xfrm>
            <a:off x="0" y="1600200"/>
            <a:ext cx="8991600" cy="5334000"/>
          </a:xfrm>
        </p:spPr>
        <p:txBody>
          <a:bodyPr>
            <a:normAutofit/>
          </a:bodyPr>
          <a:lstStyle/>
          <a:p>
            <a:r>
              <a:rPr lang="en-IN" b="1" dirty="0"/>
              <a:t>Chromosome Assessment—Cytogenetic Testing</a:t>
            </a:r>
          </a:p>
          <a:p>
            <a:r>
              <a:rPr lang="en-IN" dirty="0"/>
              <a:t>It’s the process of Examining the number and structure of chromosomes</a:t>
            </a:r>
          </a:p>
          <a:p>
            <a:endParaRPr lang="en-IN" dirty="0"/>
          </a:p>
          <a:p>
            <a:endParaRPr lang="en-IN" dirty="0"/>
          </a:p>
          <a:p>
            <a:endParaRPr lang="en-IN" dirty="0"/>
          </a:p>
          <a:p>
            <a:endParaRPr lang="en-IN" dirty="0"/>
          </a:p>
          <a:p>
            <a:endParaRPr lang="en-IN" dirty="0"/>
          </a:p>
          <a:p>
            <a:r>
              <a:rPr lang="en-IN" dirty="0"/>
              <a:t>In cytogenetic testing, the numbers and structure of chromosomes are examined .</a:t>
            </a:r>
          </a:p>
          <a:p>
            <a:endParaRPr lang="en-IN" dirty="0"/>
          </a:p>
          <a:p>
            <a:pPr marL="0" indent="0">
              <a:buNone/>
            </a:pPr>
            <a:endParaRPr lang="en-IN" dirty="0"/>
          </a:p>
          <a:p>
            <a:r>
              <a:rPr lang="en-IN" dirty="0"/>
              <a:t>In this method cancer cells are </a:t>
            </a:r>
            <a:r>
              <a:rPr lang="en-IN" u="sng" dirty="0" err="1"/>
              <a:t>freezed</a:t>
            </a:r>
            <a:r>
              <a:rPr lang="en-IN" u="sng" dirty="0"/>
              <a:t> </a:t>
            </a:r>
            <a:r>
              <a:rPr lang="en-IN" dirty="0"/>
              <a:t>during the process of cell division.</a:t>
            </a:r>
          </a:p>
          <a:p>
            <a:endParaRPr lang="en-IN" dirty="0"/>
          </a:p>
          <a:p>
            <a:pPr marL="0" indent="0">
              <a:buNone/>
            </a:pPr>
            <a:endParaRPr lang="en-IN" dirty="0"/>
          </a:p>
        </p:txBody>
      </p:sp>
      <p:pic>
        <p:nvPicPr>
          <p:cNvPr id="4" name="Picture 3">
            <a:extLst>
              <a:ext uri="{FF2B5EF4-FFF2-40B4-BE49-F238E27FC236}">
                <a16:creationId xmlns:a16="http://schemas.microsoft.com/office/drawing/2014/main" xmlns="" id="{970A3FCF-C849-4348-8044-4B3880DD1C74}"/>
              </a:ext>
            </a:extLst>
          </p:cNvPr>
          <p:cNvPicPr>
            <a:picLocks noChangeAspect="1"/>
          </p:cNvPicPr>
          <p:nvPr/>
        </p:nvPicPr>
        <p:blipFill>
          <a:blip r:embed="rId2" cstate="print"/>
          <a:stretch>
            <a:fillRect/>
          </a:stretch>
        </p:blipFill>
        <p:spPr>
          <a:xfrm>
            <a:off x="3276600" y="2514600"/>
            <a:ext cx="5029200" cy="1335438"/>
          </a:xfrm>
          <a:prstGeom prst="rect">
            <a:avLst/>
          </a:prstGeom>
        </p:spPr>
      </p:pic>
    </p:spTree>
    <p:extLst>
      <p:ext uri="{BB962C8B-B14F-4D97-AF65-F5344CB8AC3E}">
        <p14:creationId xmlns:p14="http://schemas.microsoft.com/office/powerpoint/2010/main" xmlns="" val="1286595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18D2E-2798-487E-BB28-A56D0C7E47E7}"/>
              </a:ext>
            </a:extLst>
          </p:cNvPr>
          <p:cNvSpPr>
            <a:spLocks noGrp="1"/>
          </p:cNvSpPr>
          <p:nvPr>
            <p:ph type="title"/>
          </p:nvPr>
        </p:nvSpPr>
        <p:spPr>
          <a:xfrm>
            <a:off x="1219200" y="1066800"/>
            <a:ext cx="7772400" cy="938465"/>
          </a:xfrm>
        </p:spPr>
        <p:txBody>
          <a:bodyPr/>
          <a:lstStyle/>
          <a:p>
            <a:r>
              <a:rPr lang="en-IN" dirty="0" smtClean="0"/>
              <a:t>Differences between Targeted therapies and standard</a:t>
            </a:r>
            <a:r>
              <a:rPr lang="en-IN" dirty="0"/>
              <a:t> chemotherapy</a:t>
            </a:r>
            <a:r>
              <a:rPr lang="en-IN" u="sng" dirty="0"/>
              <a:t> </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08E10770-E941-457E-9307-BE9AEEAF2DA4}"/>
              </a:ext>
            </a:extLst>
          </p:cNvPr>
          <p:cNvSpPr>
            <a:spLocks noGrp="1"/>
          </p:cNvSpPr>
          <p:nvPr>
            <p:ph idx="1"/>
          </p:nvPr>
        </p:nvSpPr>
        <p:spPr>
          <a:xfrm>
            <a:off x="0" y="2489200"/>
            <a:ext cx="9144000" cy="4368800"/>
          </a:xfrm>
        </p:spPr>
        <p:txBody>
          <a:bodyPr>
            <a:normAutofit/>
          </a:bodyPr>
          <a:lstStyle/>
          <a:p>
            <a:pPr fontAlgn="base"/>
            <a:r>
              <a:rPr lang="en-IN" dirty="0"/>
              <a:t>Targeted therapies act on specific molecular targets that are associated with cancer, whereas most standard chemotherapies act on all rapidly dividing normal and cancerous cells.</a:t>
            </a:r>
          </a:p>
          <a:p>
            <a:pPr fontAlgn="base"/>
            <a:endParaRPr lang="en-IN" dirty="0"/>
          </a:p>
          <a:p>
            <a:pPr fontAlgn="base"/>
            <a:r>
              <a:rPr lang="en-IN" dirty="0"/>
              <a:t>Targeted therapies are deliberately chosen or designed to interact with their target, whereas many standard chemotherapies were identified because they kill cells. </a:t>
            </a:r>
          </a:p>
          <a:p>
            <a:pPr fontAlgn="base"/>
            <a:endParaRPr lang="en-IN" dirty="0"/>
          </a:p>
          <a:p>
            <a:pPr fontAlgn="base"/>
            <a:r>
              <a:rPr lang="en-IN" dirty="0"/>
              <a:t>Targeted therapies are often </a:t>
            </a:r>
            <a:r>
              <a:rPr lang="en-IN" dirty="0">
                <a:solidFill>
                  <a:schemeClr val="tx1"/>
                </a:solidFill>
              </a:rPr>
              <a:t>cytostatic</a:t>
            </a:r>
            <a:r>
              <a:rPr lang="en-IN" dirty="0"/>
              <a:t> (that is, they block </a:t>
            </a:r>
            <a:r>
              <a:rPr lang="en-IN" dirty="0" err="1"/>
              <a:t>tumor</a:t>
            </a:r>
            <a:r>
              <a:rPr lang="en-IN" dirty="0"/>
              <a:t> cell </a:t>
            </a:r>
            <a:r>
              <a:rPr lang="en-IN" u="sng" dirty="0">
                <a:solidFill>
                  <a:schemeClr val="tx1"/>
                </a:solidFill>
              </a:rPr>
              <a:t>proliferation</a:t>
            </a:r>
            <a:r>
              <a:rPr lang="en-IN" dirty="0">
                <a:solidFill>
                  <a:schemeClr val="tx1"/>
                </a:solidFill>
              </a:rPr>
              <a:t>)</a:t>
            </a:r>
            <a:r>
              <a:rPr lang="en-IN" dirty="0"/>
              <a:t>, whereas standard chemotherapy agents are </a:t>
            </a:r>
            <a:r>
              <a:rPr lang="en-IN" u="sng" dirty="0" err="1">
                <a:solidFill>
                  <a:schemeClr val="tx1"/>
                </a:solidFill>
              </a:rPr>
              <a:t>cyttotoxi</a:t>
            </a:r>
            <a:r>
              <a:rPr lang="en-IN" dirty="0" err="1">
                <a:solidFill>
                  <a:schemeClr val="tx1"/>
                </a:solidFill>
              </a:rPr>
              <a:t>c</a:t>
            </a:r>
            <a:r>
              <a:rPr lang="en-IN" dirty="0"/>
              <a:t> (that is, they kill </a:t>
            </a:r>
            <a:r>
              <a:rPr lang="en-IN" dirty="0" err="1"/>
              <a:t>tumor</a:t>
            </a:r>
            <a:r>
              <a:rPr lang="en-IN" dirty="0"/>
              <a:t> cells). </a:t>
            </a:r>
          </a:p>
          <a:p>
            <a:endParaRPr lang="en-IN" dirty="0"/>
          </a:p>
        </p:txBody>
      </p:sp>
    </p:spTree>
    <p:extLst>
      <p:ext uri="{BB962C8B-B14F-4D97-AF65-F5344CB8AC3E}">
        <p14:creationId xmlns:p14="http://schemas.microsoft.com/office/powerpoint/2010/main" xmlns="" val="1227821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441F643-2D58-40F3-9F3B-8E5EF5E489F4}"/>
              </a:ext>
            </a:extLst>
          </p:cNvPr>
          <p:cNvSpPr>
            <a:spLocks noGrp="1"/>
          </p:cNvSpPr>
          <p:nvPr>
            <p:ph idx="1"/>
          </p:nvPr>
        </p:nvSpPr>
        <p:spPr>
          <a:xfrm>
            <a:off x="457200" y="381000"/>
            <a:ext cx="8229600" cy="6096000"/>
          </a:xfrm>
        </p:spPr>
        <p:txBody>
          <a:bodyPr>
            <a:normAutofit lnSpcReduction="10000"/>
          </a:bodyPr>
          <a:lstStyle/>
          <a:p>
            <a:endParaRPr lang="en-IN" dirty="0"/>
          </a:p>
          <a:p>
            <a:endParaRPr lang="en-IN" dirty="0"/>
          </a:p>
          <a:p>
            <a:endParaRPr lang="en-IN" sz="2200" dirty="0"/>
          </a:p>
          <a:p>
            <a:r>
              <a:rPr lang="en-IN" sz="2200" dirty="0"/>
              <a:t>At this stage, the chromosomes are readily visible and can be compared to those of normal cells.</a:t>
            </a:r>
          </a:p>
          <a:p>
            <a:endParaRPr lang="en-IN" sz="2200" dirty="0"/>
          </a:p>
          <a:p>
            <a:r>
              <a:rPr lang="en-IN" sz="2400" dirty="0"/>
              <a:t>Once these changes are identified, they can be further </a:t>
            </a:r>
            <a:r>
              <a:rPr lang="en-IN" sz="2400" dirty="0" err="1"/>
              <a:t>analyzed</a:t>
            </a:r>
            <a:r>
              <a:rPr lang="en-IN" sz="2400" dirty="0"/>
              <a:t>  to determine which genes are involved.</a:t>
            </a:r>
          </a:p>
          <a:p>
            <a:endParaRPr lang="en-IN" sz="2200" dirty="0"/>
          </a:p>
          <a:p>
            <a:endParaRPr lang="en-IN" sz="2200" dirty="0"/>
          </a:p>
          <a:p>
            <a:r>
              <a:rPr lang="en-IN" sz="2400" dirty="0"/>
              <a:t>This is the method that </a:t>
            </a:r>
            <a:r>
              <a:rPr lang="en-IN" sz="2400" u="sng" dirty="0"/>
              <a:t>was used to identify </a:t>
            </a:r>
            <a:r>
              <a:rPr lang="en-IN" sz="2400" dirty="0"/>
              <a:t>the </a:t>
            </a:r>
            <a:r>
              <a:rPr lang="en-IN" sz="2400" u="sng" dirty="0"/>
              <a:t>Philadelphia chromosome</a:t>
            </a:r>
            <a:r>
              <a:rPr lang="en-IN" sz="2400" dirty="0"/>
              <a:t>—the shortened version of chromosome #22 that contains the abnormal BCR-ABL gene </a:t>
            </a:r>
            <a:r>
              <a:rPr lang="en-IN" sz="2400" dirty="0">
                <a:solidFill>
                  <a:schemeClr val="tx1"/>
                </a:solidFill>
              </a:rPr>
              <a:t>that </a:t>
            </a:r>
            <a:r>
              <a:rPr lang="en-IN" sz="2400" u="sng" dirty="0">
                <a:solidFill>
                  <a:schemeClr val="tx1"/>
                </a:solidFill>
              </a:rPr>
              <a:t>causes chronic myelogenous </a:t>
            </a:r>
            <a:r>
              <a:rPr lang="en-IN" sz="2400" u="sng" dirty="0" err="1">
                <a:solidFill>
                  <a:schemeClr val="tx1"/>
                </a:solidFill>
              </a:rPr>
              <a:t>leukemia</a:t>
            </a:r>
            <a:r>
              <a:rPr lang="en-IN" sz="2400" u="sng" dirty="0">
                <a:solidFill>
                  <a:schemeClr val="tx1"/>
                </a:solidFill>
              </a:rPr>
              <a:t>.</a:t>
            </a:r>
          </a:p>
          <a:p>
            <a:endParaRPr lang="en-IN" sz="2200" dirty="0"/>
          </a:p>
        </p:txBody>
      </p:sp>
    </p:spTree>
    <p:extLst>
      <p:ext uri="{BB962C8B-B14F-4D97-AF65-F5344CB8AC3E}">
        <p14:creationId xmlns:p14="http://schemas.microsoft.com/office/powerpoint/2010/main" xmlns="" val="1418642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7F3E8-833D-495D-AB88-C657F51402AC}"/>
              </a:ext>
            </a:extLst>
          </p:cNvPr>
          <p:cNvSpPr>
            <a:spLocks noGrp="1"/>
          </p:cNvSpPr>
          <p:nvPr>
            <p:ph type="title"/>
          </p:nvPr>
        </p:nvSpPr>
        <p:spPr/>
        <p:txBody>
          <a:bodyPr>
            <a:normAutofit fontScale="90000"/>
          </a:bodyPr>
          <a:lstStyle/>
          <a:p>
            <a:r>
              <a:rPr lang="en-IN" b="1" dirty="0"/>
              <a:t>Assessment of DNA Sequences and Genes—DNA Microarrays</a:t>
            </a:r>
            <a:endParaRPr lang="en-IN" dirty="0"/>
          </a:p>
        </p:txBody>
      </p:sp>
      <p:sp>
        <p:nvSpPr>
          <p:cNvPr id="3" name="Content Placeholder 2">
            <a:extLst>
              <a:ext uri="{FF2B5EF4-FFF2-40B4-BE49-F238E27FC236}">
                <a16:creationId xmlns:a16="http://schemas.microsoft.com/office/drawing/2014/main" xmlns="" id="{2441F643-2D58-40F3-9F3B-8E5EF5E489F4}"/>
              </a:ext>
            </a:extLst>
          </p:cNvPr>
          <p:cNvSpPr>
            <a:spLocks noGrp="1"/>
          </p:cNvSpPr>
          <p:nvPr>
            <p:ph idx="1"/>
          </p:nvPr>
        </p:nvSpPr>
        <p:spPr>
          <a:xfrm>
            <a:off x="457200" y="2209800"/>
            <a:ext cx="8229600" cy="4525963"/>
          </a:xfrm>
        </p:spPr>
        <p:txBody>
          <a:bodyPr>
            <a:normAutofit fontScale="92500" lnSpcReduction="10000"/>
          </a:bodyPr>
          <a:lstStyle/>
          <a:p>
            <a:r>
              <a:rPr lang="en-IN" sz="2800" i="1" dirty="0"/>
              <a:t>DNA microarray technology allows the detection of hundreds or thousands of genes at once.</a:t>
            </a:r>
          </a:p>
          <a:p>
            <a:pPr marL="0" indent="0">
              <a:buNone/>
            </a:pPr>
            <a:endParaRPr lang="en-IN" sz="2800" i="1" dirty="0"/>
          </a:p>
          <a:p>
            <a:r>
              <a:rPr lang="en-IN" sz="2800" i="1" dirty="0"/>
              <a:t>Each dot on the microarray contains a DNA probe that can bind to a specific sequence of DNA. </a:t>
            </a:r>
          </a:p>
          <a:p>
            <a:endParaRPr lang="en-IN" sz="2800" i="1" dirty="0"/>
          </a:p>
          <a:p>
            <a:r>
              <a:rPr lang="en-IN" sz="2800" i="1" dirty="0"/>
              <a:t>If a given sequence of DNA is present in the sample, it will stick to the microarray and give off a colour. </a:t>
            </a:r>
          </a:p>
          <a:p>
            <a:endParaRPr lang="en-IN" i="1" dirty="0"/>
          </a:p>
          <a:p>
            <a:endParaRPr lang="en-IN" i="1" dirty="0"/>
          </a:p>
        </p:txBody>
      </p:sp>
    </p:spTree>
    <p:extLst>
      <p:ext uri="{BB962C8B-B14F-4D97-AF65-F5344CB8AC3E}">
        <p14:creationId xmlns:p14="http://schemas.microsoft.com/office/powerpoint/2010/main" xmlns="" val="80696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D380A3-75B8-47CB-87C7-95040E8CBBD4}"/>
              </a:ext>
            </a:extLst>
          </p:cNvPr>
          <p:cNvSpPr>
            <a:spLocks noGrp="1"/>
          </p:cNvSpPr>
          <p:nvPr>
            <p:ph idx="1"/>
          </p:nvPr>
        </p:nvSpPr>
        <p:spPr>
          <a:xfrm>
            <a:off x="533400" y="381000"/>
            <a:ext cx="8229600" cy="4525963"/>
          </a:xfrm>
        </p:spPr>
        <p:txBody>
          <a:bodyPr/>
          <a:lstStyle/>
          <a:p>
            <a:r>
              <a:rPr lang="en-IN" sz="2600" i="1" dirty="0"/>
              <a:t>The </a:t>
            </a:r>
            <a:r>
              <a:rPr lang="en-IN" sz="2600" i="1" dirty="0" err="1"/>
              <a:t>colored</a:t>
            </a:r>
            <a:r>
              <a:rPr lang="en-IN" sz="2600" i="1" dirty="0"/>
              <a:t> dots indicate the DNA sequences that are present in the sample of DNA taken from a cell.</a:t>
            </a:r>
          </a:p>
          <a:p>
            <a:pPr marL="0" indent="0">
              <a:buNone/>
            </a:pPr>
            <a:endParaRPr lang="en-IN" sz="2600" i="1" dirty="0"/>
          </a:p>
          <a:p>
            <a:r>
              <a:rPr lang="en-IN" sz="2600" i="1" dirty="0"/>
              <a:t>The DNA from the cancer cells are compare4d to that of normal cells which helps for treatment .</a:t>
            </a:r>
            <a:endParaRPr lang="en-IN" sz="2600" dirty="0"/>
          </a:p>
          <a:p>
            <a:endParaRPr lang="en-IN" dirty="0"/>
          </a:p>
        </p:txBody>
      </p:sp>
      <p:pic>
        <p:nvPicPr>
          <p:cNvPr id="6" name="Picture 5">
            <a:extLst>
              <a:ext uri="{FF2B5EF4-FFF2-40B4-BE49-F238E27FC236}">
                <a16:creationId xmlns:a16="http://schemas.microsoft.com/office/drawing/2014/main" xmlns="" id="{531D8601-2E2E-4411-BAF6-141CAF14C12F}"/>
              </a:ext>
            </a:extLst>
          </p:cNvPr>
          <p:cNvPicPr>
            <a:picLocks noChangeAspect="1"/>
          </p:cNvPicPr>
          <p:nvPr/>
        </p:nvPicPr>
        <p:blipFill>
          <a:blip r:embed="rId2" cstate="print"/>
          <a:stretch>
            <a:fillRect/>
          </a:stretch>
        </p:blipFill>
        <p:spPr>
          <a:xfrm>
            <a:off x="500270" y="3733800"/>
            <a:ext cx="8159298" cy="2831672"/>
          </a:xfrm>
          <a:prstGeom prst="rect">
            <a:avLst/>
          </a:prstGeom>
        </p:spPr>
      </p:pic>
    </p:spTree>
    <p:extLst>
      <p:ext uri="{BB962C8B-B14F-4D97-AF65-F5344CB8AC3E}">
        <p14:creationId xmlns:p14="http://schemas.microsoft.com/office/powerpoint/2010/main" xmlns="" val="872830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 OF TARGETED CANCER THERAPY </a:t>
            </a:r>
            <a:endParaRPr lang="en-US" dirty="0"/>
          </a:p>
        </p:txBody>
      </p:sp>
      <p:sp>
        <p:nvSpPr>
          <p:cNvPr id="3" name="Content Placeholder 2"/>
          <p:cNvSpPr>
            <a:spLocks noGrp="1"/>
          </p:cNvSpPr>
          <p:nvPr>
            <p:ph idx="1"/>
          </p:nvPr>
        </p:nvSpPr>
        <p:spPr>
          <a:xfrm>
            <a:off x="0" y="2489200"/>
            <a:ext cx="9144000" cy="4368800"/>
          </a:xfrm>
        </p:spPr>
        <p:txBody>
          <a:bodyPr/>
          <a:lstStyle/>
          <a:p>
            <a:pPr fontAlgn="base"/>
            <a:r>
              <a:rPr lang="en-US" sz="2400" dirty="0" smtClean="0"/>
              <a:t>Skin problems (</a:t>
            </a:r>
            <a:r>
              <a:rPr lang="en-US" sz="2400" dirty="0" err="1" smtClean="0"/>
              <a:t>acneiform</a:t>
            </a:r>
            <a:r>
              <a:rPr lang="en-US" sz="2400" dirty="0" smtClean="0"/>
              <a:t> rash, dry skin, nail changes, hair </a:t>
            </a:r>
            <a:r>
              <a:rPr lang="en-US" sz="2400" dirty="0" err="1" smtClean="0"/>
              <a:t>depigmentation</a:t>
            </a:r>
            <a:r>
              <a:rPr lang="en-US" sz="2400" dirty="0" smtClean="0"/>
              <a:t>)</a:t>
            </a:r>
          </a:p>
          <a:p>
            <a:pPr fontAlgn="base">
              <a:buNone/>
            </a:pPr>
            <a:endParaRPr lang="en-US" sz="2400" dirty="0" smtClean="0"/>
          </a:p>
          <a:p>
            <a:pPr fontAlgn="base"/>
            <a:r>
              <a:rPr lang="en-US" sz="2400" dirty="0" smtClean="0"/>
              <a:t>Problems with </a:t>
            </a:r>
            <a:r>
              <a:rPr lang="en-US" sz="2400" dirty="0" smtClean="0">
                <a:hlinkClick r:id="rId2"/>
              </a:rPr>
              <a:t>blood clotting</a:t>
            </a:r>
            <a:r>
              <a:rPr lang="en-US" sz="2400" dirty="0" smtClean="0"/>
              <a:t> and wound healing</a:t>
            </a:r>
          </a:p>
          <a:p>
            <a:pPr fontAlgn="base">
              <a:buNone/>
            </a:pPr>
            <a:endParaRPr lang="en-US" sz="2400" dirty="0" smtClean="0"/>
          </a:p>
          <a:p>
            <a:pPr fontAlgn="base"/>
            <a:r>
              <a:rPr lang="en-US" sz="2400" dirty="0" smtClean="0"/>
              <a:t>High blood pressure</a:t>
            </a:r>
          </a:p>
          <a:p>
            <a:pPr fontAlgn="base"/>
            <a:endParaRPr lang="en-US" sz="2400" dirty="0" smtClean="0"/>
          </a:p>
          <a:p>
            <a:pPr fontAlgn="base"/>
            <a:r>
              <a:rPr lang="en-US" sz="2400" dirty="0" smtClean="0"/>
              <a:t>Gastrointestinal perforation</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F4258-013B-4ECD-BDC2-EC0A016E5170}"/>
              </a:ext>
            </a:extLst>
          </p:cNvPr>
          <p:cNvSpPr>
            <a:spLocks noGrp="1"/>
          </p:cNvSpPr>
          <p:nvPr>
            <p:ph type="title"/>
          </p:nvPr>
        </p:nvSpPr>
        <p:spPr/>
        <p:txBody>
          <a:bodyPr/>
          <a:lstStyle/>
          <a:p>
            <a:r>
              <a:rPr lang="en-IN" dirty="0"/>
              <a:t>Challenges with Targeted Therapies</a:t>
            </a:r>
          </a:p>
        </p:txBody>
      </p:sp>
      <p:sp>
        <p:nvSpPr>
          <p:cNvPr id="3" name="Content Placeholder 2">
            <a:extLst>
              <a:ext uri="{FF2B5EF4-FFF2-40B4-BE49-F238E27FC236}">
                <a16:creationId xmlns:a16="http://schemas.microsoft.com/office/drawing/2014/main" xmlns="" id="{A0D78709-E221-47EF-9070-E1733BDF86B2}"/>
              </a:ext>
            </a:extLst>
          </p:cNvPr>
          <p:cNvSpPr>
            <a:spLocks noGrp="1"/>
          </p:cNvSpPr>
          <p:nvPr>
            <p:ph idx="1"/>
          </p:nvPr>
        </p:nvSpPr>
        <p:spPr/>
        <p:txBody>
          <a:bodyPr>
            <a:noAutofit/>
          </a:bodyPr>
          <a:lstStyle/>
          <a:p>
            <a:r>
              <a:rPr lang="en-IN" sz="2200" dirty="0"/>
              <a:t>Acquired Resistance</a:t>
            </a:r>
          </a:p>
          <a:p>
            <a:endParaRPr lang="en-IN" sz="2200" dirty="0"/>
          </a:p>
          <a:p>
            <a:r>
              <a:rPr lang="en-IN" sz="2200" dirty="0"/>
              <a:t>Mutations</a:t>
            </a:r>
          </a:p>
          <a:p>
            <a:endParaRPr lang="en-IN" sz="2200" dirty="0"/>
          </a:p>
          <a:p>
            <a:r>
              <a:rPr lang="en-IN" sz="2200" dirty="0"/>
              <a:t>Medication adherence / Compliance</a:t>
            </a:r>
          </a:p>
          <a:p>
            <a:endParaRPr lang="en-IN" sz="2200" dirty="0"/>
          </a:p>
          <a:p>
            <a:r>
              <a:rPr lang="en-IN" sz="2200" dirty="0"/>
              <a:t>Alteration of signalling pathways.</a:t>
            </a:r>
          </a:p>
          <a:p>
            <a:endParaRPr lang="en-IN" sz="2200" dirty="0"/>
          </a:p>
          <a:p>
            <a:r>
              <a:rPr lang="en-IN" sz="2200" dirty="0"/>
              <a:t>Cost</a:t>
            </a:r>
          </a:p>
        </p:txBody>
      </p:sp>
    </p:spTree>
    <p:extLst>
      <p:ext uri="{BB962C8B-B14F-4D97-AF65-F5344CB8AC3E}">
        <p14:creationId xmlns:p14="http://schemas.microsoft.com/office/powerpoint/2010/main" xmlns="" val="290660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F4258-013B-4ECD-BDC2-EC0A016E5170}"/>
              </a:ext>
            </a:extLst>
          </p:cNvPr>
          <p:cNvSpPr>
            <a:spLocks noGrp="1"/>
          </p:cNvSpPr>
          <p:nvPr>
            <p:ph type="title"/>
          </p:nvPr>
        </p:nvSpPr>
        <p:spPr>
          <a:xfrm>
            <a:off x="990600" y="2209800"/>
            <a:ext cx="6343672" cy="709865"/>
          </a:xfrm>
        </p:spPr>
        <p:txBody>
          <a:bodyPr/>
          <a:lstStyle/>
          <a:p>
            <a:endParaRPr lang="en-IN" sz="2400" dirty="0"/>
          </a:p>
        </p:txBody>
      </p:sp>
      <p:pic>
        <p:nvPicPr>
          <p:cNvPr id="7" name="Picture 6">
            <a:extLst>
              <a:ext uri="{FF2B5EF4-FFF2-40B4-BE49-F238E27FC236}">
                <a16:creationId xmlns:a16="http://schemas.microsoft.com/office/drawing/2014/main" xmlns="" id="{BBB3B1B5-6C4D-4B78-9549-CEB758EDC3A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5400" y="1600200"/>
            <a:ext cx="6175676" cy="3657600"/>
          </a:xfrm>
          <a:prstGeom prst="rect">
            <a:avLst/>
          </a:prstGeom>
        </p:spPr>
      </p:pic>
    </p:spTree>
    <p:extLst>
      <p:ext uri="{BB962C8B-B14F-4D97-AF65-F5344CB8AC3E}">
        <p14:creationId xmlns:p14="http://schemas.microsoft.com/office/powerpoint/2010/main" xmlns="" val="1061357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9144000" cy="1143000"/>
          </a:xfrm>
        </p:spPr>
        <p:txBody>
          <a:bodyPr>
            <a:noAutofit/>
          </a:bodyPr>
          <a:lstStyle/>
          <a:p>
            <a:r>
              <a:rPr lang="en-IN" sz="3200" dirty="0"/>
              <a:t>      WHAT ARE THE </a:t>
            </a:r>
            <a:r>
              <a:rPr lang="en-IN" sz="3200" u="sng" dirty="0"/>
              <a:t>TARGETS</a:t>
            </a:r>
            <a:r>
              <a:rPr lang="en-IN" sz="3200" dirty="0"/>
              <a:t> OF TARGETED     </a:t>
            </a:r>
            <a:br>
              <a:rPr lang="en-IN" sz="3200" dirty="0"/>
            </a:br>
            <a:r>
              <a:rPr lang="en-IN" sz="3200" dirty="0"/>
              <a:t>       THERAPIES ?</a:t>
            </a:r>
          </a:p>
        </p:txBody>
      </p:sp>
      <p:sp>
        <p:nvSpPr>
          <p:cNvPr id="3" name="Content Placeholder 2"/>
          <p:cNvSpPr>
            <a:spLocks noGrp="1"/>
          </p:cNvSpPr>
          <p:nvPr>
            <p:ph idx="1"/>
          </p:nvPr>
        </p:nvSpPr>
        <p:spPr>
          <a:xfrm>
            <a:off x="0" y="2209800"/>
            <a:ext cx="9144000" cy="4953000"/>
          </a:xfrm>
        </p:spPr>
        <p:txBody>
          <a:bodyPr>
            <a:normAutofit/>
          </a:bodyPr>
          <a:lstStyle/>
          <a:p>
            <a:pPr marL="0" indent="0" algn="just">
              <a:buNone/>
            </a:pPr>
            <a:r>
              <a:rPr lang="en-IN" sz="2400" b="1" dirty="0"/>
              <a:t>         </a:t>
            </a:r>
          </a:p>
          <a:p>
            <a:pPr marL="0" indent="0" algn="just">
              <a:buNone/>
            </a:pPr>
            <a:endParaRPr lang="en-IN" sz="2400" b="1" dirty="0"/>
          </a:p>
          <a:p>
            <a:pPr marL="0" indent="0" algn="just">
              <a:buNone/>
            </a:pPr>
            <a:endParaRPr lang="en-IN" sz="2400" b="1" dirty="0"/>
          </a:p>
          <a:p>
            <a:pPr marL="0" indent="0" algn="just">
              <a:buNone/>
            </a:pPr>
            <a:r>
              <a:rPr lang="en-IN" sz="2400" b="1" dirty="0"/>
              <a:t>         a ) BIOMARKERS </a:t>
            </a:r>
          </a:p>
          <a:p>
            <a:pPr marL="0" indent="0" algn="just">
              <a:buNone/>
            </a:pPr>
            <a:r>
              <a:rPr lang="en-IN" sz="2400" b="1" dirty="0"/>
              <a:t>         b ) CELL PATHWAYS</a:t>
            </a:r>
          </a:p>
          <a:p>
            <a:pPr marL="0" indent="0" algn="just">
              <a:buNone/>
            </a:pPr>
            <a:r>
              <a:rPr lang="en-IN" sz="2400" b="1" dirty="0"/>
              <a:t>         </a:t>
            </a:r>
          </a:p>
          <a:p>
            <a:pPr marL="0" indent="0" algn="just">
              <a:buNone/>
            </a:pPr>
            <a:endParaRPr lang="en-IN" sz="2400" b="1" dirty="0"/>
          </a:p>
        </p:txBody>
      </p:sp>
    </p:spTree>
    <p:extLst>
      <p:ext uri="{BB962C8B-B14F-4D97-AF65-F5344CB8AC3E}">
        <p14:creationId xmlns:p14="http://schemas.microsoft.com/office/powerpoint/2010/main" xmlns="" val="53837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4953000"/>
          </a:xfrm>
        </p:spPr>
        <p:txBody>
          <a:bodyPr>
            <a:normAutofit/>
          </a:bodyPr>
          <a:lstStyle/>
          <a:p>
            <a:pPr marL="0" indent="0" algn="just">
              <a:buNone/>
            </a:pPr>
            <a:r>
              <a:rPr lang="en-IN" sz="2400" b="1" dirty="0"/>
              <a:t>         </a:t>
            </a:r>
          </a:p>
          <a:p>
            <a:pPr marL="0" indent="0" algn="just">
              <a:buNone/>
            </a:pPr>
            <a:r>
              <a:rPr lang="en-IN" sz="2400" b="1" dirty="0"/>
              <a:t>         </a:t>
            </a:r>
          </a:p>
          <a:p>
            <a:pPr algn="just"/>
            <a:r>
              <a:rPr lang="en-IN" sz="2400" dirty="0"/>
              <a:t>Biomarkers have been deﬁned as anatomic, physiologic, biochemical, or </a:t>
            </a:r>
            <a:r>
              <a:rPr lang="en-IN" sz="2400" u="sng" dirty="0"/>
              <a:t>molecular</a:t>
            </a:r>
            <a:r>
              <a:rPr lang="en-IN" sz="2400" dirty="0"/>
              <a:t> parameters associated with the presence and severity of speciﬁc disease states</a:t>
            </a:r>
            <a:r>
              <a:rPr lang="en-IN" sz="2400" b="1" dirty="0"/>
              <a:t>. </a:t>
            </a:r>
          </a:p>
          <a:p>
            <a:pPr marL="0" indent="0" algn="just">
              <a:buNone/>
            </a:pPr>
            <a:endParaRPr lang="en-IN" sz="2400" dirty="0"/>
          </a:p>
          <a:p>
            <a:pPr algn="just"/>
            <a:r>
              <a:rPr lang="en-IN" sz="2400" dirty="0"/>
              <a:t>in the context of targeted therapies for cancer, biomarkers usually refer to </a:t>
            </a:r>
            <a:r>
              <a:rPr lang="en-IN" sz="2400" u="sng" dirty="0"/>
              <a:t>biochemicals or molecules </a:t>
            </a:r>
            <a:r>
              <a:rPr lang="en-IN" sz="2400" dirty="0"/>
              <a:t>in or on cancer cells. These biomarkers are usually </a:t>
            </a:r>
            <a:r>
              <a:rPr lang="en-IN" sz="2400" u="sng" dirty="0"/>
              <a:t>genes or proteins.</a:t>
            </a:r>
          </a:p>
        </p:txBody>
      </p:sp>
      <p:sp>
        <p:nvSpPr>
          <p:cNvPr id="4" name="Title 3">
            <a:extLst>
              <a:ext uri="{FF2B5EF4-FFF2-40B4-BE49-F238E27FC236}">
                <a16:creationId xmlns:a16="http://schemas.microsoft.com/office/drawing/2014/main" xmlns="" id="{CBBED21E-ED0A-4309-8CD0-5C166D17816C}"/>
              </a:ext>
            </a:extLst>
          </p:cNvPr>
          <p:cNvSpPr>
            <a:spLocks noGrp="1"/>
          </p:cNvSpPr>
          <p:nvPr>
            <p:ph type="title"/>
          </p:nvPr>
        </p:nvSpPr>
        <p:spPr/>
        <p:txBody>
          <a:bodyPr/>
          <a:lstStyle/>
          <a:p>
            <a:r>
              <a:rPr lang="en-IN" b="1" dirty="0"/>
              <a:t> BIOMARKERS </a:t>
            </a:r>
            <a:endParaRPr lang="en-IN" dirty="0"/>
          </a:p>
        </p:txBody>
      </p:sp>
    </p:spTree>
    <p:extLst>
      <p:ext uri="{BB962C8B-B14F-4D97-AF65-F5344CB8AC3E}">
        <p14:creationId xmlns:p14="http://schemas.microsoft.com/office/powerpoint/2010/main" xmlns="" val="1825178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705600"/>
          </a:xfrm>
        </p:spPr>
        <p:txBody>
          <a:bodyPr/>
          <a:lstStyle/>
          <a:p>
            <a:pPr marL="0" indent="0">
              <a:buNone/>
            </a:pPr>
            <a:r>
              <a:rPr lang="en-IN" sz="3600" b="1" dirty="0">
                <a:solidFill>
                  <a:schemeClr val="tx1"/>
                </a:solidFill>
              </a:rPr>
              <a:t>USES OF BIOMARKERS IN CANCER</a:t>
            </a:r>
            <a:endParaRPr lang="en-IN" b="1" u="sng" dirty="0">
              <a:solidFill>
                <a:schemeClr val="tx1"/>
              </a:solidFill>
            </a:endParaRPr>
          </a:p>
          <a:p>
            <a:pPr marL="0" indent="0">
              <a:buNone/>
            </a:pPr>
            <a:endParaRPr lang="en-IN" b="1" u="sng" dirty="0"/>
          </a:p>
        </p:txBody>
      </p:sp>
      <p:graphicFrame>
        <p:nvGraphicFramePr>
          <p:cNvPr id="4" name="Table 3">
            <a:extLst>
              <a:ext uri="{FF2B5EF4-FFF2-40B4-BE49-F238E27FC236}">
                <a16:creationId xmlns:a16="http://schemas.microsoft.com/office/drawing/2014/main" xmlns="" id="{3EA6968D-90DB-40BE-BB5A-8DB6EBFEAFD3}"/>
              </a:ext>
            </a:extLst>
          </p:cNvPr>
          <p:cNvGraphicFramePr>
            <a:graphicFrameLocks noGrp="1"/>
          </p:cNvGraphicFramePr>
          <p:nvPr>
            <p:extLst>
              <p:ext uri="{D42A27DB-BD31-4B8C-83A1-F6EECF244321}">
                <p14:modId xmlns:p14="http://schemas.microsoft.com/office/powerpoint/2010/main" xmlns="" val="1131388716"/>
              </p:ext>
            </p:extLst>
          </p:nvPr>
        </p:nvGraphicFramePr>
        <p:xfrm>
          <a:off x="-29818" y="685800"/>
          <a:ext cx="9173817" cy="6464451"/>
        </p:xfrm>
        <a:graphic>
          <a:graphicData uri="http://schemas.openxmlformats.org/drawingml/2006/table">
            <a:tbl>
              <a:tblPr firstRow="1" bandRow="1">
                <a:tableStyleId>{5C22544A-7EE6-4342-B048-85BDC9FD1C3A}</a:tableStyleId>
              </a:tblPr>
              <a:tblGrid>
                <a:gridCol w="3109768">
                  <a:extLst>
                    <a:ext uri="{9D8B030D-6E8A-4147-A177-3AD203B41FA5}">
                      <a16:colId xmlns:a16="http://schemas.microsoft.com/office/drawing/2014/main" xmlns="" val="3614215370"/>
                    </a:ext>
                  </a:extLst>
                </a:gridCol>
                <a:gridCol w="6064049">
                  <a:extLst>
                    <a:ext uri="{9D8B030D-6E8A-4147-A177-3AD203B41FA5}">
                      <a16:colId xmlns:a16="http://schemas.microsoft.com/office/drawing/2014/main" xmlns="" val="1133831567"/>
                    </a:ext>
                  </a:extLst>
                </a:gridCol>
              </a:tblGrid>
              <a:tr h="813994">
                <a:tc>
                  <a:txBody>
                    <a:bodyPr/>
                    <a:lstStyle/>
                    <a:p>
                      <a:r>
                        <a:rPr lang="en-IN" sz="2800" dirty="0"/>
                        <a:t>Use of Biomarker</a:t>
                      </a:r>
                    </a:p>
                  </a:txBody>
                  <a:tcPr>
                    <a:solidFill>
                      <a:schemeClr val="bg2">
                        <a:lumMod val="75000"/>
                      </a:schemeClr>
                    </a:solidFill>
                  </a:tcPr>
                </a:tc>
                <a:tc>
                  <a:txBody>
                    <a:bodyPr/>
                    <a:lstStyle/>
                    <a:p>
                      <a:r>
                        <a:rPr lang="en-IN" sz="2800" dirty="0"/>
                        <a:t>                     Description</a:t>
                      </a:r>
                    </a:p>
                  </a:txBody>
                  <a:tcPr>
                    <a:solidFill>
                      <a:schemeClr val="bg2">
                        <a:lumMod val="75000"/>
                      </a:schemeClr>
                    </a:solidFill>
                  </a:tcPr>
                </a:tc>
                <a:extLst>
                  <a:ext uri="{0D108BD9-81ED-4DB2-BD59-A6C34878D82A}">
                    <a16:rowId xmlns:a16="http://schemas.microsoft.com/office/drawing/2014/main" xmlns="" val="1892049990"/>
                  </a:ext>
                </a:extLst>
              </a:tr>
              <a:tr h="1288235">
                <a:tc>
                  <a:txBody>
                    <a:bodyPr/>
                    <a:lstStyle/>
                    <a:p>
                      <a:r>
                        <a:rPr lang="en-IN" sz="2400" dirty="0"/>
                        <a:t>Risk assessment</a:t>
                      </a:r>
                    </a:p>
                  </a:txBody>
                  <a:tcPr/>
                </a:tc>
                <a:tc>
                  <a:txBody>
                    <a:bodyPr/>
                    <a:lstStyle/>
                    <a:p>
                      <a:r>
                        <a:rPr lang="en-IN" sz="1900" dirty="0"/>
                        <a:t>To help a person </a:t>
                      </a:r>
                      <a:r>
                        <a:rPr lang="en-IN" sz="1900" dirty="0">
                          <a:solidFill>
                            <a:srgbClr val="FF0000"/>
                          </a:solidFill>
                        </a:rPr>
                        <a:t>determine how likely he or she is to develop cancer;</a:t>
                      </a:r>
                      <a:r>
                        <a:rPr lang="en-IN" sz="1900" dirty="0"/>
                        <a:t> can be used </a:t>
                      </a:r>
                      <a:r>
                        <a:rPr lang="en-IN" sz="1900" dirty="0">
                          <a:solidFill>
                            <a:srgbClr val="FF0000"/>
                          </a:solidFill>
                        </a:rPr>
                        <a:t>to help decide </a:t>
                      </a:r>
                      <a:r>
                        <a:rPr lang="en-IN" sz="1900" dirty="0"/>
                        <a:t>whether a person should undergo more</a:t>
                      </a:r>
                      <a:r>
                        <a:rPr lang="en-IN" sz="1900" dirty="0">
                          <a:solidFill>
                            <a:srgbClr val="FF0000"/>
                          </a:solidFill>
                        </a:rPr>
                        <a:t> intensive screening or take preventive measures</a:t>
                      </a:r>
                    </a:p>
                  </a:txBody>
                  <a:tcPr/>
                </a:tc>
                <a:extLst>
                  <a:ext uri="{0D108BD9-81ED-4DB2-BD59-A6C34878D82A}">
                    <a16:rowId xmlns:a16="http://schemas.microsoft.com/office/drawing/2014/main" xmlns="" val="2142940084"/>
                  </a:ext>
                </a:extLst>
              </a:tr>
              <a:tr h="813994">
                <a:tc>
                  <a:txBody>
                    <a:bodyPr/>
                    <a:lstStyle/>
                    <a:p>
                      <a:r>
                        <a:rPr lang="en-IN" sz="2400" dirty="0"/>
                        <a:t>Screening</a:t>
                      </a:r>
                    </a:p>
                  </a:txBody>
                  <a:tcPr/>
                </a:tc>
                <a:tc>
                  <a:txBody>
                    <a:bodyPr/>
                    <a:lstStyle/>
                    <a:p>
                      <a:r>
                        <a:rPr lang="en-IN" sz="1900" dirty="0"/>
                        <a:t>To help </a:t>
                      </a:r>
                      <a:r>
                        <a:rPr lang="en-IN" sz="1900" dirty="0">
                          <a:solidFill>
                            <a:srgbClr val="FF0000"/>
                          </a:solidFill>
                        </a:rPr>
                        <a:t>identify cancer at an earlier stage </a:t>
                      </a:r>
                      <a:r>
                        <a:rPr lang="en-IN" sz="1900" dirty="0"/>
                        <a:t>than would have happened without the test </a:t>
                      </a:r>
                    </a:p>
                  </a:txBody>
                  <a:tcPr/>
                </a:tc>
                <a:extLst>
                  <a:ext uri="{0D108BD9-81ED-4DB2-BD59-A6C34878D82A}">
                    <a16:rowId xmlns:a16="http://schemas.microsoft.com/office/drawing/2014/main" xmlns="" val="578527623"/>
                  </a:ext>
                </a:extLst>
              </a:tr>
              <a:tr h="813994">
                <a:tc>
                  <a:txBody>
                    <a:bodyPr/>
                    <a:lstStyle/>
                    <a:p>
                      <a:r>
                        <a:rPr lang="en-IN" sz="2400" dirty="0"/>
                        <a:t>Diagnostic</a:t>
                      </a:r>
                    </a:p>
                  </a:txBody>
                  <a:tcPr/>
                </a:tc>
                <a:tc>
                  <a:txBody>
                    <a:bodyPr/>
                    <a:lstStyle/>
                    <a:p>
                      <a:r>
                        <a:rPr lang="en-IN" sz="1900" dirty="0"/>
                        <a:t>To help </a:t>
                      </a:r>
                      <a:r>
                        <a:rPr lang="en-IN" sz="1900" dirty="0">
                          <a:solidFill>
                            <a:srgbClr val="FF0000"/>
                          </a:solidFill>
                        </a:rPr>
                        <a:t>diagnose a cancer</a:t>
                      </a:r>
                      <a:r>
                        <a:rPr lang="en-IN" sz="1900" dirty="0"/>
                        <a:t>, perhaps before it is detectable by conventional methods </a:t>
                      </a:r>
                    </a:p>
                  </a:txBody>
                  <a:tcPr/>
                </a:tc>
                <a:extLst>
                  <a:ext uri="{0D108BD9-81ED-4DB2-BD59-A6C34878D82A}">
                    <a16:rowId xmlns:a16="http://schemas.microsoft.com/office/drawing/2014/main" xmlns="" val="3157440716"/>
                  </a:ext>
                </a:extLst>
              </a:tr>
              <a:tr h="813994">
                <a:tc>
                  <a:txBody>
                    <a:bodyPr/>
                    <a:lstStyle/>
                    <a:p>
                      <a:r>
                        <a:rPr lang="en-IN" sz="2400" dirty="0"/>
                        <a:t>Prognostic</a:t>
                      </a:r>
                    </a:p>
                  </a:txBody>
                  <a:tcPr/>
                </a:tc>
                <a:tc>
                  <a:txBody>
                    <a:bodyPr/>
                    <a:lstStyle/>
                    <a:p>
                      <a:r>
                        <a:rPr lang="en-IN" sz="1900" dirty="0"/>
                        <a:t>To forecast how </a:t>
                      </a:r>
                      <a:r>
                        <a:rPr lang="en-IN" sz="1900" dirty="0">
                          <a:solidFill>
                            <a:srgbClr val="FF0000"/>
                          </a:solidFill>
                        </a:rPr>
                        <a:t>aggressive the disease process </a:t>
                      </a:r>
                      <a:r>
                        <a:rPr lang="en-IN" sz="1900" dirty="0"/>
                        <a:t>is and/or how a patient can expect to fare in the absence of therapy</a:t>
                      </a:r>
                    </a:p>
                  </a:txBody>
                  <a:tcPr/>
                </a:tc>
                <a:extLst>
                  <a:ext uri="{0D108BD9-81ED-4DB2-BD59-A6C34878D82A}">
                    <a16:rowId xmlns:a16="http://schemas.microsoft.com/office/drawing/2014/main" xmlns="" val="4085295601"/>
                  </a:ext>
                </a:extLst>
              </a:tr>
              <a:tr h="813994">
                <a:tc>
                  <a:txBody>
                    <a:bodyPr/>
                    <a:lstStyle/>
                    <a:p>
                      <a:r>
                        <a:rPr lang="en-IN" sz="2400" dirty="0"/>
                        <a:t>Predictive </a:t>
                      </a:r>
                    </a:p>
                  </a:txBody>
                  <a:tcPr/>
                </a:tc>
                <a:tc>
                  <a:txBody>
                    <a:bodyPr/>
                    <a:lstStyle/>
                    <a:p>
                      <a:r>
                        <a:rPr lang="en-IN" sz="1900" dirty="0"/>
                        <a:t>To </a:t>
                      </a:r>
                      <a:r>
                        <a:rPr lang="en-IN" sz="1900" dirty="0">
                          <a:solidFill>
                            <a:srgbClr val="FF0000"/>
                          </a:solidFill>
                        </a:rPr>
                        <a:t>help identify </a:t>
                      </a:r>
                      <a:r>
                        <a:rPr lang="en-IN" sz="1900" dirty="0"/>
                        <a:t>which patients will </a:t>
                      </a:r>
                      <a:r>
                        <a:rPr lang="en-IN" sz="1900" dirty="0">
                          <a:solidFill>
                            <a:srgbClr val="FF0000"/>
                          </a:solidFill>
                        </a:rPr>
                        <a:t>respond</a:t>
                      </a:r>
                      <a:r>
                        <a:rPr lang="en-IN" sz="1900" dirty="0"/>
                        <a:t> to which </a:t>
                      </a:r>
                      <a:r>
                        <a:rPr lang="en-IN" sz="1900" dirty="0">
                          <a:solidFill>
                            <a:srgbClr val="FF0000"/>
                          </a:solidFill>
                        </a:rPr>
                        <a:t>drugs </a:t>
                      </a:r>
                    </a:p>
                  </a:txBody>
                  <a:tcPr/>
                </a:tc>
                <a:extLst>
                  <a:ext uri="{0D108BD9-81ED-4DB2-BD59-A6C34878D82A}">
                    <a16:rowId xmlns:a16="http://schemas.microsoft.com/office/drawing/2014/main" xmlns="" val="3782043787"/>
                  </a:ext>
                </a:extLst>
              </a:tr>
              <a:tr h="813994">
                <a:tc>
                  <a:txBody>
                    <a:bodyPr/>
                    <a:lstStyle/>
                    <a:p>
                      <a:r>
                        <a:rPr lang="en-IN" sz="2400" dirty="0"/>
                        <a:t>Monitoring</a:t>
                      </a:r>
                    </a:p>
                  </a:txBody>
                  <a:tcPr/>
                </a:tc>
                <a:tc>
                  <a:txBody>
                    <a:bodyPr/>
                    <a:lstStyle/>
                    <a:p>
                      <a:r>
                        <a:rPr lang="en-IN" sz="1900" dirty="0"/>
                        <a:t>To determine how a patient is </a:t>
                      </a:r>
                      <a:r>
                        <a:rPr lang="en-IN" sz="1900" dirty="0">
                          <a:solidFill>
                            <a:srgbClr val="FF0000"/>
                          </a:solidFill>
                        </a:rPr>
                        <a:t>doing over time</a:t>
                      </a:r>
                      <a:r>
                        <a:rPr lang="en-IN" sz="1900" dirty="0"/>
                        <a:t>, either on or off therapy</a:t>
                      </a:r>
                    </a:p>
                    <a:p>
                      <a:endParaRPr lang="en-IN" sz="1900" dirty="0"/>
                    </a:p>
                  </a:txBody>
                  <a:tcPr/>
                </a:tc>
                <a:extLst>
                  <a:ext uri="{0D108BD9-81ED-4DB2-BD59-A6C34878D82A}">
                    <a16:rowId xmlns:a16="http://schemas.microsoft.com/office/drawing/2014/main" xmlns="" val="2483164198"/>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 y="159026"/>
            <a:ext cx="7696200" cy="914400"/>
          </a:xfrm>
        </p:spPr>
        <p:txBody>
          <a:bodyPr>
            <a:noAutofit/>
          </a:bodyPr>
          <a:lstStyle/>
          <a:p>
            <a:r>
              <a:rPr lang="en-IN" sz="3600" b="1" dirty="0">
                <a:solidFill>
                  <a:schemeClr val="tx1"/>
                </a:solidFill>
              </a:rPr>
              <a:t>Examples Of Some Biomarkers</a:t>
            </a:r>
            <a:r>
              <a:rPr lang="en-IN" sz="3600" b="1" dirty="0"/>
              <a:t/>
            </a:r>
            <a:br>
              <a:rPr lang="en-IN" sz="3600" b="1" dirty="0"/>
            </a:br>
            <a:endParaRPr lang="en-US" sz="3600" b="1" i="1" dirty="0"/>
          </a:p>
        </p:txBody>
      </p:sp>
      <p:graphicFrame>
        <p:nvGraphicFramePr>
          <p:cNvPr id="3" name="Table 2">
            <a:extLst>
              <a:ext uri="{FF2B5EF4-FFF2-40B4-BE49-F238E27FC236}">
                <a16:creationId xmlns:a16="http://schemas.microsoft.com/office/drawing/2014/main" xmlns="" id="{307174B9-DCD4-4524-8F72-14F6E10F2804}"/>
              </a:ext>
            </a:extLst>
          </p:cNvPr>
          <p:cNvGraphicFramePr>
            <a:graphicFrameLocks noGrp="1"/>
          </p:cNvGraphicFramePr>
          <p:nvPr>
            <p:extLst>
              <p:ext uri="{D42A27DB-BD31-4B8C-83A1-F6EECF244321}">
                <p14:modId xmlns:p14="http://schemas.microsoft.com/office/powerpoint/2010/main" xmlns="" val="3555375974"/>
              </p:ext>
            </p:extLst>
          </p:nvPr>
        </p:nvGraphicFramePr>
        <p:xfrm>
          <a:off x="0" y="1066800"/>
          <a:ext cx="9144000" cy="551624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251606195"/>
                    </a:ext>
                  </a:extLst>
                </a:gridCol>
                <a:gridCol w="3048000">
                  <a:extLst>
                    <a:ext uri="{9D8B030D-6E8A-4147-A177-3AD203B41FA5}">
                      <a16:colId xmlns:a16="http://schemas.microsoft.com/office/drawing/2014/main" xmlns="" val="1276836443"/>
                    </a:ext>
                  </a:extLst>
                </a:gridCol>
                <a:gridCol w="3048000">
                  <a:extLst>
                    <a:ext uri="{9D8B030D-6E8A-4147-A177-3AD203B41FA5}">
                      <a16:colId xmlns:a16="http://schemas.microsoft.com/office/drawing/2014/main" xmlns="" val="4021536990"/>
                    </a:ext>
                  </a:extLst>
                </a:gridCol>
              </a:tblGrid>
              <a:tr h="682625">
                <a:tc>
                  <a:txBody>
                    <a:bodyPr/>
                    <a:lstStyle/>
                    <a:p>
                      <a:r>
                        <a:rPr lang="en-IN" dirty="0"/>
                        <a:t>Biomarker </a:t>
                      </a:r>
                    </a:p>
                  </a:txBody>
                  <a:tcPr>
                    <a:solidFill>
                      <a:schemeClr val="bg2">
                        <a:lumMod val="75000"/>
                      </a:schemeClr>
                    </a:solidFill>
                  </a:tcPr>
                </a:tc>
                <a:tc>
                  <a:txBody>
                    <a:bodyPr/>
                    <a:lstStyle/>
                    <a:p>
                      <a:r>
                        <a:rPr lang="en-IN" dirty="0"/>
                        <a:t>Type </a:t>
                      </a:r>
                    </a:p>
                  </a:txBody>
                  <a:tcPr>
                    <a:solidFill>
                      <a:schemeClr val="bg2">
                        <a:lumMod val="75000"/>
                      </a:schemeClr>
                    </a:solidFill>
                  </a:tcPr>
                </a:tc>
                <a:tc>
                  <a:txBody>
                    <a:bodyPr/>
                    <a:lstStyle/>
                    <a:p>
                      <a:r>
                        <a:rPr lang="en-IN" dirty="0"/>
                        <a:t>Condition</a:t>
                      </a:r>
                    </a:p>
                    <a:p>
                      <a:endParaRPr lang="en-IN" dirty="0">
                        <a:solidFill>
                          <a:srgbClr val="FF0000"/>
                        </a:solidFill>
                      </a:endParaRPr>
                    </a:p>
                  </a:txBody>
                  <a:tcPr>
                    <a:solidFill>
                      <a:schemeClr val="bg2">
                        <a:lumMod val="75000"/>
                      </a:schemeClr>
                    </a:solidFill>
                  </a:tcPr>
                </a:tc>
                <a:extLst>
                  <a:ext uri="{0D108BD9-81ED-4DB2-BD59-A6C34878D82A}">
                    <a16:rowId xmlns:a16="http://schemas.microsoft.com/office/drawing/2014/main" xmlns="" val="2516631929"/>
                  </a:ext>
                </a:extLst>
              </a:tr>
              <a:tr h="682625">
                <a:tc>
                  <a:txBody>
                    <a:bodyPr/>
                    <a:lstStyle/>
                    <a:p>
                      <a:r>
                        <a:rPr lang="en-IN" sz="2000" dirty="0"/>
                        <a:t>C reactive protein</a:t>
                      </a:r>
                    </a:p>
                  </a:txBody>
                  <a:tcPr/>
                </a:tc>
                <a:tc>
                  <a:txBody>
                    <a:bodyPr/>
                    <a:lstStyle/>
                    <a:p>
                      <a:r>
                        <a:rPr lang="en-IN" dirty="0"/>
                        <a:t> Molecular/biochemical </a:t>
                      </a:r>
                    </a:p>
                  </a:txBody>
                  <a:tcPr/>
                </a:tc>
                <a:tc>
                  <a:txBody>
                    <a:bodyPr/>
                    <a:lstStyle/>
                    <a:p>
                      <a:r>
                        <a:rPr lang="en-IN" sz="2000" dirty="0"/>
                        <a:t>Inflammation</a:t>
                      </a:r>
                    </a:p>
                  </a:txBody>
                  <a:tcPr/>
                </a:tc>
                <a:extLst>
                  <a:ext uri="{0D108BD9-81ED-4DB2-BD59-A6C34878D82A}">
                    <a16:rowId xmlns:a16="http://schemas.microsoft.com/office/drawing/2014/main" xmlns="" val="199553150"/>
                  </a:ext>
                </a:extLst>
              </a:tr>
              <a:tr h="682625">
                <a:tc>
                  <a:txBody>
                    <a:bodyPr/>
                    <a:lstStyle/>
                    <a:p>
                      <a:r>
                        <a:rPr lang="en-IN" sz="2000" dirty="0"/>
                        <a:t>High cholesterol</a:t>
                      </a:r>
                    </a:p>
                  </a:txBody>
                  <a:tcPr/>
                </a:tc>
                <a:tc>
                  <a:txBody>
                    <a:bodyPr/>
                    <a:lstStyle/>
                    <a:p>
                      <a:r>
                        <a:rPr lang="en-IN" dirty="0"/>
                        <a:t> Molecular/biochemical </a:t>
                      </a:r>
                    </a:p>
                  </a:txBody>
                  <a:tcPr/>
                </a:tc>
                <a:tc>
                  <a:txBody>
                    <a:bodyPr/>
                    <a:lstStyle/>
                    <a:p>
                      <a:r>
                        <a:rPr lang="en-IN" sz="2000" dirty="0"/>
                        <a:t>Cardiovascular disease</a:t>
                      </a:r>
                    </a:p>
                  </a:txBody>
                  <a:tcPr/>
                </a:tc>
                <a:extLst>
                  <a:ext uri="{0D108BD9-81ED-4DB2-BD59-A6C34878D82A}">
                    <a16:rowId xmlns:a16="http://schemas.microsoft.com/office/drawing/2014/main" xmlns="" val="1988261763"/>
                  </a:ext>
                </a:extLst>
              </a:tr>
              <a:tr h="682625">
                <a:tc>
                  <a:txBody>
                    <a:bodyPr/>
                    <a:lstStyle/>
                    <a:p>
                      <a:r>
                        <a:rPr lang="en-IN" sz="2000" dirty="0"/>
                        <a:t>S100 protein </a:t>
                      </a:r>
                    </a:p>
                  </a:txBody>
                  <a:tcPr/>
                </a:tc>
                <a:tc>
                  <a:txBody>
                    <a:bodyPr/>
                    <a:lstStyle/>
                    <a:p>
                      <a:r>
                        <a:rPr lang="en-IN" dirty="0"/>
                        <a:t> Molecular/biochemical </a:t>
                      </a:r>
                    </a:p>
                  </a:txBody>
                  <a:tcPr/>
                </a:tc>
                <a:tc>
                  <a:txBody>
                    <a:bodyPr/>
                    <a:lstStyle/>
                    <a:p>
                      <a:r>
                        <a:rPr lang="en-IN" sz="2000" dirty="0"/>
                        <a:t>Melanoma</a:t>
                      </a:r>
                    </a:p>
                  </a:txBody>
                  <a:tcPr/>
                </a:tc>
                <a:extLst>
                  <a:ext uri="{0D108BD9-81ED-4DB2-BD59-A6C34878D82A}">
                    <a16:rowId xmlns:a16="http://schemas.microsoft.com/office/drawing/2014/main" xmlns="" val="945790667"/>
                  </a:ext>
                </a:extLst>
              </a:tr>
              <a:tr h="682625">
                <a:tc>
                  <a:txBody>
                    <a:bodyPr/>
                    <a:lstStyle/>
                    <a:p>
                      <a:r>
                        <a:rPr lang="en-IN" sz="2000" dirty="0"/>
                        <a:t>HER – 2/ </a:t>
                      </a:r>
                      <a:r>
                        <a:rPr lang="en-IN" sz="2000" dirty="0" err="1"/>
                        <a:t>neu</a:t>
                      </a:r>
                      <a:r>
                        <a:rPr lang="en-IN" sz="2000" dirty="0"/>
                        <a:t> gene</a:t>
                      </a:r>
                    </a:p>
                  </a:txBody>
                  <a:tcPr/>
                </a:tc>
                <a:tc>
                  <a:txBody>
                    <a:bodyPr/>
                    <a:lstStyle/>
                    <a:p>
                      <a:r>
                        <a:rPr lang="en-IN" dirty="0"/>
                        <a:t> Molecular/biochemical </a:t>
                      </a:r>
                    </a:p>
                  </a:txBody>
                  <a:tcPr/>
                </a:tc>
                <a:tc>
                  <a:txBody>
                    <a:bodyPr/>
                    <a:lstStyle/>
                    <a:p>
                      <a:r>
                        <a:rPr lang="en-IN" sz="2000" dirty="0"/>
                        <a:t>Breast cancer </a:t>
                      </a:r>
                    </a:p>
                  </a:txBody>
                  <a:tcPr/>
                </a:tc>
                <a:extLst>
                  <a:ext uri="{0D108BD9-81ED-4DB2-BD59-A6C34878D82A}">
                    <a16:rowId xmlns:a16="http://schemas.microsoft.com/office/drawing/2014/main" xmlns="" val="3655246340"/>
                  </a:ext>
                </a:extLst>
              </a:tr>
              <a:tr h="682625">
                <a:tc>
                  <a:txBody>
                    <a:bodyPr/>
                    <a:lstStyle/>
                    <a:p>
                      <a:r>
                        <a:rPr lang="en-IN" sz="2000" dirty="0"/>
                        <a:t>BRCA genes</a:t>
                      </a:r>
                    </a:p>
                  </a:txBody>
                  <a:tcPr/>
                </a:tc>
                <a:tc>
                  <a:txBody>
                    <a:bodyPr/>
                    <a:lstStyle/>
                    <a:p>
                      <a:r>
                        <a:rPr lang="en-IN" dirty="0"/>
                        <a:t> Molecular/biochemical </a:t>
                      </a:r>
                    </a:p>
                  </a:txBody>
                  <a:tcPr/>
                </a:tc>
                <a:tc>
                  <a:txBody>
                    <a:bodyPr/>
                    <a:lstStyle/>
                    <a:p>
                      <a:r>
                        <a:rPr lang="en-IN" sz="2000" dirty="0"/>
                        <a:t>Breast and ovarian cancer</a:t>
                      </a:r>
                    </a:p>
                  </a:txBody>
                  <a:tcPr/>
                </a:tc>
                <a:extLst>
                  <a:ext uri="{0D108BD9-81ED-4DB2-BD59-A6C34878D82A}">
                    <a16:rowId xmlns:a16="http://schemas.microsoft.com/office/drawing/2014/main" xmlns="" val="197209222"/>
                  </a:ext>
                </a:extLst>
              </a:tr>
              <a:tr h="682625">
                <a:tc>
                  <a:txBody>
                    <a:bodyPr/>
                    <a:lstStyle/>
                    <a:p>
                      <a:r>
                        <a:rPr lang="en-IN" sz="2000" dirty="0"/>
                        <a:t>Prostate specific antigen (PSA)</a:t>
                      </a:r>
                    </a:p>
                  </a:txBody>
                  <a:tcPr/>
                </a:tc>
                <a:tc>
                  <a:txBody>
                    <a:bodyPr/>
                    <a:lstStyle/>
                    <a:p>
                      <a:r>
                        <a:rPr lang="en-IN" dirty="0"/>
                        <a:t> Molecular/biochemical </a:t>
                      </a:r>
                    </a:p>
                  </a:txBody>
                  <a:tcPr/>
                </a:tc>
                <a:tc>
                  <a:txBody>
                    <a:bodyPr/>
                    <a:lstStyle/>
                    <a:p>
                      <a:r>
                        <a:rPr lang="en-IN" sz="2000" dirty="0"/>
                        <a:t>Prostate cancer </a:t>
                      </a:r>
                    </a:p>
                  </a:txBody>
                  <a:tcPr/>
                </a:tc>
                <a:extLst>
                  <a:ext uri="{0D108BD9-81ED-4DB2-BD59-A6C34878D82A}">
                    <a16:rowId xmlns:a16="http://schemas.microsoft.com/office/drawing/2014/main" xmlns="" val="162472713"/>
                  </a:ext>
                </a:extLst>
              </a:tr>
              <a:tr h="682625">
                <a:tc>
                  <a:txBody>
                    <a:bodyPr/>
                    <a:lstStyle/>
                    <a:p>
                      <a:r>
                        <a:rPr lang="en-IN" sz="2000" dirty="0"/>
                        <a:t>CA - 125</a:t>
                      </a:r>
                    </a:p>
                  </a:txBody>
                  <a:tcPr/>
                </a:tc>
                <a:tc>
                  <a:txBody>
                    <a:bodyPr/>
                    <a:lstStyle/>
                    <a:p>
                      <a:r>
                        <a:rPr lang="en-IN" dirty="0"/>
                        <a:t> Molecular/biochemical </a:t>
                      </a:r>
                    </a:p>
                  </a:txBody>
                  <a:tcPr/>
                </a:tc>
                <a:tc>
                  <a:txBody>
                    <a:bodyPr/>
                    <a:lstStyle/>
                    <a:p>
                      <a:r>
                        <a:rPr lang="en-IN" sz="2000" dirty="0"/>
                        <a:t>Ovarian cancer </a:t>
                      </a:r>
                    </a:p>
                  </a:txBody>
                  <a:tcPr/>
                </a:tc>
                <a:extLst>
                  <a:ext uri="{0D108BD9-81ED-4DB2-BD59-A6C34878D82A}">
                    <a16:rowId xmlns:a16="http://schemas.microsoft.com/office/drawing/2014/main" xmlns="" val="699027800"/>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348" y="762000"/>
            <a:ext cx="8534400" cy="6324600"/>
          </a:xfrm>
        </p:spPr>
        <p:txBody>
          <a:bodyPr>
            <a:normAutofit/>
          </a:bodyPr>
          <a:lstStyle/>
          <a:p>
            <a:r>
              <a:rPr lang="en-IN" sz="3900" b="1" dirty="0">
                <a:solidFill>
                  <a:schemeClr val="bg1"/>
                </a:solidFill>
              </a:rPr>
              <a:t>CELL PATHWAYS :</a:t>
            </a:r>
          </a:p>
          <a:p>
            <a:endParaRPr lang="en-IN" sz="1050" b="1" u="sng" dirty="0"/>
          </a:p>
          <a:p>
            <a:pPr>
              <a:buNone/>
            </a:pPr>
            <a:endParaRPr lang="en-IN" sz="1050" b="1" u="sng" dirty="0"/>
          </a:p>
          <a:p>
            <a:pPr>
              <a:buNone/>
            </a:pPr>
            <a:endParaRPr lang="en-IN" sz="1050" b="1" u="sng" dirty="0"/>
          </a:p>
          <a:p>
            <a:pPr>
              <a:buNone/>
            </a:pPr>
            <a:endParaRPr lang="en-IN" sz="1050" b="1" u="sng" dirty="0"/>
          </a:p>
          <a:p>
            <a:pPr>
              <a:buNone/>
            </a:pPr>
            <a:endParaRPr lang="en-IN" sz="1050" b="1" u="sng" dirty="0"/>
          </a:p>
          <a:p>
            <a:r>
              <a:rPr lang="en-IN" sz="2400" dirty="0"/>
              <a:t>Cell pathways are chains of events that involve many molecules and interactions that allow cells to communicate with their environment and with one another. </a:t>
            </a:r>
          </a:p>
          <a:p>
            <a:endParaRPr lang="en-IN" sz="2400" dirty="0"/>
          </a:p>
          <a:p>
            <a:r>
              <a:rPr lang="en-IN" sz="2400" dirty="0"/>
              <a:t>They are sometimes referred to as </a:t>
            </a:r>
            <a:r>
              <a:rPr lang="en-IN" sz="2400" u="sng" dirty="0"/>
              <a:t>cell </a:t>
            </a:r>
            <a:r>
              <a:rPr lang="en-IN" sz="2400" u="sng" dirty="0" err="1"/>
              <a:t>signaling</a:t>
            </a:r>
            <a:r>
              <a:rPr lang="en-IN" sz="2400" u="sng" dirty="0"/>
              <a:t> pathways or signal transduction pathways</a:t>
            </a:r>
          </a:p>
          <a:p>
            <a:endParaRPr lang="en-IN" sz="2400" u="sng" dirty="0"/>
          </a:p>
          <a:p>
            <a:pPr marL="0" indent="0">
              <a:buNone/>
            </a:pPr>
            <a:endParaRPr lang="en-IN" sz="2400" dirty="0"/>
          </a:p>
          <a:p>
            <a:endParaRPr lang="en-IN" sz="2400" dirty="0"/>
          </a:p>
        </p:txBody>
      </p:sp>
    </p:spTree>
    <p:extLst>
      <p:ext uri="{BB962C8B-B14F-4D97-AF65-F5344CB8AC3E}">
        <p14:creationId xmlns:p14="http://schemas.microsoft.com/office/powerpoint/2010/main" xmlns="" val="2926122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534400" cy="6324600"/>
          </a:xfrm>
        </p:spPr>
        <p:txBody>
          <a:bodyPr>
            <a:normAutofit lnSpcReduction="10000"/>
          </a:bodyPr>
          <a:lstStyle/>
          <a:p>
            <a:r>
              <a:rPr lang="en-IN" sz="3900" b="1" dirty="0">
                <a:solidFill>
                  <a:schemeClr val="bg1"/>
                </a:solidFill>
              </a:rPr>
              <a:t>CELL PATHWAYS…</a:t>
            </a:r>
            <a:endParaRPr lang="en-IN" sz="3900" b="1" dirty="0"/>
          </a:p>
          <a:p>
            <a:endParaRPr lang="en-IN" sz="1050" b="1" u="sng" dirty="0"/>
          </a:p>
          <a:p>
            <a:pPr>
              <a:buNone/>
            </a:pPr>
            <a:endParaRPr lang="en-IN" sz="1050" b="1" u="sng" dirty="0"/>
          </a:p>
          <a:p>
            <a:endParaRPr lang="en-IN" sz="2400" dirty="0"/>
          </a:p>
          <a:p>
            <a:pPr marL="0" indent="0">
              <a:buNone/>
            </a:pPr>
            <a:endParaRPr lang="en-IN" sz="2400" dirty="0"/>
          </a:p>
          <a:p>
            <a:r>
              <a:rPr lang="en-IN" sz="2400" dirty="0"/>
              <a:t>Growth, replication, and many other cellular processes are mediated by cell pathways—chains of events that involve many molecules and interactions that allow cells to communicate with their environment and with one another. </a:t>
            </a:r>
          </a:p>
          <a:p>
            <a:endParaRPr lang="en-IN" sz="2400" dirty="0"/>
          </a:p>
          <a:p>
            <a:endParaRPr lang="en-IN" sz="2400" dirty="0"/>
          </a:p>
          <a:p>
            <a:r>
              <a:rPr lang="en-IN" sz="2400" dirty="0"/>
              <a:t>Activation of cell pathways can alter a cell’s </a:t>
            </a:r>
            <a:r>
              <a:rPr lang="en-IN" sz="2400" dirty="0" err="1"/>
              <a:t>behavior</a:t>
            </a:r>
            <a:r>
              <a:rPr lang="en-IN" sz="2400" dirty="0"/>
              <a:t> by influencing whether certain genes are turned on (expressed) or off (suppressed).</a:t>
            </a:r>
          </a:p>
          <a:p>
            <a:endParaRPr lang="en-IN" sz="2400" dirty="0"/>
          </a:p>
          <a:p>
            <a:endParaRPr lang="en-IN"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TM02900722[[fn=Ion Boardroom]]</Template>
  <TotalTime>8483</TotalTime>
  <Words>1295</Words>
  <Application>Microsoft Office PowerPoint</Application>
  <PresentationFormat>On-screen Show (4:3)</PresentationFormat>
  <Paragraphs>269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Ion Boardroom</vt:lpstr>
      <vt:lpstr>TARGETED CANCER THERAPY</vt:lpstr>
      <vt:lpstr>INTRODUCTION</vt:lpstr>
      <vt:lpstr>Differences between Targeted therapies and standard chemotherapy  </vt:lpstr>
      <vt:lpstr>      WHAT ARE THE TARGETS OF TARGETED             THERAPIES ?</vt:lpstr>
      <vt:lpstr> BIOMARKERS </vt:lpstr>
      <vt:lpstr>Slide 6</vt:lpstr>
      <vt:lpstr>Examples Of Some Biomarkers </vt:lpstr>
      <vt:lpstr>Slide 8</vt:lpstr>
      <vt:lpstr>Slide 9</vt:lpstr>
      <vt:lpstr>Slide 10</vt:lpstr>
      <vt:lpstr>CLASSES OF TARGETED THERAPIES IN CANCER</vt:lpstr>
      <vt:lpstr> MONOCLONAL ANTIBODIES </vt:lpstr>
      <vt:lpstr>Slide 13</vt:lpstr>
      <vt:lpstr>Slide 14</vt:lpstr>
      <vt:lpstr>Slide 15</vt:lpstr>
      <vt:lpstr>Slide 16</vt:lpstr>
      <vt:lpstr>Slide 17</vt:lpstr>
      <vt:lpstr>Slide 18</vt:lpstr>
      <vt:lpstr>Examples of monoclonal antibodies and their uses  </vt:lpstr>
      <vt:lpstr>Slide 20</vt:lpstr>
      <vt:lpstr>   Major differences between monoclonal antibodies and small molecule inhibitors</vt:lpstr>
      <vt:lpstr>Signal transduction inhibitors </vt:lpstr>
      <vt:lpstr>Slide 23</vt:lpstr>
      <vt:lpstr>Apoptosis inducers</vt:lpstr>
      <vt:lpstr>Insensitivity to apoptosis leading to cell proliferation </vt:lpstr>
      <vt:lpstr>Angiogensis inhibitors</vt:lpstr>
      <vt:lpstr>HORMONE THERAPY </vt:lpstr>
      <vt:lpstr>IMMUNOTEREAPIES</vt:lpstr>
      <vt:lpstr>Methods In Targeted Therapy Development</vt:lpstr>
      <vt:lpstr>Slide 30</vt:lpstr>
      <vt:lpstr>Assessment of DNA Sequences and Genes—DNA Microarrays</vt:lpstr>
      <vt:lpstr>Slide 32</vt:lpstr>
      <vt:lpstr>SIDE EFFECTS OF TARGETED CANCER THERAPY </vt:lpstr>
      <vt:lpstr>Challenges with Targeted Therapies</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REGERATIVE MEDICINE</dc:title>
  <dc:creator>PC7</dc:creator>
  <cp:lastModifiedBy>Jeevana</cp:lastModifiedBy>
  <cp:revision>273</cp:revision>
  <dcterms:created xsi:type="dcterms:W3CDTF">2017-07-09T08:35:10Z</dcterms:created>
  <dcterms:modified xsi:type="dcterms:W3CDTF">2020-08-19T11:28:16Z</dcterms:modified>
</cp:coreProperties>
</file>