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0" r:id="rId2"/>
    <p:sldId id="361" r:id="rId3"/>
    <p:sldId id="358" r:id="rId4"/>
    <p:sldId id="359" r:id="rId5"/>
    <p:sldId id="295" r:id="rId6"/>
    <p:sldId id="291" r:id="rId7"/>
    <p:sldId id="257" r:id="rId8"/>
    <p:sldId id="258" r:id="rId9"/>
    <p:sldId id="259" r:id="rId10"/>
    <p:sldId id="260" r:id="rId11"/>
    <p:sldId id="296" r:id="rId12"/>
    <p:sldId id="297" r:id="rId13"/>
    <p:sldId id="298" r:id="rId14"/>
    <p:sldId id="286" r:id="rId15"/>
    <p:sldId id="266" r:id="rId16"/>
    <p:sldId id="267" r:id="rId17"/>
    <p:sldId id="303" r:id="rId18"/>
    <p:sldId id="268" r:id="rId19"/>
    <p:sldId id="269" r:id="rId20"/>
    <p:sldId id="287" r:id="rId21"/>
    <p:sldId id="272" r:id="rId22"/>
    <p:sldId id="273" r:id="rId23"/>
    <p:sldId id="274" r:id="rId24"/>
    <p:sldId id="292" r:id="rId25"/>
    <p:sldId id="275" r:id="rId26"/>
    <p:sldId id="276" r:id="rId27"/>
    <p:sldId id="277" r:id="rId28"/>
    <p:sldId id="293" r:id="rId29"/>
    <p:sldId id="299" r:id="rId30"/>
    <p:sldId id="300" r:id="rId31"/>
    <p:sldId id="304" r:id="rId32"/>
    <p:sldId id="290" r:id="rId33"/>
    <p:sldId id="279" r:id="rId34"/>
    <p:sldId id="280" r:id="rId35"/>
    <p:sldId id="281" r:id="rId36"/>
    <p:sldId id="282" r:id="rId37"/>
    <p:sldId id="289" r:id="rId38"/>
    <p:sldId id="283" r:id="rId39"/>
    <p:sldId id="302" r:id="rId40"/>
    <p:sldId id="284" r:id="rId41"/>
    <p:sldId id="301" r:id="rId42"/>
    <p:sldId id="285" r:id="rId43"/>
    <p:sldId id="294" r:id="rId44"/>
    <p:sldId id="305" r:id="rId45"/>
    <p:sldId id="306" r:id="rId46"/>
    <p:sldId id="307" r:id="rId47"/>
    <p:sldId id="322" r:id="rId48"/>
    <p:sldId id="327" r:id="rId49"/>
    <p:sldId id="308" r:id="rId50"/>
    <p:sldId id="342" r:id="rId51"/>
    <p:sldId id="309" r:id="rId52"/>
    <p:sldId id="310" r:id="rId53"/>
    <p:sldId id="311" r:id="rId54"/>
    <p:sldId id="312" r:id="rId55"/>
    <p:sldId id="323" r:id="rId56"/>
    <p:sldId id="328" r:id="rId57"/>
    <p:sldId id="329" r:id="rId58"/>
    <p:sldId id="356" r:id="rId59"/>
    <p:sldId id="313" r:id="rId60"/>
    <p:sldId id="314" r:id="rId61"/>
    <p:sldId id="315" r:id="rId62"/>
    <p:sldId id="316" r:id="rId63"/>
    <p:sldId id="325" r:id="rId64"/>
    <p:sldId id="317" r:id="rId65"/>
    <p:sldId id="324" r:id="rId66"/>
    <p:sldId id="330" r:id="rId67"/>
    <p:sldId id="339" r:id="rId68"/>
    <p:sldId id="340" r:id="rId69"/>
    <p:sldId id="341" r:id="rId70"/>
    <p:sldId id="318" r:id="rId71"/>
    <p:sldId id="321" r:id="rId72"/>
    <p:sldId id="334" r:id="rId73"/>
    <p:sldId id="333" r:id="rId74"/>
    <p:sldId id="344" r:id="rId75"/>
    <p:sldId id="320" r:id="rId76"/>
    <p:sldId id="319" r:id="rId77"/>
    <p:sldId id="331" r:id="rId78"/>
    <p:sldId id="332" r:id="rId79"/>
    <p:sldId id="347" r:id="rId80"/>
    <p:sldId id="345" r:id="rId81"/>
    <p:sldId id="336" r:id="rId82"/>
    <p:sldId id="346" r:id="rId83"/>
    <p:sldId id="337" r:id="rId84"/>
    <p:sldId id="338" r:id="rId85"/>
    <p:sldId id="348" r:id="rId86"/>
    <p:sldId id="349" r:id="rId87"/>
    <p:sldId id="353" r:id="rId88"/>
    <p:sldId id="355" r:id="rId89"/>
    <p:sldId id="350" r:id="rId90"/>
    <p:sldId id="354" r:id="rId91"/>
    <p:sldId id="351" r:id="rId92"/>
    <p:sldId id="352" r:id="rId93"/>
    <p:sldId id="343" r:id="rId9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6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cbi.nlm.nih.gov/pubmed?term=Donaldson%20D%5bAuthor%5d&amp;cauthor=true&amp;cauthor_uid=7698378" TargetMode="External"/><Relationship Id="rId2" Type="http://schemas.openxmlformats.org/officeDocument/2006/relationships/hyperlink" Target="http://www.ncbi.nlm.nih.gov/pubmed?term=Okesina%20AB%5bAuthor%5d&amp;cauthor=true&amp;cauthor_uid=7698378" TargetMode="External"/><Relationship Id="rId1" Type="http://schemas.openxmlformats.org/officeDocument/2006/relationships/slideLayout" Target="../slideLayouts/slideLayout2.xml"/><Relationship Id="rId5" Type="http://schemas.openxmlformats.org/officeDocument/2006/relationships/hyperlink" Target="http://www.ncbi.nlm.nih.gov/pubmed?term=Morris%20P%5bAuthor%5d&amp;cauthor=true&amp;cauthor_uid=7698378" TargetMode="External"/><Relationship Id="rId4" Type="http://schemas.openxmlformats.org/officeDocument/2006/relationships/hyperlink" Target="http://www.ncbi.nlm.nih.gov/pubmed?term=Lascelles%20PT%5bAuthor%5d&amp;cauthor=true&amp;cauthor_uid=7698378"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in/url?sa=i&amp;rct=j&amp;q=&amp;esrc=s&amp;frm=1&amp;source=images&amp;cd=&amp;cad=rja&amp;docid=5lF4mh_xXknecM&amp;tbnid=BdxgDcf3URLyNM:&amp;ved=0CAUQjRw&amp;url=http://www.medbio.info/horn/intmet/integration_of_metabolism%20v4.htm&amp;ei=4GZbUqPgMcT7rAe67YCICQ&amp;bvm=bv.53899372,d.bmk&amp;psig=AFQjCNF_Oq0KONU_92Au6bvcKSo_PAFShw&amp;ust=1381808183493814"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in/url?sa=i&amp;rct=j&amp;q=&amp;esrc=s&amp;frm=1&amp;source=images&amp;cd=&amp;cad=rja&amp;docid=iPQXPxsHRBnB1M&amp;tbnid=Sf6K2Fq1mOcAdM:&amp;ved=0CAUQjRw&amp;url=http://proteopedia.org/wiki/index.php/User:Kelly_Roark/Sandbox1&amp;ei=62dbUonvGcG-rgfWmoDYCQ&amp;bvm=bv.53899372,d.bmk&amp;psig=AFQjCNEkW9OZtpcYLjphOG-m-TpUjlwjgQ&amp;ust=1381808469986810"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http://www.bodybuilders.gr/data/main/forum/mainuploadsfolder/GRF/201012710056_c8.5x23.denaturation.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in/url?sa=i&amp;rct=j&amp;q=&amp;esrc=s&amp;frm=1&amp;source=images&amp;cd=&amp;cad=rja&amp;docid=LbaxcZjLGzEePM&amp;tbnid=RZYOiEmUBtMFWM:&amp;ved=0CAUQjRw&amp;url=http://themedicalbiochemistrypage.org/amino-acid-metabolism.php&amp;ei=wGlbUsLEMcm4rgfV4IHYDg&amp;bvm=bv.53899372,d.bmk&amp;psig=AFQjCNHyYAQj_dccyUBJU3RX--iXTVBK6w&amp;ust=1381808930371394"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www.google.co.in/url?sa=i&amp;rct=j&amp;q=&amp;esrc=s&amp;frm=1&amp;source=images&amp;cd=&amp;cad=rja&amp;docid=KJZfdqdiovpzeM&amp;tbnid=Oj2mkw-LsR4jOM:&amp;ved=0CAUQjRw&amp;url=http://www.rpi.edu/dept/bcbp/molbiochem/MBWeb/mb2/part1/aacarbon.htm&amp;ei=k2hbUtCnOIq4rAfPyIDYAw&amp;bvm=bv.53899372,d.bmk&amp;psig=AFQjCNG1EIp7n4mbKQkUH7-5J3tTmoQl9A&amp;ust=1381808647583191"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in/url?sa=i&amp;rct=j&amp;q=&amp;esrc=s&amp;frm=1&amp;source=images&amp;cd=&amp;cad=rja&amp;docid=on1U2kQUWyzonM&amp;tbnid=ULBxuOsX2GsTdM:&amp;ved=0CAUQjRw&amp;url=http://www.sigmaaldrich.com/life-science/metabolomics/enzyme-explorer/analytical-enzymes/alkaline-phosphatase.html&amp;ei=cGVbUoKAOMnZrQfSg4FQ&amp;bvm=bv.53899372,d.bmk&amp;psig=AFQjCNH0Y_W1fjJNIpSz6wqev8U5WzZ0Jg&amp;ust=1381807760182071"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dirty="0" smtClean="0">
                <a:solidFill>
                  <a:srgbClr val="FF0000"/>
                </a:solidFill>
              </a:rPr>
              <a:t>ENZYMES</a:t>
            </a:r>
            <a:endParaRPr lang="en-US" sz="8000" b="1" dirty="0">
              <a:solidFill>
                <a:srgbClr val="FF0000"/>
              </a:solidFill>
            </a:endParaRPr>
          </a:p>
        </p:txBody>
      </p:sp>
      <p:sp>
        <p:nvSpPr>
          <p:cNvPr id="4" name="Subtitle 3"/>
          <p:cNvSpPr>
            <a:spLocks noGrp="1"/>
          </p:cNvSpPr>
          <p:nvPr>
            <p:ph type="subTitle" idx="1"/>
          </p:nvPr>
        </p:nvSpPr>
        <p:spPr/>
        <p:txBody>
          <a:bodyPr/>
          <a:lstStyle/>
          <a:p>
            <a:r>
              <a:rPr lang="en-US" dirty="0" smtClean="0"/>
              <a:t>DR. TEJAS SHAH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latin typeface="Arial" pitchFamily="34" charset="0"/>
                <a:cs typeface="Arial" pitchFamily="34" charset="0"/>
              </a:rPr>
              <a:t>Other factors effecting on enzyme activity</a:t>
            </a:r>
            <a:endParaRPr lang="en-US" dirty="0"/>
          </a:p>
        </p:txBody>
      </p:sp>
      <p:sp>
        <p:nvSpPr>
          <p:cNvPr id="3" name="Content Placeholder 2"/>
          <p:cNvSpPr>
            <a:spLocks noGrp="1"/>
          </p:cNvSpPr>
          <p:nvPr>
            <p:ph idx="1"/>
          </p:nvPr>
        </p:nvSpPr>
        <p:spPr/>
        <p:txBody>
          <a:bodyPr/>
          <a:lstStyle/>
          <a:p>
            <a:r>
              <a:rPr lang="en-US" dirty="0" err="1"/>
              <a:t>Ethylenediaminetetraacetic</a:t>
            </a:r>
            <a:r>
              <a:rPr lang="en-US" dirty="0"/>
              <a:t> acid (EDTA) and fluoride inhibit the activity of many enzymes and should almost never be used for specimens for enzyme analysis. An exception is in measurement of renin, where EDTA inhibits the action of enzymes that convert </a:t>
            </a:r>
            <a:r>
              <a:rPr lang="en-US" dirty="0" err="1"/>
              <a:t>prorenin</a:t>
            </a:r>
            <a:r>
              <a:rPr lang="en-US" dirty="0"/>
              <a:t> to the active enzyme renin and prevents </a:t>
            </a:r>
            <a:r>
              <a:rPr lang="en-US" dirty="0" err="1"/>
              <a:t>artifactual</a:t>
            </a:r>
            <a:r>
              <a:rPr lang="en-US" dirty="0"/>
              <a:t> increase in renin activity </a:t>
            </a:r>
          </a:p>
          <a:p>
            <a:endParaRPr lang="en-US" dirty="0"/>
          </a:p>
        </p:txBody>
      </p:sp>
    </p:spTree>
    <p:extLst>
      <p:ext uri="{BB962C8B-B14F-4D97-AF65-F5344CB8AC3E}">
        <p14:creationId xmlns:p14="http://schemas.microsoft.com/office/powerpoint/2010/main" xmlns="" val="1716864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Km value and v-max</a:t>
            </a:r>
            <a:endParaRPr lang="en-US" b="1" dirty="0">
              <a:solidFill>
                <a:srgbClr val="00B050"/>
              </a:solidFill>
            </a:endParaRPr>
          </a:p>
        </p:txBody>
      </p:sp>
      <p:sp>
        <p:nvSpPr>
          <p:cNvPr id="3" name="Content Placeholder 2"/>
          <p:cNvSpPr>
            <a:spLocks noGrp="1"/>
          </p:cNvSpPr>
          <p:nvPr>
            <p:ph idx="1"/>
          </p:nvPr>
        </p:nvSpPr>
        <p:spPr>
          <a:xfrm>
            <a:off x="152400" y="1600200"/>
            <a:ext cx="8763000" cy="4876800"/>
          </a:xfrm>
        </p:spPr>
        <p:txBody>
          <a:bodyPr>
            <a:normAutofit fontScale="92500" lnSpcReduction="20000"/>
          </a:bodyPr>
          <a:lstStyle/>
          <a:p>
            <a:r>
              <a:rPr lang="en-US" dirty="0" smtClean="0"/>
              <a:t>1. Km value is substrate concentration (expressed in </a:t>
            </a:r>
          </a:p>
          <a:p>
            <a:pPr>
              <a:buNone/>
            </a:pPr>
            <a:r>
              <a:rPr lang="en-US" dirty="0" smtClean="0"/>
              <a:t>moles/L) at half-maximal velocity. </a:t>
            </a:r>
          </a:p>
          <a:p>
            <a:r>
              <a:rPr lang="en-US" dirty="0" smtClean="0"/>
              <a:t>2. It denotes that 50% of enzyme molecules are </a:t>
            </a:r>
          </a:p>
          <a:p>
            <a:pPr>
              <a:buNone/>
            </a:pPr>
            <a:r>
              <a:rPr lang="en-US" dirty="0" smtClean="0"/>
              <a:t>bound with substrate molecules at that particular </a:t>
            </a:r>
          </a:p>
          <a:p>
            <a:pPr>
              <a:buNone/>
            </a:pPr>
            <a:r>
              <a:rPr lang="en-US" dirty="0" smtClean="0"/>
              <a:t>substrate concentration.</a:t>
            </a:r>
          </a:p>
          <a:p>
            <a:r>
              <a:rPr lang="en-US" dirty="0" smtClean="0"/>
              <a:t>3. Km is independent of enzyme concentration. If </a:t>
            </a:r>
          </a:p>
          <a:p>
            <a:pPr>
              <a:buNone/>
            </a:pPr>
            <a:r>
              <a:rPr lang="en-US" dirty="0" smtClean="0"/>
              <a:t>enzyme concentration is doubled, the </a:t>
            </a:r>
            <a:r>
              <a:rPr lang="en-US" dirty="0" err="1" smtClean="0"/>
              <a:t>Vmax</a:t>
            </a:r>
            <a:r>
              <a:rPr lang="en-US" dirty="0" smtClean="0"/>
              <a:t> will be </a:t>
            </a:r>
          </a:p>
          <a:p>
            <a:pPr>
              <a:buNone/>
            </a:pPr>
            <a:r>
              <a:rPr lang="en-US" dirty="0" smtClean="0"/>
              <a:t>double. But the Km will remain exactly  same. In other words, irrespective of enzyme </a:t>
            </a:r>
            <a:r>
              <a:rPr lang="en-US" dirty="0" err="1" smtClean="0"/>
              <a:t>concen-tration</a:t>
            </a:r>
            <a:r>
              <a:rPr lang="en-US" dirty="0" smtClean="0"/>
              <a:t>, 50% molecules are bound to substrate at that particular substrate concentration.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4. Km is the Signature of the Enzyme. Km value is  thus a constant for an enzyme. It is the characteristic  feature of a particular enzyme for a specific substrate. </a:t>
            </a:r>
          </a:p>
          <a:p>
            <a:r>
              <a:rPr lang="en-US" dirty="0" smtClean="0"/>
              <a:t>5. The affinity of an enzyme towards its substrate is </a:t>
            </a:r>
          </a:p>
          <a:p>
            <a:r>
              <a:rPr lang="en-US" dirty="0" smtClean="0"/>
              <a:t>inversely related to the dissociation constant, </a:t>
            </a:r>
            <a:r>
              <a:rPr lang="en-US" dirty="0" err="1" smtClean="0"/>
              <a:t>Kd</a:t>
            </a:r>
            <a:r>
              <a:rPr lang="en-US" dirty="0" smtClean="0"/>
              <a:t> for </a:t>
            </a:r>
          </a:p>
          <a:p>
            <a:r>
              <a:rPr lang="en-US" dirty="0" smtClean="0"/>
              <a:t>the enzyme–substrate complex. </a:t>
            </a:r>
          </a:p>
          <a:p>
            <a:r>
              <a:rPr lang="en-US" dirty="0" smtClean="0"/>
              <a:t>         K1                                K3 </a:t>
            </a:r>
          </a:p>
          <a:p>
            <a:r>
              <a:rPr lang="en-US" dirty="0" smtClean="0"/>
              <a:t>E + S -----® E–S complex ---------® E + P </a:t>
            </a:r>
          </a:p>
          <a:p>
            <a:pPr>
              <a:buNone/>
            </a:pPr>
            <a:r>
              <a:rPr lang="en-US" dirty="0" smtClean="0"/>
              <a:t>             K2 </a:t>
            </a:r>
          </a:p>
          <a:p>
            <a:pPr>
              <a:buNone/>
            </a:pPr>
            <a:endParaRPr lang="en-US" dirty="0" smtClean="0"/>
          </a:p>
          <a:p>
            <a:r>
              <a:rPr lang="en-US" dirty="0" err="1" smtClean="0"/>
              <a:t>Kd</a:t>
            </a:r>
            <a:r>
              <a:rPr lang="en-US" dirty="0" smtClean="0"/>
              <a:t> = K2 and Km = K2 + K3 </a:t>
            </a:r>
          </a:p>
          <a:p>
            <a:pPr>
              <a:buNone/>
            </a:pPr>
            <a:r>
              <a:rPr lang="en-US" dirty="0" smtClean="0"/>
              <a:t>              K1                      </a:t>
            </a:r>
            <a:r>
              <a:rPr lang="en-US" dirty="0" err="1" smtClean="0"/>
              <a:t>K1</a:t>
            </a:r>
            <a:r>
              <a:rPr lang="en-US" dirty="0" smtClean="0"/>
              <a:t> </a:t>
            </a:r>
          </a:p>
          <a:p>
            <a:endParaRPr lang="en-US" dirty="0"/>
          </a:p>
        </p:txBody>
      </p:sp>
      <p:sp>
        <p:nvSpPr>
          <p:cNvPr id="4" name="Minus 3"/>
          <p:cNvSpPr/>
          <p:nvPr/>
        </p:nvSpPr>
        <p:spPr>
          <a:xfrm>
            <a:off x="1447800" y="5562600"/>
            <a:ext cx="457200" cy="76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Minus 4"/>
          <p:cNvSpPr/>
          <p:nvPr/>
        </p:nvSpPr>
        <p:spPr>
          <a:xfrm>
            <a:off x="3200400" y="5486400"/>
            <a:ext cx="838200" cy="152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Therefore, the smaller the tendency for the dissociation  of the complex, the greater is the affinity of the enzyme  for the substrate. </a:t>
            </a:r>
          </a:p>
          <a:p>
            <a:r>
              <a:rPr lang="en-US" dirty="0" smtClean="0"/>
              <a:t>6. Km denotes the affinity of enzyme for substrate. </a:t>
            </a:r>
          </a:p>
          <a:p>
            <a:r>
              <a:rPr lang="en-US" dirty="0" smtClean="0"/>
              <a:t>The lesser the numerical value of Km, the affinity </a:t>
            </a:r>
            <a:r>
              <a:rPr lang="en-US" smtClean="0"/>
              <a:t>of  </a:t>
            </a:r>
            <a:r>
              <a:rPr lang="en-US" i="1" smtClean="0"/>
              <a:t>the </a:t>
            </a:r>
            <a:r>
              <a:rPr lang="en-US" i="1" dirty="0" smtClean="0"/>
              <a:t>enzyme for the substrate is more. </a:t>
            </a:r>
            <a:endParaRPr lang="en-US" dirty="0" smtClean="0"/>
          </a:p>
          <a:p>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Normal enzyme Reaction</a:t>
            </a:r>
            <a:endParaRPr lang="en-US" dirty="0">
              <a:solidFill>
                <a:srgbClr val="7030A0"/>
              </a:solidFill>
            </a:endParaRPr>
          </a:p>
        </p:txBody>
      </p:sp>
      <p:sp>
        <p:nvSpPr>
          <p:cNvPr id="3" name="Content Placeholder 2"/>
          <p:cNvSpPr>
            <a:spLocks noGrp="1"/>
          </p:cNvSpPr>
          <p:nvPr>
            <p:ph idx="1"/>
          </p:nvPr>
        </p:nvSpPr>
        <p:spPr/>
        <p:txBody>
          <a:bodyPr/>
          <a:lstStyle/>
          <a:p>
            <a:r>
              <a:rPr lang="pt-BR" dirty="0"/>
              <a:t>A. Normal (uninhibited) </a:t>
            </a:r>
            <a:endParaRPr lang="pt-BR" dirty="0" smtClean="0"/>
          </a:p>
          <a:p>
            <a:r>
              <a:rPr lang="pt-BR" dirty="0" smtClean="0"/>
              <a:t>             k1                   k2 </a:t>
            </a:r>
          </a:p>
          <a:p>
            <a:r>
              <a:rPr lang="pt-BR" dirty="0" smtClean="0"/>
              <a:t>E </a:t>
            </a:r>
            <a:r>
              <a:rPr lang="pt-BR" dirty="0"/>
              <a:t>+ S </a:t>
            </a:r>
            <a:r>
              <a:rPr lang="pt-BR" dirty="0" smtClean="0"/>
              <a:t>                E S               E </a:t>
            </a:r>
            <a:r>
              <a:rPr lang="pt-BR" dirty="0"/>
              <a:t>P</a:t>
            </a:r>
          </a:p>
          <a:p>
            <a:pPr marL="0" indent="0">
              <a:buNone/>
            </a:pPr>
            <a:r>
              <a:rPr lang="pt-BR" dirty="0" smtClean="0"/>
              <a:t>                 k</a:t>
            </a:r>
            <a:r>
              <a:rPr lang="pt-BR" sz="2800" dirty="0" smtClean="0"/>
              <a:t>-1</a:t>
            </a:r>
            <a:r>
              <a:rPr lang="pt-BR" dirty="0" smtClean="0"/>
              <a:t> </a:t>
            </a:r>
            <a:endParaRPr lang="pt-BR" dirty="0"/>
          </a:p>
          <a:p>
            <a:endParaRPr lang="en-US" dirty="0"/>
          </a:p>
        </p:txBody>
      </p:sp>
      <p:sp>
        <p:nvSpPr>
          <p:cNvPr id="4" name="Left-Right Arrow 3"/>
          <p:cNvSpPr/>
          <p:nvPr/>
        </p:nvSpPr>
        <p:spPr>
          <a:xfrm>
            <a:off x="1828800" y="3048000"/>
            <a:ext cx="1219200" cy="762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810000" y="3048000"/>
            <a:ext cx="1219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4314754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INHIBITION</a:t>
            </a:r>
            <a:endParaRPr lang="en-US" dirty="0">
              <a:solidFill>
                <a:srgbClr val="C00000"/>
              </a:solidFill>
            </a:endParaRPr>
          </a:p>
        </p:txBody>
      </p:sp>
      <p:sp>
        <p:nvSpPr>
          <p:cNvPr id="3" name="Content Placeholder 2"/>
          <p:cNvSpPr>
            <a:spLocks noGrp="1"/>
          </p:cNvSpPr>
          <p:nvPr>
            <p:ph idx="1"/>
          </p:nvPr>
        </p:nvSpPr>
        <p:spPr>
          <a:xfrm>
            <a:off x="152400" y="1143000"/>
            <a:ext cx="8991600" cy="5410200"/>
          </a:xfrm>
        </p:spPr>
        <p:txBody>
          <a:bodyPr>
            <a:normAutofit fontScale="92500" lnSpcReduction="10000"/>
          </a:bodyPr>
          <a:lstStyle/>
          <a:p>
            <a:r>
              <a:rPr lang="en-US" dirty="0"/>
              <a:t>The inhibition of enzymes may be reversible or irreversible. </a:t>
            </a:r>
            <a:endParaRPr lang="en-US" dirty="0" smtClean="0"/>
          </a:p>
          <a:p>
            <a:r>
              <a:rPr lang="en-US" b="1" dirty="0" smtClean="0">
                <a:solidFill>
                  <a:srgbClr val="FF0000"/>
                </a:solidFill>
              </a:rPr>
              <a:t>In </a:t>
            </a:r>
            <a:r>
              <a:rPr lang="en-US" b="1" dirty="0">
                <a:solidFill>
                  <a:srgbClr val="FF0000"/>
                </a:solidFill>
              </a:rPr>
              <a:t>irreversible inhibition</a:t>
            </a:r>
            <a:r>
              <a:rPr lang="en-US" dirty="0"/>
              <a:t>, a covalent bond is formed between the inhibitor and the enzyme, and enzyme activity cannot be restored by dissociation of the inhibitor. </a:t>
            </a:r>
            <a:endParaRPr lang="en-US" dirty="0" smtClean="0"/>
          </a:p>
          <a:p>
            <a:r>
              <a:rPr lang="en-US" b="1" dirty="0" smtClean="0">
                <a:solidFill>
                  <a:srgbClr val="00B050"/>
                </a:solidFill>
              </a:rPr>
              <a:t>Examples </a:t>
            </a:r>
            <a:r>
              <a:rPr lang="en-US" b="1" dirty="0">
                <a:solidFill>
                  <a:srgbClr val="00B050"/>
                </a:solidFill>
              </a:rPr>
              <a:t>include the inhibition of </a:t>
            </a:r>
            <a:r>
              <a:rPr lang="en-US" b="1" dirty="0" err="1">
                <a:solidFill>
                  <a:srgbClr val="00B050"/>
                </a:solidFill>
              </a:rPr>
              <a:t>acetylcholinesterase</a:t>
            </a:r>
            <a:r>
              <a:rPr lang="en-US" b="1" dirty="0">
                <a:solidFill>
                  <a:srgbClr val="00B050"/>
                </a:solidFill>
              </a:rPr>
              <a:t> (</a:t>
            </a:r>
            <a:r>
              <a:rPr lang="en-US" b="1" dirty="0" err="1">
                <a:solidFill>
                  <a:srgbClr val="00B050"/>
                </a:solidFill>
              </a:rPr>
              <a:t>AChE</a:t>
            </a:r>
            <a:r>
              <a:rPr lang="en-US" b="1" dirty="0">
                <a:solidFill>
                  <a:srgbClr val="00B050"/>
                </a:solidFill>
              </a:rPr>
              <a:t>) and </a:t>
            </a:r>
            <a:r>
              <a:rPr lang="en-US" b="1" dirty="0" err="1">
                <a:solidFill>
                  <a:srgbClr val="00B050"/>
                </a:solidFill>
              </a:rPr>
              <a:t>pseudocholinesterase</a:t>
            </a:r>
            <a:r>
              <a:rPr lang="en-US" b="1" dirty="0">
                <a:solidFill>
                  <a:srgbClr val="00B050"/>
                </a:solidFill>
              </a:rPr>
              <a:t> (</a:t>
            </a:r>
            <a:r>
              <a:rPr lang="en-US" b="1" dirty="0" err="1">
                <a:solidFill>
                  <a:srgbClr val="00B050"/>
                </a:solidFill>
              </a:rPr>
              <a:t>PChE</a:t>
            </a:r>
            <a:r>
              <a:rPr lang="en-US" b="1" dirty="0">
                <a:solidFill>
                  <a:srgbClr val="00B050"/>
                </a:solidFill>
              </a:rPr>
              <a:t>)</a:t>
            </a:r>
            <a:r>
              <a:rPr lang="en-US" dirty="0"/>
              <a:t> by chemical warfare agents such as </a:t>
            </a:r>
            <a:r>
              <a:rPr lang="en-US" b="1" dirty="0" err="1">
                <a:solidFill>
                  <a:srgbClr val="C00000"/>
                </a:solidFill>
              </a:rPr>
              <a:t>sarin</a:t>
            </a:r>
            <a:r>
              <a:rPr lang="en-US" dirty="0"/>
              <a:t> and </a:t>
            </a:r>
            <a:r>
              <a:rPr lang="en-US" b="1" dirty="0" err="1">
                <a:solidFill>
                  <a:srgbClr val="C00000"/>
                </a:solidFill>
              </a:rPr>
              <a:t>tabun</a:t>
            </a:r>
            <a:r>
              <a:rPr lang="en-US" dirty="0"/>
              <a:t> that irreversibly phosphorylate the side chain </a:t>
            </a:r>
            <a:r>
              <a:rPr lang="en-US" b="1" dirty="0"/>
              <a:t>OH </a:t>
            </a:r>
            <a:r>
              <a:rPr lang="en-US" dirty="0"/>
              <a:t>group of the active-site serine residue. </a:t>
            </a:r>
          </a:p>
        </p:txBody>
      </p:sp>
    </p:spTree>
    <p:extLst>
      <p:ext uri="{BB962C8B-B14F-4D97-AF65-F5344CB8AC3E}">
        <p14:creationId xmlns:p14="http://schemas.microsoft.com/office/powerpoint/2010/main" xmlns="" val="2449318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irreversible inhibition</a:t>
            </a:r>
            <a:endParaRPr lang="en-US" dirty="0"/>
          </a:p>
        </p:txBody>
      </p:sp>
      <p:sp>
        <p:nvSpPr>
          <p:cNvPr id="3" name="Content Placeholder 2"/>
          <p:cNvSpPr>
            <a:spLocks noGrp="1"/>
          </p:cNvSpPr>
          <p:nvPr>
            <p:ph idx="1"/>
          </p:nvPr>
        </p:nvSpPr>
        <p:spPr/>
        <p:txBody>
          <a:bodyPr/>
          <a:lstStyle/>
          <a:p>
            <a:r>
              <a:rPr lang="en-US" dirty="0"/>
              <a:t>The first fluorinated anesthetic, </a:t>
            </a:r>
            <a:r>
              <a:rPr lang="en-US" dirty="0" err="1"/>
              <a:t>fluroxene</a:t>
            </a:r>
            <a:r>
              <a:rPr lang="en-US" dirty="0"/>
              <a:t> (</a:t>
            </a:r>
            <a:r>
              <a:rPr lang="en-US" b="1" dirty="0"/>
              <a:t>CF3CH2OCH=CH</a:t>
            </a:r>
            <a:r>
              <a:rPr lang="en-US" dirty="0"/>
              <a:t>2) proved to be too toxic for use as a general anesthetic because it irreversibly alkylated a </a:t>
            </a:r>
            <a:r>
              <a:rPr lang="en-US" dirty="0" err="1"/>
              <a:t>heme</a:t>
            </a:r>
            <a:r>
              <a:rPr lang="en-US" dirty="0"/>
              <a:t> ring N atom in the cytochrome P450 </a:t>
            </a:r>
            <a:r>
              <a:rPr lang="en-US" dirty="0" err="1"/>
              <a:t>monooxygenase</a:t>
            </a:r>
            <a:r>
              <a:rPr lang="en-US" dirty="0"/>
              <a:t> responsible for its detoxification. This alkylation led to complete loss of enzyme </a:t>
            </a:r>
            <a:r>
              <a:rPr lang="en-US" dirty="0" smtClean="0"/>
              <a:t>activity.</a:t>
            </a:r>
            <a:endParaRPr lang="en-US" dirty="0"/>
          </a:p>
        </p:txBody>
      </p:sp>
    </p:spTree>
    <p:extLst>
      <p:ext uri="{BB962C8B-B14F-4D97-AF65-F5344CB8AC3E}">
        <p14:creationId xmlns:p14="http://schemas.microsoft.com/office/powerpoint/2010/main" xmlns="" val="22452927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Competitive </a:t>
            </a:r>
            <a:r>
              <a:rPr lang="en-US" b="1" dirty="0" err="1" smtClean="0">
                <a:solidFill>
                  <a:srgbClr val="C00000"/>
                </a:solidFill>
              </a:rPr>
              <a:t>inhibhition</a:t>
            </a:r>
            <a:r>
              <a:rPr lang="en-US" b="1" dirty="0" smtClean="0">
                <a:solidFill>
                  <a:srgbClr val="C00000"/>
                </a:solidFill>
              </a:rPr>
              <a:t> </a:t>
            </a:r>
            <a:endParaRPr lang="en-US" b="1" dirty="0">
              <a:solidFill>
                <a:srgbClr val="C00000"/>
              </a:solidFill>
            </a:endParaRPr>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endParaRPr lang="en-US" dirty="0" smtClean="0"/>
          </a:p>
          <a:p>
            <a:pPr>
              <a:buNone/>
            </a:pPr>
            <a:r>
              <a:rPr lang="en-US" dirty="0" smtClean="0"/>
              <a:t> </a:t>
            </a:r>
            <a:r>
              <a:rPr lang="en-US" dirty="0" err="1" smtClean="0"/>
              <a:t>Succinyl</a:t>
            </a:r>
            <a:r>
              <a:rPr lang="en-US" dirty="0" smtClean="0"/>
              <a:t> </a:t>
            </a:r>
            <a:r>
              <a:rPr lang="en-US" dirty="0" err="1" smtClean="0"/>
              <a:t>choline</a:t>
            </a:r>
            <a:r>
              <a:rPr lang="en-US" dirty="0" smtClean="0"/>
              <a:t> is a widely used muscle relaxant. It is a structural analogue of </a:t>
            </a:r>
            <a:r>
              <a:rPr lang="en-US" dirty="0" err="1" smtClean="0"/>
              <a:t>ACh</a:t>
            </a:r>
            <a:r>
              <a:rPr lang="en-US" dirty="0" smtClean="0"/>
              <a:t>, and so competitively fixes on post-synaptic receptors of </a:t>
            </a:r>
            <a:r>
              <a:rPr lang="en-US" dirty="0" err="1" smtClean="0"/>
              <a:t>ACh</a:t>
            </a:r>
            <a:r>
              <a:rPr lang="en-US" dirty="0" smtClean="0"/>
              <a:t>. </a:t>
            </a:r>
            <a:r>
              <a:rPr lang="en-US" dirty="0" err="1" smtClean="0"/>
              <a:t>Succinyl</a:t>
            </a:r>
            <a:r>
              <a:rPr lang="en-US" dirty="0" smtClean="0"/>
              <a:t> 	</a:t>
            </a:r>
            <a:r>
              <a:rPr lang="en-US" dirty="0" err="1" smtClean="0"/>
              <a:t>choline</a:t>
            </a:r>
            <a:r>
              <a:rPr lang="en-US" dirty="0" smtClean="0"/>
              <a:t> is </a:t>
            </a:r>
            <a:r>
              <a:rPr lang="en-US" dirty="0" err="1" smtClean="0"/>
              <a:t>hydrolysed</a:t>
            </a:r>
            <a:r>
              <a:rPr lang="en-US" dirty="0" smtClean="0"/>
              <a:t> by the liver </a:t>
            </a:r>
            <a:r>
              <a:rPr lang="en-US" dirty="0" err="1" smtClean="0"/>
              <a:t>ChE</a:t>
            </a:r>
            <a:r>
              <a:rPr lang="en-US" dirty="0" smtClean="0"/>
              <a:t> within 2–4 minutes. But in certain persons the </a:t>
            </a:r>
            <a:r>
              <a:rPr lang="en-US" dirty="0" err="1" smtClean="0"/>
              <a:t>ChE</a:t>
            </a:r>
            <a:r>
              <a:rPr lang="en-US" dirty="0" smtClean="0"/>
              <a:t> activity may be absent; this is a genetically trans-mitted condition. In such individuals when </a:t>
            </a:r>
            <a:r>
              <a:rPr lang="en-US" dirty="0" err="1" smtClean="0"/>
              <a:t>succinyl</a:t>
            </a:r>
            <a:r>
              <a:rPr lang="en-US" dirty="0" smtClean="0"/>
              <a:t> </a:t>
            </a:r>
            <a:r>
              <a:rPr lang="en-US" dirty="0" err="1" smtClean="0"/>
              <a:t>choline</a:t>
            </a:r>
            <a:r>
              <a:rPr lang="en-US" dirty="0" smtClean="0"/>
              <a:t> is given during surgery, it may take hours to get the drug </a:t>
            </a:r>
            <a:r>
              <a:rPr lang="en-US" dirty="0" err="1" smtClean="0"/>
              <a:t>metabolised</a:t>
            </a:r>
            <a:r>
              <a:rPr lang="en-US" dirty="0" smtClean="0"/>
              <a:t>. Very prolonged ‘</a:t>
            </a:r>
            <a:r>
              <a:rPr lang="en-US" dirty="0" err="1" smtClean="0"/>
              <a:t>scoline</a:t>
            </a:r>
            <a:r>
              <a:rPr lang="en-US" dirty="0" smtClean="0"/>
              <a:t> apnea' may result in ‘nightmare of anesthetist'.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Reversible inhibition</a:t>
            </a:r>
          </a:p>
        </p:txBody>
      </p:sp>
      <p:sp>
        <p:nvSpPr>
          <p:cNvPr id="3" name="Content Placeholder 2"/>
          <p:cNvSpPr>
            <a:spLocks noGrp="1"/>
          </p:cNvSpPr>
          <p:nvPr>
            <p:ph idx="1"/>
          </p:nvPr>
        </p:nvSpPr>
        <p:spPr>
          <a:xfrm>
            <a:off x="228600" y="1600200"/>
            <a:ext cx="8763000" cy="4953000"/>
          </a:xfrm>
        </p:spPr>
        <p:txBody>
          <a:bodyPr>
            <a:normAutofit fontScale="92500" lnSpcReduction="10000"/>
          </a:bodyPr>
          <a:lstStyle/>
          <a:p>
            <a:r>
              <a:rPr lang="en-US" dirty="0"/>
              <a:t>Reversible inhibition is one of three types: </a:t>
            </a:r>
            <a:r>
              <a:rPr lang="en-US" b="1" dirty="0">
                <a:solidFill>
                  <a:srgbClr val="FF0000"/>
                </a:solidFill>
              </a:rPr>
              <a:t>competitive, uncompetitive, and noncompetitive</a:t>
            </a:r>
            <a:r>
              <a:rPr lang="en-US" dirty="0"/>
              <a:t>. As noted earlier, if the presence of an inhibitor is suspected in an enzyme assay of a patient’s sample, such as by observation of a nonlinear [P] versus time curve, an effective strategy is to dilute the sample, so that the effect of the inhibitor is reduced. </a:t>
            </a:r>
            <a:endParaRPr lang="en-US" dirty="0" smtClean="0"/>
          </a:p>
          <a:p>
            <a:r>
              <a:rPr lang="en-US" dirty="0" smtClean="0"/>
              <a:t>Even </a:t>
            </a:r>
            <a:r>
              <a:rPr lang="en-US" dirty="0"/>
              <a:t>if this procedure concurrently dilutes the enzyme, the enzyme assay can still be effectively performed, especially if the substrate is present at saturating conditions</a:t>
            </a:r>
          </a:p>
        </p:txBody>
      </p:sp>
    </p:spTree>
    <p:extLst>
      <p:ext uri="{BB962C8B-B14F-4D97-AF65-F5344CB8AC3E}">
        <p14:creationId xmlns:p14="http://schemas.microsoft.com/office/powerpoint/2010/main" xmlns="" val="22518405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COMPETITIVE INHIBITION</a:t>
            </a:r>
            <a:br>
              <a:rPr lang="en-US" b="1" dirty="0">
                <a:solidFill>
                  <a:srgbClr val="C00000"/>
                </a:solidFill>
              </a:rPr>
            </a:br>
            <a:endParaRPr lang="en-US" b="1" dirty="0">
              <a:solidFill>
                <a:srgbClr val="C00000"/>
              </a:solidFill>
            </a:endParaRPr>
          </a:p>
        </p:txBody>
      </p:sp>
      <p:sp>
        <p:nvSpPr>
          <p:cNvPr id="3" name="Content Placeholder 2"/>
          <p:cNvSpPr>
            <a:spLocks noGrp="1"/>
          </p:cNvSpPr>
          <p:nvPr>
            <p:ph idx="1"/>
          </p:nvPr>
        </p:nvSpPr>
        <p:spPr/>
        <p:txBody>
          <a:bodyPr/>
          <a:lstStyle/>
          <a:p>
            <a:r>
              <a:rPr lang="en-US" dirty="0" smtClean="0"/>
              <a:t>Competitive </a:t>
            </a:r>
            <a:r>
              <a:rPr lang="en-US" dirty="0"/>
              <a:t>inhibition occurs when the inhibitor binds at the same site as the substrate. The molecular basis for the binding of competitive inhibitors at the active site is that the substrate and the inhibitor are </a:t>
            </a:r>
            <a:r>
              <a:rPr lang="en-US" dirty="0" smtClean="0"/>
              <a:t>structurally </a:t>
            </a:r>
            <a:r>
              <a:rPr lang="en-US" dirty="0"/>
              <a:t>similar </a:t>
            </a:r>
            <a:r>
              <a:rPr lang="en-US" dirty="0" smtClean="0"/>
              <a:t>.</a:t>
            </a:r>
            <a:endParaRPr lang="en-US" dirty="0"/>
          </a:p>
        </p:txBody>
      </p:sp>
    </p:spTree>
    <p:extLst>
      <p:ext uri="{BB962C8B-B14F-4D97-AF65-F5344CB8AC3E}">
        <p14:creationId xmlns:p14="http://schemas.microsoft.com/office/powerpoint/2010/main" xmlns="" val="999940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7030A0"/>
                </a:solidFill>
              </a:rPr>
              <a:t>Effect of gestational age on levels of serum alkaline phosphatase </a:t>
            </a:r>
            <a:r>
              <a:rPr lang="en-US" b="1" dirty="0" err="1" smtClean="0">
                <a:solidFill>
                  <a:srgbClr val="7030A0"/>
                </a:solidFill>
              </a:rPr>
              <a:t>isoenzymes</a:t>
            </a:r>
            <a:r>
              <a:rPr lang="en-US" b="1" dirty="0" smtClean="0">
                <a:solidFill>
                  <a:srgbClr val="7030A0"/>
                </a:solidFill>
              </a:rPr>
              <a:t> in healthy pregnant women</a:t>
            </a:r>
            <a:r>
              <a:rPr lang="en-US" b="1" dirty="0" smtClean="0"/>
              <a:t/>
            </a:r>
            <a:br>
              <a:rPr lang="en-US" b="1" dirty="0" smtClean="0"/>
            </a:br>
            <a:endParaRPr lang="en-US" dirty="0"/>
          </a:p>
        </p:txBody>
      </p:sp>
      <p:sp>
        <p:nvSpPr>
          <p:cNvPr id="3" name="Subtitle 2"/>
          <p:cNvSpPr>
            <a:spLocks noGrp="1"/>
          </p:cNvSpPr>
          <p:nvPr>
            <p:ph type="subTitle" idx="1"/>
          </p:nvPr>
        </p:nvSpPr>
        <p:spPr/>
        <p:txBody>
          <a:bodyPr/>
          <a:lstStyle/>
          <a:p>
            <a:r>
              <a:rPr lang="en-US" dirty="0" smtClean="0"/>
              <a:t>Boinapalli </a:t>
            </a:r>
            <a:r>
              <a:rPr lang="en-US" dirty="0" err="1" smtClean="0"/>
              <a:t>sudhakar</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COMPETITIVE INHIBHITION</a:t>
            </a:r>
            <a:endParaRPr lang="en-US" b="1" dirty="0">
              <a:solidFill>
                <a:srgbClr val="002060"/>
              </a:solidFill>
            </a:endParaRPr>
          </a:p>
        </p:txBody>
      </p:sp>
      <p:sp>
        <p:nvSpPr>
          <p:cNvPr id="3" name="Content Placeholder 2"/>
          <p:cNvSpPr>
            <a:spLocks noGrp="1"/>
          </p:cNvSpPr>
          <p:nvPr>
            <p:ph idx="1"/>
          </p:nvPr>
        </p:nvSpPr>
        <p:spPr/>
        <p:txBody>
          <a:bodyPr>
            <a:normAutofit/>
          </a:bodyPr>
          <a:lstStyle/>
          <a:p>
            <a:r>
              <a:rPr lang="pt-BR" dirty="0" smtClean="0"/>
              <a:t>             k1                   </a:t>
            </a:r>
            <a:r>
              <a:rPr lang="pt-BR" dirty="0"/>
              <a:t>k2 </a:t>
            </a:r>
          </a:p>
          <a:p>
            <a:r>
              <a:rPr lang="pt-BR" b="1" dirty="0"/>
              <a:t>E + S                 E S               E P</a:t>
            </a:r>
          </a:p>
          <a:p>
            <a:pPr marL="0" indent="0">
              <a:buNone/>
            </a:pPr>
            <a:r>
              <a:rPr lang="pt-BR" dirty="0"/>
              <a:t>      </a:t>
            </a:r>
            <a:r>
              <a:rPr lang="pt-BR" dirty="0" smtClean="0"/>
              <a:t>+ I      </a:t>
            </a:r>
            <a:r>
              <a:rPr lang="pt-BR" dirty="0"/>
              <a:t>k</a:t>
            </a:r>
            <a:r>
              <a:rPr lang="pt-BR" sz="2800" dirty="0"/>
              <a:t>-1</a:t>
            </a:r>
            <a:r>
              <a:rPr lang="pt-BR" dirty="0"/>
              <a:t> </a:t>
            </a:r>
            <a:endParaRPr lang="pt-BR" dirty="0" smtClean="0"/>
          </a:p>
          <a:p>
            <a:pPr marL="0" indent="0">
              <a:buNone/>
            </a:pPr>
            <a:endParaRPr lang="pt-BR" dirty="0"/>
          </a:p>
          <a:p>
            <a:pPr marL="0" indent="0">
              <a:buNone/>
            </a:pPr>
            <a:r>
              <a:rPr lang="pt-BR" dirty="0" smtClean="0"/>
              <a:t>           KI    =    [E] [I]</a:t>
            </a:r>
          </a:p>
          <a:p>
            <a:pPr marL="0" indent="0">
              <a:buNone/>
            </a:pPr>
            <a:r>
              <a:rPr lang="pt-BR" dirty="0"/>
              <a:t> </a:t>
            </a:r>
            <a:r>
              <a:rPr lang="pt-BR" dirty="0" smtClean="0"/>
              <a:t>     EI                   KI</a:t>
            </a:r>
            <a:endParaRPr lang="pt-BR" dirty="0"/>
          </a:p>
          <a:p>
            <a:endParaRPr lang="en-US" dirty="0"/>
          </a:p>
        </p:txBody>
      </p:sp>
      <p:sp>
        <p:nvSpPr>
          <p:cNvPr id="4" name="Left-Right Arrow 3"/>
          <p:cNvSpPr/>
          <p:nvPr/>
        </p:nvSpPr>
        <p:spPr>
          <a:xfrm>
            <a:off x="1828800" y="2514600"/>
            <a:ext cx="1295400" cy="762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810000" y="2514600"/>
            <a:ext cx="11430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Down Arrow 7"/>
          <p:cNvSpPr/>
          <p:nvPr/>
        </p:nvSpPr>
        <p:spPr>
          <a:xfrm>
            <a:off x="1219200" y="3352800"/>
            <a:ext cx="76200" cy="1219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2743200" y="4572000"/>
            <a:ext cx="1066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858074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Competitive Inhibition</a:t>
            </a:r>
            <a:br>
              <a:rPr lang="en-US" b="1" dirty="0">
                <a:solidFill>
                  <a:srgbClr val="C00000"/>
                </a:solidFill>
              </a:rPr>
            </a:br>
            <a:endParaRPr lang="en-US" b="1" dirty="0">
              <a:solidFill>
                <a:srgbClr val="C00000"/>
              </a:solidFill>
            </a:endParaRPr>
          </a:p>
        </p:txBody>
      </p:sp>
      <p:sp>
        <p:nvSpPr>
          <p:cNvPr id="3" name="Content Placeholder 2"/>
          <p:cNvSpPr>
            <a:spLocks noGrp="1"/>
          </p:cNvSpPr>
          <p:nvPr>
            <p:ph idx="1"/>
          </p:nvPr>
        </p:nvSpPr>
        <p:spPr/>
        <p:txBody>
          <a:bodyPr/>
          <a:lstStyle/>
          <a:p>
            <a:r>
              <a:rPr lang="en-US" b="1" dirty="0" smtClean="0"/>
              <a:t>i</a:t>
            </a:r>
            <a:r>
              <a:rPr lang="en-US" b="1" dirty="0"/>
              <a:t>. </a:t>
            </a:r>
            <a:r>
              <a:rPr lang="en-US" dirty="0"/>
              <a:t>Here </a:t>
            </a:r>
            <a:r>
              <a:rPr lang="en-US" b="1" dirty="0"/>
              <a:t>inhibitor molecules are competing </a:t>
            </a:r>
            <a:r>
              <a:rPr lang="en-US" b="1" dirty="0" smtClean="0"/>
              <a:t>with the </a:t>
            </a:r>
            <a:r>
              <a:rPr lang="en-US" b="1" dirty="0"/>
              <a:t>normal substrate </a:t>
            </a:r>
            <a:r>
              <a:rPr lang="en-US" dirty="0"/>
              <a:t>molecules for binding </a:t>
            </a:r>
            <a:r>
              <a:rPr lang="en-US" dirty="0" smtClean="0"/>
              <a:t>to the </a:t>
            </a:r>
            <a:r>
              <a:rPr lang="en-US" dirty="0"/>
              <a:t>active site of the enzyme, because </a:t>
            </a:r>
            <a:r>
              <a:rPr lang="en-US" dirty="0" smtClean="0"/>
              <a:t>the inhibitor </a:t>
            </a:r>
            <a:r>
              <a:rPr lang="en-US" dirty="0"/>
              <a:t>is a structural analog of the </a:t>
            </a:r>
            <a:r>
              <a:rPr lang="en-US" dirty="0" smtClean="0"/>
              <a:t>substrate.</a:t>
            </a:r>
          </a:p>
          <a:p>
            <a:r>
              <a:rPr lang="en-US" dirty="0"/>
              <a:t>Since effective concentration of enzyme is</a:t>
            </a:r>
          </a:p>
          <a:p>
            <a:pPr marL="0" indent="0">
              <a:buNone/>
            </a:pPr>
            <a:r>
              <a:rPr lang="en-US" dirty="0" smtClean="0"/>
              <a:t>    reduced</a:t>
            </a:r>
            <a:r>
              <a:rPr lang="en-US" dirty="0"/>
              <a:t>, the reaction </a:t>
            </a:r>
            <a:r>
              <a:rPr lang="en-US" b="1" dirty="0"/>
              <a:t>velocity is decreased</a:t>
            </a:r>
            <a:endParaRPr lang="en-US" dirty="0"/>
          </a:p>
        </p:txBody>
      </p:sp>
    </p:spTree>
    <p:extLst>
      <p:ext uri="{BB962C8B-B14F-4D97-AF65-F5344CB8AC3E}">
        <p14:creationId xmlns:p14="http://schemas.microsoft.com/office/powerpoint/2010/main" xmlns="" val="7138321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Competitive Inhibition</a:t>
            </a:r>
            <a:endParaRPr lang="en-US" dirty="0"/>
          </a:p>
        </p:txBody>
      </p:sp>
      <p:sp>
        <p:nvSpPr>
          <p:cNvPr id="3" name="Content Placeholder 2"/>
          <p:cNvSpPr>
            <a:spLocks noGrp="1"/>
          </p:cNvSpPr>
          <p:nvPr>
            <p:ph idx="1"/>
          </p:nvPr>
        </p:nvSpPr>
        <p:spPr/>
        <p:txBody>
          <a:bodyPr>
            <a:normAutofit lnSpcReduction="10000"/>
          </a:bodyPr>
          <a:lstStyle/>
          <a:p>
            <a:r>
              <a:rPr lang="en-US" b="1" dirty="0"/>
              <a:t>Competitive inhibition is usually reversible.</a:t>
            </a:r>
          </a:p>
          <a:p>
            <a:r>
              <a:rPr lang="en-US" b="1" dirty="0"/>
              <a:t>Or, excess substrate abolishes the inhibition.</a:t>
            </a:r>
          </a:p>
          <a:p>
            <a:r>
              <a:rPr lang="en-US" dirty="0"/>
              <a:t>In the previous example of 100 moles of E and</a:t>
            </a:r>
          </a:p>
          <a:p>
            <a:r>
              <a:rPr lang="en-US" dirty="0"/>
              <a:t>100 moles of I, if 900 moles of S are added,</a:t>
            </a:r>
          </a:p>
          <a:p>
            <a:pPr marL="0" indent="0">
              <a:buNone/>
            </a:pPr>
            <a:r>
              <a:rPr lang="en-US" dirty="0" smtClean="0"/>
              <a:t>only 1/10th </a:t>
            </a:r>
            <a:r>
              <a:rPr lang="en-US" dirty="0"/>
              <a:t>of enzyme molecules are attached</a:t>
            </a:r>
          </a:p>
          <a:p>
            <a:pPr marL="0" indent="0">
              <a:buNone/>
            </a:pPr>
            <a:r>
              <a:rPr lang="en-US" dirty="0"/>
              <a:t>to inhibitor and 90% are working with substrate.</a:t>
            </a:r>
          </a:p>
          <a:p>
            <a:pPr marL="0" indent="0">
              <a:buNone/>
            </a:pPr>
            <a:r>
              <a:rPr lang="en-US" dirty="0"/>
              <a:t>Thus 50% inhibition in the first example is now</a:t>
            </a:r>
          </a:p>
          <a:p>
            <a:pPr marL="0" indent="0">
              <a:buNone/>
            </a:pPr>
            <a:r>
              <a:rPr lang="en-US" dirty="0"/>
              <a:t>decreased to 10% inhibition</a:t>
            </a:r>
          </a:p>
        </p:txBody>
      </p:sp>
    </p:spTree>
    <p:extLst>
      <p:ext uri="{BB962C8B-B14F-4D97-AF65-F5344CB8AC3E}">
        <p14:creationId xmlns:p14="http://schemas.microsoft.com/office/powerpoint/2010/main" xmlns="" val="11619661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Competitive Inhibition</a:t>
            </a:r>
            <a:endParaRPr lang="en-US" dirty="0"/>
          </a:p>
        </p:txBody>
      </p:sp>
      <p:sp>
        <p:nvSpPr>
          <p:cNvPr id="3" name="Content Placeholder 2"/>
          <p:cNvSpPr>
            <a:spLocks noGrp="1"/>
          </p:cNvSpPr>
          <p:nvPr>
            <p:ph idx="1"/>
          </p:nvPr>
        </p:nvSpPr>
        <p:spPr>
          <a:xfrm>
            <a:off x="457200" y="1600200"/>
            <a:ext cx="8534400" cy="4525963"/>
          </a:xfrm>
        </p:spPr>
        <p:txBody>
          <a:bodyPr/>
          <a:lstStyle/>
          <a:p>
            <a:r>
              <a:rPr lang="en-US" b="1" dirty="0"/>
              <a:t>the Km is </a:t>
            </a:r>
            <a:r>
              <a:rPr lang="en-US" b="1" dirty="0" smtClean="0"/>
              <a:t>increased in </a:t>
            </a:r>
            <a:r>
              <a:rPr lang="en-US" b="1" dirty="0"/>
              <a:t>presence of competitive </a:t>
            </a:r>
            <a:r>
              <a:rPr lang="en-US" b="1" dirty="0" smtClean="0"/>
              <a:t>inhibitor.</a:t>
            </a:r>
          </a:p>
          <a:p>
            <a:r>
              <a:rPr lang="en-US" dirty="0"/>
              <a:t>In other words, the affinity of the enzyme</a:t>
            </a:r>
          </a:p>
          <a:p>
            <a:pPr marL="0" indent="0">
              <a:buNone/>
            </a:pPr>
            <a:r>
              <a:rPr lang="en-US" dirty="0"/>
              <a:t>towards substrate is apparently decreased in</a:t>
            </a:r>
          </a:p>
          <a:p>
            <a:pPr marL="0" indent="0">
              <a:buNone/>
            </a:pPr>
            <a:r>
              <a:rPr lang="en-US" dirty="0"/>
              <a:t>presence of the </a:t>
            </a:r>
            <a:r>
              <a:rPr lang="en-US" dirty="0" smtClean="0"/>
              <a:t>inhibitor.</a:t>
            </a:r>
          </a:p>
          <a:p>
            <a:pPr marL="0" indent="0">
              <a:buNone/>
            </a:pPr>
            <a:r>
              <a:rPr lang="en-US" b="1" dirty="0"/>
              <a:t>But </a:t>
            </a:r>
            <a:r>
              <a:rPr lang="en-US" b="1" dirty="0" err="1"/>
              <a:t>Vmax</a:t>
            </a:r>
            <a:r>
              <a:rPr lang="en-US" b="1" dirty="0"/>
              <a:t> is not </a:t>
            </a:r>
            <a:r>
              <a:rPr lang="en-US" b="1" dirty="0" smtClean="0"/>
              <a:t>changed.</a:t>
            </a:r>
            <a:endParaRPr lang="en-US" dirty="0"/>
          </a:p>
        </p:txBody>
      </p:sp>
    </p:spTree>
    <p:extLst>
      <p:ext uri="{BB962C8B-B14F-4D97-AF65-F5344CB8AC3E}">
        <p14:creationId xmlns:p14="http://schemas.microsoft.com/office/powerpoint/2010/main" xmlns="" val="23286038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Competitive Inhibition</a:t>
            </a:r>
            <a:endParaRPr lang="en-US" dirty="0"/>
          </a:p>
        </p:txBody>
      </p:sp>
      <p:sp>
        <p:nvSpPr>
          <p:cNvPr id="3" name="Content Placeholder 2"/>
          <p:cNvSpPr>
            <a:spLocks noGrp="1"/>
          </p:cNvSpPr>
          <p:nvPr>
            <p:ph idx="1"/>
          </p:nvPr>
        </p:nvSpPr>
        <p:spPr/>
        <p:txBody>
          <a:bodyPr/>
          <a:lstStyle/>
          <a:p>
            <a:r>
              <a:rPr lang="en-US" dirty="0"/>
              <a:t>Examples of competitive inhibition include the inhibition of </a:t>
            </a:r>
            <a:r>
              <a:rPr lang="en-US" b="1" dirty="0">
                <a:solidFill>
                  <a:srgbClr val="C00000"/>
                </a:solidFill>
              </a:rPr>
              <a:t>trypsin by α-1-antitrypsin</a:t>
            </a:r>
            <a:r>
              <a:rPr lang="en-US" dirty="0"/>
              <a:t>, </a:t>
            </a:r>
            <a:r>
              <a:rPr lang="en-US" b="1" dirty="0">
                <a:solidFill>
                  <a:srgbClr val="C00000"/>
                </a:solidFill>
              </a:rPr>
              <a:t>chymotrypsin by α-1-antichymotrypsin </a:t>
            </a:r>
            <a:r>
              <a:rPr lang="en-US" b="1" dirty="0" smtClean="0">
                <a:solidFill>
                  <a:srgbClr val="C00000"/>
                </a:solidFill>
              </a:rPr>
              <a:t>.</a:t>
            </a:r>
          </a:p>
          <a:p>
            <a:r>
              <a:rPr lang="en-US" b="1" dirty="0" err="1">
                <a:solidFill>
                  <a:srgbClr val="00B050"/>
                </a:solidFill>
              </a:rPr>
              <a:t>D</a:t>
            </a:r>
            <a:r>
              <a:rPr lang="en-US" b="1" dirty="0" err="1" smtClean="0">
                <a:solidFill>
                  <a:srgbClr val="00B050"/>
                </a:solidFill>
              </a:rPr>
              <a:t>ihydrofolate</a:t>
            </a:r>
            <a:r>
              <a:rPr lang="en-US" b="1" dirty="0" smtClean="0">
                <a:solidFill>
                  <a:srgbClr val="00B050"/>
                </a:solidFill>
              </a:rPr>
              <a:t> </a:t>
            </a:r>
            <a:r>
              <a:rPr lang="en-US" b="1" dirty="0" err="1">
                <a:solidFill>
                  <a:srgbClr val="00B050"/>
                </a:solidFill>
              </a:rPr>
              <a:t>reductase</a:t>
            </a:r>
            <a:r>
              <a:rPr lang="en-US" b="1" dirty="0">
                <a:solidFill>
                  <a:srgbClr val="00B050"/>
                </a:solidFill>
              </a:rPr>
              <a:t> </a:t>
            </a:r>
            <a:r>
              <a:rPr lang="en-US" dirty="0"/>
              <a:t>by the chemotherapeutic agent </a:t>
            </a:r>
            <a:r>
              <a:rPr lang="en-US" b="1" dirty="0">
                <a:solidFill>
                  <a:srgbClr val="C00000"/>
                </a:solidFill>
              </a:rPr>
              <a:t>methotrexate</a:t>
            </a:r>
            <a:r>
              <a:rPr lang="en-US" dirty="0"/>
              <a:t>, and the </a:t>
            </a:r>
            <a:r>
              <a:rPr lang="en-US" b="1" dirty="0">
                <a:solidFill>
                  <a:srgbClr val="00B050"/>
                </a:solidFill>
              </a:rPr>
              <a:t>Krebs cycle enzyme succinic </a:t>
            </a:r>
            <a:r>
              <a:rPr lang="en-US" b="1" dirty="0" smtClean="0">
                <a:solidFill>
                  <a:srgbClr val="00B050"/>
                </a:solidFill>
              </a:rPr>
              <a:t>dehydrogenase </a:t>
            </a:r>
            <a:r>
              <a:rPr lang="en-US" dirty="0"/>
              <a:t>by </a:t>
            </a:r>
            <a:r>
              <a:rPr lang="en-US" b="1" dirty="0" err="1">
                <a:solidFill>
                  <a:srgbClr val="C00000"/>
                </a:solidFill>
              </a:rPr>
              <a:t>malonate</a:t>
            </a:r>
            <a:r>
              <a:rPr lang="en-US" b="1" dirty="0">
                <a:solidFill>
                  <a:srgbClr val="C00000"/>
                </a:solidFill>
              </a:rPr>
              <a:t> </a:t>
            </a:r>
          </a:p>
        </p:txBody>
      </p:sp>
    </p:spTree>
    <p:extLst>
      <p:ext uri="{BB962C8B-B14F-4D97-AF65-F5344CB8AC3E}">
        <p14:creationId xmlns:p14="http://schemas.microsoft.com/office/powerpoint/2010/main" xmlns="" val="22666158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Competitive Inhibition</a:t>
            </a:r>
            <a:endParaRPr lang="en-US" dirty="0"/>
          </a:p>
        </p:txBody>
      </p:sp>
      <p:sp>
        <p:nvSpPr>
          <p:cNvPr id="3" name="Content Placeholder 2"/>
          <p:cNvSpPr>
            <a:spLocks noGrp="1"/>
          </p:cNvSpPr>
          <p:nvPr>
            <p:ph idx="1"/>
          </p:nvPr>
        </p:nvSpPr>
        <p:spPr>
          <a:xfrm>
            <a:off x="228600" y="1600200"/>
            <a:ext cx="8763000" cy="4876800"/>
          </a:xfrm>
        </p:spPr>
        <p:txBody>
          <a:bodyPr>
            <a:normAutofit fontScale="92500" lnSpcReduction="20000"/>
          </a:bodyPr>
          <a:lstStyle/>
          <a:p>
            <a:r>
              <a:rPr lang="en-US" b="1" dirty="0" err="1"/>
              <a:t>Sulphonamides</a:t>
            </a:r>
            <a:r>
              <a:rPr lang="en-US" dirty="0"/>
              <a:t>: They are commonly employed </a:t>
            </a:r>
            <a:r>
              <a:rPr lang="en-US" dirty="0" smtClean="0"/>
              <a:t>antibacterial agents.</a:t>
            </a:r>
          </a:p>
          <a:p>
            <a:r>
              <a:rPr lang="en-US" dirty="0" smtClean="0"/>
              <a:t> </a:t>
            </a:r>
            <a:r>
              <a:rPr lang="en-US" dirty="0"/>
              <a:t>Bacteria </a:t>
            </a:r>
            <a:r>
              <a:rPr lang="en-US" dirty="0" err="1"/>
              <a:t>synthesise</a:t>
            </a:r>
            <a:r>
              <a:rPr lang="en-US" dirty="0"/>
              <a:t> </a:t>
            </a:r>
            <a:r>
              <a:rPr lang="en-US" dirty="0" smtClean="0"/>
              <a:t>folic acid </a:t>
            </a:r>
            <a:r>
              <a:rPr lang="en-US" dirty="0"/>
              <a:t>by combining PABA with </a:t>
            </a:r>
            <a:r>
              <a:rPr lang="en-US" dirty="0" err="1"/>
              <a:t>pteroyl</a:t>
            </a:r>
            <a:r>
              <a:rPr lang="en-US" dirty="0"/>
              <a:t> glutamic acid.</a:t>
            </a:r>
          </a:p>
          <a:p>
            <a:pPr marL="0" indent="0">
              <a:buNone/>
            </a:pPr>
            <a:r>
              <a:rPr lang="en-US" dirty="0"/>
              <a:t>Bacterial wall is impermeable to folic acid. </a:t>
            </a:r>
            <a:r>
              <a:rPr lang="en-US" dirty="0" err="1" smtClean="0"/>
              <a:t>Sulpha</a:t>
            </a:r>
            <a:r>
              <a:rPr lang="en-US" dirty="0" smtClean="0"/>
              <a:t> drugs</a:t>
            </a:r>
            <a:r>
              <a:rPr lang="en-US" dirty="0"/>
              <a:t>, being structural analogues of PABA, will </a:t>
            </a:r>
            <a:r>
              <a:rPr lang="en-US" dirty="0" smtClean="0"/>
              <a:t>inhibit the </a:t>
            </a:r>
            <a:r>
              <a:rPr lang="en-US" dirty="0"/>
              <a:t>folic acid synthesis in bacteria, and they die</a:t>
            </a:r>
            <a:r>
              <a:rPr lang="en-US" dirty="0" smtClean="0"/>
              <a:t>.</a:t>
            </a:r>
          </a:p>
          <a:p>
            <a:pPr marL="0" indent="0">
              <a:buNone/>
            </a:pPr>
            <a:r>
              <a:rPr lang="en-US" dirty="0" smtClean="0"/>
              <a:t> The drug </a:t>
            </a:r>
            <a:r>
              <a:rPr lang="en-US" dirty="0"/>
              <a:t>is nontoxic to human cells, because </a:t>
            </a:r>
            <a:r>
              <a:rPr lang="en-US" dirty="0" smtClean="0"/>
              <a:t>human beings </a:t>
            </a:r>
            <a:r>
              <a:rPr lang="en-US" dirty="0"/>
              <a:t>cannot </a:t>
            </a:r>
            <a:r>
              <a:rPr lang="en-US" dirty="0" err="1"/>
              <a:t>synthesise</a:t>
            </a:r>
            <a:r>
              <a:rPr lang="en-US" dirty="0"/>
              <a:t> folic acid. Preformed </a:t>
            </a:r>
            <a:r>
              <a:rPr lang="en-US" dirty="0" smtClean="0"/>
              <a:t>folic acid </a:t>
            </a:r>
            <a:r>
              <a:rPr lang="en-US" dirty="0"/>
              <a:t>is essential for man. Antibacterial effect of </a:t>
            </a:r>
            <a:r>
              <a:rPr lang="en-US" dirty="0" err="1" smtClean="0"/>
              <a:t>sulpha</a:t>
            </a:r>
            <a:r>
              <a:rPr lang="en-US" dirty="0" smtClean="0"/>
              <a:t> drug </a:t>
            </a:r>
            <a:r>
              <a:rPr lang="en-US" dirty="0"/>
              <a:t>was studied by Gerhard Domagk, (Nobel prize</a:t>
            </a:r>
          </a:p>
          <a:p>
            <a:r>
              <a:rPr lang="en-US" dirty="0"/>
              <a:t>1939).</a:t>
            </a:r>
          </a:p>
        </p:txBody>
      </p:sp>
    </p:spTree>
    <p:extLst>
      <p:ext uri="{BB962C8B-B14F-4D97-AF65-F5344CB8AC3E}">
        <p14:creationId xmlns:p14="http://schemas.microsoft.com/office/powerpoint/2010/main" xmlns="" val="19992231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Competitive Inhibition</a:t>
            </a:r>
            <a:endParaRPr lang="en-US" dirty="0"/>
          </a:p>
        </p:txBody>
      </p:sp>
      <p:sp>
        <p:nvSpPr>
          <p:cNvPr id="3" name="Content Placeholder 2"/>
          <p:cNvSpPr>
            <a:spLocks noGrp="1"/>
          </p:cNvSpPr>
          <p:nvPr>
            <p:ph idx="1"/>
          </p:nvPr>
        </p:nvSpPr>
        <p:spPr/>
        <p:txBody>
          <a:bodyPr/>
          <a:lstStyle/>
          <a:p>
            <a:r>
              <a:rPr lang="en-US" b="1" dirty="0"/>
              <a:t>Methotrexate: </a:t>
            </a:r>
            <a:r>
              <a:rPr lang="en-US" dirty="0"/>
              <a:t>It is 4-amino-N10 -methyl folic acid. It </a:t>
            </a:r>
            <a:r>
              <a:rPr lang="en-US" dirty="0" smtClean="0"/>
              <a:t>is a </a:t>
            </a:r>
            <a:r>
              <a:rPr lang="en-US" dirty="0"/>
              <a:t>structural analogue of folic acid, and so </a:t>
            </a:r>
            <a:r>
              <a:rPr lang="en-US" dirty="0" smtClean="0"/>
              <a:t>can competitively </a:t>
            </a:r>
            <a:r>
              <a:rPr lang="en-US" dirty="0"/>
              <a:t>inhibit </a:t>
            </a:r>
            <a:r>
              <a:rPr lang="en-US" dirty="0" err="1">
                <a:solidFill>
                  <a:srgbClr val="00B050"/>
                </a:solidFill>
              </a:rPr>
              <a:t>folate</a:t>
            </a:r>
            <a:r>
              <a:rPr lang="en-US" dirty="0">
                <a:solidFill>
                  <a:srgbClr val="00B050"/>
                </a:solidFill>
              </a:rPr>
              <a:t> </a:t>
            </a:r>
            <a:r>
              <a:rPr lang="en-US" dirty="0" err="1">
                <a:solidFill>
                  <a:srgbClr val="00B050"/>
                </a:solidFill>
              </a:rPr>
              <a:t>reductase</a:t>
            </a:r>
            <a:r>
              <a:rPr lang="en-US" dirty="0">
                <a:solidFill>
                  <a:srgbClr val="00B050"/>
                </a:solidFill>
              </a:rPr>
              <a:t> </a:t>
            </a:r>
            <a:r>
              <a:rPr lang="en-US" dirty="0" smtClean="0"/>
              <a:t>enzyme . </a:t>
            </a:r>
            <a:r>
              <a:rPr lang="en-US" dirty="0"/>
              <a:t>This is essential for DNA synthesis and </a:t>
            </a:r>
            <a:r>
              <a:rPr lang="en-US" dirty="0" smtClean="0"/>
              <a:t>cell division</a:t>
            </a:r>
            <a:r>
              <a:rPr lang="en-US" dirty="0"/>
              <a:t>. Therefore, </a:t>
            </a:r>
            <a:r>
              <a:rPr lang="en-US" b="1" dirty="0" err="1" smtClean="0">
                <a:solidFill>
                  <a:srgbClr val="C00000"/>
                </a:solidFill>
              </a:rPr>
              <a:t>methotrexate</a:t>
            </a:r>
            <a:r>
              <a:rPr lang="en-US" b="1" dirty="0" smtClean="0">
                <a:solidFill>
                  <a:srgbClr val="C00000"/>
                </a:solidFill>
              </a:rPr>
              <a:t> </a:t>
            </a:r>
            <a:r>
              <a:rPr lang="en-US" dirty="0"/>
              <a:t>is used as </a:t>
            </a:r>
            <a:r>
              <a:rPr lang="en-US" dirty="0" smtClean="0"/>
              <a:t>an anticancer </a:t>
            </a:r>
            <a:r>
              <a:rPr lang="en-US" dirty="0"/>
              <a:t>drug</a:t>
            </a:r>
          </a:p>
        </p:txBody>
      </p:sp>
    </p:spTree>
    <p:extLst>
      <p:ext uri="{BB962C8B-B14F-4D97-AF65-F5344CB8AC3E}">
        <p14:creationId xmlns:p14="http://schemas.microsoft.com/office/powerpoint/2010/main" xmlns="" val="16726658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Competitive Inhibition</a:t>
            </a:r>
            <a:endParaRPr lang="en-US" dirty="0"/>
          </a:p>
        </p:txBody>
      </p:sp>
      <p:sp>
        <p:nvSpPr>
          <p:cNvPr id="3" name="Content Placeholder 2"/>
          <p:cNvSpPr>
            <a:spLocks noGrp="1"/>
          </p:cNvSpPr>
          <p:nvPr>
            <p:ph idx="1"/>
          </p:nvPr>
        </p:nvSpPr>
        <p:spPr/>
        <p:txBody>
          <a:bodyPr>
            <a:normAutofit/>
          </a:bodyPr>
          <a:lstStyle/>
          <a:p>
            <a:r>
              <a:rPr lang="en-US" b="1" dirty="0" err="1"/>
              <a:t>Dicoumarol</a:t>
            </a:r>
            <a:r>
              <a:rPr lang="en-US" dirty="0"/>
              <a:t>: It is structurally similar to vitamin K </a:t>
            </a:r>
            <a:r>
              <a:rPr lang="en-US" dirty="0" smtClean="0"/>
              <a:t>and can </a:t>
            </a:r>
            <a:r>
              <a:rPr lang="en-US" dirty="0"/>
              <a:t>act as an anticoagulant </a:t>
            </a:r>
            <a:r>
              <a:rPr lang="en-US" dirty="0" smtClean="0"/>
              <a:t>by competitively inhibiting the </a:t>
            </a:r>
            <a:r>
              <a:rPr lang="en-US" dirty="0"/>
              <a:t>vitamin K </a:t>
            </a:r>
            <a:r>
              <a:rPr lang="en-US" dirty="0" smtClean="0"/>
              <a:t>activity</a:t>
            </a:r>
          </a:p>
          <a:p>
            <a:r>
              <a:rPr lang="en-US" b="1" dirty="0" err="1"/>
              <a:t>Isonicotinic</a:t>
            </a:r>
            <a:r>
              <a:rPr lang="en-US" b="1" dirty="0"/>
              <a:t> acid </a:t>
            </a:r>
            <a:r>
              <a:rPr lang="en-US" b="1" dirty="0" err="1"/>
              <a:t>hydrazide</a:t>
            </a:r>
            <a:r>
              <a:rPr lang="en-US" b="1" dirty="0"/>
              <a:t> (INH): </a:t>
            </a:r>
            <a:r>
              <a:rPr lang="en-US" dirty="0"/>
              <a:t>It is a </a:t>
            </a:r>
            <a:r>
              <a:rPr lang="en-US" dirty="0" smtClean="0"/>
              <a:t>commonly used </a:t>
            </a:r>
            <a:r>
              <a:rPr lang="en-US" dirty="0" err="1"/>
              <a:t>antituberculous</a:t>
            </a:r>
            <a:r>
              <a:rPr lang="en-US" dirty="0"/>
              <a:t> drug. It is structurally similar </a:t>
            </a:r>
            <a:r>
              <a:rPr lang="en-US" dirty="0" smtClean="0"/>
              <a:t>to </a:t>
            </a:r>
            <a:r>
              <a:rPr lang="en-US" dirty="0" err="1" smtClean="0"/>
              <a:t>pyridoxal</a:t>
            </a:r>
            <a:r>
              <a:rPr lang="en-US" dirty="0"/>
              <a:t>, and prolonged use of INH may </a:t>
            </a:r>
            <a:r>
              <a:rPr lang="en-US" dirty="0" smtClean="0"/>
              <a:t>cause </a:t>
            </a:r>
            <a:r>
              <a:rPr lang="en-US" dirty="0" err="1" smtClean="0"/>
              <a:t>pyridoxal</a:t>
            </a:r>
            <a:r>
              <a:rPr lang="en-US" dirty="0" smtClean="0"/>
              <a:t> </a:t>
            </a:r>
            <a:r>
              <a:rPr lang="en-US" dirty="0"/>
              <a:t>deficiency and peripheral </a:t>
            </a:r>
            <a:r>
              <a:rPr lang="en-US" dirty="0" smtClean="0"/>
              <a:t>neuropathy. </a:t>
            </a:r>
            <a:endParaRPr lang="en-US" dirty="0"/>
          </a:p>
        </p:txBody>
      </p:sp>
    </p:spTree>
    <p:extLst>
      <p:ext uri="{BB962C8B-B14F-4D97-AF65-F5344CB8AC3E}">
        <p14:creationId xmlns:p14="http://schemas.microsoft.com/office/powerpoint/2010/main" xmlns="" val="14310738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Competitive Inhibition</a:t>
            </a:r>
            <a:endParaRPr lang="en-US" dirty="0"/>
          </a:p>
        </p:txBody>
      </p:sp>
      <p:sp>
        <p:nvSpPr>
          <p:cNvPr id="3" name="Content Placeholder 2"/>
          <p:cNvSpPr>
            <a:spLocks noGrp="1"/>
          </p:cNvSpPr>
          <p:nvPr>
            <p:ph idx="1"/>
          </p:nvPr>
        </p:nvSpPr>
        <p:spPr/>
        <p:txBody>
          <a:bodyPr>
            <a:normAutofit lnSpcReduction="10000"/>
          </a:bodyPr>
          <a:lstStyle/>
          <a:p>
            <a:r>
              <a:rPr lang="en-US" dirty="0"/>
              <a:t>In some reactions, the product of the reaction, which may be structurally similar to the substrate, may competitively inhibit the reaction, a phenomenon known as </a:t>
            </a:r>
            <a:r>
              <a:rPr lang="en-US" b="1" dirty="0"/>
              <a:t>end-product </a:t>
            </a:r>
            <a:r>
              <a:rPr lang="en-US" b="1"/>
              <a:t>inhibition </a:t>
            </a:r>
            <a:r>
              <a:rPr lang="en-US" b="1" smtClean="0"/>
              <a:t>.</a:t>
            </a:r>
            <a:endParaRPr lang="en-US" b="1" dirty="0" smtClean="0"/>
          </a:p>
          <a:p>
            <a:r>
              <a:rPr lang="en-US" dirty="0"/>
              <a:t>Not infrequently, drugs are used as competitive inhibitors of targeted enzymes. For example, </a:t>
            </a:r>
            <a:r>
              <a:rPr lang="en-US" b="1" dirty="0" smtClean="0">
                <a:solidFill>
                  <a:srgbClr val="C00000"/>
                </a:solidFill>
              </a:rPr>
              <a:t>antihypertensive </a:t>
            </a:r>
            <a:r>
              <a:rPr lang="en-US" b="1" dirty="0">
                <a:solidFill>
                  <a:srgbClr val="C00000"/>
                </a:solidFill>
              </a:rPr>
              <a:t>drugs</a:t>
            </a:r>
            <a:r>
              <a:rPr lang="en-US" dirty="0"/>
              <a:t> is </a:t>
            </a:r>
            <a:r>
              <a:rPr lang="en-US" b="1" dirty="0">
                <a:solidFill>
                  <a:srgbClr val="00B050"/>
                </a:solidFill>
              </a:rPr>
              <a:t>angiotensin-converting enzyme (ACE) </a:t>
            </a:r>
          </a:p>
        </p:txBody>
      </p:sp>
    </p:spTree>
    <p:extLst>
      <p:ext uri="{BB962C8B-B14F-4D97-AF65-F5344CB8AC3E}">
        <p14:creationId xmlns:p14="http://schemas.microsoft.com/office/powerpoint/2010/main" xmlns="" val="36188390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NON COMPETITIVE</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The inhibitor usually binds to a different domain 	on the enzyme, other than the substrate binding site. Since these inhibitors have no 	structural resemblance to the substrate, an 	increase in the substrate concentration 	generally does not relieve this inhibition.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304800"/>
            <a:ext cx="8347075" cy="1216025"/>
          </a:xfrm>
        </p:spPr>
        <p:txBody>
          <a:bodyPr>
            <a:normAutofit fontScale="90000"/>
          </a:bodyPr>
          <a:lstStyle/>
          <a:p>
            <a:r>
              <a:rPr lang="en-US" smtClean="0">
                <a:ea typeface="ＭＳ Ｐゴシック" pitchFamily="34" charset="-128"/>
              </a:rPr>
              <a:t/>
            </a:r>
            <a:br>
              <a:rPr lang="en-US" smtClean="0">
                <a:ea typeface="ＭＳ Ｐゴシック" pitchFamily="34" charset="-128"/>
              </a:rPr>
            </a:br>
            <a:r>
              <a:rPr lang="en-IN" smtClean="0">
                <a:ea typeface="ＭＳ Ｐゴシック" pitchFamily="34" charset="-128"/>
              </a:rPr>
              <a:t/>
            </a:r>
            <a:br>
              <a:rPr lang="en-IN" smtClean="0">
                <a:ea typeface="ＭＳ Ｐゴシック" pitchFamily="34" charset="-128"/>
              </a:rPr>
            </a:br>
            <a:endParaRPr lang="en-IN" smtClean="0">
              <a:ea typeface="ＭＳ Ｐゴシック" pitchFamily="34" charset="-128"/>
            </a:endParaRPr>
          </a:p>
        </p:txBody>
      </p:sp>
      <p:graphicFrame>
        <p:nvGraphicFramePr>
          <p:cNvPr id="4" name="Content Placeholder 3"/>
          <p:cNvGraphicFramePr>
            <a:graphicFrameLocks noGrp="1"/>
          </p:cNvGraphicFramePr>
          <p:nvPr>
            <p:ph idx="1"/>
          </p:nvPr>
        </p:nvGraphicFramePr>
        <p:xfrm>
          <a:off x="0" y="0"/>
          <a:ext cx="9144000" cy="6492240"/>
        </p:xfrm>
        <a:graphic>
          <a:graphicData uri="http://schemas.openxmlformats.org/drawingml/2006/table">
            <a:tbl>
              <a:tblPr firstRow="1" bandRow="1">
                <a:tableStyleId>{5C22544A-7EE6-4342-B048-85BDC9FD1C3A}</a:tableStyleId>
              </a:tblPr>
              <a:tblGrid>
                <a:gridCol w="1828800"/>
                <a:gridCol w="1828800"/>
                <a:gridCol w="1219200"/>
                <a:gridCol w="2286000"/>
                <a:gridCol w="1981200"/>
              </a:tblGrid>
              <a:tr h="370840">
                <a:tc>
                  <a:txBody>
                    <a:bodyPr/>
                    <a:lstStyle/>
                    <a:p>
                      <a:r>
                        <a:rPr lang="en-US" dirty="0" smtClean="0"/>
                        <a:t>Author/year</a:t>
                      </a:r>
                      <a:endParaRPr lang="en-IN" dirty="0"/>
                    </a:p>
                  </a:txBody>
                  <a:tcPr/>
                </a:tc>
                <a:tc>
                  <a:txBody>
                    <a:bodyPr/>
                    <a:lstStyle/>
                    <a:p>
                      <a:r>
                        <a:rPr lang="en-US" dirty="0" smtClean="0"/>
                        <a:t>Study design</a:t>
                      </a:r>
                      <a:endParaRPr lang="en-IN" dirty="0"/>
                    </a:p>
                  </a:txBody>
                  <a:tcPr/>
                </a:tc>
                <a:tc>
                  <a:txBody>
                    <a:bodyPr/>
                    <a:lstStyle/>
                    <a:p>
                      <a:r>
                        <a:rPr lang="en-US" dirty="0" smtClean="0"/>
                        <a:t>Level</a:t>
                      </a:r>
                      <a:endParaRPr lang="en-IN" dirty="0"/>
                    </a:p>
                  </a:txBody>
                  <a:tcPr/>
                </a:tc>
                <a:tc>
                  <a:txBody>
                    <a:bodyPr/>
                    <a:lstStyle/>
                    <a:p>
                      <a:r>
                        <a:rPr lang="en-US" dirty="0" smtClean="0"/>
                        <a:t>Results</a:t>
                      </a:r>
                      <a:endParaRPr lang="en-IN" dirty="0"/>
                    </a:p>
                  </a:txBody>
                  <a:tcPr/>
                </a:tc>
                <a:tc>
                  <a:txBody>
                    <a:bodyPr/>
                    <a:lstStyle/>
                    <a:p>
                      <a:r>
                        <a:rPr lang="en-US" dirty="0" smtClean="0"/>
                        <a:t>Outcome</a:t>
                      </a:r>
                    </a:p>
                    <a:p>
                      <a:endParaRPr lang="en-US" dirty="0" smtClean="0"/>
                    </a:p>
                    <a:p>
                      <a:endParaRPr lang="en-IN" dirty="0"/>
                    </a:p>
                  </a:txBody>
                  <a:tcPr/>
                </a:tc>
              </a:tr>
              <a:tr h="5334000">
                <a:tc>
                  <a:txBody>
                    <a:bodyPr/>
                    <a:lstStyle/>
                    <a:p>
                      <a:endParaRPr lang="en-US" b="1" dirty="0" smtClean="0"/>
                    </a:p>
                    <a:p>
                      <a:r>
                        <a:rPr lang="en-US" dirty="0" err="1" smtClean="0">
                          <a:hlinkClick r:id="rId2"/>
                        </a:rPr>
                        <a:t>Okesina</a:t>
                      </a:r>
                      <a:r>
                        <a:rPr lang="en-US" dirty="0" smtClean="0">
                          <a:hlinkClick r:id="rId2"/>
                        </a:rPr>
                        <a:t> AB</a:t>
                      </a:r>
                      <a:r>
                        <a:rPr lang="en-US" baseline="30000" dirty="0" smtClean="0"/>
                        <a:t>1</a:t>
                      </a:r>
                      <a:r>
                        <a:rPr lang="en-US" dirty="0" smtClean="0"/>
                        <a:t>, </a:t>
                      </a:r>
                      <a:r>
                        <a:rPr lang="en-US" dirty="0" smtClean="0">
                          <a:hlinkClick r:id="rId3"/>
                        </a:rPr>
                        <a:t>Donaldson D</a:t>
                      </a:r>
                      <a:r>
                        <a:rPr lang="en-US" dirty="0" smtClean="0"/>
                        <a:t>, </a:t>
                      </a:r>
                      <a:r>
                        <a:rPr lang="en-US" dirty="0" err="1" smtClean="0">
                          <a:hlinkClick r:id="rId4"/>
                        </a:rPr>
                        <a:t>Lascelles</a:t>
                      </a:r>
                      <a:r>
                        <a:rPr lang="en-US" dirty="0" smtClean="0">
                          <a:hlinkClick r:id="rId4"/>
                        </a:rPr>
                        <a:t> PT</a:t>
                      </a:r>
                      <a:r>
                        <a:rPr lang="en-US" dirty="0" smtClean="0"/>
                        <a:t>, </a:t>
                      </a:r>
                      <a:r>
                        <a:rPr lang="en-US" dirty="0" smtClean="0">
                          <a:hlinkClick r:id="rId5"/>
                        </a:rPr>
                        <a:t>Morris P</a:t>
                      </a:r>
                      <a:r>
                        <a:rPr lang="en-US" dirty="0" smtClean="0"/>
                        <a:t>.</a:t>
                      </a:r>
                    </a:p>
                    <a:p>
                      <a:pPr fontAlgn="base"/>
                      <a:endParaRPr lang="en-IN" dirty="0"/>
                    </a:p>
                  </a:txBody>
                  <a:tcPr/>
                </a:tc>
                <a:tc>
                  <a:txBody>
                    <a:bodyPr/>
                    <a:lstStyle/>
                    <a:p>
                      <a:r>
                        <a:rPr lang="en-IN" dirty="0" smtClean="0"/>
                        <a:t>Randomized</a:t>
                      </a:r>
                      <a:r>
                        <a:rPr lang="en-IN" baseline="0" dirty="0" smtClean="0"/>
                        <a:t> control study</a:t>
                      </a:r>
                      <a:endParaRPr lang="en-IN" dirty="0"/>
                    </a:p>
                  </a:txBody>
                  <a:tcPr/>
                </a:tc>
                <a:tc>
                  <a:txBody>
                    <a:bodyPr/>
                    <a:lstStyle/>
                    <a:p>
                      <a:r>
                        <a:rPr lang="en-IN" dirty="0" smtClean="0"/>
                        <a:t>Level II</a:t>
                      </a:r>
                      <a:endParaRPr lang="en-IN" dirty="0"/>
                    </a:p>
                  </a:txBody>
                  <a:tcPr/>
                </a:tc>
                <a:tc>
                  <a:txBody>
                    <a:bodyPr/>
                    <a:lstStyle/>
                    <a:p>
                      <a:r>
                        <a:rPr lang="en-IN" sz="1800" b="0" i="0" kern="1200" dirty="0" smtClean="0">
                          <a:solidFill>
                            <a:schemeClr val="dk1"/>
                          </a:solidFill>
                          <a:latin typeface="+mn-lt"/>
                          <a:ea typeface="+mn-ea"/>
                          <a:cs typeface="+mn-cs"/>
                        </a:rPr>
                        <a:t> </a:t>
                      </a:r>
                      <a:r>
                        <a:rPr lang="en-US" b="1" dirty="0" smtClean="0"/>
                        <a:t>RESULTS: </a:t>
                      </a:r>
                    </a:p>
                    <a:p>
                      <a:r>
                        <a:rPr lang="en-US" dirty="0" smtClean="0"/>
                        <a:t>At both 31-32 weeks and 38 weeks of gestation, serum activities of bone ALP were increased significantly (P &lt; 0.05 and P &lt; 0.001, respectively) when compared with controls. The percentage contribution of bone ALP to the total was higher at 31-32 weeks and lower at 38 weeks when compared with the contribution from placental ALP</a:t>
                      </a:r>
                    </a:p>
                    <a:p>
                      <a:endParaRPr lang="en-IN" dirty="0"/>
                    </a:p>
                  </a:txBody>
                  <a:tcPr/>
                </a:tc>
                <a:tc>
                  <a:txBody>
                    <a:bodyPr/>
                    <a:lstStyle/>
                    <a:p>
                      <a:r>
                        <a:rPr lang="en-US" b="1" dirty="0" smtClean="0"/>
                        <a:t>CONCLUSION: </a:t>
                      </a:r>
                    </a:p>
                    <a:p>
                      <a:r>
                        <a:rPr lang="en-US" dirty="0" smtClean="0"/>
                        <a:t>Knowledge of time of elevation of serum bone ALP activity in normal pregnancy will be helpful in the interpretation of elevated serum total ALP activity during pregnancy</a:t>
                      </a:r>
                    </a:p>
                    <a:p>
                      <a:r>
                        <a:rPr lang="en-IN" sz="1800" b="0" i="0" kern="1200" dirty="0" smtClean="0">
                          <a:solidFill>
                            <a:schemeClr val="dk1"/>
                          </a:solidFill>
                          <a:latin typeface="+mn-lt"/>
                          <a:ea typeface="+mn-ea"/>
                          <a:cs typeface="+mn-cs"/>
                        </a:rPr>
                        <a:t/>
                      </a:r>
                      <a:br>
                        <a:rPr lang="en-IN" sz="1800" b="0" i="0" kern="1200" dirty="0" smtClean="0">
                          <a:solidFill>
                            <a:schemeClr val="dk1"/>
                          </a:solidFill>
                          <a:latin typeface="+mn-lt"/>
                          <a:ea typeface="+mn-ea"/>
                          <a:cs typeface="+mn-cs"/>
                        </a:rPr>
                      </a:br>
                      <a:endParaRPr lang="en-IN" dirty="0"/>
                    </a:p>
                  </a:txBody>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NON COMPETITIVE</a:t>
            </a:r>
            <a:endParaRPr lang="en-US" dirty="0"/>
          </a:p>
        </p:txBody>
      </p:sp>
      <p:sp>
        <p:nvSpPr>
          <p:cNvPr id="3" name="Content Placeholder 2"/>
          <p:cNvSpPr>
            <a:spLocks noGrp="1"/>
          </p:cNvSpPr>
          <p:nvPr>
            <p:ph idx="1"/>
          </p:nvPr>
        </p:nvSpPr>
        <p:spPr/>
        <p:txBody>
          <a:bodyPr/>
          <a:lstStyle/>
          <a:p>
            <a:r>
              <a:rPr lang="en-US" b="1" dirty="0"/>
              <a:t>Non-competitive Inhibition (Irreversible)</a:t>
            </a:r>
          </a:p>
          <a:p>
            <a:r>
              <a:rPr lang="en-US" b="1" dirty="0"/>
              <a:t>i. </a:t>
            </a:r>
            <a:r>
              <a:rPr lang="en-US" dirty="0"/>
              <a:t>A variety of </a:t>
            </a:r>
            <a:r>
              <a:rPr lang="en-US" b="1" dirty="0"/>
              <a:t>poisons</a:t>
            </a:r>
            <a:r>
              <a:rPr lang="en-US" dirty="0"/>
              <a:t>, such as </a:t>
            </a:r>
            <a:r>
              <a:rPr lang="en-US" dirty="0" err="1">
                <a:solidFill>
                  <a:srgbClr val="C00000"/>
                </a:solidFill>
              </a:rPr>
              <a:t>iodoacetate</a:t>
            </a:r>
            <a:r>
              <a:rPr lang="en-US" dirty="0"/>
              <a:t>,</a:t>
            </a:r>
          </a:p>
          <a:p>
            <a:pPr>
              <a:buNone/>
            </a:pPr>
            <a:r>
              <a:rPr lang="en-US" dirty="0"/>
              <a:t>heavy metal ions (</a:t>
            </a:r>
            <a:r>
              <a:rPr lang="en-US" dirty="0">
                <a:solidFill>
                  <a:srgbClr val="C00000"/>
                </a:solidFill>
              </a:rPr>
              <a:t>lead, mercury</a:t>
            </a:r>
            <a:r>
              <a:rPr lang="en-US" dirty="0"/>
              <a:t>) and </a:t>
            </a:r>
            <a:endParaRPr lang="en-US" dirty="0" smtClean="0"/>
          </a:p>
          <a:p>
            <a:pPr>
              <a:buNone/>
            </a:pPr>
            <a:r>
              <a:rPr lang="en-US" dirty="0" err="1" smtClean="0"/>
              <a:t>Oxidising</a:t>
            </a:r>
            <a:r>
              <a:rPr lang="en-US" dirty="0" smtClean="0"/>
              <a:t> agents </a:t>
            </a:r>
            <a:r>
              <a:rPr lang="en-US" dirty="0"/>
              <a:t>act as </a:t>
            </a:r>
            <a:r>
              <a:rPr lang="en-US" dirty="0" smtClean="0"/>
              <a:t>irreversible </a:t>
            </a:r>
            <a:r>
              <a:rPr lang="en-US" dirty="0" err="1" smtClean="0"/>
              <a:t>noncompetitiveinhibitors</a:t>
            </a:r>
            <a:r>
              <a:rPr lang="en-US" dirty="0"/>
              <a:t>. </a:t>
            </a:r>
            <a:endParaRPr lang="en-US" dirty="0" smtClean="0"/>
          </a:p>
          <a:p>
            <a:pPr>
              <a:buNone/>
            </a:pPr>
            <a:r>
              <a:rPr lang="en-US" dirty="0" smtClean="0"/>
              <a:t>There </a:t>
            </a:r>
            <a:r>
              <a:rPr lang="en-US" dirty="0"/>
              <a:t>is no competition </a:t>
            </a:r>
            <a:r>
              <a:rPr lang="en-US" dirty="0" err="1" smtClean="0"/>
              <a:t>betweensubstrate</a:t>
            </a:r>
            <a:r>
              <a:rPr lang="en-US" dirty="0" smtClean="0"/>
              <a:t> </a:t>
            </a:r>
            <a:r>
              <a:rPr lang="en-US" dirty="0"/>
              <a:t>and </a:t>
            </a:r>
            <a:r>
              <a:rPr lang="en-US" dirty="0" smtClean="0"/>
              <a:t>inhibitor.</a:t>
            </a:r>
            <a:endParaRPr lang="en-US" dirty="0"/>
          </a:p>
        </p:txBody>
      </p:sp>
    </p:spTree>
    <p:extLst>
      <p:ext uri="{BB962C8B-B14F-4D97-AF65-F5344CB8AC3E}">
        <p14:creationId xmlns:p14="http://schemas.microsoft.com/office/powerpoint/2010/main" xmlns="" val="30036394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NON COPMPETITIVE </a:t>
            </a:r>
            <a:br>
              <a:rPr lang="en-US" b="1" dirty="0" smtClean="0">
                <a:solidFill>
                  <a:srgbClr val="7030A0"/>
                </a:solidFill>
              </a:rPr>
            </a:br>
            <a:r>
              <a:rPr lang="en-US" b="1" dirty="0" smtClean="0">
                <a:solidFill>
                  <a:srgbClr val="7030A0"/>
                </a:solidFill>
              </a:rPr>
              <a:t>SIMPLE</a:t>
            </a:r>
            <a:endParaRPr lang="en-US" b="1" dirty="0">
              <a:solidFill>
                <a:srgbClr val="7030A0"/>
              </a:solidFill>
            </a:endParaRPr>
          </a:p>
        </p:txBody>
      </p:sp>
      <p:sp>
        <p:nvSpPr>
          <p:cNvPr id="3" name="Content Placeholder 2"/>
          <p:cNvSpPr>
            <a:spLocks noGrp="1"/>
          </p:cNvSpPr>
          <p:nvPr>
            <p:ph idx="1"/>
          </p:nvPr>
        </p:nvSpPr>
        <p:spPr>
          <a:xfrm>
            <a:off x="457200" y="1600200"/>
            <a:ext cx="8229600" cy="5029200"/>
          </a:xfrm>
        </p:spPr>
        <p:txBody>
          <a:bodyPr>
            <a:normAutofit/>
          </a:bodyPr>
          <a:lstStyle/>
          <a:p>
            <a:pPr marL="0" indent="0">
              <a:buNone/>
            </a:pPr>
            <a:r>
              <a:rPr lang="pt-BR" dirty="0"/>
              <a:t> </a:t>
            </a:r>
            <a:r>
              <a:rPr lang="pt-BR" dirty="0" smtClean="0"/>
              <a:t>                k1                   </a:t>
            </a:r>
            <a:r>
              <a:rPr lang="pt-BR" dirty="0"/>
              <a:t>k2 </a:t>
            </a:r>
          </a:p>
          <a:p>
            <a:r>
              <a:rPr lang="pt-BR" b="1" dirty="0"/>
              <a:t>E + S                 E S               E P</a:t>
            </a:r>
          </a:p>
          <a:p>
            <a:pPr marL="0" indent="0">
              <a:buNone/>
            </a:pPr>
            <a:r>
              <a:rPr lang="pt-BR" dirty="0"/>
              <a:t> </a:t>
            </a:r>
            <a:r>
              <a:rPr lang="pt-BR" b="1" dirty="0"/>
              <a:t>+ I</a:t>
            </a:r>
            <a:r>
              <a:rPr lang="pt-BR" dirty="0" smtClean="0"/>
              <a:t>             k</a:t>
            </a:r>
            <a:r>
              <a:rPr lang="pt-BR" sz="2800" dirty="0" smtClean="0"/>
              <a:t>-1      </a:t>
            </a:r>
            <a:r>
              <a:rPr lang="pt-BR" dirty="0" smtClean="0"/>
              <a:t> </a:t>
            </a:r>
            <a:r>
              <a:rPr lang="pt-BR" b="1" dirty="0"/>
              <a:t>+ I</a:t>
            </a:r>
            <a:r>
              <a:rPr lang="pt-BR" dirty="0"/>
              <a:t> </a:t>
            </a:r>
            <a:endParaRPr lang="pt-BR" dirty="0" smtClean="0"/>
          </a:p>
          <a:p>
            <a:pPr marL="0" indent="0">
              <a:buNone/>
            </a:pPr>
            <a:endParaRPr lang="pt-BR" dirty="0"/>
          </a:p>
          <a:p>
            <a:pPr marL="0" indent="0">
              <a:buNone/>
            </a:pPr>
            <a:r>
              <a:rPr lang="pt-BR" dirty="0" smtClean="0"/>
              <a:t>          KI=[E][I]          KI=[ES][I]</a:t>
            </a:r>
          </a:p>
          <a:p>
            <a:pPr marL="0" indent="0">
              <a:buNone/>
            </a:pPr>
            <a:r>
              <a:rPr lang="pt-BR" dirty="0" smtClean="0"/>
              <a:t>                 [EI]                  [ESI]</a:t>
            </a:r>
            <a:endParaRPr lang="pt-BR" dirty="0"/>
          </a:p>
          <a:p>
            <a:pPr marL="0" indent="0">
              <a:buNone/>
            </a:pPr>
            <a:r>
              <a:rPr lang="pt-BR" dirty="0"/>
              <a:t> </a:t>
            </a:r>
            <a:r>
              <a:rPr lang="pt-BR" dirty="0" smtClean="0"/>
              <a:t>  EI+S                   ESI</a:t>
            </a:r>
          </a:p>
          <a:p>
            <a:pPr marL="0" indent="0">
              <a:buNone/>
            </a:pPr>
            <a:r>
              <a:rPr lang="pt-BR" dirty="0"/>
              <a:t> </a:t>
            </a:r>
            <a:r>
              <a:rPr lang="pt-BR" dirty="0" smtClean="0"/>
              <a:t>           KI=KI’ </a:t>
            </a:r>
            <a:endParaRPr lang="pt-BR" dirty="0"/>
          </a:p>
          <a:p>
            <a:endParaRPr lang="en-US" dirty="0"/>
          </a:p>
        </p:txBody>
      </p:sp>
      <p:sp>
        <p:nvSpPr>
          <p:cNvPr id="4" name="Left-Right Arrow 3"/>
          <p:cNvSpPr/>
          <p:nvPr/>
        </p:nvSpPr>
        <p:spPr>
          <a:xfrm>
            <a:off x="1828800" y="2438400"/>
            <a:ext cx="1295400" cy="152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886200" y="2438400"/>
            <a:ext cx="11430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p-Down Arrow 5"/>
          <p:cNvSpPr/>
          <p:nvPr/>
        </p:nvSpPr>
        <p:spPr>
          <a:xfrm>
            <a:off x="3429000" y="3352800"/>
            <a:ext cx="152400" cy="1524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Down Arrow 6"/>
          <p:cNvSpPr/>
          <p:nvPr/>
        </p:nvSpPr>
        <p:spPr>
          <a:xfrm>
            <a:off x="1219200" y="3276600"/>
            <a:ext cx="76200" cy="1600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Right Arrow 7"/>
          <p:cNvSpPr/>
          <p:nvPr/>
        </p:nvSpPr>
        <p:spPr>
          <a:xfrm>
            <a:off x="1600200" y="5410200"/>
            <a:ext cx="1600200" cy="152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inus 8"/>
          <p:cNvSpPr/>
          <p:nvPr/>
        </p:nvSpPr>
        <p:spPr>
          <a:xfrm>
            <a:off x="1981200" y="4495800"/>
            <a:ext cx="838200"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Minus 9"/>
          <p:cNvSpPr/>
          <p:nvPr/>
        </p:nvSpPr>
        <p:spPr>
          <a:xfrm>
            <a:off x="4267200" y="4495800"/>
            <a:ext cx="914400"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5624851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NON COMPETITIVE </a:t>
            </a:r>
            <a:br>
              <a:rPr lang="en-US" b="1" dirty="0" smtClean="0">
                <a:solidFill>
                  <a:srgbClr val="7030A0"/>
                </a:solidFill>
              </a:rPr>
            </a:br>
            <a:r>
              <a:rPr lang="en-US" b="1" dirty="0" smtClean="0">
                <a:solidFill>
                  <a:srgbClr val="7030A0"/>
                </a:solidFill>
              </a:rPr>
              <a:t>MIXED</a:t>
            </a:r>
            <a:endParaRPr lang="en-US" b="1" dirty="0">
              <a:solidFill>
                <a:srgbClr val="7030A0"/>
              </a:solidFill>
            </a:endParaRPr>
          </a:p>
        </p:txBody>
      </p:sp>
      <p:sp>
        <p:nvSpPr>
          <p:cNvPr id="3" name="Content Placeholder 2"/>
          <p:cNvSpPr>
            <a:spLocks noGrp="1"/>
          </p:cNvSpPr>
          <p:nvPr>
            <p:ph idx="1"/>
          </p:nvPr>
        </p:nvSpPr>
        <p:spPr/>
        <p:txBody>
          <a:bodyPr/>
          <a:lstStyle/>
          <a:p>
            <a:pPr marL="0" indent="0">
              <a:buNone/>
            </a:pPr>
            <a:r>
              <a:rPr lang="pt-BR" dirty="0" smtClean="0"/>
              <a:t>          KI</a:t>
            </a:r>
            <a:r>
              <a:rPr lang="pt-BR" dirty="0"/>
              <a:t>=[E][I] </a:t>
            </a:r>
            <a:r>
              <a:rPr lang="pt-BR" dirty="0" smtClean="0"/>
              <a:t>   =         KI’=[</a:t>
            </a:r>
            <a:r>
              <a:rPr lang="pt-BR" dirty="0"/>
              <a:t>ES][</a:t>
            </a:r>
            <a:r>
              <a:rPr lang="pt-BR" dirty="0" smtClean="0"/>
              <a:t>I]</a:t>
            </a:r>
          </a:p>
          <a:p>
            <a:pPr marL="0" indent="0">
              <a:buNone/>
            </a:pPr>
            <a:r>
              <a:rPr lang="pt-BR" dirty="0" smtClean="0"/>
              <a:t>                 [EI]                         [ESI]</a:t>
            </a:r>
          </a:p>
          <a:p>
            <a:r>
              <a:rPr lang="en-US" dirty="0" smtClean="0"/>
              <a:t> KI  = KI’</a:t>
            </a:r>
            <a:endParaRPr lang="en-US" dirty="0"/>
          </a:p>
        </p:txBody>
      </p:sp>
      <p:sp>
        <p:nvSpPr>
          <p:cNvPr id="4" name="Minus 3"/>
          <p:cNvSpPr/>
          <p:nvPr/>
        </p:nvSpPr>
        <p:spPr>
          <a:xfrm>
            <a:off x="1905000" y="2211877"/>
            <a:ext cx="990600"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Minus 4"/>
          <p:cNvSpPr/>
          <p:nvPr/>
        </p:nvSpPr>
        <p:spPr>
          <a:xfrm>
            <a:off x="4724400" y="2166158"/>
            <a:ext cx="1219200"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flipH="1">
            <a:off x="3200400" y="1828800"/>
            <a:ext cx="1524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8" name="Diagonal Stripe 7"/>
          <p:cNvSpPr/>
          <p:nvPr/>
        </p:nvSpPr>
        <p:spPr>
          <a:xfrm>
            <a:off x="3276600" y="1828800"/>
            <a:ext cx="76200" cy="152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iagonal Stripe 9"/>
          <p:cNvSpPr/>
          <p:nvPr/>
        </p:nvSpPr>
        <p:spPr>
          <a:xfrm>
            <a:off x="1524000" y="2971800"/>
            <a:ext cx="152400" cy="2286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xmlns="" val="35926326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NON COPMPETITIVE</a:t>
            </a:r>
            <a:endParaRPr lang="en-US" dirty="0"/>
          </a:p>
        </p:txBody>
      </p:sp>
      <p:sp>
        <p:nvSpPr>
          <p:cNvPr id="3" name="Content Placeholder 2"/>
          <p:cNvSpPr>
            <a:spLocks noGrp="1"/>
          </p:cNvSpPr>
          <p:nvPr>
            <p:ph idx="1"/>
          </p:nvPr>
        </p:nvSpPr>
        <p:spPr/>
        <p:txBody>
          <a:bodyPr/>
          <a:lstStyle/>
          <a:p>
            <a:r>
              <a:rPr lang="en-US" dirty="0"/>
              <a:t>The inhibitor usually binds to a different </a:t>
            </a:r>
            <a:r>
              <a:rPr lang="en-US" dirty="0" smtClean="0"/>
              <a:t>domain on </a:t>
            </a:r>
            <a:r>
              <a:rPr lang="en-US" dirty="0"/>
              <a:t>the enzyme, other than the </a:t>
            </a:r>
            <a:r>
              <a:rPr lang="en-US" dirty="0" smtClean="0"/>
              <a:t>substrate binding </a:t>
            </a:r>
            <a:r>
              <a:rPr lang="en-US" dirty="0"/>
              <a:t>site. </a:t>
            </a:r>
            <a:endParaRPr lang="en-US" dirty="0" smtClean="0"/>
          </a:p>
          <a:p>
            <a:r>
              <a:rPr lang="en-US" dirty="0" smtClean="0"/>
              <a:t>Since </a:t>
            </a:r>
            <a:r>
              <a:rPr lang="en-US" dirty="0"/>
              <a:t>these inhibitors have </a:t>
            </a:r>
            <a:r>
              <a:rPr lang="en-US" dirty="0" smtClean="0"/>
              <a:t>no structural </a:t>
            </a:r>
            <a:r>
              <a:rPr lang="en-US" dirty="0"/>
              <a:t>resemblance to the substrate, </a:t>
            </a:r>
            <a:r>
              <a:rPr lang="en-US" dirty="0" smtClean="0"/>
              <a:t>an </a:t>
            </a:r>
            <a:r>
              <a:rPr lang="en-US" b="1" dirty="0" smtClean="0"/>
              <a:t>increase </a:t>
            </a:r>
            <a:r>
              <a:rPr lang="en-US" b="1" dirty="0"/>
              <a:t>in the substrate </a:t>
            </a:r>
            <a:r>
              <a:rPr lang="en-US" b="1" dirty="0" smtClean="0"/>
              <a:t>concentration generally </a:t>
            </a:r>
            <a:r>
              <a:rPr lang="en-US" b="1" dirty="0"/>
              <a:t>does not relieve this inhibition</a:t>
            </a:r>
            <a:endParaRPr lang="en-US" dirty="0"/>
          </a:p>
        </p:txBody>
      </p:sp>
    </p:spTree>
    <p:extLst>
      <p:ext uri="{BB962C8B-B14F-4D97-AF65-F5344CB8AC3E}">
        <p14:creationId xmlns:p14="http://schemas.microsoft.com/office/powerpoint/2010/main" xmlns="" val="21145267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NON COPMPETITIVE</a:t>
            </a:r>
            <a:endParaRPr lang="en-US" dirty="0"/>
          </a:p>
        </p:txBody>
      </p:sp>
      <p:sp>
        <p:nvSpPr>
          <p:cNvPr id="3" name="Content Placeholder 2"/>
          <p:cNvSpPr>
            <a:spLocks noGrp="1"/>
          </p:cNvSpPr>
          <p:nvPr>
            <p:ph idx="1"/>
          </p:nvPr>
        </p:nvSpPr>
        <p:spPr>
          <a:xfrm>
            <a:off x="76200" y="1600200"/>
            <a:ext cx="9067800" cy="4953000"/>
          </a:xfrm>
        </p:spPr>
        <p:txBody>
          <a:bodyPr>
            <a:normAutofit fontScale="85000" lnSpcReduction="10000"/>
          </a:bodyPr>
          <a:lstStyle/>
          <a:p>
            <a:r>
              <a:rPr lang="en-US" b="1" dirty="0">
                <a:solidFill>
                  <a:srgbClr val="00B0F0"/>
                </a:solidFill>
              </a:rPr>
              <a:t>Examples are:</a:t>
            </a:r>
          </a:p>
          <a:p>
            <a:r>
              <a:rPr lang="en-US" b="1" dirty="0" err="1"/>
              <a:t>iia</a:t>
            </a:r>
            <a:r>
              <a:rPr lang="en-US" b="1" dirty="0"/>
              <a:t>. </a:t>
            </a:r>
            <a:r>
              <a:rPr lang="en-US" b="1" dirty="0">
                <a:solidFill>
                  <a:srgbClr val="C00000"/>
                </a:solidFill>
              </a:rPr>
              <a:t>Cyanide</a:t>
            </a:r>
            <a:r>
              <a:rPr lang="en-US" b="1" dirty="0"/>
              <a:t> </a:t>
            </a:r>
            <a:r>
              <a:rPr lang="en-US" dirty="0"/>
              <a:t>inhibits </a:t>
            </a:r>
            <a:r>
              <a:rPr lang="en-US" b="1" dirty="0">
                <a:solidFill>
                  <a:srgbClr val="00B050"/>
                </a:solidFill>
              </a:rPr>
              <a:t>cytochrome oxidase</a:t>
            </a:r>
            <a:r>
              <a:rPr lang="en-US" dirty="0"/>
              <a:t>.</a:t>
            </a:r>
          </a:p>
          <a:p>
            <a:r>
              <a:rPr lang="en-US" b="1" dirty="0" err="1"/>
              <a:t>iib</a:t>
            </a:r>
            <a:r>
              <a:rPr lang="en-US" b="1" dirty="0"/>
              <a:t>. </a:t>
            </a:r>
            <a:r>
              <a:rPr lang="en-US" b="1" dirty="0">
                <a:solidFill>
                  <a:srgbClr val="C00000"/>
                </a:solidFill>
              </a:rPr>
              <a:t>Fluoride</a:t>
            </a:r>
            <a:r>
              <a:rPr lang="en-US" b="1" dirty="0"/>
              <a:t> </a:t>
            </a:r>
            <a:r>
              <a:rPr lang="en-US" dirty="0"/>
              <a:t>will remove magnesium </a:t>
            </a:r>
            <a:r>
              <a:rPr lang="en-US" dirty="0" smtClean="0"/>
              <a:t>and manganese </a:t>
            </a:r>
            <a:r>
              <a:rPr lang="en-US" dirty="0"/>
              <a:t>ions and so will inhibit </a:t>
            </a:r>
            <a:r>
              <a:rPr lang="en-US" dirty="0" smtClean="0"/>
              <a:t>the enzyme</a:t>
            </a:r>
            <a:r>
              <a:rPr lang="en-US" dirty="0"/>
              <a:t>, </a:t>
            </a:r>
            <a:r>
              <a:rPr lang="en-US" b="1" dirty="0" err="1">
                <a:solidFill>
                  <a:srgbClr val="00B050"/>
                </a:solidFill>
              </a:rPr>
              <a:t>enolase</a:t>
            </a:r>
            <a:r>
              <a:rPr lang="en-US" dirty="0"/>
              <a:t>, and consequently </a:t>
            </a:r>
            <a:r>
              <a:rPr lang="en-US" dirty="0" smtClean="0"/>
              <a:t>the glycolysis</a:t>
            </a:r>
            <a:r>
              <a:rPr lang="en-US" dirty="0"/>
              <a:t>.</a:t>
            </a:r>
          </a:p>
          <a:p>
            <a:r>
              <a:rPr lang="en-US" b="1" dirty="0" err="1"/>
              <a:t>iic</a:t>
            </a:r>
            <a:r>
              <a:rPr lang="en-US" b="1" dirty="0"/>
              <a:t>. </a:t>
            </a:r>
            <a:r>
              <a:rPr lang="en-US" b="1" dirty="0" err="1">
                <a:solidFill>
                  <a:srgbClr val="C00000"/>
                </a:solidFill>
              </a:rPr>
              <a:t>Iodoacetate</a:t>
            </a:r>
            <a:r>
              <a:rPr lang="en-US" b="1" dirty="0"/>
              <a:t> </a:t>
            </a:r>
            <a:r>
              <a:rPr lang="en-US" dirty="0"/>
              <a:t>would inhibit </a:t>
            </a:r>
            <a:r>
              <a:rPr lang="en-US" dirty="0" smtClean="0"/>
              <a:t>enzymes having-SH </a:t>
            </a:r>
            <a:r>
              <a:rPr lang="en-US" dirty="0"/>
              <a:t>group in their active centers.</a:t>
            </a:r>
          </a:p>
          <a:p>
            <a:r>
              <a:rPr lang="en-US" b="1" dirty="0" err="1"/>
              <a:t>iid</a:t>
            </a:r>
            <a:r>
              <a:rPr lang="en-US" b="1" dirty="0"/>
              <a:t>. </a:t>
            </a:r>
            <a:r>
              <a:rPr lang="en-US" b="1" dirty="0">
                <a:solidFill>
                  <a:srgbClr val="C00000"/>
                </a:solidFill>
              </a:rPr>
              <a:t>BAL</a:t>
            </a:r>
            <a:r>
              <a:rPr lang="en-US" b="1" dirty="0"/>
              <a:t> </a:t>
            </a:r>
            <a:r>
              <a:rPr lang="en-US" dirty="0"/>
              <a:t>(British Anti Lewisite; </a:t>
            </a:r>
            <a:r>
              <a:rPr lang="en-US" dirty="0" err="1"/>
              <a:t>dimercaprol</a:t>
            </a:r>
            <a:r>
              <a:rPr lang="en-US" dirty="0"/>
              <a:t>) </a:t>
            </a:r>
            <a:r>
              <a:rPr lang="en-US" dirty="0" smtClean="0"/>
              <a:t>is used </a:t>
            </a:r>
            <a:r>
              <a:rPr lang="en-US" dirty="0"/>
              <a:t>as an antidote for heavy </a:t>
            </a:r>
            <a:r>
              <a:rPr lang="en-US" dirty="0" smtClean="0"/>
              <a:t>metal poisoning</a:t>
            </a:r>
            <a:r>
              <a:rPr lang="en-US" dirty="0"/>
              <a:t>. The heavy metals act </a:t>
            </a:r>
            <a:r>
              <a:rPr lang="en-US" dirty="0" smtClean="0"/>
              <a:t>as enzyme </a:t>
            </a:r>
            <a:r>
              <a:rPr lang="en-US" dirty="0"/>
              <a:t>poisons by reacting with the </a:t>
            </a:r>
            <a:r>
              <a:rPr lang="en-US" dirty="0" smtClean="0"/>
              <a:t>SH group</a:t>
            </a:r>
            <a:r>
              <a:rPr lang="en-US" dirty="0"/>
              <a:t>. BAL has several SH groups </a:t>
            </a:r>
            <a:r>
              <a:rPr lang="en-US" dirty="0" smtClean="0"/>
              <a:t>with which </a:t>
            </a:r>
            <a:r>
              <a:rPr lang="en-US" dirty="0"/>
              <a:t>the heavy metal ions can react </a:t>
            </a:r>
            <a:r>
              <a:rPr lang="en-US" dirty="0" smtClean="0"/>
              <a:t>and thereby </a:t>
            </a:r>
            <a:r>
              <a:rPr lang="en-US" dirty="0"/>
              <a:t>their poisonous effects are reduced</a:t>
            </a:r>
          </a:p>
        </p:txBody>
      </p:sp>
    </p:spTree>
    <p:extLst>
      <p:ext uri="{BB962C8B-B14F-4D97-AF65-F5344CB8AC3E}">
        <p14:creationId xmlns:p14="http://schemas.microsoft.com/office/powerpoint/2010/main" xmlns="" val="38507551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NON COMPETITIVE INHIBHITION</a:t>
            </a:r>
            <a:endParaRPr lang="en-US" b="1" dirty="0">
              <a:solidFill>
                <a:srgbClr val="C00000"/>
              </a:solidFill>
            </a:endParaRPr>
          </a:p>
        </p:txBody>
      </p:sp>
      <p:sp>
        <p:nvSpPr>
          <p:cNvPr id="3" name="Content Placeholder 2"/>
          <p:cNvSpPr>
            <a:spLocks noGrp="1"/>
          </p:cNvSpPr>
          <p:nvPr>
            <p:ph idx="1"/>
          </p:nvPr>
        </p:nvSpPr>
        <p:spPr>
          <a:xfrm>
            <a:off x="152400" y="1600200"/>
            <a:ext cx="8991600" cy="4953000"/>
          </a:xfrm>
        </p:spPr>
        <p:txBody>
          <a:bodyPr>
            <a:normAutofit lnSpcReduction="10000"/>
          </a:bodyPr>
          <a:lstStyle/>
          <a:p>
            <a:r>
              <a:rPr lang="en-US" dirty="0"/>
              <a:t>The inhibitor combines with the enzymes by</a:t>
            </a:r>
          </a:p>
          <a:p>
            <a:pPr>
              <a:buNone/>
            </a:pPr>
            <a:r>
              <a:rPr lang="en-US" dirty="0"/>
              <a:t>forming a covalent bond and then the reaction</a:t>
            </a:r>
          </a:p>
          <a:p>
            <a:pPr>
              <a:buNone/>
            </a:pPr>
            <a:r>
              <a:rPr lang="en-US" dirty="0"/>
              <a:t>becomes irreversible. </a:t>
            </a:r>
            <a:r>
              <a:rPr lang="en-US" b="1" dirty="0"/>
              <a:t>The velocity (</a:t>
            </a:r>
            <a:r>
              <a:rPr lang="en-US" b="1" dirty="0" err="1"/>
              <a:t>Vmax</a:t>
            </a:r>
            <a:r>
              <a:rPr lang="en-US" b="1" dirty="0"/>
              <a:t>) </a:t>
            </a:r>
            <a:r>
              <a:rPr lang="en-US" dirty="0"/>
              <a:t>is</a:t>
            </a:r>
          </a:p>
          <a:p>
            <a:pPr>
              <a:buNone/>
            </a:pPr>
            <a:r>
              <a:rPr lang="en-US" b="1" dirty="0"/>
              <a:t>reduced</a:t>
            </a:r>
            <a:r>
              <a:rPr lang="en-US" dirty="0"/>
              <a:t>. But </a:t>
            </a:r>
            <a:r>
              <a:rPr lang="en-US" b="1" dirty="0"/>
              <a:t>Km value is not changed</a:t>
            </a:r>
            <a:r>
              <a:rPr lang="en-US" dirty="0"/>
              <a:t>,</a:t>
            </a:r>
          </a:p>
          <a:p>
            <a:pPr>
              <a:buNone/>
            </a:pPr>
            <a:r>
              <a:rPr lang="en-US" dirty="0"/>
              <a:t>because the remaining enzyme molecules</a:t>
            </a:r>
          </a:p>
          <a:p>
            <a:pPr>
              <a:buNone/>
            </a:pPr>
            <a:r>
              <a:rPr lang="en-US" dirty="0"/>
              <a:t>have the same affinity for the substrate.</a:t>
            </a:r>
          </a:p>
          <a:p>
            <a:pPr>
              <a:buNone/>
            </a:pPr>
            <a:r>
              <a:rPr lang="en-US" b="1" dirty="0"/>
              <a:t>iv. Increasing the substrate concentration </a:t>
            </a:r>
            <a:r>
              <a:rPr lang="en-US" dirty="0"/>
              <a:t>will</a:t>
            </a:r>
          </a:p>
          <a:p>
            <a:pPr>
              <a:buNone/>
            </a:pPr>
            <a:r>
              <a:rPr lang="en-US" dirty="0"/>
              <a:t>abolish the competitive inhibition, but </a:t>
            </a:r>
            <a:r>
              <a:rPr lang="en-US" b="1" dirty="0"/>
              <a:t>will not</a:t>
            </a:r>
          </a:p>
          <a:p>
            <a:pPr>
              <a:buNone/>
            </a:pPr>
            <a:r>
              <a:rPr lang="en-US" b="1" dirty="0"/>
              <a:t>abolish non-competitive inhibition.</a:t>
            </a:r>
            <a:endParaRPr lang="en-US" dirty="0"/>
          </a:p>
        </p:txBody>
      </p:sp>
    </p:spTree>
    <p:extLst>
      <p:ext uri="{BB962C8B-B14F-4D97-AF65-F5344CB8AC3E}">
        <p14:creationId xmlns:p14="http://schemas.microsoft.com/office/powerpoint/2010/main" xmlns="" val="20999776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Uncompetitive Inhibition</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r>
              <a:rPr lang="en-US" dirty="0" smtClean="0"/>
              <a:t>Here </a:t>
            </a:r>
            <a:r>
              <a:rPr lang="en-US" dirty="0"/>
              <a:t>inhibitor does not have any affinity for free enzyme.</a:t>
            </a:r>
          </a:p>
          <a:p>
            <a:r>
              <a:rPr lang="en-US" dirty="0"/>
              <a:t>Inhibitor binds to enzyme–substrate complex; but not to </a:t>
            </a:r>
            <a:r>
              <a:rPr lang="en-US" dirty="0" smtClean="0"/>
              <a:t>the free </a:t>
            </a:r>
            <a:r>
              <a:rPr lang="en-US" dirty="0"/>
              <a:t>enzyme. In such cases both </a:t>
            </a:r>
            <a:r>
              <a:rPr lang="en-US" dirty="0" err="1"/>
              <a:t>Vmax</a:t>
            </a:r>
            <a:r>
              <a:rPr lang="en-US" dirty="0"/>
              <a:t> and Km are </a:t>
            </a:r>
            <a:r>
              <a:rPr lang="en-US" dirty="0" smtClean="0"/>
              <a:t>decreased . </a:t>
            </a:r>
            <a:r>
              <a:rPr lang="en-US" dirty="0"/>
              <a:t>Inhibition of placental alkaline phosphatase</a:t>
            </a:r>
          </a:p>
          <a:p>
            <a:r>
              <a:rPr lang="en-US" dirty="0"/>
              <a:t>(Regan </a:t>
            </a:r>
            <a:r>
              <a:rPr lang="en-US" dirty="0" err="1"/>
              <a:t>iso</a:t>
            </a:r>
            <a:r>
              <a:rPr lang="en-US" dirty="0"/>
              <a:t>-enzyme) by phenylalanine is an example </a:t>
            </a:r>
            <a:r>
              <a:rPr lang="en-US" dirty="0" smtClean="0"/>
              <a:t>of uncompetitive </a:t>
            </a:r>
            <a:r>
              <a:rPr lang="en-US" dirty="0"/>
              <a:t>inhibition</a:t>
            </a:r>
          </a:p>
        </p:txBody>
      </p:sp>
    </p:spTree>
    <p:extLst>
      <p:ext uri="{BB962C8B-B14F-4D97-AF65-F5344CB8AC3E}">
        <p14:creationId xmlns:p14="http://schemas.microsoft.com/office/powerpoint/2010/main" xmlns="" val="13369458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UN COMPETITIVE INHIBITION</a:t>
            </a:r>
            <a:endParaRPr lang="en-US" b="1" dirty="0">
              <a:solidFill>
                <a:srgbClr val="7030A0"/>
              </a:solidFill>
            </a:endParaRPr>
          </a:p>
        </p:txBody>
      </p:sp>
      <p:sp>
        <p:nvSpPr>
          <p:cNvPr id="3" name="Content Placeholder 2"/>
          <p:cNvSpPr>
            <a:spLocks noGrp="1"/>
          </p:cNvSpPr>
          <p:nvPr>
            <p:ph idx="1"/>
          </p:nvPr>
        </p:nvSpPr>
        <p:spPr/>
        <p:txBody>
          <a:bodyPr/>
          <a:lstStyle/>
          <a:p>
            <a:r>
              <a:rPr lang="pt-BR" dirty="0" smtClean="0"/>
              <a:t>               k1                   </a:t>
            </a:r>
            <a:r>
              <a:rPr lang="pt-BR" dirty="0"/>
              <a:t>k2 </a:t>
            </a:r>
          </a:p>
          <a:p>
            <a:r>
              <a:rPr lang="pt-BR" b="1" dirty="0"/>
              <a:t>E + S                 E S               E P</a:t>
            </a:r>
          </a:p>
          <a:p>
            <a:pPr marL="0" indent="0">
              <a:buNone/>
            </a:pPr>
            <a:r>
              <a:rPr lang="pt-BR" dirty="0" smtClean="0"/>
              <a:t>               k</a:t>
            </a:r>
            <a:r>
              <a:rPr lang="pt-BR" sz="2800" dirty="0" smtClean="0"/>
              <a:t>-1          </a:t>
            </a:r>
            <a:r>
              <a:rPr lang="pt-BR" dirty="0" smtClean="0"/>
              <a:t> </a:t>
            </a:r>
            <a:r>
              <a:rPr lang="pt-BR" b="1" dirty="0"/>
              <a:t>+ I</a:t>
            </a:r>
            <a:r>
              <a:rPr lang="pt-BR" dirty="0" smtClean="0"/>
              <a:t> </a:t>
            </a:r>
          </a:p>
          <a:p>
            <a:pPr marL="0" indent="0">
              <a:buNone/>
            </a:pPr>
            <a:endParaRPr lang="pt-BR" dirty="0"/>
          </a:p>
          <a:p>
            <a:pPr marL="0" indent="0">
              <a:buNone/>
            </a:pPr>
            <a:r>
              <a:rPr lang="pt-BR" dirty="0" smtClean="0"/>
              <a:t>                                       KI= [ES][I]</a:t>
            </a:r>
          </a:p>
          <a:p>
            <a:pPr marL="0" indent="0">
              <a:buNone/>
            </a:pPr>
            <a:r>
              <a:rPr lang="pt-BR" dirty="0"/>
              <a:t> </a:t>
            </a:r>
            <a:r>
              <a:rPr lang="pt-BR" dirty="0" smtClean="0"/>
              <a:t>                            ESI            [ESI]</a:t>
            </a:r>
            <a:endParaRPr lang="pt-BR" dirty="0"/>
          </a:p>
          <a:p>
            <a:endParaRPr lang="en-US" dirty="0"/>
          </a:p>
        </p:txBody>
      </p:sp>
      <p:sp>
        <p:nvSpPr>
          <p:cNvPr id="4" name="Left-Right Arrow 3"/>
          <p:cNvSpPr/>
          <p:nvPr/>
        </p:nvSpPr>
        <p:spPr>
          <a:xfrm>
            <a:off x="1752600" y="2514600"/>
            <a:ext cx="1371600" cy="762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810000" y="2514600"/>
            <a:ext cx="1219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p-Down Arrow 5"/>
          <p:cNvSpPr/>
          <p:nvPr/>
        </p:nvSpPr>
        <p:spPr>
          <a:xfrm>
            <a:off x="3505200" y="3429000"/>
            <a:ext cx="76200" cy="1066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Minus 6"/>
          <p:cNvSpPr/>
          <p:nvPr/>
        </p:nvSpPr>
        <p:spPr>
          <a:xfrm>
            <a:off x="4572000" y="4518659"/>
            <a:ext cx="1143000"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7763819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Suicide Inhibition</a:t>
            </a:r>
            <a:r>
              <a:rPr lang="en-US" b="1" dirty="0" smtClean="0"/>
              <a:t/>
            </a:r>
            <a:br>
              <a:rPr lang="en-US" b="1" dirty="0" smtClean="0"/>
            </a:br>
            <a:endParaRPr lang="en-US" dirty="0"/>
          </a:p>
        </p:txBody>
      </p:sp>
      <p:sp>
        <p:nvSpPr>
          <p:cNvPr id="3" name="Content Placeholder 2"/>
          <p:cNvSpPr>
            <a:spLocks noGrp="1"/>
          </p:cNvSpPr>
          <p:nvPr>
            <p:ph idx="1"/>
          </p:nvPr>
        </p:nvSpPr>
        <p:spPr>
          <a:xfrm>
            <a:off x="152400" y="1600200"/>
            <a:ext cx="8763000" cy="5029200"/>
          </a:xfrm>
        </p:spPr>
        <p:txBody>
          <a:bodyPr>
            <a:normAutofit/>
          </a:bodyPr>
          <a:lstStyle/>
          <a:p>
            <a:r>
              <a:rPr lang="en-US" b="1" dirty="0"/>
              <a:t>Suicide Inhibition</a:t>
            </a:r>
          </a:p>
          <a:p>
            <a:r>
              <a:rPr lang="en-US" b="1" dirty="0"/>
              <a:t>i. </a:t>
            </a:r>
            <a:r>
              <a:rPr lang="en-US" dirty="0"/>
              <a:t>It is a special type of </a:t>
            </a:r>
            <a:r>
              <a:rPr lang="en-US" b="1" dirty="0"/>
              <a:t>irreversible </a:t>
            </a:r>
            <a:r>
              <a:rPr lang="en-US" dirty="0"/>
              <a:t>inhibition of </a:t>
            </a:r>
            <a:r>
              <a:rPr lang="en-US" dirty="0" smtClean="0"/>
              <a:t>enzyme activity</a:t>
            </a:r>
            <a:r>
              <a:rPr lang="en-US" dirty="0"/>
              <a:t>. It is also known as </a:t>
            </a:r>
            <a:r>
              <a:rPr lang="en-US" b="1" dirty="0"/>
              <a:t>mechanism </a:t>
            </a:r>
            <a:r>
              <a:rPr lang="en-US" b="1" dirty="0" smtClean="0"/>
              <a:t>based inactivation</a:t>
            </a:r>
            <a:r>
              <a:rPr lang="en-US" i="1" dirty="0"/>
              <a:t>. </a:t>
            </a:r>
            <a:r>
              <a:rPr lang="en-US" dirty="0"/>
              <a:t>The inhibitor makes use of the </a:t>
            </a:r>
            <a:r>
              <a:rPr lang="en-US" dirty="0" smtClean="0"/>
              <a:t>enzyme's own </a:t>
            </a:r>
            <a:r>
              <a:rPr lang="en-US" dirty="0"/>
              <a:t>reaction mechanism to inactivate it (</a:t>
            </a:r>
            <a:r>
              <a:rPr lang="en-US" dirty="0" smtClean="0"/>
              <a:t>mechanism based </a:t>
            </a:r>
            <a:r>
              <a:rPr lang="en-US" dirty="0"/>
              <a:t>inactivation</a:t>
            </a:r>
            <a:r>
              <a:rPr lang="en-US" dirty="0" smtClean="0"/>
              <a:t>).</a:t>
            </a:r>
            <a:endParaRPr lang="en-US" dirty="0"/>
          </a:p>
        </p:txBody>
      </p:sp>
    </p:spTree>
    <p:extLst>
      <p:ext uri="{BB962C8B-B14F-4D97-AF65-F5344CB8AC3E}">
        <p14:creationId xmlns:p14="http://schemas.microsoft.com/office/powerpoint/2010/main" xmlns="" val="19721708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Suicide Inhibition</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r>
              <a:rPr lang="en-US" b="1" dirty="0" smtClean="0"/>
              <a:t>ii. </a:t>
            </a:r>
            <a:r>
              <a:rPr lang="en-US" dirty="0" smtClean="0"/>
              <a:t>In suicide inhibition, the structural analog is converted to a more effective inhibitor with the help of the enzyme to be inhibited. The substrate-like compound initially binds with the enzyme and the first few steps of the pathway are catalyzed.</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latin typeface="Arial" pitchFamily="34" charset="0"/>
                <a:cs typeface="Arial" pitchFamily="34" charset="0"/>
              </a:rPr>
              <a:t>Other factors effecting on enzyme activity</a:t>
            </a:r>
            <a:endParaRPr lang="en-US" b="1" dirty="0">
              <a:solidFill>
                <a:srgbClr val="7030A0"/>
              </a:solidFill>
              <a:latin typeface="Arial" pitchFamily="34" charset="0"/>
              <a:cs typeface="Arial" pitchFamily="34" charset="0"/>
            </a:endParaRPr>
          </a:p>
        </p:txBody>
      </p:sp>
      <p:sp>
        <p:nvSpPr>
          <p:cNvPr id="3" name="Content Placeholder 2"/>
          <p:cNvSpPr>
            <a:spLocks noGrp="1"/>
          </p:cNvSpPr>
          <p:nvPr>
            <p:ph idx="1"/>
          </p:nvPr>
        </p:nvSpPr>
        <p:spPr>
          <a:xfrm>
            <a:off x="228600" y="1600200"/>
            <a:ext cx="8763000" cy="4953000"/>
          </a:xfrm>
        </p:spPr>
        <p:txBody>
          <a:bodyPr>
            <a:normAutofit/>
          </a:bodyPr>
          <a:lstStyle/>
          <a:p>
            <a:r>
              <a:rPr lang="en-US" b="1" dirty="0" smtClean="0">
                <a:solidFill>
                  <a:srgbClr val="7030A0"/>
                </a:solidFill>
              </a:rPr>
              <a:t>Temperature</a:t>
            </a:r>
            <a:r>
              <a:rPr lang="en-US" dirty="0" smtClean="0"/>
              <a:t> :Enzyme-catalyzed </a:t>
            </a:r>
            <a:r>
              <a:rPr lang="en-US" dirty="0"/>
              <a:t>reaction rates are </a:t>
            </a:r>
            <a:r>
              <a:rPr lang="en-US" dirty="0" smtClean="0"/>
              <a:t>extremely </a:t>
            </a:r>
            <a:r>
              <a:rPr lang="en-US" dirty="0"/>
              <a:t>sensitive to temperature changes; to ensure accuracy, the temperature of the reaction mixture must not deviate by more than ±0.1° C from the assigned </a:t>
            </a:r>
            <a:r>
              <a:rPr lang="en-US" dirty="0" smtClean="0"/>
              <a:t>temperature</a:t>
            </a:r>
            <a:r>
              <a:rPr lang="en-US" dirty="0"/>
              <a:t>. </a:t>
            </a:r>
            <a:endParaRPr lang="en-US" dirty="0" smtClean="0"/>
          </a:p>
        </p:txBody>
      </p:sp>
    </p:spTree>
    <p:extLst>
      <p:ext uri="{BB962C8B-B14F-4D97-AF65-F5344CB8AC3E}">
        <p14:creationId xmlns:p14="http://schemas.microsoft.com/office/powerpoint/2010/main" xmlns="" val="6563218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Suicide Inhibition</a:t>
            </a:r>
            <a:endParaRPr lang="en-US" dirty="0"/>
          </a:p>
        </p:txBody>
      </p:sp>
      <p:sp>
        <p:nvSpPr>
          <p:cNvPr id="3" name="Content Placeholder 2"/>
          <p:cNvSpPr>
            <a:spLocks noGrp="1"/>
          </p:cNvSpPr>
          <p:nvPr>
            <p:ph idx="1"/>
          </p:nvPr>
        </p:nvSpPr>
        <p:spPr>
          <a:xfrm>
            <a:off x="457200" y="1600200"/>
            <a:ext cx="8534400" cy="4953000"/>
          </a:xfrm>
        </p:spPr>
        <p:txBody>
          <a:bodyPr>
            <a:normAutofit lnSpcReduction="10000"/>
          </a:bodyPr>
          <a:lstStyle/>
          <a:p>
            <a:r>
              <a:rPr lang="en-US" dirty="0"/>
              <a:t>For example, </a:t>
            </a:r>
            <a:r>
              <a:rPr lang="en-US" b="1" dirty="0"/>
              <a:t>ornithine decarboxylase </a:t>
            </a:r>
            <a:r>
              <a:rPr lang="en-US" dirty="0"/>
              <a:t>(ODC) </a:t>
            </a:r>
            <a:r>
              <a:rPr lang="en-US" dirty="0" err="1" smtClean="0"/>
              <a:t>catalyses</a:t>
            </a:r>
            <a:r>
              <a:rPr lang="en-US" dirty="0" smtClean="0"/>
              <a:t> the </a:t>
            </a:r>
            <a:r>
              <a:rPr lang="en-US" dirty="0"/>
              <a:t>conversion of ornithine to </a:t>
            </a:r>
            <a:r>
              <a:rPr lang="en-US" dirty="0" err="1"/>
              <a:t>putrescine</a:t>
            </a:r>
            <a:r>
              <a:rPr lang="en-US" dirty="0"/>
              <a:t> which </a:t>
            </a:r>
            <a:r>
              <a:rPr lang="en-US" dirty="0" smtClean="0"/>
              <a:t>is necessary </a:t>
            </a:r>
            <a:r>
              <a:rPr lang="en-US" dirty="0"/>
              <a:t>for polyamine </a:t>
            </a:r>
            <a:r>
              <a:rPr lang="en-US" dirty="0" smtClean="0"/>
              <a:t>synthesis. When the </a:t>
            </a:r>
            <a:r>
              <a:rPr lang="en-US" dirty="0"/>
              <a:t>ODC in </a:t>
            </a:r>
            <a:r>
              <a:rPr lang="en-US" dirty="0" err="1"/>
              <a:t>trypanosoma</a:t>
            </a:r>
            <a:r>
              <a:rPr lang="en-US" dirty="0"/>
              <a:t> is inhibited </a:t>
            </a:r>
            <a:r>
              <a:rPr lang="en-US" dirty="0" smtClean="0"/>
              <a:t>multiplication of the </a:t>
            </a:r>
            <a:r>
              <a:rPr lang="en-US" dirty="0"/>
              <a:t>parasite is arrested. </a:t>
            </a:r>
            <a:endParaRPr lang="en-US" dirty="0" smtClean="0"/>
          </a:p>
          <a:p>
            <a:r>
              <a:rPr lang="en-US" dirty="0" smtClean="0"/>
              <a:t>Therefore</a:t>
            </a:r>
            <a:r>
              <a:rPr lang="en-US" dirty="0"/>
              <a:t>, inhibitors of </a:t>
            </a:r>
            <a:r>
              <a:rPr lang="en-US" dirty="0" smtClean="0"/>
              <a:t>ODC enzyme </a:t>
            </a:r>
            <a:r>
              <a:rPr lang="en-US" dirty="0"/>
              <a:t>such as </a:t>
            </a:r>
            <a:r>
              <a:rPr lang="en-US" dirty="0" err="1"/>
              <a:t>difluro</a:t>
            </a:r>
            <a:r>
              <a:rPr lang="en-US" dirty="0"/>
              <a:t> methyl ornithine (DFMO) </a:t>
            </a:r>
            <a:r>
              <a:rPr lang="en-US" dirty="0" smtClean="0"/>
              <a:t>have been </a:t>
            </a:r>
            <a:r>
              <a:rPr lang="en-US" dirty="0"/>
              <a:t>found to be effective against </a:t>
            </a:r>
            <a:r>
              <a:rPr lang="en-US" b="1" dirty="0" err="1" smtClean="0"/>
              <a:t>trypanosomiasis</a:t>
            </a:r>
            <a:r>
              <a:rPr lang="en-US" b="1" dirty="0" smtClean="0"/>
              <a:t> </a:t>
            </a:r>
            <a:r>
              <a:rPr lang="en-US" dirty="0" smtClean="0"/>
              <a:t>(</a:t>
            </a:r>
            <a:r>
              <a:rPr lang="en-US" dirty="0"/>
              <a:t>sleeping sickness)</a:t>
            </a:r>
            <a:r>
              <a:rPr lang="en-US" i="1" dirty="0"/>
              <a:t>. </a:t>
            </a:r>
            <a:endParaRPr lang="en-US" dirty="0"/>
          </a:p>
        </p:txBody>
      </p:sp>
    </p:spTree>
    <p:extLst>
      <p:ext uri="{BB962C8B-B14F-4D97-AF65-F5344CB8AC3E}">
        <p14:creationId xmlns:p14="http://schemas.microsoft.com/office/powerpoint/2010/main" xmlns="" val="24598342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Mechanism </a:t>
            </a:r>
            <a:endParaRPr lang="en-US" dirty="0">
              <a:solidFill>
                <a:srgbClr val="C00000"/>
              </a:solidFill>
            </a:endParaRPr>
          </a:p>
        </p:txBody>
      </p:sp>
      <p:sp>
        <p:nvSpPr>
          <p:cNvPr id="3" name="Content Placeholder 2"/>
          <p:cNvSpPr>
            <a:spLocks noGrp="1"/>
          </p:cNvSpPr>
          <p:nvPr>
            <p:ph idx="1"/>
          </p:nvPr>
        </p:nvSpPr>
        <p:spPr/>
        <p:txBody>
          <a:bodyPr>
            <a:normAutofit lnSpcReduction="10000"/>
          </a:bodyPr>
          <a:lstStyle/>
          <a:p>
            <a:r>
              <a:rPr lang="en-US" dirty="0" err="1" smtClean="0"/>
              <a:t>DFMO</a:t>
            </a:r>
            <a:r>
              <a:rPr lang="en-US" dirty="0" smtClean="0"/>
              <a:t> is initially inert, but on binding with the enzyme, forms irreversible covalent complex with the co-enzyme (</a:t>
            </a:r>
            <a:r>
              <a:rPr lang="en-US" dirty="0" err="1" smtClean="0"/>
              <a:t>pyridoxal</a:t>
            </a:r>
            <a:r>
              <a:rPr lang="en-US" dirty="0" smtClean="0"/>
              <a:t> phosphate) and the amino acid residues of the enzyme. In mammalian cells, the turnover rate of </a:t>
            </a:r>
            <a:r>
              <a:rPr lang="en-US" dirty="0" err="1" smtClean="0"/>
              <a:t>ODC</a:t>
            </a:r>
            <a:r>
              <a:rPr lang="en-US" dirty="0" smtClean="0"/>
              <a:t> is very high, and so the inhibition by </a:t>
            </a:r>
            <a:r>
              <a:rPr lang="en-US" dirty="0" err="1" smtClean="0"/>
              <a:t>DFMO</a:t>
            </a:r>
            <a:r>
              <a:rPr lang="en-US" dirty="0" smtClean="0"/>
              <a:t> is only transient. </a:t>
            </a:r>
          </a:p>
          <a:p>
            <a:r>
              <a:rPr lang="en-US" dirty="0" smtClean="0"/>
              <a:t>So </a:t>
            </a:r>
            <a:r>
              <a:rPr lang="en-US" dirty="0" err="1" smtClean="0"/>
              <a:t>DFMO</a:t>
            </a:r>
            <a:r>
              <a:rPr lang="en-US" dirty="0" smtClean="0"/>
              <a:t> kills the parasites with no side-effects to the patient.</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Suicide Inhibition</a:t>
            </a:r>
            <a:endParaRPr lang="en-US" dirty="0"/>
          </a:p>
        </p:txBody>
      </p:sp>
      <p:sp>
        <p:nvSpPr>
          <p:cNvPr id="3" name="Content Placeholder 2"/>
          <p:cNvSpPr>
            <a:spLocks noGrp="1"/>
          </p:cNvSpPr>
          <p:nvPr>
            <p:ph idx="1"/>
          </p:nvPr>
        </p:nvSpPr>
        <p:spPr/>
        <p:txBody>
          <a:bodyPr/>
          <a:lstStyle/>
          <a:p>
            <a:r>
              <a:rPr lang="en-US" dirty="0"/>
              <a:t>A similar mechanism is observed in the case of</a:t>
            </a:r>
          </a:p>
          <a:p>
            <a:r>
              <a:rPr lang="en-US" b="1" dirty="0"/>
              <a:t>Allopurinol </a:t>
            </a:r>
            <a:r>
              <a:rPr lang="en-US" dirty="0"/>
              <a:t>which is </a:t>
            </a:r>
            <a:r>
              <a:rPr lang="en-US" dirty="0" err="1"/>
              <a:t>oxidised</a:t>
            </a:r>
            <a:r>
              <a:rPr lang="en-US" dirty="0"/>
              <a:t> by xanthine </a:t>
            </a:r>
            <a:r>
              <a:rPr lang="en-US" dirty="0" err="1"/>
              <a:t>oxidase</a:t>
            </a:r>
            <a:r>
              <a:rPr lang="en-US" dirty="0"/>
              <a:t> </a:t>
            </a:r>
            <a:r>
              <a:rPr lang="en-US" dirty="0" smtClean="0"/>
              <a:t>to </a:t>
            </a:r>
            <a:r>
              <a:rPr lang="en-US" dirty="0" err="1" smtClean="0"/>
              <a:t>alloxanthine</a:t>
            </a:r>
            <a:r>
              <a:rPr lang="en-US" dirty="0" smtClean="0"/>
              <a:t> </a:t>
            </a:r>
            <a:r>
              <a:rPr lang="en-US" dirty="0"/>
              <a:t>that is a strong inhibitor of </a:t>
            </a:r>
            <a:r>
              <a:rPr lang="en-US" dirty="0" err="1"/>
              <a:t>xanthine</a:t>
            </a:r>
            <a:r>
              <a:rPr lang="en-US" dirty="0"/>
              <a:t> </a:t>
            </a:r>
            <a:r>
              <a:rPr lang="en-US" dirty="0" err="1"/>
              <a:t>oxidase</a:t>
            </a:r>
            <a:endParaRPr lang="en-US" dirty="0"/>
          </a:p>
        </p:txBody>
      </p:sp>
    </p:spTree>
    <p:extLst>
      <p:ext uri="{BB962C8B-B14F-4D97-AF65-F5344CB8AC3E}">
        <p14:creationId xmlns:p14="http://schemas.microsoft.com/office/powerpoint/2010/main" xmlns="" val="26430274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Suicide Inhibition</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The anti-inflammatory action of Aspirin is also based 	on the suicide inhibition. </a:t>
            </a:r>
          </a:p>
          <a:p>
            <a:r>
              <a:rPr lang="en-US" dirty="0" err="1" smtClean="0">
                <a:solidFill>
                  <a:srgbClr val="00B050"/>
                </a:solidFill>
              </a:rPr>
              <a:t>Arachidonic</a:t>
            </a:r>
            <a:r>
              <a:rPr lang="en-US" dirty="0" smtClean="0">
                <a:solidFill>
                  <a:srgbClr val="00B050"/>
                </a:solidFill>
              </a:rPr>
              <a:t> acid </a:t>
            </a:r>
            <a:r>
              <a:rPr lang="en-US" dirty="0" smtClean="0"/>
              <a:t>is converted 	 to </a:t>
            </a:r>
            <a:r>
              <a:rPr lang="en-US" dirty="0" smtClean="0">
                <a:solidFill>
                  <a:srgbClr val="00B050"/>
                </a:solidFill>
              </a:rPr>
              <a:t>prostaglandin </a:t>
            </a:r>
            <a:r>
              <a:rPr lang="en-US" dirty="0" smtClean="0"/>
              <a:t>by the enzyme </a:t>
            </a:r>
            <a:r>
              <a:rPr lang="en-US" dirty="0" err="1" smtClean="0">
                <a:solidFill>
                  <a:srgbClr val="92D050"/>
                </a:solidFill>
              </a:rPr>
              <a:t>Cyclo-oxygenase</a:t>
            </a:r>
            <a:r>
              <a:rPr lang="en-US" dirty="0" smtClean="0"/>
              <a:t> . </a:t>
            </a:r>
            <a:r>
              <a:rPr lang="en-US" b="1" dirty="0" smtClean="0">
                <a:solidFill>
                  <a:srgbClr val="C00000"/>
                </a:solidFill>
              </a:rPr>
              <a:t>Aspirin </a:t>
            </a:r>
            <a:r>
              <a:rPr lang="en-US" dirty="0" smtClean="0"/>
              <a:t>acetylates a serine residue in the active center of </a:t>
            </a:r>
            <a:r>
              <a:rPr lang="en-US" dirty="0" err="1" smtClean="0"/>
              <a:t>cyclo-oxygenase</a:t>
            </a:r>
            <a:r>
              <a:rPr lang="en-US" dirty="0" smtClean="0"/>
              <a:t>, thus prostaglandin 	synthesis is inhibited, and so inflammation subsides. 	</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Clinical Enzymology</a:t>
            </a:r>
            <a:endParaRPr lang="en-US" dirty="0"/>
          </a:p>
        </p:txBody>
      </p:sp>
      <p:sp>
        <p:nvSpPr>
          <p:cNvPr id="3" name="Content Placeholder 2"/>
          <p:cNvSpPr>
            <a:spLocks noGrp="1"/>
          </p:cNvSpPr>
          <p:nvPr>
            <p:ph idx="1"/>
          </p:nvPr>
        </p:nvSpPr>
        <p:spPr/>
        <p:txBody>
          <a:bodyPr/>
          <a:lstStyle/>
          <a:p>
            <a:r>
              <a:rPr lang="en-US" b="1" dirty="0"/>
              <a:t>Cardiac Biomarkers</a:t>
            </a:r>
          </a:p>
          <a:p>
            <a:r>
              <a:rPr lang="en-US" dirty="0"/>
              <a:t>A biomarker is a clinical laboratory test which </a:t>
            </a:r>
            <a:r>
              <a:rPr lang="en-US" dirty="0" smtClean="0"/>
              <a:t>is useful </a:t>
            </a:r>
            <a:r>
              <a:rPr lang="en-US" dirty="0"/>
              <a:t>in detecting dysfunction of an organ</a:t>
            </a:r>
          </a:p>
        </p:txBody>
      </p:sp>
    </p:spTree>
    <p:extLst>
      <p:ext uri="{BB962C8B-B14F-4D97-AF65-F5344CB8AC3E}">
        <p14:creationId xmlns:p14="http://schemas.microsoft.com/office/powerpoint/2010/main" xmlns="" val="21309535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Markers for Cardiac Diseases</a:t>
            </a:r>
            <a:br>
              <a:rPr lang="en-US" dirty="0"/>
            </a:br>
            <a:endParaRPr lang="en-US" dirty="0"/>
          </a:p>
        </p:txBody>
      </p:sp>
      <p:sp>
        <p:nvSpPr>
          <p:cNvPr id="3" name="Content Placeholder 2"/>
          <p:cNvSpPr>
            <a:spLocks noGrp="1"/>
          </p:cNvSpPr>
          <p:nvPr>
            <p:ph idx="1"/>
          </p:nvPr>
        </p:nvSpPr>
        <p:spPr/>
        <p:txBody>
          <a:bodyPr/>
          <a:lstStyle/>
          <a:p>
            <a:r>
              <a:rPr lang="en-US" dirty="0" smtClean="0"/>
              <a:t>Serial </a:t>
            </a:r>
            <a:r>
              <a:rPr lang="en-US" dirty="0"/>
              <a:t>testing of the following cardiac enzymes </a:t>
            </a:r>
            <a:r>
              <a:rPr lang="en-US" dirty="0" smtClean="0"/>
              <a:t>is usually </a:t>
            </a:r>
            <a:r>
              <a:rPr lang="en-US" dirty="0"/>
              <a:t>done to guide the </a:t>
            </a:r>
            <a:r>
              <a:rPr lang="en-US" dirty="0" smtClean="0"/>
              <a:t>prognosis. </a:t>
            </a:r>
          </a:p>
          <a:p>
            <a:r>
              <a:rPr lang="en-US" dirty="0" smtClean="0"/>
              <a:t>No single </a:t>
            </a:r>
            <a:r>
              <a:rPr lang="en-US" dirty="0"/>
              <a:t>marker can successfully identify or </a:t>
            </a:r>
            <a:r>
              <a:rPr lang="en-US" dirty="0" smtClean="0"/>
              <a:t>exclude acute </a:t>
            </a:r>
            <a:r>
              <a:rPr lang="en-US" dirty="0"/>
              <a:t>MI within the first 6 </a:t>
            </a:r>
            <a:r>
              <a:rPr lang="en-US" dirty="0" err="1"/>
              <a:t>hr</a:t>
            </a:r>
            <a:endParaRPr lang="en-US" dirty="0"/>
          </a:p>
        </p:txBody>
      </p:sp>
    </p:spTree>
    <p:extLst>
      <p:ext uri="{BB962C8B-B14F-4D97-AF65-F5344CB8AC3E}">
        <p14:creationId xmlns:p14="http://schemas.microsoft.com/office/powerpoint/2010/main" xmlns="" val="37384517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i. </a:t>
            </a:r>
            <a:r>
              <a:rPr lang="en-US" dirty="0" err="1"/>
              <a:t>Creatine</a:t>
            </a:r>
            <a:r>
              <a:rPr lang="en-US" dirty="0"/>
              <a:t> kinase (CK)</a:t>
            </a:r>
          </a:p>
          <a:p>
            <a:r>
              <a:rPr lang="en-US" b="1" dirty="0"/>
              <a:t>ii. </a:t>
            </a:r>
            <a:r>
              <a:rPr lang="en-US" dirty="0"/>
              <a:t>Lactate dehydrogenase (LDH)</a:t>
            </a:r>
          </a:p>
          <a:p>
            <a:r>
              <a:rPr lang="en-US" b="1" dirty="0"/>
              <a:t>iii. </a:t>
            </a:r>
            <a:r>
              <a:rPr lang="en-US" dirty="0"/>
              <a:t>Aspartate amino </a:t>
            </a:r>
            <a:r>
              <a:rPr lang="en-US" dirty="0" err="1"/>
              <a:t>transferase</a:t>
            </a:r>
            <a:r>
              <a:rPr lang="en-US" dirty="0"/>
              <a:t> (AST)</a:t>
            </a:r>
          </a:p>
          <a:p>
            <a:r>
              <a:rPr lang="it-IT" b="1" dirty="0"/>
              <a:t>iv. </a:t>
            </a:r>
            <a:r>
              <a:rPr lang="it-IT" dirty="0"/>
              <a:t>Cardiac troponin I (CTI) and Cardiac troponin</a:t>
            </a:r>
          </a:p>
          <a:p>
            <a:pPr marL="0" indent="0">
              <a:buNone/>
            </a:pPr>
            <a:r>
              <a:rPr lang="en-US" dirty="0"/>
              <a:t>T (CTT). These are not true enzymes.</a:t>
            </a:r>
          </a:p>
          <a:p>
            <a:r>
              <a:rPr lang="en-US" b="1" dirty="0"/>
              <a:t>v. </a:t>
            </a:r>
            <a:r>
              <a:rPr lang="en-US" dirty="0"/>
              <a:t>Brain Natriuretic Peptide (BNP). It is a reliable</a:t>
            </a:r>
          </a:p>
          <a:p>
            <a:r>
              <a:rPr lang="en-US" dirty="0"/>
              <a:t>marker of congestive cardiac failure.</a:t>
            </a:r>
          </a:p>
        </p:txBody>
      </p:sp>
    </p:spTree>
    <p:extLst>
      <p:ext uri="{BB962C8B-B14F-4D97-AF65-F5344CB8AC3E}">
        <p14:creationId xmlns:p14="http://schemas.microsoft.com/office/powerpoint/2010/main" xmlns="" val="332701251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CREATINE KINASE (CK)</a:t>
            </a:r>
            <a:br>
              <a:rPr lang="en-US" b="1" dirty="0" smtClean="0"/>
            </a:br>
            <a:endParaRPr lang="en-US" dirty="0"/>
          </a:p>
        </p:txBody>
      </p:sp>
      <p:pic>
        <p:nvPicPr>
          <p:cNvPr id="4" name="irc_mi" descr="http://www.medbio.info/horn/integration_of_metabolism_files/integr2.gif">
            <a:hlinkClick r:id="rId2"/>
          </p:cNvPr>
          <p:cNvPicPr>
            <a:picLocks noGrp="1"/>
          </p:cNvPicPr>
          <p:nvPr>
            <p:ph idx="1"/>
          </p:nvPr>
        </p:nvPicPr>
        <p:blipFill>
          <a:blip r:embed="rId3" cstate="print"/>
          <a:srcRect/>
          <a:stretch>
            <a:fillRect/>
          </a:stretch>
        </p:blipFill>
        <p:spPr bwMode="auto">
          <a:xfrm>
            <a:off x="1219200" y="1447800"/>
            <a:ext cx="6476999" cy="50291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0070C0"/>
                </a:solidFill>
              </a:rPr>
              <a:t>CREATINE</a:t>
            </a:r>
            <a:r>
              <a:rPr lang="en-US" b="1" dirty="0" smtClean="0">
                <a:solidFill>
                  <a:srgbClr val="0070C0"/>
                </a:solidFill>
              </a:rPr>
              <a:t> </a:t>
            </a:r>
            <a:r>
              <a:rPr lang="en-US" b="1" dirty="0" err="1" smtClean="0">
                <a:solidFill>
                  <a:srgbClr val="0070C0"/>
                </a:solidFill>
              </a:rPr>
              <a:t>KINASE</a:t>
            </a:r>
            <a:r>
              <a:rPr lang="en-US" b="1" dirty="0" smtClean="0">
                <a:solidFill>
                  <a:srgbClr val="0070C0"/>
                </a:solidFill>
              </a:rPr>
              <a:t> (CK)</a:t>
            </a:r>
            <a:endParaRPr lang="en-US" dirty="0">
              <a:solidFill>
                <a:srgbClr val="0070C0"/>
              </a:solidFill>
            </a:endParaRPr>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CK activity is greatest in </a:t>
            </a:r>
            <a:r>
              <a:rPr lang="en-US" b="1" dirty="0" smtClean="0">
                <a:solidFill>
                  <a:srgbClr val="7030A0"/>
                </a:solidFill>
              </a:rPr>
              <a:t>striated muscle </a:t>
            </a:r>
            <a:r>
              <a:rPr lang="en-US" dirty="0" smtClean="0"/>
              <a:t>and </a:t>
            </a:r>
            <a:r>
              <a:rPr lang="en-US" dirty="0" smtClean="0">
                <a:solidFill>
                  <a:srgbClr val="7030A0"/>
                </a:solidFill>
              </a:rPr>
              <a:t>heart tissue</a:t>
            </a:r>
            <a:r>
              <a:rPr lang="en-US" dirty="0" smtClean="0"/>
              <a:t>, which contain some 2500 and 550 U/g of protein, respectively. 	</a:t>
            </a:r>
          </a:p>
          <a:p>
            <a:r>
              <a:rPr lang="en-US" dirty="0" smtClean="0"/>
              <a:t>Other tissues, such as the (1) brain, (2) gastrointestinal tract, and (3) urinary bladder, contain significantly less activity, and the liver and erythrocytes are essentially devoid of activity .	</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CREATINE KINASE (CK)</a:t>
            </a:r>
            <a:br>
              <a:rPr lang="en-US" b="1" dirty="0" smtClean="0"/>
            </a:br>
            <a:endParaRPr lang="en-US" dirty="0"/>
          </a:p>
        </p:txBody>
      </p:sp>
      <p:sp>
        <p:nvSpPr>
          <p:cNvPr id="3" name="Content Placeholder 2"/>
          <p:cNvSpPr>
            <a:spLocks noGrp="1"/>
          </p:cNvSpPr>
          <p:nvPr>
            <p:ph idx="1"/>
          </p:nvPr>
        </p:nvSpPr>
        <p:spPr/>
        <p:txBody>
          <a:bodyPr/>
          <a:lstStyle/>
          <a:p>
            <a:r>
              <a:rPr lang="en-US" dirty="0" smtClean="0"/>
              <a:t>It was </a:t>
            </a:r>
            <a:r>
              <a:rPr lang="en-US" dirty="0"/>
              <a:t>called as </a:t>
            </a:r>
            <a:r>
              <a:rPr lang="en-US" dirty="0" err="1"/>
              <a:t>creatine</a:t>
            </a:r>
            <a:r>
              <a:rPr lang="en-US" dirty="0"/>
              <a:t> phosphokinase in old literature.</a:t>
            </a:r>
          </a:p>
          <a:p>
            <a:r>
              <a:rPr lang="en-US" b="1" dirty="0"/>
              <a:t>Normal serum </a:t>
            </a:r>
            <a:r>
              <a:rPr lang="en-US" dirty="0"/>
              <a:t>value for CK is 15–100 U/L for </a:t>
            </a:r>
            <a:r>
              <a:rPr lang="en-US" dirty="0" smtClean="0"/>
              <a:t>males and </a:t>
            </a:r>
            <a:r>
              <a:rPr lang="en-US" dirty="0"/>
              <a:t>10–80 U/L for </a:t>
            </a:r>
            <a:r>
              <a:rPr lang="en-US" dirty="0" smtClean="0"/>
              <a:t>females.</a:t>
            </a:r>
          </a:p>
          <a:p>
            <a:r>
              <a:rPr lang="en-US" dirty="0"/>
              <a:t>CK value in serum is increased in </a:t>
            </a:r>
            <a:r>
              <a:rPr lang="en-US" b="1" dirty="0"/>
              <a:t>myocardial</a:t>
            </a:r>
          </a:p>
          <a:p>
            <a:r>
              <a:rPr lang="en-US" b="1" dirty="0" smtClean="0"/>
              <a:t>Infarction.</a:t>
            </a:r>
            <a:endParaRPr lang="en-US" dirty="0"/>
          </a:p>
        </p:txBody>
      </p:sp>
    </p:spTree>
    <p:extLst>
      <p:ext uri="{BB962C8B-B14F-4D97-AF65-F5344CB8AC3E}">
        <p14:creationId xmlns:p14="http://schemas.microsoft.com/office/powerpoint/2010/main" xmlns="" val="3396706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There is a limit to the amount of temperature increase that can be used; most enzymes start to denature and become inactive as the temperature is increased. For example, CK starts to denature at 37° C, and amylase begins to denature at 45° C. On the other hand, some enzymes remain stable at extremely high temperatures. As an extreme case, the </a:t>
            </a:r>
            <a:r>
              <a:rPr lang="en-US" dirty="0" err="1" smtClean="0"/>
              <a:t>Taq</a:t>
            </a:r>
            <a:r>
              <a:rPr lang="en-US" dirty="0" smtClean="0"/>
              <a:t> polymerase used in the polymerase chain reaction is stable at 95° C. </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flipH="1" flipV="1">
            <a:off x="381000" y="304797"/>
            <a:ext cx="8534400" cy="62484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CK </a:t>
            </a:r>
            <a:r>
              <a:rPr lang="en-US" dirty="0" smtClean="0"/>
              <a:t>level starts </a:t>
            </a:r>
            <a:r>
              <a:rPr lang="en-US" dirty="0"/>
              <a:t>to rise </a:t>
            </a:r>
            <a:r>
              <a:rPr lang="en-US" b="1" dirty="0"/>
              <a:t>within 3-6 hours </a:t>
            </a:r>
            <a:r>
              <a:rPr lang="en-US" dirty="0"/>
              <a:t>of infarction.</a:t>
            </a:r>
          </a:p>
          <a:p>
            <a:pPr marL="0" indent="0">
              <a:buNone/>
            </a:pPr>
            <a:r>
              <a:rPr lang="en-US" b="1" dirty="0"/>
              <a:t> </a:t>
            </a:r>
            <a:r>
              <a:rPr lang="en-US" b="1" dirty="0" smtClean="0"/>
              <a:t>   </a:t>
            </a:r>
            <a:r>
              <a:rPr lang="en-US" dirty="0" smtClean="0"/>
              <a:t>Therefore</a:t>
            </a:r>
            <a:r>
              <a:rPr lang="en-US" dirty="0"/>
              <a:t>, CK estimation is very useful </a:t>
            </a:r>
            <a:r>
              <a:rPr lang="en-US" dirty="0" smtClean="0"/>
              <a:t>to</a:t>
            </a:r>
          </a:p>
          <a:p>
            <a:pPr marL="0" indent="0">
              <a:buNone/>
            </a:pPr>
            <a:r>
              <a:rPr lang="en-US" b="1" dirty="0" smtClean="0"/>
              <a:t>detect early cases</a:t>
            </a:r>
            <a:r>
              <a:rPr lang="en-US" dirty="0" smtClean="0"/>
              <a:t>, where ECG changes</a:t>
            </a:r>
          </a:p>
          <a:p>
            <a:pPr marL="0" indent="0">
              <a:buNone/>
            </a:pPr>
            <a:r>
              <a:rPr lang="en-US" dirty="0" smtClean="0"/>
              <a:t>may </a:t>
            </a:r>
            <a:r>
              <a:rPr lang="en-US" dirty="0"/>
              <a:t>be ambiguous. A second peak </a:t>
            </a:r>
            <a:r>
              <a:rPr lang="en-US" dirty="0" smtClean="0"/>
              <a:t>may</a:t>
            </a:r>
          </a:p>
          <a:p>
            <a:pPr marL="0" indent="0">
              <a:buNone/>
            </a:pPr>
            <a:r>
              <a:rPr lang="en-US" dirty="0" smtClean="0"/>
              <a:t>indicate another ischemic episode</a:t>
            </a:r>
            <a:endParaRPr lang="en-US" dirty="0"/>
          </a:p>
        </p:txBody>
      </p:sp>
    </p:spTree>
    <p:extLst>
      <p:ext uri="{BB962C8B-B14F-4D97-AF65-F5344CB8AC3E}">
        <p14:creationId xmlns:p14="http://schemas.microsoft.com/office/powerpoint/2010/main" xmlns="" val="310166299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ISOENZYMES OF CK-TOTAL</a:t>
            </a:r>
            <a:endParaRPr lang="en-US" dirty="0"/>
          </a:p>
        </p:txBody>
      </p:sp>
      <p:sp>
        <p:nvSpPr>
          <p:cNvPr id="3" name="Content Placeholder 2"/>
          <p:cNvSpPr>
            <a:spLocks noGrp="1"/>
          </p:cNvSpPr>
          <p:nvPr>
            <p:ph idx="1"/>
          </p:nvPr>
        </p:nvSpPr>
        <p:spPr/>
        <p:txBody>
          <a:bodyPr/>
          <a:lstStyle/>
          <a:p>
            <a:r>
              <a:rPr lang="en-US" b="1" dirty="0" smtClean="0"/>
              <a:t>CK-MM </a:t>
            </a:r>
            <a:r>
              <a:rPr lang="en-US" b="1" dirty="0"/>
              <a:t>(CK3) Least Skeletal muscle 80%</a:t>
            </a:r>
          </a:p>
          <a:p>
            <a:r>
              <a:rPr lang="en-US" b="1" dirty="0" smtClean="0"/>
              <a:t>CK-MB </a:t>
            </a:r>
            <a:r>
              <a:rPr lang="en-US" b="1" dirty="0"/>
              <a:t>(CK2) Intermediate Heart </a:t>
            </a:r>
            <a:r>
              <a:rPr lang="en-US" b="1" dirty="0" smtClean="0"/>
              <a:t>     5</a:t>
            </a:r>
            <a:r>
              <a:rPr lang="en-US" b="1" dirty="0"/>
              <a:t>%</a:t>
            </a:r>
          </a:p>
          <a:p>
            <a:r>
              <a:rPr lang="en-US" b="1" dirty="0" smtClean="0"/>
              <a:t>CK-BB </a:t>
            </a:r>
            <a:r>
              <a:rPr lang="en-US" b="1" dirty="0"/>
              <a:t>(CK1) Maximum Brain </a:t>
            </a:r>
            <a:r>
              <a:rPr lang="en-US" b="1" dirty="0" smtClean="0"/>
              <a:t>             1</a:t>
            </a:r>
            <a:r>
              <a:rPr lang="en-US" b="1" dirty="0"/>
              <a:t>%</a:t>
            </a:r>
            <a:endParaRPr lang="en-US" dirty="0"/>
          </a:p>
        </p:txBody>
      </p:sp>
    </p:spTree>
    <p:extLst>
      <p:ext uri="{BB962C8B-B14F-4D97-AF65-F5344CB8AC3E}">
        <p14:creationId xmlns:p14="http://schemas.microsoft.com/office/powerpoint/2010/main" xmlns="" val="18453535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CK and Muscle Diseases</a:t>
            </a:r>
            <a:br>
              <a:rPr lang="en-US" b="1" dirty="0"/>
            </a:br>
            <a:endParaRPr lang="en-US" dirty="0"/>
          </a:p>
        </p:txBody>
      </p:sp>
      <p:sp>
        <p:nvSpPr>
          <p:cNvPr id="3" name="Content Placeholder 2"/>
          <p:cNvSpPr>
            <a:spLocks noGrp="1"/>
          </p:cNvSpPr>
          <p:nvPr>
            <p:ph idx="1"/>
          </p:nvPr>
        </p:nvSpPr>
        <p:spPr>
          <a:xfrm>
            <a:off x="457200" y="1600200"/>
            <a:ext cx="8534400" cy="4953000"/>
          </a:xfrm>
        </p:spPr>
        <p:txBody>
          <a:bodyPr>
            <a:normAutofit fontScale="92500"/>
          </a:bodyPr>
          <a:lstStyle/>
          <a:p>
            <a:r>
              <a:rPr lang="en-US" b="1" dirty="0" smtClean="0"/>
              <a:t>i</a:t>
            </a:r>
            <a:r>
              <a:rPr lang="en-US" b="1" dirty="0"/>
              <a:t>. </a:t>
            </a:r>
            <a:r>
              <a:rPr lang="en-US" dirty="0"/>
              <a:t>The level of CK in serum is very </a:t>
            </a:r>
            <a:r>
              <a:rPr lang="en-US" dirty="0" smtClean="0"/>
              <a:t>much elevated </a:t>
            </a:r>
            <a:r>
              <a:rPr lang="en-US" dirty="0"/>
              <a:t>in </a:t>
            </a:r>
            <a:r>
              <a:rPr lang="en-US" b="1" dirty="0"/>
              <a:t>muscular dystrophies </a:t>
            </a:r>
            <a:r>
              <a:rPr lang="en-US" dirty="0"/>
              <a:t>(500 -</a:t>
            </a:r>
            <a:r>
              <a:rPr lang="en-US" dirty="0" smtClean="0"/>
              <a:t>1500 IU/L</a:t>
            </a:r>
            <a:r>
              <a:rPr lang="en-US" dirty="0"/>
              <a:t>),</a:t>
            </a:r>
          </a:p>
          <a:p>
            <a:r>
              <a:rPr lang="en-US" b="1" dirty="0"/>
              <a:t>ii. </a:t>
            </a:r>
            <a:r>
              <a:rPr lang="en-US" dirty="0"/>
              <a:t>In female carriers of X-linked </a:t>
            </a:r>
            <a:r>
              <a:rPr lang="en-US" dirty="0" smtClean="0"/>
              <a:t>muscular dystrophy </a:t>
            </a:r>
            <a:r>
              <a:rPr lang="en-US" dirty="0"/>
              <a:t>(heterozygous), CK is </a:t>
            </a:r>
            <a:r>
              <a:rPr lang="en-US" dirty="0" smtClean="0"/>
              <a:t>moderately raised</a:t>
            </a:r>
            <a:r>
              <a:rPr lang="en-US" dirty="0"/>
              <a:t>.</a:t>
            </a:r>
          </a:p>
          <a:p>
            <a:r>
              <a:rPr lang="en-US" b="1" dirty="0"/>
              <a:t>iii. </a:t>
            </a:r>
            <a:r>
              <a:rPr lang="en-US" dirty="0"/>
              <a:t>CK level is highly elevated in crush </a:t>
            </a:r>
            <a:r>
              <a:rPr lang="en-US" dirty="0" err="1" smtClean="0"/>
              <a:t>injury,fracture</a:t>
            </a:r>
            <a:r>
              <a:rPr lang="en-US" dirty="0" smtClean="0"/>
              <a:t> </a:t>
            </a:r>
            <a:r>
              <a:rPr lang="en-US" dirty="0"/>
              <a:t>and acute cerebrovascular accidents.</a:t>
            </a:r>
          </a:p>
          <a:p>
            <a:r>
              <a:rPr lang="en-US" b="1" dirty="0"/>
              <a:t>iv. Estimation of total CK is employed </a:t>
            </a:r>
            <a:r>
              <a:rPr lang="en-US" b="1" dirty="0" smtClean="0"/>
              <a:t>in muscular </a:t>
            </a:r>
            <a:r>
              <a:rPr lang="en-US" b="1" dirty="0"/>
              <a:t>dystrophies and MB </a:t>
            </a:r>
            <a:r>
              <a:rPr lang="en-US" b="1" dirty="0" err="1" smtClean="0"/>
              <a:t>iso</a:t>
            </a:r>
            <a:r>
              <a:rPr lang="en-US" b="1" dirty="0" smtClean="0"/>
              <a:t>-enzyme is </a:t>
            </a:r>
            <a:r>
              <a:rPr lang="en-US" b="1" dirty="0"/>
              <a:t>estimated in myocardial infarction.</a:t>
            </a:r>
            <a:endParaRPr lang="en-US" dirty="0"/>
          </a:p>
        </p:txBody>
      </p:sp>
    </p:spTree>
    <p:extLst>
      <p:ext uri="{BB962C8B-B14F-4D97-AF65-F5344CB8AC3E}">
        <p14:creationId xmlns:p14="http://schemas.microsoft.com/office/powerpoint/2010/main" xmlns="" val="25570893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LACTATE DEHYDROGENASE (LDH) (LD)</a:t>
            </a:r>
            <a:endParaRPr lang="en-US" dirty="0"/>
          </a:p>
        </p:txBody>
      </p:sp>
      <p:sp>
        <p:nvSpPr>
          <p:cNvPr id="3" name="Content Placeholder 2"/>
          <p:cNvSpPr>
            <a:spLocks noGrp="1"/>
          </p:cNvSpPr>
          <p:nvPr>
            <p:ph idx="1"/>
          </p:nvPr>
        </p:nvSpPr>
        <p:spPr/>
        <p:txBody>
          <a:bodyPr>
            <a:normAutofit fontScale="92500"/>
          </a:bodyPr>
          <a:lstStyle/>
          <a:p>
            <a:r>
              <a:rPr lang="en-US" dirty="0"/>
              <a:t>LDH will convert pyruvate to </a:t>
            </a:r>
            <a:r>
              <a:rPr lang="en-US" dirty="0" smtClean="0"/>
              <a:t>lactate.</a:t>
            </a:r>
            <a:endParaRPr lang="en-US" dirty="0"/>
          </a:p>
          <a:p>
            <a:pPr marL="0" indent="0">
              <a:buNone/>
            </a:pPr>
            <a:r>
              <a:rPr lang="en-US" b="1" dirty="0"/>
              <a:t>Normal value </a:t>
            </a:r>
            <a:r>
              <a:rPr lang="en-US" dirty="0"/>
              <a:t>of LDH in </a:t>
            </a:r>
            <a:r>
              <a:rPr lang="en-US" dirty="0" smtClean="0"/>
              <a:t>serum </a:t>
            </a:r>
            <a:r>
              <a:rPr lang="en-US" dirty="0"/>
              <a:t>is 100-200 U/L</a:t>
            </a:r>
            <a:r>
              <a:rPr lang="en-US" dirty="0" smtClean="0"/>
              <a:t>.</a:t>
            </a:r>
          </a:p>
          <a:p>
            <a:r>
              <a:rPr lang="en-US" dirty="0" smtClean="0"/>
              <a:t>Values </a:t>
            </a:r>
            <a:r>
              <a:rPr lang="en-US" dirty="0"/>
              <a:t>in the upper range are generally seen in</a:t>
            </a:r>
          </a:p>
          <a:p>
            <a:pPr marL="0" indent="0">
              <a:buNone/>
            </a:pPr>
            <a:r>
              <a:rPr lang="en-US" dirty="0"/>
              <a:t>children. Strenuous exercise will slightly increase</a:t>
            </a:r>
          </a:p>
          <a:p>
            <a:pPr marL="0" indent="0">
              <a:buNone/>
            </a:pPr>
            <a:r>
              <a:rPr lang="en-US" dirty="0"/>
              <a:t>the value. LDH level is 100 times more inside</a:t>
            </a:r>
          </a:p>
          <a:p>
            <a:pPr marL="0" indent="0">
              <a:buNone/>
            </a:pPr>
            <a:r>
              <a:rPr lang="en-US" dirty="0"/>
              <a:t>the RBC than in plasma, and therefore minor</a:t>
            </a:r>
          </a:p>
          <a:p>
            <a:pPr marL="0" indent="0">
              <a:buNone/>
            </a:pPr>
            <a:r>
              <a:rPr lang="en-US" dirty="0"/>
              <a:t>amount of </a:t>
            </a:r>
            <a:r>
              <a:rPr lang="en-US" b="1" dirty="0"/>
              <a:t>hemolysis </a:t>
            </a:r>
            <a:r>
              <a:rPr lang="en-US" dirty="0"/>
              <a:t>will result in a false positive</a:t>
            </a:r>
          </a:p>
          <a:p>
            <a:pPr marL="0" indent="0">
              <a:buNone/>
            </a:pPr>
            <a:r>
              <a:rPr lang="en-US" dirty="0"/>
              <a:t>test.</a:t>
            </a:r>
          </a:p>
        </p:txBody>
      </p:sp>
    </p:spTree>
    <p:extLst>
      <p:ext uri="{BB962C8B-B14F-4D97-AF65-F5344CB8AC3E}">
        <p14:creationId xmlns:p14="http://schemas.microsoft.com/office/powerpoint/2010/main" xmlns="" val="18680867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LACTATE DEHYDROGENASE (LDH) (LD)</a:t>
            </a:r>
            <a:endParaRPr lang="en-US" dirty="0"/>
          </a:p>
        </p:txBody>
      </p:sp>
      <p:pic>
        <p:nvPicPr>
          <p:cNvPr id="4" name="irc_mi" descr="http://proteopedia.org/wiki/images/a/ae/Pyruvate_to_lactate.jpg">
            <a:hlinkClick r:id="rId2"/>
          </p:cNvPr>
          <p:cNvPicPr>
            <a:picLocks noGrp="1"/>
          </p:cNvPicPr>
          <p:nvPr>
            <p:ph idx="1"/>
          </p:nvPr>
        </p:nvPicPr>
        <p:blipFill>
          <a:blip r:embed="rId3" cstate="print"/>
          <a:srcRect/>
          <a:stretch>
            <a:fillRect/>
          </a:stretch>
        </p:blipFill>
        <p:spPr bwMode="auto">
          <a:xfrm>
            <a:off x="1066800" y="1905000"/>
            <a:ext cx="6019799" cy="4267200"/>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7" name="Picture 3"/>
          <p:cNvPicPr>
            <a:picLocks noGrp="1" noChangeAspect="1" noChangeArrowheads="1"/>
          </p:cNvPicPr>
          <p:nvPr>
            <p:ph idx="1"/>
          </p:nvPr>
        </p:nvPicPr>
        <p:blipFill>
          <a:blip r:embed="rId2" cstate="print"/>
          <a:srcRect/>
          <a:stretch>
            <a:fillRect/>
          </a:stretch>
        </p:blipFill>
        <p:spPr bwMode="auto">
          <a:xfrm flipH="1" flipV="1">
            <a:off x="381000" y="1600200"/>
            <a:ext cx="7924800" cy="3733800"/>
          </a:xfrm>
          <a:prstGeom prst="rect">
            <a:avLst/>
          </a:prstGeom>
          <a:noFill/>
          <a:ln w="9525">
            <a:noFill/>
            <a:miter lim="800000"/>
            <a:headEnd/>
            <a:tailEnd/>
          </a:ln>
          <a:effec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LACTATE </a:t>
            </a:r>
            <a:r>
              <a:rPr lang="en-US" dirty="0" err="1" smtClean="0">
                <a:solidFill>
                  <a:srgbClr val="FF0000"/>
                </a:solidFill>
              </a:rPr>
              <a:t>DEHYDROGENASE</a:t>
            </a:r>
            <a:r>
              <a:rPr lang="en-US" dirty="0" smtClean="0">
                <a:solidFill>
                  <a:srgbClr val="FF0000"/>
                </a:solidFill>
              </a:rPr>
              <a:t> (</a:t>
            </a:r>
            <a:r>
              <a:rPr lang="en-US" dirty="0" err="1" smtClean="0">
                <a:solidFill>
                  <a:srgbClr val="FF0000"/>
                </a:solidFill>
              </a:rPr>
              <a:t>LDH</a:t>
            </a:r>
            <a:r>
              <a:rPr lang="en-US" dirty="0" smtClean="0">
                <a:solidFill>
                  <a:srgbClr val="FF0000"/>
                </a:solidFill>
              </a:rPr>
              <a:t>) (LD</a:t>
            </a:r>
            <a:r>
              <a:rPr lang="en-US" b="1" dirty="0" smtClean="0"/>
              <a:t>)</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 </a:t>
            </a:r>
            <a:r>
              <a:rPr lang="en-US" b="1" dirty="0" smtClean="0">
                <a:solidFill>
                  <a:srgbClr val="C00000"/>
                </a:solidFill>
              </a:rPr>
              <a:t>In cardiac muscle, kidneys, and </a:t>
            </a:r>
            <a:r>
              <a:rPr lang="en-US" b="1" dirty="0" err="1" smtClean="0">
                <a:solidFill>
                  <a:srgbClr val="C00000"/>
                </a:solidFill>
              </a:rPr>
              <a:t>eryth-rocytes</a:t>
            </a:r>
            <a:r>
              <a:rPr lang="en-US" b="1" dirty="0" smtClean="0">
                <a:solidFill>
                  <a:srgbClr val="C00000"/>
                </a:solidFill>
              </a:rPr>
              <a:t>, the </a:t>
            </a:r>
            <a:r>
              <a:rPr lang="en-US" b="1" dirty="0" err="1" smtClean="0">
                <a:solidFill>
                  <a:srgbClr val="C00000"/>
                </a:solidFill>
              </a:rPr>
              <a:t>electrophoretically</a:t>
            </a:r>
            <a:r>
              <a:rPr lang="en-US" b="1" dirty="0" smtClean="0">
                <a:solidFill>
                  <a:srgbClr val="C00000"/>
                </a:solidFill>
              </a:rPr>
              <a:t> faster moving </a:t>
            </a:r>
            <a:r>
              <a:rPr lang="en-US" b="1" dirty="0" err="1" smtClean="0">
                <a:solidFill>
                  <a:srgbClr val="C00000"/>
                </a:solidFill>
              </a:rPr>
              <a:t>isoenzymes</a:t>
            </a:r>
            <a:r>
              <a:rPr lang="en-US" b="1" dirty="0" smtClean="0">
                <a:solidFill>
                  <a:srgbClr val="C00000"/>
                </a:solidFill>
              </a:rPr>
              <a:t> LD-1 	and LD-2 predominate</a:t>
            </a:r>
            <a:r>
              <a:rPr lang="en-US" dirty="0" smtClean="0"/>
              <a:t>,. </a:t>
            </a:r>
          </a:p>
          <a:p>
            <a:pPr>
              <a:buNone/>
            </a:pPr>
            <a:r>
              <a:rPr lang="en-US" dirty="0" err="1" smtClean="0"/>
              <a:t>Isoenzymes</a:t>
            </a:r>
            <a:r>
              <a:rPr lang="en-US" dirty="0" smtClean="0"/>
              <a:t> of intermediate mobility account for the </a:t>
            </a:r>
          </a:p>
          <a:p>
            <a:pPr>
              <a:buNone/>
            </a:pPr>
            <a:r>
              <a:rPr lang="en-US" dirty="0" smtClean="0"/>
              <a:t>LD activity from sources such as (1) spleen, (2) lungs, (3) </a:t>
            </a:r>
          </a:p>
          <a:p>
            <a:pPr>
              <a:buNone/>
            </a:pPr>
            <a:r>
              <a:rPr lang="en-US" dirty="0" smtClean="0"/>
              <a:t>Lymph nodes, (4) leukocytes, and (5) platelets. 	</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LACTATE DEHYDROGENASE (LDH) (LD</a:t>
            </a:r>
            <a:r>
              <a:rPr lang="en-US" b="1" dirty="0" smtClean="0"/>
              <a:t>)</a:t>
            </a:r>
            <a:endParaRPr lang="en-US" dirty="0"/>
          </a:p>
        </p:txBody>
      </p:sp>
      <p:sp>
        <p:nvSpPr>
          <p:cNvPr id="3" name="Content Placeholder 2"/>
          <p:cNvSpPr>
            <a:spLocks noGrp="1"/>
          </p:cNvSpPr>
          <p:nvPr>
            <p:ph idx="1"/>
          </p:nvPr>
        </p:nvSpPr>
        <p:spPr/>
        <p:txBody>
          <a:bodyPr/>
          <a:lstStyle/>
          <a:p>
            <a:r>
              <a:rPr lang="en-US" dirty="0" smtClean="0"/>
              <a:t>whereas in liver and skeletal </a:t>
            </a:r>
            <a:r>
              <a:rPr lang="en-US" dirty="0" err="1" smtClean="0"/>
              <a:t>muscle,the</a:t>
            </a:r>
            <a:r>
              <a:rPr lang="en-US" dirty="0" smtClean="0"/>
              <a:t> more </a:t>
            </a:r>
            <a:r>
              <a:rPr lang="en-US" dirty="0" err="1" smtClean="0"/>
              <a:t>cathodal</a:t>
            </a:r>
            <a:r>
              <a:rPr lang="en-US" dirty="0" smtClean="0"/>
              <a:t> </a:t>
            </a:r>
            <a:r>
              <a:rPr lang="en-US" dirty="0" smtClean="0">
                <a:solidFill>
                  <a:srgbClr val="00B050"/>
                </a:solidFill>
              </a:rPr>
              <a:t>LD-4 and LD-5 </a:t>
            </a:r>
            <a:r>
              <a:rPr lang="en-US" dirty="0" err="1" smtClean="0">
                <a:solidFill>
                  <a:srgbClr val="00B050"/>
                </a:solidFill>
              </a:rPr>
              <a:t>isoenzymes</a:t>
            </a:r>
            <a:r>
              <a:rPr lang="en-US" dirty="0" smtClean="0">
                <a:solidFill>
                  <a:srgbClr val="00B050"/>
                </a:solidFill>
              </a:rPr>
              <a:t> predominate— although skeletal muscle damage may also result in anodic LD patterns</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LACTATE </a:t>
            </a:r>
            <a:r>
              <a:rPr lang="en-US" dirty="0" err="1" smtClean="0">
                <a:solidFill>
                  <a:srgbClr val="FF0000"/>
                </a:solidFill>
              </a:rPr>
              <a:t>DEHYDROGENASE</a:t>
            </a:r>
            <a:r>
              <a:rPr lang="en-US" dirty="0" smtClean="0">
                <a:solidFill>
                  <a:srgbClr val="FF0000"/>
                </a:solidFill>
              </a:rPr>
              <a:t> (</a:t>
            </a:r>
            <a:r>
              <a:rPr lang="en-US" dirty="0" err="1" smtClean="0">
                <a:solidFill>
                  <a:srgbClr val="FF0000"/>
                </a:solidFill>
              </a:rPr>
              <a:t>LDH</a:t>
            </a:r>
            <a:r>
              <a:rPr lang="en-US" dirty="0" smtClean="0">
                <a:solidFill>
                  <a:srgbClr val="FF0000"/>
                </a:solidFill>
              </a:rPr>
              <a:t>) (LD</a:t>
            </a:r>
            <a:r>
              <a:rPr lang="en-US" b="1" dirty="0" smtClean="0"/>
              <a:t>)</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In myocardial infarction, total </a:t>
            </a:r>
            <a:r>
              <a:rPr lang="en-US" dirty="0" err="1" smtClean="0"/>
              <a:t>LDH</a:t>
            </a:r>
            <a:r>
              <a:rPr lang="en-US" dirty="0" smtClean="0"/>
              <a:t> activity is </a:t>
            </a:r>
          </a:p>
          <a:p>
            <a:pPr>
              <a:buNone/>
            </a:pPr>
            <a:r>
              <a:rPr lang="en-US" dirty="0" smtClean="0"/>
              <a:t>increased, while H4 </a:t>
            </a:r>
            <a:r>
              <a:rPr lang="en-US" dirty="0" err="1" smtClean="0"/>
              <a:t>iso</a:t>
            </a:r>
            <a:r>
              <a:rPr lang="en-US" dirty="0" smtClean="0"/>
              <a:t>-enzyme is increased 5–10 times more. The time course of </a:t>
            </a:r>
            <a:r>
              <a:rPr lang="en-US" dirty="0" err="1" smtClean="0"/>
              <a:t>LDH</a:t>
            </a:r>
            <a:r>
              <a:rPr lang="en-US" dirty="0" smtClean="0"/>
              <a:t> level after a heart attack. </a:t>
            </a:r>
          </a:p>
          <a:p>
            <a:endParaRPr lang="en-US" dirty="0" smtClean="0"/>
          </a:p>
          <a:p>
            <a:r>
              <a:rPr lang="en-US" dirty="0" smtClean="0"/>
              <a:t>3. Differential Diagnosis 	</a:t>
            </a:r>
          </a:p>
          <a:p>
            <a:r>
              <a:rPr lang="en-US" dirty="0" smtClean="0"/>
              <a:t>Increase in total </a:t>
            </a:r>
            <a:r>
              <a:rPr lang="en-US" dirty="0" err="1" smtClean="0"/>
              <a:t>LDH</a:t>
            </a:r>
            <a:r>
              <a:rPr lang="en-US" dirty="0" smtClean="0"/>
              <a:t> level is seen in hemolytic </a:t>
            </a:r>
            <a:r>
              <a:rPr lang="pt-BR" dirty="0" smtClean="0"/>
              <a:t>anemias, hepatocellular damage, muscular dystrophy, </a:t>
            </a:r>
            <a:r>
              <a:rPr lang="en-US" dirty="0" smtClean="0"/>
              <a:t>carcinomas, </a:t>
            </a:r>
            <a:r>
              <a:rPr lang="en-US" dirty="0" err="1" smtClean="0"/>
              <a:t>leukemias</a:t>
            </a:r>
            <a:r>
              <a:rPr lang="en-US" dirty="0" smtClean="0"/>
              <a:t>, and any condition which causes necrosis of body cells. Since total </a:t>
            </a:r>
            <a:r>
              <a:rPr lang="en-US" dirty="0" err="1" smtClean="0"/>
              <a:t>LDH</a:t>
            </a:r>
            <a:r>
              <a:rPr lang="en-US" dirty="0" smtClean="0"/>
              <a:t> is increased in many conditions, the study of </a:t>
            </a:r>
            <a:r>
              <a:rPr lang="en-US" dirty="0" err="1" smtClean="0"/>
              <a:t>iso</a:t>
            </a:r>
            <a:r>
              <a:rPr lang="en-US" dirty="0" smtClean="0"/>
              <a:t>-enzymes of </a:t>
            </a:r>
            <a:r>
              <a:rPr lang="en-US" dirty="0" err="1" smtClean="0"/>
              <a:t>LDH</a:t>
            </a:r>
            <a:r>
              <a:rPr lang="en-US" dirty="0" smtClean="0"/>
              <a:t> is of more significance. 	</a:t>
            </a:r>
          </a:p>
          <a:p>
            <a:pPr>
              <a:buNone/>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Denaturation</a:t>
            </a:r>
            <a:r>
              <a:rPr lang="en-US" dirty="0" smtClean="0"/>
              <a:t> </a:t>
            </a:r>
            <a:endParaRPr lang="en-US" dirty="0"/>
          </a:p>
        </p:txBody>
      </p:sp>
      <p:pic>
        <p:nvPicPr>
          <p:cNvPr id="4" name="Picture 2" descr="http://www.bodybuilders.gr/data/main/forum/mainuploadsfolder/GRF/201012710056_c8.5x23.denaturation.jpg"/>
          <p:cNvPicPr>
            <a:picLocks noGrp="1" noChangeAspect="1" noChangeArrowheads="1"/>
          </p:cNvPicPr>
          <p:nvPr>
            <p:ph idx="1"/>
          </p:nvPr>
        </p:nvPicPr>
        <p:blipFill>
          <a:blip r:embed="rId2" r:link="rId3" cstate="print"/>
          <a:srcRect/>
          <a:stretch>
            <a:fillRect/>
          </a:stretch>
        </p:blipFill>
        <p:spPr bwMode="auto">
          <a:xfrm>
            <a:off x="685800" y="1600200"/>
            <a:ext cx="7458075"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FF0000"/>
                </a:solidFill>
              </a:rPr>
              <a:t>Isoenzymes</a:t>
            </a:r>
            <a:r>
              <a:rPr lang="en-US" b="1" dirty="0" smtClean="0">
                <a:solidFill>
                  <a:srgbClr val="FF0000"/>
                </a:solidFill>
              </a:rPr>
              <a:t> of </a:t>
            </a:r>
            <a:r>
              <a:rPr lang="en-US" b="1" dirty="0" err="1" smtClean="0">
                <a:solidFill>
                  <a:srgbClr val="FF0000"/>
                </a:solidFill>
              </a:rPr>
              <a:t>LDH</a:t>
            </a:r>
            <a:endParaRPr lang="en-US" b="1" dirty="0">
              <a:solidFill>
                <a:srgbClr val="FF0000"/>
              </a:solidFill>
            </a:endParaRPr>
          </a:p>
        </p:txBody>
      </p:sp>
      <p:sp>
        <p:nvSpPr>
          <p:cNvPr id="3" name="Content Placeholder 2"/>
          <p:cNvSpPr>
            <a:spLocks noGrp="1"/>
          </p:cNvSpPr>
          <p:nvPr>
            <p:ph idx="1"/>
          </p:nvPr>
        </p:nvSpPr>
        <p:spPr/>
        <p:txBody>
          <a:bodyPr>
            <a:normAutofit/>
          </a:bodyPr>
          <a:lstStyle/>
          <a:p>
            <a:endParaRPr lang="en-US" dirty="0" smtClean="0"/>
          </a:p>
          <a:p>
            <a:r>
              <a:rPr lang="en-US" dirty="0" smtClean="0"/>
              <a:t>LDH-1 	H4 	 	Heart muscle 	30% 	</a:t>
            </a:r>
          </a:p>
          <a:p>
            <a:r>
              <a:rPr lang="en-US" dirty="0" smtClean="0"/>
              <a:t>LDH-2 	H3M1 	RBC 	                    35% 	</a:t>
            </a:r>
          </a:p>
          <a:p>
            <a:r>
              <a:rPr lang="en-US" dirty="0" smtClean="0"/>
              <a:t>LDH-3 	H2M2  	Brain            	20% 	</a:t>
            </a:r>
          </a:p>
          <a:p>
            <a:r>
              <a:rPr lang="en-US" dirty="0" smtClean="0"/>
              <a:t>LDH-4 	H1M3 	Liver 	                    10% 	</a:t>
            </a:r>
          </a:p>
          <a:p>
            <a:r>
              <a:rPr lang="en-US" dirty="0" smtClean="0"/>
              <a:t>LDH-5 	M4 		Skeletal muscle   5% 	</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flipped pattern.</a:t>
            </a:r>
            <a:endParaRPr lang="en-US" b="1" dirty="0">
              <a:solidFill>
                <a:srgbClr val="C00000"/>
              </a:solidFill>
            </a:endParaRPr>
          </a:p>
        </p:txBody>
      </p:sp>
      <p:sp>
        <p:nvSpPr>
          <p:cNvPr id="3" name="Content Placeholder 2"/>
          <p:cNvSpPr>
            <a:spLocks noGrp="1"/>
          </p:cNvSpPr>
          <p:nvPr>
            <p:ph idx="1"/>
          </p:nvPr>
        </p:nvSpPr>
        <p:spPr/>
        <p:txBody>
          <a:bodyPr/>
          <a:lstStyle/>
          <a:p>
            <a:endParaRPr lang="en-US" dirty="0" smtClean="0"/>
          </a:p>
          <a:p>
            <a:r>
              <a:rPr lang="en-US" dirty="0" smtClean="0"/>
              <a:t>Normally LDH-2 (H3M1) concentration in blood is greater than LDH-1 (H4); but this pattern is reversed in myocardial infarction; this is called flipped pattern. 	</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ASPARTATE AMINO TRANSFERASE (AST)</a:t>
            </a:r>
            <a:br>
              <a:rPr lang="en-US" b="1" dirty="0">
                <a:solidFill>
                  <a:srgbClr val="0070C0"/>
                </a:solidFill>
              </a:rPr>
            </a:br>
            <a:endParaRPr lang="en-US"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t>i</a:t>
            </a:r>
            <a:r>
              <a:rPr lang="en-US" b="1" dirty="0"/>
              <a:t>. </a:t>
            </a:r>
            <a:r>
              <a:rPr lang="en-US" dirty="0"/>
              <a:t>In old literature it was called as serum </a:t>
            </a:r>
            <a:r>
              <a:rPr lang="en-US" dirty="0" smtClean="0"/>
              <a:t>glutamate oxaloacetate </a:t>
            </a:r>
            <a:r>
              <a:rPr lang="en-US" dirty="0"/>
              <a:t>transaminase (SGOT). AST </a:t>
            </a:r>
            <a:r>
              <a:rPr lang="en-US" dirty="0" smtClean="0"/>
              <a:t>needs </a:t>
            </a:r>
            <a:r>
              <a:rPr lang="en-US" dirty="0" err="1" smtClean="0"/>
              <a:t>pyridoxal</a:t>
            </a:r>
            <a:r>
              <a:rPr lang="en-US" dirty="0" smtClean="0"/>
              <a:t> </a:t>
            </a:r>
            <a:r>
              <a:rPr lang="en-US" dirty="0"/>
              <a:t>phosphate (vitamin B6) as co-enzyme.</a:t>
            </a:r>
          </a:p>
          <a:p>
            <a:r>
              <a:rPr lang="en-US" b="1" dirty="0"/>
              <a:t>ii. </a:t>
            </a:r>
            <a:r>
              <a:rPr lang="en-US" dirty="0"/>
              <a:t>Normal serum level of AST ranges from 8 </a:t>
            </a:r>
            <a:r>
              <a:rPr lang="en-US" dirty="0" smtClean="0"/>
              <a:t>to 20 </a:t>
            </a:r>
            <a:r>
              <a:rPr lang="en-US" dirty="0"/>
              <a:t>U/L. It is a marker of liver injury and </a:t>
            </a:r>
            <a:r>
              <a:rPr lang="en-US" dirty="0" smtClean="0"/>
              <a:t>shows moderate </a:t>
            </a:r>
            <a:r>
              <a:rPr lang="en-US" dirty="0"/>
              <a:t>to drastic increase in </a:t>
            </a:r>
            <a:r>
              <a:rPr lang="en-US" dirty="0" err="1" smtClean="0"/>
              <a:t>parenchymal</a:t>
            </a:r>
            <a:r>
              <a:rPr lang="en-US" dirty="0" smtClean="0"/>
              <a:t>    liver </a:t>
            </a:r>
            <a:r>
              <a:rPr lang="en-US" dirty="0"/>
              <a:t>diseases like hepatitis and </a:t>
            </a:r>
            <a:r>
              <a:rPr lang="en-US" dirty="0" smtClean="0"/>
              <a:t>malignancies of </a:t>
            </a:r>
            <a:r>
              <a:rPr lang="en-US" dirty="0"/>
              <a:t>liver.</a:t>
            </a:r>
          </a:p>
          <a:p>
            <a:r>
              <a:rPr lang="en-US" b="1" dirty="0"/>
              <a:t>iii. </a:t>
            </a:r>
            <a:r>
              <a:rPr lang="en-US" dirty="0"/>
              <a:t>AST was used as a marker of </a:t>
            </a:r>
            <a:r>
              <a:rPr lang="en-US" dirty="0" smtClean="0"/>
              <a:t>myocardial ischemia </a:t>
            </a:r>
            <a:r>
              <a:rPr lang="en-US" dirty="0"/>
              <a:t>in olden days. The level is </a:t>
            </a:r>
            <a:r>
              <a:rPr lang="en-US" dirty="0" smtClean="0"/>
              <a:t>significantly elevated </a:t>
            </a:r>
            <a:r>
              <a:rPr lang="en-US" dirty="0"/>
              <a:t>in myocardial </a:t>
            </a:r>
            <a:r>
              <a:rPr lang="en-US" dirty="0" smtClean="0"/>
              <a:t>infarction.</a:t>
            </a:r>
            <a:endParaRPr lang="en-US" dirty="0"/>
          </a:p>
          <a:p>
            <a:r>
              <a:rPr lang="en-US" b="1" dirty="0"/>
              <a:t>iv. </a:t>
            </a:r>
            <a:r>
              <a:rPr lang="en-US" dirty="0"/>
              <a:t>But troponins have replaced AST as </a:t>
            </a:r>
            <a:r>
              <a:rPr lang="en-US" dirty="0" smtClean="0"/>
              <a:t>a diagnostic </a:t>
            </a:r>
            <a:r>
              <a:rPr lang="en-US" dirty="0"/>
              <a:t>marker in ischemic heart disease</a:t>
            </a:r>
          </a:p>
        </p:txBody>
      </p:sp>
    </p:spTree>
    <p:extLst>
      <p:ext uri="{BB962C8B-B14F-4D97-AF65-F5344CB8AC3E}">
        <p14:creationId xmlns:p14="http://schemas.microsoft.com/office/powerpoint/2010/main" xmlns="" val="1250052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ASPARTATE AMINO TRANSFERASE (AST)</a:t>
            </a:r>
            <a:endParaRPr lang="en-US" dirty="0"/>
          </a:p>
        </p:txBody>
      </p:sp>
      <p:pic>
        <p:nvPicPr>
          <p:cNvPr id="4" name="irc_mi" descr="http://themedicalbiochemistrypage.org/images/ast-reaction.jpg">
            <a:hlinkClick r:id="rId2"/>
          </p:cNvPr>
          <p:cNvPicPr>
            <a:picLocks noGrp="1"/>
          </p:cNvPicPr>
          <p:nvPr>
            <p:ph idx="1"/>
          </p:nvPr>
        </p:nvPicPr>
        <p:blipFill>
          <a:blip r:embed="rId3" cstate="print"/>
          <a:srcRect/>
          <a:stretch>
            <a:fillRect/>
          </a:stretch>
        </p:blipFill>
        <p:spPr bwMode="auto">
          <a:xfrm>
            <a:off x="1371600" y="1676400"/>
            <a:ext cx="5867400" cy="4038600"/>
          </a:xfrm>
          <a:prstGeom prst="rect">
            <a:avLst/>
          </a:prstGeom>
          <a:noFill/>
          <a:ln w="9525">
            <a:noFill/>
            <a:miter lim="800000"/>
            <a:headEnd/>
            <a:tailEnd/>
          </a:ln>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ALANINE AMINO TRANSFERASE (ALT)</a:t>
            </a:r>
            <a:br>
              <a:rPr lang="en-US" b="1" dirty="0">
                <a:solidFill>
                  <a:srgbClr val="0070C0"/>
                </a:solidFill>
              </a:rPr>
            </a:br>
            <a:endParaRPr lang="en-US" dirty="0">
              <a:solidFill>
                <a:srgbClr val="0070C0"/>
              </a:solidFill>
            </a:endParaRPr>
          </a:p>
        </p:txBody>
      </p:sp>
      <p:sp>
        <p:nvSpPr>
          <p:cNvPr id="3" name="Content Placeholder 2"/>
          <p:cNvSpPr>
            <a:spLocks noGrp="1"/>
          </p:cNvSpPr>
          <p:nvPr>
            <p:ph idx="1"/>
          </p:nvPr>
        </p:nvSpPr>
        <p:spPr/>
        <p:txBody>
          <a:bodyPr>
            <a:normAutofit fontScale="70000" lnSpcReduction="20000"/>
          </a:bodyPr>
          <a:lstStyle/>
          <a:p>
            <a:r>
              <a:rPr lang="en-US" b="1" dirty="0" smtClean="0"/>
              <a:t>i</a:t>
            </a:r>
            <a:r>
              <a:rPr lang="en-US" b="1" dirty="0"/>
              <a:t>. </a:t>
            </a:r>
            <a:r>
              <a:rPr lang="en-US" dirty="0"/>
              <a:t>In old literature, it was called as </a:t>
            </a:r>
            <a:r>
              <a:rPr lang="en-US" dirty="0" smtClean="0"/>
              <a:t>serum glutamate </a:t>
            </a:r>
            <a:r>
              <a:rPr lang="en-US" dirty="0"/>
              <a:t>pyruvate transaminase (SGPT). </a:t>
            </a:r>
            <a:r>
              <a:rPr lang="en-US" dirty="0" smtClean="0"/>
              <a:t>The enzyme </a:t>
            </a:r>
            <a:r>
              <a:rPr lang="en-US" dirty="0"/>
              <a:t>needs </a:t>
            </a:r>
            <a:r>
              <a:rPr lang="en-US" dirty="0" err="1"/>
              <a:t>pyridoxal</a:t>
            </a:r>
            <a:r>
              <a:rPr lang="en-US" dirty="0"/>
              <a:t> phosphate as coenzyme.</a:t>
            </a:r>
          </a:p>
          <a:p>
            <a:r>
              <a:rPr lang="en-US" b="1" dirty="0" smtClean="0"/>
              <a:t>ii</a:t>
            </a:r>
            <a:r>
              <a:rPr lang="en-US" b="1" dirty="0"/>
              <a:t>. Normal serum </a:t>
            </a:r>
            <a:r>
              <a:rPr lang="en-US" dirty="0"/>
              <a:t>level of ALT for male is </a:t>
            </a:r>
            <a:r>
              <a:rPr lang="en-US" dirty="0" smtClean="0"/>
              <a:t>13-35 U/L </a:t>
            </a:r>
            <a:r>
              <a:rPr lang="en-US" dirty="0"/>
              <a:t>and for female is 10-30 U/L. Very </a:t>
            </a:r>
            <a:r>
              <a:rPr lang="en-US" dirty="0" smtClean="0"/>
              <a:t>high values </a:t>
            </a:r>
            <a:r>
              <a:rPr lang="en-US" dirty="0"/>
              <a:t>(300 to 1000 U/L) are seen in </a:t>
            </a:r>
            <a:r>
              <a:rPr lang="en-US" b="1" dirty="0"/>
              <a:t>acute</a:t>
            </a:r>
          </a:p>
          <a:p>
            <a:pPr marL="0" indent="0">
              <a:buNone/>
            </a:pPr>
            <a:r>
              <a:rPr lang="en-US" b="1" dirty="0" smtClean="0"/>
              <a:t>      hepatitis</a:t>
            </a:r>
            <a:r>
              <a:rPr lang="en-US" b="1" dirty="0"/>
              <a:t>, </a:t>
            </a:r>
            <a:r>
              <a:rPr lang="en-US" dirty="0"/>
              <a:t>either toxic or viral in origin.</a:t>
            </a:r>
          </a:p>
          <a:p>
            <a:r>
              <a:rPr lang="en-US" b="1" dirty="0"/>
              <a:t>iii. </a:t>
            </a:r>
            <a:r>
              <a:rPr lang="en-US" dirty="0"/>
              <a:t>Both ALT and AST levels are increased in </a:t>
            </a:r>
            <a:r>
              <a:rPr lang="en-US" dirty="0" smtClean="0"/>
              <a:t>liver disease</a:t>
            </a:r>
            <a:r>
              <a:rPr lang="en-US" dirty="0"/>
              <a:t>, but ALT &gt; AST. Rise in ALT </a:t>
            </a:r>
            <a:r>
              <a:rPr lang="en-US" dirty="0" smtClean="0"/>
              <a:t>levels may </a:t>
            </a:r>
            <a:r>
              <a:rPr lang="en-US" dirty="0"/>
              <a:t>be noticed several days before clinical</a:t>
            </a:r>
          </a:p>
          <a:p>
            <a:pPr marL="0" indent="0">
              <a:buNone/>
            </a:pPr>
            <a:r>
              <a:rPr lang="en-US" dirty="0" smtClean="0"/>
              <a:t>      signs </a:t>
            </a:r>
            <a:r>
              <a:rPr lang="en-US" dirty="0"/>
              <a:t>such as jaundice are manifested.</a:t>
            </a:r>
          </a:p>
          <a:p>
            <a:r>
              <a:rPr lang="en-US" b="1" dirty="0"/>
              <a:t>iv. </a:t>
            </a:r>
            <a:r>
              <a:rPr lang="en-US" dirty="0"/>
              <a:t>Moderate increase (50 to 100 U/L) of ALT </a:t>
            </a:r>
            <a:r>
              <a:rPr lang="en-US" dirty="0" smtClean="0"/>
              <a:t>may be </a:t>
            </a:r>
            <a:r>
              <a:rPr lang="en-US" dirty="0"/>
              <a:t>seen in chronic liver diseases such </a:t>
            </a:r>
            <a:r>
              <a:rPr lang="en-US" dirty="0" smtClean="0"/>
              <a:t>as cirrhosis</a:t>
            </a:r>
            <a:r>
              <a:rPr lang="en-US" dirty="0"/>
              <a:t>, hepatitis C and non-alcoholic </a:t>
            </a:r>
            <a:r>
              <a:rPr lang="en-US" dirty="0" err="1" smtClean="0"/>
              <a:t>steatohepatitis</a:t>
            </a:r>
            <a:r>
              <a:rPr lang="en-US" dirty="0" smtClean="0"/>
              <a:t> (</a:t>
            </a:r>
            <a:r>
              <a:rPr lang="en-US" dirty="0"/>
              <a:t>NASH).</a:t>
            </a:r>
          </a:p>
        </p:txBody>
      </p:sp>
    </p:spTree>
    <p:extLst>
      <p:ext uri="{BB962C8B-B14F-4D97-AF65-F5344CB8AC3E}">
        <p14:creationId xmlns:p14="http://schemas.microsoft.com/office/powerpoint/2010/main" xmlns="" val="23767864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fontScale="90000"/>
          </a:bodyPr>
          <a:lstStyle/>
          <a:p>
            <a:r>
              <a:rPr lang="en-US" b="1" dirty="0" smtClean="0">
                <a:solidFill>
                  <a:srgbClr val="00B050"/>
                </a:solidFill>
              </a:rPr>
              <a:t>Serum Glutamate </a:t>
            </a:r>
            <a:r>
              <a:rPr lang="en-US" b="1" dirty="0" err="1" smtClean="0">
                <a:solidFill>
                  <a:srgbClr val="00B050"/>
                </a:solidFill>
              </a:rPr>
              <a:t>Pyruvate</a:t>
            </a:r>
            <a:r>
              <a:rPr lang="en-US" b="1" dirty="0" smtClean="0">
                <a:solidFill>
                  <a:srgbClr val="00B050"/>
                </a:solidFill>
              </a:rPr>
              <a:t> </a:t>
            </a:r>
            <a:r>
              <a:rPr lang="en-US" b="1" dirty="0" err="1" smtClean="0">
                <a:solidFill>
                  <a:srgbClr val="00B050"/>
                </a:solidFill>
              </a:rPr>
              <a:t>Transminases</a:t>
            </a:r>
            <a:r>
              <a:rPr lang="en-US" b="1" dirty="0" smtClean="0">
                <a:solidFill>
                  <a:srgbClr val="00B050"/>
                </a:solidFill>
              </a:rPr>
              <a:t>(SGPT)</a:t>
            </a:r>
            <a:endParaRPr lang="en-US" b="1" dirty="0">
              <a:solidFill>
                <a:srgbClr val="00B050"/>
              </a:solidFill>
            </a:endParaRPr>
          </a:p>
        </p:txBody>
      </p:sp>
      <p:pic>
        <p:nvPicPr>
          <p:cNvPr id="4" name="irc_mi" descr="http://www.rpi.edu/dept/bcbp/molbiochem/MBWeb/mb2/part1/images/alanine.gif">
            <a:hlinkClick r:id="rId2"/>
          </p:cNvPr>
          <p:cNvPicPr>
            <a:picLocks noGrp="1"/>
          </p:cNvPicPr>
          <p:nvPr>
            <p:ph idx="1"/>
          </p:nvPr>
        </p:nvPicPr>
        <p:blipFill>
          <a:blip r:embed="rId3" cstate="print"/>
          <a:srcRect/>
          <a:stretch>
            <a:fillRect/>
          </a:stretch>
        </p:blipFill>
        <p:spPr bwMode="auto">
          <a:xfrm>
            <a:off x="685800" y="1219200"/>
            <a:ext cx="7620000" cy="5105400"/>
          </a:xfrm>
          <a:prstGeom prst="rect">
            <a:avLst/>
          </a:prstGeom>
          <a:noFill/>
          <a:ln w="9525">
            <a:noFill/>
            <a:miter lim="800000"/>
            <a:headEnd/>
            <a:tailEnd/>
          </a:ln>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flipH="1" flipV="1">
            <a:off x="304800" y="380997"/>
            <a:ext cx="8534400" cy="5867402"/>
          </a:xfrm>
          <a:prstGeom prst="rect">
            <a:avLst/>
          </a:prstGeom>
          <a:noFill/>
          <a:ln w="9525">
            <a:noFill/>
            <a:miter lim="800000"/>
            <a:headEnd/>
            <a:tailEnd/>
          </a:ln>
          <a:effectLst/>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 In most types of liver disease, </a:t>
            </a:r>
            <a:r>
              <a:rPr lang="en-US" b="1" dirty="0" smtClean="0">
                <a:solidFill>
                  <a:srgbClr val="7030A0"/>
                </a:solidFill>
              </a:rPr>
              <a:t>ALT </a:t>
            </a:r>
            <a:r>
              <a:rPr lang="en-US" dirty="0" smtClean="0"/>
              <a:t>activity is higher than that of </a:t>
            </a:r>
            <a:r>
              <a:rPr lang="en-US" b="1" dirty="0" smtClean="0">
                <a:solidFill>
                  <a:srgbClr val="00B0F0"/>
                </a:solidFill>
              </a:rPr>
              <a:t>AST</a:t>
            </a:r>
            <a:r>
              <a:rPr lang="en-US" dirty="0" smtClean="0"/>
              <a:t>. </a:t>
            </a:r>
          </a:p>
          <a:p>
            <a:r>
              <a:rPr lang="en-US" b="1" dirty="0" err="1" smtClean="0">
                <a:solidFill>
                  <a:srgbClr val="0070C0"/>
                </a:solidFill>
              </a:rPr>
              <a:t>Excep-tions</a:t>
            </a:r>
            <a:r>
              <a:rPr lang="en-US" b="1" dirty="0" smtClean="0">
                <a:solidFill>
                  <a:srgbClr val="0070C0"/>
                </a:solidFill>
              </a:rPr>
              <a:t> may be seen in (1) alcoholic hepatitis, (2) hepatic </a:t>
            </a:r>
            <a:r>
              <a:rPr lang="en-US" b="1" dirty="0" err="1" smtClean="0">
                <a:solidFill>
                  <a:srgbClr val="0070C0"/>
                </a:solidFill>
              </a:rPr>
              <a:t>cirrhosis,and</a:t>
            </a:r>
            <a:r>
              <a:rPr lang="en-US" b="1" dirty="0" smtClean="0">
                <a:solidFill>
                  <a:srgbClr val="0070C0"/>
                </a:solidFill>
              </a:rPr>
              <a:t>  (3) liver </a:t>
            </a:r>
            <a:r>
              <a:rPr lang="en-US" b="1" dirty="0" err="1" smtClean="0">
                <a:solidFill>
                  <a:srgbClr val="0070C0"/>
                </a:solidFill>
              </a:rPr>
              <a:t>neoplasia</a:t>
            </a:r>
            <a:r>
              <a:rPr lang="en-US" dirty="0" smtClean="0"/>
              <a:t>.</a:t>
            </a:r>
          </a:p>
          <a:p>
            <a:endParaRPr lang="en-US" dirty="0" smtClean="0"/>
          </a:p>
          <a:p>
            <a:r>
              <a:rPr lang="en-US" dirty="0" smtClean="0"/>
              <a:t>serum AST and ALT concentrations are elevated even before 	the clinical signs and symptoms of disease (such as jaundice) .	</a:t>
            </a:r>
          </a:p>
          <a:p>
            <a:endParaRPr lang="en-US" dirty="0" smtClean="0"/>
          </a:p>
          <a:p>
            <a:pPr>
              <a:buNone/>
            </a:pPr>
            <a:r>
              <a:rPr lang="en-US" dirty="0" smtClean="0"/>
              <a:t>	</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Although serum activities of both </a:t>
            </a:r>
            <a:r>
              <a:rPr lang="en-US" b="1" dirty="0" smtClean="0">
                <a:solidFill>
                  <a:srgbClr val="7030A0"/>
                </a:solidFill>
              </a:rPr>
              <a:t>AST</a:t>
            </a:r>
            <a:r>
              <a:rPr lang="en-US" dirty="0" smtClean="0"/>
              <a:t> and </a:t>
            </a:r>
            <a:r>
              <a:rPr lang="en-US" b="1" dirty="0" smtClean="0">
                <a:solidFill>
                  <a:srgbClr val="00B050"/>
                </a:solidFill>
              </a:rPr>
              <a:t>ALT </a:t>
            </a:r>
            <a:r>
              <a:rPr lang="en-US" dirty="0" smtClean="0"/>
              <a:t>become 	elevated whenever disease processes affect liver cell integrity, 	</a:t>
            </a:r>
            <a:r>
              <a:rPr lang="en-US" b="1" dirty="0" smtClean="0">
                <a:solidFill>
                  <a:srgbClr val="00B050"/>
                </a:solidFill>
              </a:rPr>
              <a:t>ALT</a:t>
            </a:r>
            <a:r>
              <a:rPr lang="en-US" dirty="0" smtClean="0"/>
              <a:t> is the more liver-specific enzyme. Serum elevations of  </a:t>
            </a:r>
            <a:r>
              <a:rPr lang="en-US" b="1" dirty="0" smtClean="0">
                <a:solidFill>
                  <a:srgbClr val="00B050"/>
                </a:solidFill>
              </a:rPr>
              <a:t>ALT </a:t>
            </a:r>
            <a:r>
              <a:rPr lang="en-US" dirty="0" smtClean="0"/>
              <a:t>activity are rarely observed in conditions other than </a:t>
            </a:r>
            <a:r>
              <a:rPr lang="en-US" dirty="0" err="1" smtClean="0"/>
              <a:t>parenchymal</a:t>
            </a:r>
            <a:r>
              <a:rPr lang="en-US" dirty="0" smtClean="0"/>
              <a:t> liver disease. </a:t>
            </a:r>
          </a:p>
          <a:p>
            <a:r>
              <a:rPr lang="en-US" dirty="0" smtClean="0"/>
              <a:t>Moreover, elevations of </a:t>
            </a:r>
            <a:r>
              <a:rPr lang="en-US" b="1" dirty="0" smtClean="0">
                <a:solidFill>
                  <a:srgbClr val="00B050"/>
                </a:solidFill>
              </a:rPr>
              <a:t>ALT</a:t>
            </a:r>
            <a:r>
              <a:rPr lang="en-US" dirty="0" smtClean="0"/>
              <a:t> activity persist Longer than do those of </a:t>
            </a:r>
            <a:r>
              <a:rPr lang="en-US" b="1" dirty="0" smtClean="0">
                <a:solidFill>
                  <a:srgbClr val="00B050"/>
                </a:solidFill>
              </a:rPr>
              <a:t>AST</a:t>
            </a:r>
            <a:r>
              <a:rPr lang="en-US" dirty="0" smtClean="0"/>
              <a:t> activity. 	</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After acute myocardial infarction, </a:t>
            </a:r>
            <a:r>
              <a:rPr lang="en-US" b="1" dirty="0" smtClean="0">
                <a:solidFill>
                  <a:srgbClr val="FF0000"/>
                </a:solidFill>
              </a:rPr>
              <a:t>increased </a:t>
            </a:r>
            <a:r>
              <a:rPr lang="en-US" b="1" dirty="0" smtClean="0">
                <a:solidFill>
                  <a:srgbClr val="7030A0"/>
                </a:solidFill>
              </a:rPr>
              <a:t>AST</a:t>
            </a:r>
            <a:r>
              <a:rPr lang="en-US" dirty="0" smtClean="0"/>
              <a:t> activity appears in serum. </a:t>
            </a:r>
            <a:r>
              <a:rPr lang="en-US" b="1" dirty="0" smtClean="0">
                <a:solidFill>
                  <a:srgbClr val="7030A0"/>
                </a:solidFill>
              </a:rPr>
              <a:t>AST</a:t>
            </a:r>
            <a:r>
              <a:rPr lang="en-US" dirty="0" smtClean="0"/>
              <a:t> activity also is increased in progressive muscular </a:t>
            </a:r>
            <a:r>
              <a:rPr lang="en-US" b="1" dirty="0" smtClean="0">
                <a:solidFill>
                  <a:srgbClr val="00B0F0"/>
                </a:solidFill>
              </a:rPr>
              <a:t>dystrophy and </a:t>
            </a:r>
            <a:r>
              <a:rPr lang="en-US" b="1" dirty="0" err="1" smtClean="0">
                <a:solidFill>
                  <a:srgbClr val="00B0F0"/>
                </a:solidFill>
              </a:rPr>
              <a:t>dermatomyositis</a:t>
            </a:r>
            <a:r>
              <a:rPr lang="en-US" dirty="0" smtClean="0"/>
              <a:t>, reaching concentrations up to eight times the upper reference limit. They are usually within the reference interval in other types of muscle diseases, especially in those of </a:t>
            </a:r>
            <a:r>
              <a:rPr lang="en-US" dirty="0" err="1" smtClean="0"/>
              <a:t>neurogenic</a:t>
            </a:r>
            <a:r>
              <a:rPr lang="en-US" dirty="0" smtClean="0"/>
              <a:t> origin. </a:t>
            </a:r>
            <a:r>
              <a:rPr lang="en-US" dirty="0" smtClean="0">
                <a:solidFill>
                  <a:srgbClr val="0070C0"/>
                </a:solidFill>
              </a:rPr>
              <a:t>Slight to moderate AST elevations are noted in hemolytic disease</a:t>
            </a:r>
            <a:r>
              <a:rPr lang="en-US" dirty="0" smtClean="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latin typeface="Arial" pitchFamily="34" charset="0"/>
                <a:cs typeface="Arial" pitchFamily="34" charset="0"/>
              </a:rPr>
              <a:t>Other factors effecting on enzyme activity</a:t>
            </a:r>
            <a:endParaRPr lang="en-US" dirty="0"/>
          </a:p>
        </p:txBody>
      </p:sp>
      <p:sp>
        <p:nvSpPr>
          <p:cNvPr id="3" name="Content Placeholder 2"/>
          <p:cNvSpPr>
            <a:spLocks noGrp="1"/>
          </p:cNvSpPr>
          <p:nvPr>
            <p:ph idx="1"/>
          </p:nvPr>
        </p:nvSpPr>
        <p:spPr/>
        <p:txBody>
          <a:bodyPr/>
          <a:lstStyle/>
          <a:p>
            <a:r>
              <a:rPr lang="en-US" b="1" dirty="0">
                <a:solidFill>
                  <a:srgbClr val="7030A0"/>
                </a:solidFill>
              </a:rPr>
              <a:t>pH </a:t>
            </a:r>
          </a:p>
          <a:p>
            <a:r>
              <a:rPr lang="en-US" dirty="0"/>
              <a:t>Enzymes have a pH optimum for maximal activity; usually, the pH of the reaction conditions is chosen to be that at which the enzyme exhibits the greatest activity </a:t>
            </a:r>
          </a:p>
        </p:txBody>
      </p:sp>
    </p:spTree>
    <p:extLst>
      <p:ext uri="{BB962C8B-B14F-4D97-AF65-F5344CB8AC3E}">
        <p14:creationId xmlns:p14="http://schemas.microsoft.com/office/powerpoint/2010/main" xmlns="" val="264098403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ALKALINE PHOSPHATASE (ALP)</a:t>
            </a:r>
            <a:br>
              <a:rPr lang="en-US" b="1" dirty="0">
                <a:solidFill>
                  <a:srgbClr val="0070C0"/>
                </a:solidFill>
              </a:rPr>
            </a:br>
            <a:endParaRPr lang="en-US" dirty="0">
              <a:solidFill>
                <a:srgbClr val="0070C0"/>
              </a:solidFill>
            </a:endParaRPr>
          </a:p>
        </p:txBody>
      </p:sp>
      <p:sp>
        <p:nvSpPr>
          <p:cNvPr id="3" name="Content Placeholder 2"/>
          <p:cNvSpPr>
            <a:spLocks noGrp="1"/>
          </p:cNvSpPr>
          <p:nvPr>
            <p:ph idx="1"/>
          </p:nvPr>
        </p:nvSpPr>
        <p:spPr>
          <a:xfrm>
            <a:off x="457200" y="1196752"/>
            <a:ext cx="8686800" cy="5328592"/>
          </a:xfrm>
        </p:spPr>
        <p:txBody>
          <a:bodyPr>
            <a:noAutofit/>
          </a:bodyPr>
          <a:lstStyle/>
          <a:p>
            <a:r>
              <a:rPr lang="en-US" sz="2400" b="1" dirty="0" smtClean="0"/>
              <a:t>i</a:t>
            </a:r>
            <a:r>
              <a:rPr lang="en-US" sz="2400" b="1" dirty="0"/>
              <a:t>. </a:t>
            </a:r>
            <a:r>
              <a:rPr lang="en-US" sz="2400" dirty="0"/>
              <a:t>ALP is a nonspecific enzyme which </a:t>
            </a:r>
            <a:r>
              <a:rPr lang="en-US" sz="2400" dirty="0" smtClean="0"/>
              <a:t>hydrolyses aliphatic</a:t>
            </a:r>
            <a:r>
              <a:rPr lang="en-US" sz="2400" dirty="0"/>
              <a:t>, aromatic or heterocyclic compounds</a:t>
            </a:r>
            <a:r>
              <a:rPr lang="en-US" sz="2400" dirty="0" smtClean="0"/>
              <a:t>.    The </a:t>
            </a:r>
            <a:r>
              <a:rPr lang="en-US" sz="2400" dirty="0"/>
              <a:t>pH optimum for the enzyme reaction </a:t>
            </a:r>
            <a:r>
              <a:rPr lang="en-US" sz="2400" dirty="0" smtClean="0"/>
              <a:t>is between </a:t>
            </a:r>
            <a:r>
              <a:rPr lang="en-US" sz="2400" dirty="0"/>
              <a:t>9 and 10. It is activated by </a:t>
            </a:r>
            <a:r>
              <a:rPr lang="en-US" sz="2400" dirty="0" smtClean="0"/>
              <a:t>magnesium   and </a:t>
            </a:r>
            <a:r>
              <a:rPr lang="en-US" sz="2400" dirty="0"/>
              <a:t>manganese. Zinc is a constituent ion of ALP.</a:t>
            </a:r>
          </a:p>
          <a:p>
            <a:r>
              <a:rPr lang="en-US" sz="2400" b="1" dirty="0"/>
              <a:t>ii. </a:t>
            </a:r>
            <a:r>
              <a:rPr lang="en-US" sz="2400" dirty="0"/>
              <a:t>It is produced by </a:t>
            </a:r>
            <a:r>
              <a:rPr lang="en-US" sz="2400" b="1" dirty="0"/>
              <a:t>osteoblasts </a:t>
            </a:r>
            <a:r>
              <a:rPr lang="en-US" sz="2400" dirty="0"/>
              <a:t>of bone, and </a:t>
            </a:r>
            <a:r>
              <a:rPr lang="en-US" sz="2400" dirty="0" smtClean="0"/>
              <a:t>is associated </a:t>
            </a:r>
            <a:r>
              <a:rPr lang="en-US" sz="2400" dirty="0"/>
              <a:t>with the calcification </a:t>
            </a:r>
            <a:r>
              <a:rPr lang="en-US" sz="2400" dirty="0" smtClean="0"/>
              <a:t>process.   </a:t>
            </a:r>
            <a:r>
              <a:rPr lang="en-US" sz="2400" dirty="0"/>
              <a:t>It is </a:t>
            </a:r>
            <a:r>
              <a:rPr lang="en-US" sz="2400" dirty="0" err="1"/>
              <a:t>localised</a:t>
            </a:r>
            <a:r>
              <a:rPr lang="en-US" sz="2400" dirty="0"/>
              <a:t> in cell </a:t>
            </a:r>
            <a:r>
              <a:rPr lang="en-US" sz="2400" dirty="0" smtClean="0"/>
              <a:t>membranes (</a:t>
            </a:r>
            <a:r>
              <a:rPr lang="en-US" sz="2400" b="1" dirty="0" err="1"/>
              <a:t>ecto</a:t>
            </a:r>
            <a:r>
              <a:rPr lang="en-US" sz="2400" b="1" dirty="0"/>
              <a:t>-enzyme</a:t>
            </a:r>
            <a:r>
              <a:rPr lang="en-US" sz="2400" dirty="0"/>
              <a:t>), and is associated </a:t>
            </a:r>
            <a:r>
              <a:rPr lang="en-US" sz="2400" dirty="0" smtClean="0"/>
              <a:t>with transport </a:t>
            </a:r>
            <a:r>
              <a:rPr lang="en-US" sz="2400" dirty="0"/>
              <a:t>mechanisms in </a:t>
            </a:r>
            <a:r>
              <a:rPr lang="en-US" sz="2400" dirty="0" smtClean="0"/>
              <a:t>   	liver</a:t>
            </a:r>
            <a:r>
              <a:rPr lang="en-US" sz="2400" dirty="0"/>
              <a:t>, kidney </a:t>
            </a:r>
            <a:r>
              <a:rPr lang="en-US" sz="2400" dirty="0" smtClean="0"/>
              <a:t>and intestinal </a:t>
            </a:r>
            <a:r>
              <a:rPr lang="en-US" sz="2400" dirty="0"/>
              <a:t>mucosa.</a:t>
            </a:r>
          </a:p>
          <a:p>
            <a:r>
              <a:rPr lang="en-US" sz="2400" b="1" dirty="0"/>
              <a:t>iii. Normal serum </a:t>
            </a:r>
            <a:r>
              <a:rPr lang="en-US" sz="2400" dirty="0"/>
              <a:t>value of ALP is 40–125 U/L </a:t>
            </a:r>
            <a:r>
              <a:rPr lang="en-US" sz="2400" dirty="0" smtClean="0"/>
              <a:t>. In </a:t>
            </a:r>
            <a:r>
              <a:rPr lang="en-US" sz="2400" dirty="0"/>
              <a:t>children the upper level of normal value </a:t>
            </a:r>
            <a:r>
              <a:rPr lang="en-US" sz="2400" dirty="0" smtClean="0"/>
              <a:t>may   be </a:t>
            </a:r>
            <a:r>
              <a:rPr lang="en-US" sz="2400" dirty="0"/>
              <a:t>more, because of the increased </a:t>
            </a:r>
            <a:r>
              <a:rPr lang="en-US" sz="2400" dirty="0" err="1" smtClean="0"/>
              <a:t>osteoblastic</a:t>
            </a:r>
            <a:r>
              <a:rPr lang="en-US" sz="2400" dirty="0"/>
              <a:t> </a:t>
            </a:r>
            <a:r>
              <a:rPr lang="en-US" sz="2400" dirty="0" smtClean="0"/>
              <a:t>activity </a:t>
            </a:r>
            <a:r>
              <a:rPr lang="en-US" sz="2400" dirty="0"/>
              <a:t>in children.</a:t>
            </a:r>
          </a:p>
          <a:p>
            <a:r>
              <a:rPr lang="en-US" sz="2400" b="1" dirty="0"/>
              <a:t>iv. Moderate (2-3 times) increase </a:t>
            </a:r>
            <a:r>
              <a:rPr lang="en-US" sz="2400" dirty="0"/>
              <a:t>in ALP </a:t>
            </a:r>
            <a:r>
              <a:rPr lang="en-US" sz="2400" dirty="0" smtClean="0"/>
              <a:t>level is </a:t>
            </a:r>
            <a:r>
              <a:rPr lang="en-US" sz="2400" dirty="0"/>
              <a:t>seen in </a:t>
            </a:r>
            <a:r>
              <a:rPr lang="en-US" sz="2400" b="1" dirty="0"/>
              <a:t>hepatic diseases </a:t>
            </a:r>
            <a:r>
              <a:rPr lang="en-US" sz="2400" dirty="0"/>
              <a:t>such as </a:t>
            </a:r>
            <a:r>
              <a:rPr lang="en-US" sz="2400" dirty="0" smtClean="0"/>
              <a:t>infective  hepatitis</a:t>
            </a:r>
            <a:r>
              <a:rPr lang="en-US" sz="2400" dirty="0"/>
              <a:t>, alcoholic hepatitis or </a:t>
            </a:r>
            <a:r>
              <a:rPr lang="en-US" sz="2400" dirty="0" smtClean="0"/>
              <a:t>hepatocellular  carcinoma</a:t>
            </a:r>
            <a:r>
              <a:rPr lang="en-US" sz="2000" dirty="0" smtClean="0"/>
              <a:t>.</a:t>
            </a:r>
            <a:endParaRPr lang="en-US" sz="2000" dirty="0"/>
          </a:p>
        </p:txBody>
      </p:sp>
    </p:spTree>
    <p:extLst>
      <p:ext uri="{BB962C8B-B14F-4D97-AF65-F5344CB8AC3E}">
        <p14:creationId xmlns:p14="http://schemas.microsoft.com/office/powerpoint/2010/main" xmlns="" val="34397634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ALKALINE PHOSPHATASE (ALP)</a:t>
            </a:r>
            <a:br>
              <a:rPr lang="en-US" b="1" dirty="0" smtClean="0">
                <a:solidFill>
                  <a:srgbClr val="0070C0"/>
                </a:solidFill>
              </a:rPr>
            </a:br>
            <a:endParaRPr lang="en-US" dirty="0"/>
          </a:p>
        </p:txBody>
      </p:sp>
      <p:pic>
        <p:nvPicPr>
          <p:cNvPr id="4" name="irc_mi" descr="http://www.sigmaaldrich.com/content/dam/sigma-aldrich/life-science/biochemicals/migrationbiochemicals1/alk_phos_pnpp.jpg">
            <a:hlinkClick r:id="rId2"/>
          </p:cNvPr>
          <p:cNvPicPr>
            <a:picLocks noGrp="1"/>
          </p:cNvPicPr>
          <p:nvPr>
            <p:ph idx="1"/>
          </p:nvPr>
        </p:nvPicPr>
        <p:blipFill>
          <a:blip r:embed="rId3" cstate="print"/>
          <a:srcRect/>
          <a:stretch>
            <a:fillRect/>
          </a:stretch>
        </p:blipFill>
        <p:spPr bwMode="auto">
          <a:xfrm>
            <a:off x="990600" y="1600200"/>
            <a:ext cx="7543800" cy="4572000"/>
          </a:xfrm>
          <a:prstGeom prst="rect">
            <a:avLst/>
          </a:prstGeom>
          <a:noFill/>
          <a:ln w="9525">
            <a:noFill/>
            <a:miter lim="800000"/>
            <a:headEnd/>
            <a:tailEnd/>
          </a:ln>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5791200" y="274638"/>
            <a:ext cx="5638800" cy="1143000"/>
          </a:xfrm>
        </p:spPr>
        <p:txBody>
          <a:bodyPr/>
          <a:lstStyle/>
          <a:p>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flipH="1" flipV="1">
            <a:off x="0" y="152400"/>
            <a:ext cx="9143998" cy="6248400"/>
          </a:xfrm>
          <a:prstGeom prst="rect">
            <a:avLst/>
          </a:prstGeom>
          <a:noFill/>
          <a:ln w="9525">
            <a:noFill/>
            <a:miter lim="800000"/>
            <a:headEnd/>
            <a:tailEnd/>
          </a:ln>
          <a:effectLst/>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cstate="print"/>
          <a:srcRect/>
          <a:stretch>
            <a:fillRect/>
          </a:stretch>
        </p:blipFill>
        <p:spPr bwMode="auto">
          <a:xfrm flipH="1" flipV="1">
            <a:off x="228600" y="152400"/>
            <a:ext cx="8686800" cy="6172200"/>
          </a:xfrm>
          <a:prstGeom prst="rect">
            <a:avLst/>
          </a:prstGeom>
          <a:noFill/>
          <a:ln w="9525">
            <a:noFill/>
            <a:miter lim="800000"/>
            <a:headEnd/>
            <a:tailEnd/>
          </a:ln>
          <a:effec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flipH="1" flipV="1">
            <a:off x="533400" y="228593"/>
            <a:ext cx="8153400" cy="6629406"/>
          </a:xfrm>
          <a:prstGeom prst="rect">
            <a:avLst/>
          </a:prstGeom>
          <a:noFill/>
          <a:ln w="9525">
            <a:noFill/>
            <a:miter lim="800000"/>
            <a:headEnd/>
            <a:tailEnd/>
          </a:ln>
          <a:effectLst/>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ALKALINE PHOSPHATASE (ALP)</a:t>
            </a:r>
            <a:br>
              <a:rPr lang="en-US" b="1" dirty="0">
                <a:solidFill>
                  <a:srgbClr val="0070C0"/>
                </a:solidFill>
              </a:rPr>
            </a:br>
            <a:endParaRPr lang="en-US" dirty="0"/>
          </a:p>
        </p:txBody>
      </p:sp>
      <p:sp>
        <p:nvSpPr>
          <p:cNvPr id="3" name="Content Placeholder 2"/>
          <p:cNvSpPr>
            <a:spLocks noGrp="1"/>
          </p:cNvSpPr>
          <p:nvPr>
            <p:ph idx="1"/>
          </p:nvPr>
        </p:nvSpPr>
        <p:spPr/>
        <p:txBody>
          <a:bodyPr>
            <a:normAutofit fontScale="77500" lnSpcReduction="20000"/>
          </a:bodyPr>
          <a:lstStyle/>
          <a:p>
            <a:r>
              <a:rPr lang="en-US" b="1" dirty="0"/>
              <a:t>v. Very high levels of ALP </a:t>
            </a:r>
            <a:r>
              <a:rPr lang="en-US" dirty="0"/>
              <a:t>(10-12 times of  upper limit) may be noticed in </a:t>
            </a:r>
            <a:r>
              <a:rPr lang="en-US" b="1" dirty="0" err="1"/>
              <a:t>extrahepatic</a:t>
            </a:r>
            <a:r>
              <a:rPr lang="en-US" b="1" dirty="0"/>
              <a:t> obstruction </a:t>
            </a:r>
            <a:r>
              <a:rPr lang="en-US" dirty="0"/>
              <a:t>(obstructive jaundice) caused by gallstones or by pressure on bile duct </a:t>
            </a:r>
            <a:r>
              <a:rPr lang="en-US" dirty="0" smtClean="0"/>
              <a:t>by carcinoma </a:t>
            </a:r>
            <a:r>
              <a:rPr lang="en-US" dirty="0"/>
              <a:t>of head of pancreas. </a:t>
            </a:r>
            <a:r>
              <a:rPr lang="en-US" b="1" dirty="0" smtClean="0"/>
              <a:t>Intrahepatic cholestasis </a:t>
            </a:r>
            <a:r>
              <a:rPr lang="en-US" dirty="0"/>
              <a:t>may be due to virus (</a:t>
            </a:r>
            <a:r>
              <a:rPr lang="en-US" dirty="0" smtClean="0"/>
              <a:t>infective hepatitis</a:t>
            </a:r>
            <a:r>
              <a:rPr lang="en-US" dirty="0"/>
              <a:t>) or by drugs (chlorpromazine). </a:t>
            </a:r>
            <a:endParaRPr lang="en-US" dirty="0" smtClean="0"/>
          </a:p>
          <a:p>
            <a:r>
              <a:rPr lang="en-US" dirty="0" smtClean="0"/>
              <a:t>ALP is </a:t>
            </a:r>
            <a:r>
              <a:rPr lang="en-US" dirty="0"/>
              <a:t>produced by epithelial cells of </a:t>
            </a:r>
            <a:r>
              <a:rPr lang="en-US" dirty="0" smtClean="0"/>
              <a:t>biliary </a:t>
            </a:r>
            <a:r>
              <a:rPr lang="en-US" dirty="0" err="1" smtClean="0"/>
              <a:t>canaliculi</a:t>
            </a:r>
            <a:r>
              <a:rPr lang="en-US" dirty="0" smtClean="0"/>
              <a:t> </a:t>
            </a:r>
            <a:r>
              <a:rPr lang="en-US" dirty="0"/>
              <a:t>and obstruction of bile with </a:t>
            </a:r>
            <a:r>
              <a:rPr lang="en-US" dirty="0" smtClean="0"/>
              <a:t>consequent irritation </a:t>
            </a:r>
            <a:r>
              <a:rPr lang="en-US" dirty="0"/>
              <a:t>of epithelial cells leads </a:t>
            </a:r>
            <a:r>
              <a:rPr lang="en-US" dirty="0" smtClean="0"/>
              <a:t>to secretion </a:t>
            </a:r>
            <a:r>
              <a:rPr lang="en-US" dirty="0"/>
              <a:t>of ALP into serum.</a:t>
            </a:r>
          </a:p>
          <a:p>
            <a:r>
              <a:rPr lang="en-US" b="1" dirty="0"/>
              <a:t>vi. Drastically high levels of ALP </a:t>
            </a:r>
            <a:r>
              <a:rPr lang="en-US" dirty="0"/>
              <a:t>(10-25 </a:t>
            </a:r>
            <a:r>
              <a:rPr lang="en-US" dirty="0" smtClean="0"/>
              <a:t>times of </a:t>
            </a:r>
            <a:r>
              <a:rPr lang="en-US" dirty="0"/>
              <a:t>upper limit) are also seen in </a:t>
            </a:r>
            <a:r>
              <a:rPr lang="en-US" b="1" dirty="0"/>
              <a:t>bone </a:t>
            </a:r>
            <a:r>
              <a:rPr lang="en-US" b="1" dirty="0" smtClean="0"/>
              <a:t>diseases </a:t>
            </a:r>
            <a:r>
              <a:rPr lang="en-US" dirty="0" smtClean="0"/>
              <a:t>where </a:t>
            </a:r>
            <a:r>
              <a:rPr lang="en-US" dirty="0" err="1"/>
              <a:t>osteoblastic</a:t>
            </a:r>
            <a:r>
              <a:rPr lang="en-US" dirty="0"/>
              <a:t> activity is enhanced </a:t>
            </a:r>
            <a:r>
              <a:rPr lang="en-US" dirty="0" smtClean="0"/>
              <a:t>such as </a:t>
            </a:r>
            <a:r>
              <a:rPr lang="en-US" dirty="0"/>
              <a:t>Paget's disease (</a:t>
            </a:r>
            <a:r>
              <a:rPr lang="en-US" dirty="0" err="1"/>
              <a:t>osteitis</a:t>
            </a:r>
            <a:r>
              <a:rPr lang="en-US" dirty="0"/>
              <a:t> </a:t>
            </a:r>
            <a:r>
              <a:rPr lang="en-US" dirty="0" err="1"/>
              <a:t>deformans</a:t>
            </a:r>
            <a:r>
              <a:rPr lang="en-US" dirty="0" smtClean="0"/>
              <a:t>), rickets</a:t>
            </a:r>
            <a:r>
              <a:rPr lang="en-US" dirty="0"/>
              <a:t>, </a:t>
            </a:r>
            <a:r>
              <a:rPr lang="en-US" dirty="0" err="1"/>
              <a:t>osteomalacia</a:t>
            </a:r>
            <a:r>
              <a:rPr lang="en-US" dirty="0"/>
              <a:t>, </a:t>
            </a:r>
            <a:r>
              <a:rPr lang="en-US" dirty="0" err="1"/>
              <a:t>osteoblastoma</a:t>
            </a:r>
            <a:r>
              <a:rPr lang="en-US" dirty="0" smtClean="0"/>
              <a:t>, metastatic </a:t>
            </a:r>
            <a:r>
              <a:rPr lang="en-US" dirty="0"/>
              <a:t>carcinoma of bone and hyperparathyroidism.</a:t>
            </a:r>
          </a:p>
        </p:txBody>
      </p:sp>
    </p:spTree>
    <p:extLst>
      <p:ext uri="{BB962C8B-B14F-4D97-AF65-F5344CB8AC3E}">
        <p14:creationId xmlns:p14="http://schemas.microsoft.com/office/powerpoint/2010/main" xmlns="" val="29872988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Enzymes commonly studied for diagnosis of </a:t>
            </a:r>
            <a:r>
              <a:rPr lang="en-US" dirty="0" smtClean="0"/>
              <a:t>liver diseases </a:t>
            </a:r>
            <a:r>
              <a:rPr lang="en-US" dirty="0"/>
              <a:t>are:</a:t>
            </a:r>
          </a:p>
          <a:p>
            <a:r>
              <a:rPr lang="pt-BR" b="1" dirty="0"/>
              <a:t>1. </a:t>
            </a:r>
            <a:r>
              <a:rPr lang="pt-BR" dirty="0"/>
              <a:t>Alanine amino transferase (ALT)</a:t>
            </a:r>
          </a:p>
          <a:p>
            <a:r>
              <a:rPr lang="en-US" b="1" dirty="0"/>
              <a:t>2. </a:t>
            </a:r>
            <a:r>
              <a:rPr lang="en-US" dirty="0"/>
              <a:t>Alkaline phosphatase (ALP)</a:t>
            </a:r>
          </a:p>
          <a:p>
            <a:r>
              <a:rPr lang="en-US" b="1" dirty="0"/>
              <a:t>3. </a:t>
            </a:r>
            <a:r>
              <a:rPr lang="en-US" dirty="0"/>
              <a:t>Nucleotide phosphatase (NTP)</a:t>
            </a:r>
          </a:p>
          <a:p>
            <a:r>
              <a:rPr lang="en-US" b="1" dirty="0"/>
              <a:t>4. </a:t>
            </a:r>
            <a:r>
              <a:rPr lang="en-US" dirty="0"/>
              <a:t>Gamma </a:t>
            </a:r>
            <a:r>
              <a:rPr lang="en-US" dirty="0" err="1"/>
              <a:t>glutamyl</a:t>
            </a:r>
            <a:r>
              <a:rPr lang="en-US" dirty="0"/>
              <a:t> </a:t>
            </a:r>
            <a:r>
              <a:rPr lang="en-US" dirty="0" err="1"/>
              <a:t>transferase</a:t>
            </a:r>
            <a:r>
              <a:rPr lang="en-US" dirty="0"/>
              <a:t> (GGT)</a:t>
            </a:r>
          </a:p>
        </p:txBody>
      </p:sp>
    </p:spTree>
    <p:extLst>
      <p:ext uri="{BB962C8B-B14F-4D97-AF65-F5344CB8AC3E}">
        <p14:creationId xmlns:p14="http://schemas.microsoft.com/office/powerpoint/2010/main" xmlns="" val="11895774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Gama-</a:t>
            </a:r>
            <a:r>
              <a:rPr lang="en-US" b="1" dirty="0" err="1" smtClean="0">
                <a:solidFill>
                  <a:srgbClr val="7030A0"/>
                </a:solidFill>
              </a:rPr>
              <a:t>glutamyl</a:t>
            </a:r>
            <a:r>
              <a:rPr lang="en-US" b="1" dirty="0" smtClean="0">
                <a:solidFill>
                  <a:srgbClr val="7030A0"/>
                </a:solidFill>
              </a:rPr>
              <a:t> </a:t>
            </a:r>
            <a:r>
              <a:rPr lang="en-US" b="1" dirty="0" err="1" smtClean="0">
                <a:solidFill>
                  <a:srgbClr val="7030A0"/>
                </a:solidFill>
              </a:rPr>
              <a:t>transferase</a:t>
            </a:r>
            <a:endParaRPr lang="en-US" b="1" dirty="0">
              <a:solidFill>
                <a:srgbClr val="7030A0"/>
              </a:solidFill>
            </a:endParaRPr>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err="1" smtClean="0"/>
              <a:t>GGT</a:t>
            </a:r>
            <a:r>
              <a:rPr lang="en-US" dirty="0" smtClean="0"/>
              <a:t> is present (in decreasing order of abundance) in (1) 	</a:t>
            </a:r>
          </a:p>
          <a:p>
            <a:pPr>
              <a:buNone/>
            </a:pPr>
            <a:r>
              <a:rPr lang="en-US" dirty="0" smtClean="0"/>
              <a:t>proximal renal tubule, (2) liver, (3) pancreas, and (4) intestine. 	</a:t>
            </a:r>
          </a:p>
          <a:p>
            <a:pPr>
              <a:buNone/>
            </a:pPr>
            <a:r>
              <a:rPr lang="en-US" dirty="0" smtClean="0"/>
              <a:t>The enzyme is present in cytoplasm (</a:t>
            </a:r>
            <a:r>
              <a:rPr lang="en-US" dirty="0" err="1" smtClean="0"/>
              <a:t>microsomes</a:t>
            </a:r>
            <a:r>
              <a:rPr lang="en-US" dirty="0" smtClean="0"/>
              <a:t>), but the 	</a:t>
            </a:r>
          </a:p>
          <a:p>
            <a:pPr>
              <a:buNone/>
            </a:pPr>
            <a:r>
              <a:rPr lang="en-US" dirty="0" smtClean="0"/>
              <a:t>larger fraction is located in the cell membrane and may trans-	</a:t>
            </a:r>
          </a:p>
          <a:p>
            <a:pPr>
              <a:buNone/>
            </a:pPr>
            <a:r>
              <a:rPr lang="en-US" dirty="0" smtClean="0"/>
              <a:t>port amino acids and peptides into the cell across the cell 	</a:t>
            </a:r>
          </a:p>
          <a:p>
            <a:pPr>
              <a:buNone/>
            </a:pPr>
            <a:r>
              <a:rPr lang="en-US" dirty="0" smtClean="0"/>
              <a:t>membrane in the form of gamma-</a:t>
            </a:r>
            <a:r>
              <a:rPr lang="en-US" dirty="0" err="1" smtClean="0"/>
              <a:t>glutamyl</a:t>
            </a:r>
            <a:r>
              <a:rPr lang="en-US" dirty="0" smtClean="0"/>
              <a:t>-peptides. 	</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Gama-</a:t>
            </a:r>
            <a:r>
              <a:rPr lang="en-US" b="1" dirty="0" err="1" smtClean="0">
                <a:solidFill>
                  <a:srgbClr val="7030A0"/>
                </a:solidFill>
              </a:rPr>
              <a:t>glutamyl</a:t>
            </a:r>
            <a:r>
              <a:rPr lang="en-US" b="1" dirty="0" smtClean="0">
                <a:solidFill>
                  <a:srgbClr val="7030A0"/>
                </a:solidFill>
              </a:rPr>
              <a:t> </a:t>
            </a:r>
            <a:r>
              <a:rPr lang="en-US" b="1" dirty="0" err="1" smtClean="0">
                <a:solidFill>
                  <a:srgbClr val="7030A0"/>
                </a:solidFill>
              </a:rPr>
              <a:t>transferase</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b="1" dirty="0" smtClean="0">
                <a:solidFill>
                  <a:srgbClr val="C00000"/>
                </a:solidFill>
              </a:rPr>
              <a:t>Even though renal tissue has the highest concentration of 	</a:t>
            </a:r>
            <a:r>
              <a:rPr lang="en-US" b="1" dirty="0" err="1" smtClean="0">
                <a:solidFill>
                  <a:srgbClr val="C00000"/>
                </a:solidFill>
              </a:rPr>
              <a:t>GGT</a:t>
            </a:r>
            <a:r>
              <a:rPr lang="en-US" b="1" dirty="0" smtClean="0">
                <a:solidFill>
                  <a:srgbClr val="C00000"/>
                </a:solidFill>
              </a:rPr>
              <a:t>, the enzyme present in serum originates primarily from the </a:t>
            </a:r>
            <a:r>
              <a:rPr lang="en-US" b="1" dirty="0" err="1" smtClean="0">
                <a:solidFill>
                  <a:srgbClr val="C00000"/>
                </a:solidFill>
              </a:rPr>
              <a:t>hepatobiliary</a:t>
            </a:r>
            <a:r>
              <a:rPr lang="en-US" b="1" dirty="0" smtClean="0">
                <a:solidFill>
                  <a:srgbClr val="C00000"/>
                </a:solidFill>
              </a:rPr>
              <a:t> system</a:t>
            </a:r>
            <a:r>
              <a:rPr lang="en-US" dirty="0" smtClean="0"/>
              <a:t>. </a:t>
            </a:r>
          </a:p>
          <a:p>
            <a:r>
              <a:rPr lang="en-US" b="1" dirty="0" smtClean="0">
                <a:solidFill>
                  <a:srgbClr val="C00000"/>
                </a:solidFill>
              </a:rPr>
              <a:t>High elevations of </a:t>
            </a:r>
            <a:r>
              <a:rPr lang="en-US" b="1" dirty="0" err="1" smtClean="0">
                <a:solidFill>
                  <a:srgbClr val="C00000"/>
                </a:solidFill>
              </a:rPr>
              <a:t>GGT</a:t>
            </a:r>
            <a:r>
              <a:rPr lang="en-US" b="1" dirty="0" smtClean="0">
                <a:solidFill>
                  <a:srgbClr val="C00000"/>
                </a:solidFill>
              </a:rPr>
              <a:t> are also observed in patients with </a:t>
            </a:r>
          </a:p>
          <a:p>
            <a:pPr>
              <a:buNone/>
            </a:pPr>
            <a:r>
              <a:rPr lang="en-US" b="1" dirty="0" smtClean="0">
                <a:solidFill>
                  <a:srgbClr val="C00000"/>
                </a:solidFill>
              </a:rPr>
              <a:t>either primary or metastatic liver </a:t>
            </a:r>
            <a:r>
              <a:rPr lang="en-US" b="1" dirty="0" err="1" smtClean="0">
                <a:solidFill>
                  <a:srgbClr val="C00000"/>
                </a:solidFill>
              </a:rPr>
              <a:t>neoplasms</a:t>
            </a:r>
            <a:r>
              <a:rPr lang="en-US" dirty="0" smtClean="0"/>
              <a:t>. 	</a:t>
            </a: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Gama-</a:t>
            </a:r>
            <a:r>
              <a:rPr lang="en-US" b="1" dirty="0" err="1" smtClean="0">
                <a:solidFill>
                  <a:srgbClr val="7030A0"/>
                </a:solidFill>
              </a:rPr>
              <a:t>glutamyl</a:t>
            </a:r>
            <a:r>
              <a:rPr lang="en-US" b="1" dirty="0" smtClean="0">
                <a:solidFill>
                  <a:srgbClr val="7030A0"/>
                </a:solidFill>
              </a:rPr>
              <a:t> </a:t>
            </a:r>
            <a:r>
              <a:rPr lang="en-US" b="1" dirty="0" err="1" smtClean="0">
                <a:solidFill>
                  <a:srgbClr val="7030A0"/>
                </a:solidFill>
              </a:rPr>
              <a:t>transferase</a:t>
            </a:r>
            <a:endParaRPr lang="en-US" dirty="0"/>
          </a:p>
        </p:txBody>
      </p:sp>
      <p:sp>
        <p:nvSpPr>
          <p:cNvPr id="3" name="Content Placeholder 2"/>
          <p:cNvSpPr>
            <a:spLocks noGrp="1"/>
          </p:cNvSpPr>
          <p:nvPr>
            <p:ph idx="1"/>
          </p:nvPr>
        </p:nvSpPr>
        <p:spPr/>
        <p:txBody>
          <a:bodyPr>
            <a:normAutofit lnSpcReduction="10000"/>
          </a:bodyPr>
          <a:lstStyle/>
          <a:p>
            <a:r>
              <a:rPr lang="en-US" dirty="0" smtClean="0"/>
              <a:t>It is a sensitive indicator of the presence of </a:t>
            </a:r>
            <a:r>
              <a:rPr lang="en-US" dirty="0" err="1" smtClean="0"/>
              <a:t>hepatobiliary</a:t>
            </a:r>
            <a:r>
              <a:rPr lang="en-US" dirty="0" smtClean="0"/>
              <a:t> disease, being elevated in most subjects with liver disease regardless of cause. Its clinical utility, however, is limited by the lack of specificity.</a:t>
            </a:r>
          </a:p>
          <a:p>
            <a:r>
              <a:rPr lang="en-US" dirty="0" smtClean="0"/>
              <a:t> </a:t>
            </a:r>
            <a:r>
              <a:rPr lang="en-US" b="1" dirty="0" smtClean="0">
                <a:solidFill>
                  <a:srgbClr val="7030A0"/>
                </a:solidFill>
              </a:rPr>
              <a:t>Like ALP, it is highest in cases of </a:t>
            </a:r>
            <a:r>
              <a:rPr lang="en-US" b="1" dirty="0" err="1" smtClean="0">
                <a:solidFill>
                  <a:srgbClr val="7030A0"/>
                </a:solidFill>
              </a:rPr>
              <a:t>intrahepatic</a:t>
            </a:r>
            <a:r>
              <a:rPr lang="en-US" b="1" dirty="0" smtClean="0">
                <a:solidFill>
                  <a:srgbClr val="7030A0"/>
                </a:solidFill>
              </a:rPr>
              <a:t> or </a:t>
            </a:r>
            <a:r>
              <a:rPr lang="en-US" b="1" dirty="0" err="1" smtClean="0">
                <a:solidFill>
                  <a:srgbClr val="7030A0"/>
                </a:solidFill>
              </a:rPr>
              <a:t>posthepatic</a:t>
            </a:r>
            <a:r>
              <a:rPr lang="en-US" b="1" dirty="0" smtClean="0">
                <a:solidFill>
                  <a:srgbClr val="7030A0"/>
                </a:solidFill>
              </a:rPr>
              <a:t> </a:t>
            </a:r>
            <a:r>
              <a:rPr lang="en-US" b="1" dirty="0" err="1" smtClean="0">
                <a:solidFill>
                  <a:srgbClr val="7030A0"/>
                </a:solidFill>
              </a:rPr>
              <a:t>biliary</a:t>
            </a:r>
            <a:r>
              <a:rPr lang="en-US" b="1" dirty="0" smtClean="0">
                <a:solidFill>
                  <a:srgbClr val="7030A0"/>
                </a:solidFill>
              </a:rPr>
              <a:t> obstruction, reaching activities some 5 to 30 times the upper reference limit</a:t>
            </a: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latin typeface="Arial" pitchFamily="34" charset="0"/>
                <a:cs typeface="Arial" pitchFamily="34" charset="0"/>
              </a:rPr>
              <a:t>Other factors effecting on enzyme activity</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solidFill>
                  <a:srgbClr val="7030A0"/>
                </a:solidFill>
              </a:rPr>
              <a:t>Salt and Protein Concentrations </a:t>
            </a:r>
          </a:p>
          <a:p>
            <a:r>
              <a:rPr lang="en-US" dirty="0"/>
              <a:t>The ionic strength of solutions affects enzyme activity; if ionic strength is too high, enzyme activity drops. The activity of many enzymes is also affected by protein concentration. When enzyme activity is over the linear limits of the assay, dilution of plasma typically requires use of </a:t>
            </a:r>
            <a:r>
              <a:rPr lang="en-US" b="1" dirty="0"/>
              <a:t>enzyme diluents </a:t>
            </a:r>
            <a:r>
              <a:rPr lang="en-US" dirty="0"/>
              <a:t>containing plasma proteins. Human plasma contains about 70 g protein/L, but normal urine has almost no protein; use of proteins such as albumin increases the activity of urinary amylase and standardizes its measurement. In protein-free solutions, enzymes lose activity rapidly either by denaturation or by adsorption to the walls of the container. </a:t>
            </a:r>
          </a:p>
        </p:txBody>
      </p:sp>
    </p:spTree>
    <p:extLst>
      <p:ext uri="{BB962C8B-B14F-4D97-AF65-F5344CB8AC3E}">
        <p14:creationId xmlns:p14="http://schemas.microsoft.com/office/powerpoint/2010/main" xmlns="" val="217586642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solidFill>
                  <a:srgbClr val="0070C0"/>
                </a:solidFill>
              </a:rPr>
              <a:t>Cholinesterase</a:t>
            </a:r>
            <a:r>
              <a:rPr lang="en-US" dirty="0" smtClean="0"/>
              <a:t> 	</a:t>
            </a:r>
            <a:br>
              <a:rPr lang="en-US" dirty="0" smtClean="0"/>
            </a:b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flipH="1" flipV="1">
            <a:off x="533400" y="1371600"/>
            <a:ext cx="8610600" cy="495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solidFill>
                  <a:srgbClr val="0070C0"/>
                </a:solidFill>
              </a:rPr>
              <a:t>Cholinesterase</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Two related enzymes have the ability to hydrolyze </a:t>
            </a:r>
            <a:r>
              <a:rPr lang="en-US" dirty="0" err="1" smtClean="0"/>
              <a:t>acetylcho</a:t>
            </a:r>
            <a:r>
              <a:rPr lang="en-US" dirty="0" smtClean="0"/>
              <a:t>-line. </a:t>
            </a:r>
            <a:r>
              <a:rPr lang="en-US" b="1" dirty="0" smtClean="0">
                <a:solidFill>
                  <a:srgbClr val="00B050"/>
                </a:solidFill>
              </a:rPr>
              <a:t>One is </a:t>
            </a:r>
            <a:r>
              <a:rPr lang="en-US" b="1" dirty="0" err="1" smtClean="0">
                <a:solidFill>
                  <a:srgbClr val="00B050"/>
                </a:solidFill>
              </a:rPr>
              <a:t>acetylcholinesterase</a:t>
            </a:r>
            <a:r>
              <a:rPr lang="en-US" b="1" dirty="0" smtClean="0">
                <a:solidFill>
                  <a:srgbClr val="00B050"/>
                </a:solidFill>
              </a:rPr>
              <a:t> </a:t>
            </a:r>
            <a:r>
              <a:rPr lang="en-US" dirty="0" smtClean="0"/>
              <a:t>(EC 3.1.1.7, </a:t>
            </a:r>
            <a:r>
              <a:rPr lang="en-US" b="1" dirty="0" smtClean="0">
                <a:solidFill>
                  <a:srgbClr val="0070C0"/>
                </a:solidFill>
              </a:rPr>
              <a:t>acetylcholine </a:t>
            </a:r>
            <a:r>
              <a:rPr lang="en-US" b="1" dirty="0" err="1" smtClean="0">
                <a:solidFill>
                  <a:srgbClr val="0070C0"/>
                </a:solidFill>
              </a:rPr>
              <a:t>acetylhydrolase</a:t>
            </a:r>
            <a:r>
              <a:rPr lang="en-US" dirty="0" smtClean="0"/>
              <a:t>. </a:t>
            </a:r>
          </a:p>
          <a:p>
            <a:r>
              <a:rPr lang="en-US" b="1" dirty="0" smtClean="0">
                <a:solidFill>
                  <a:srgbClr val="0070C0"/>
                </a:solidFill>
              </a:rPr>
              <a:t>True cholinesterase is found in (1) erythrocytes, (2) the lungs and spleen, (3) nerve endings, and (4) the gray matter of the brain</a:t>
            </a:r>
            <a:r>
              <a:rPr lang="en-US" dirty="0" smtClean="0"/>
              <a:t>. </a:t>
            </a:r>
            <a:r>
              <a:rPr lang="en-US" dirty="0" smtClean="0">
                <a:solidFill>
                  <a:srgbClr val="0070C0"/>
                </a:solidFill>
              </a:rPr>
              <a:t>It is responsible for the prompt hydrolysis of acetylcholine released at the nerve endings to mediate transmission of the neural impulse across the synapse</a:t>
            </a:r>
            <a:r>
              <a:rPr lang="en-US" dirty="0" smtClean="0"/>
              <a:t>. </a:t>
            </a: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Cholinesterase</a:t>
            </a:r>
            <a:endParaRPr lang="en-US" dirty="0"/>
          </a:p>
        </p:txBody>
      </p:sp>
      <p:sp>
        <p:nvSpPr>
          <p:cNvPr id="3" name="Content Placeholder 2"/>
          <p:cNvSpPr>
            <a:spLocks noGrp="1"/>
          </p:cNvSpPr>
          <p:nvPr>
            <p:ph idx="1"/>
          </p:nvPr>
        </p:nvSpPr>
        <p:spPr/>
        <p:txBody>
          <a:bodyPr/>
          <a:lstStyle/>
          <a:p>
            <a:r>
              <a:rPr lang="en-US" b="1" dirty="0" smtClean="0">
                <a:solidFill>
                  <a:srgbClr val="7030A0"/>
                </a:solidFill>
              </a:rPr>
              <a:t>The Degradation of acetylcholine is required for the depolarization of the nerve so that it is </a:t>
            </a:r>
            <a:r>
              <a:rPr lang="en-US" b="1" dirty="0" err="1" smtClean="0">
                <a:solidFill>
                  <a:srgbClr val="7030A0"/>
                </a:solidFill>
              </a:rPr>
              <a:t>repolarized</a:t>
            </a:r>
            <a:r>
              <a:rPr lang="en-US" b="1" dirty="0" smtClean="0">
                <a:solidFill>
                  <a:srgbClr val="7030A0"/>
                </a:solidFill>
              </a:rPr>
              <a:t> in the next conduction event</a:t>
            </a:r>
            <a:r>
              <a:rPr lang="en-US" dirty="0" smtClean="0"/>
              <a:t>. 	</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Cholinesterase</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solidFill>
                  <a:srgbClr val="00B050"/>
                </a:solidFill>
              </a:rPr>
              <a:t>The second cholinesterase is </a:t>
            </a:r>
            <a:r>
              <a:rPr lang="en-US" dirty="0" err="1" smtClean="0">
                <a:solidFill>
                  <a:srgbClr val="00B050"/>
                </a:solidFill>
              </a:rPr>
              <a:t>acylcholine</a:t>
            </a:r>
            <a:r>
              <a:rPr lang="en-US" dirty="0" smtClean="0">
                <a:solidFill>
                  <a:srgbClr val="00B050"/>
                </a:solidFill>
              </a:rPr>
              <a:t> </a:t>
            </a:r>
            <a:r>
              <a:rPr lang="en-US" dirty="0" err="1" smtClean="0">
                <a:solidFill>
                  <a:srgbClr val="00B050"/>
                </a:solidFill>
              </a:rPr>
              <a:t>acylhydrolase</a:t>
            </a:r>
            <a:r>
              <a:rPr lang="en-US" dirty="0" smtClean="0">
                <a:solidFill>
                  <a:srgbClr val="00B050"/>
                </a:solidFill>
              </a:rPr>
              <a:t> </a:t>
            </a:r>
            <a:r>
              <a:rPr lang="en-US" dirty="0" smtClean="0"/>
              <a:t>(EC 3.1.1.8, </a:t>
            </a:r>
            <a:r>
              <a:rPr lang="en-US" dirty="0" err="1" smtClean="0"/>
              <a:t>acylcholine</a:t>
            </a:r>
            <a:r>
              <a:rPr lang="en-US" dirty="0" smtClean="0"/>
              <a:t> </a:t>
            </a:r>
            <a:r>
              <a:rPr lang="en-US" dirty="0" err="1" smtClean="0"/>
              <a:t>acylhydrolase</a:t>
            </a:r>
            <a:r>
              <a:rPr lang="en-US" dirty="0" smtClean="0"/>
              <a:t>, </a:t>
            </a:r>
            <a:r>
              <a:rPr lang="en-US" dirty="0" err="1" smtClean="0"/>
              <a:t>CHE</a:t>
            </a:r>
            <a:r>
              <a:rPr lang="en-US" dirty="0" smtClean="0"/>
              <a:t>). It is also called (1) </a:t>
            </a:r>
            <a:r>
              <a:rPr lang="en-US" dirty="0" err="1" smtClean="0"/>
              <a:t>pseudocholinesterase</a:t>
            </a:r>
            <a:r>
              <a:rPr lang="en-US" dirty="0" smtClean="0"/>
              <a:t>, (2) serum cholinesterase, (3) </a:t>
            </a:r>
            <a:r>
              <a:rPr lang="en-US" dirty="0" err="1" smtClean="0"/>
              <a:t>butyryl</a:t>
            </a:r>
            <a:r>
              <a:rPr lang="en-US" dirty="0" smtClean="0"/>
              <a:t>-cholinesterase, or (4) </a:t>
            </a:r>
            <a:r>
              <a:rPr lang="en-US" dirty="0" err="1" smtClean="0"/>
              <a:t>choline</a:t>
            </a:r>
            <a:r>
              <a:rPr lang="en-US" dirty="0" smtClean="0"/>
              <a:t> esterase II. Although it is found in the (1) liver, (2) pancreas, (3) heart, (4) white matter of the brain, and (5) serum, its biological role is unknown. The type of reaction catalyzed by both </a:t>
            </a:r>
            <a:r>
              <a:rPr lang="en-US" dirty="0" err="1" smtClean="0"/>
              <a:t>cholinesterases</a:t>
            </a:r>
            <a:r>
              <a:rPr lang="en-US" dirty="0" smtClean="0"/>
              <a:t> 	</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Cholinesterase</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i="1" dirty="0" smtClean="0"/>
              <a:t>Clinical Significance 	</a:t>
            </a:r>
          </a:p>
          <a:p>
            <a:r>
              <a:rPr lang="en-US" dirty="0" smtClean="0"/>
              <a:t>Measurements of </a:t>
            </a:r>
            <a:r>
              <a:rPr lang="en-US" dirty="0" err="1" smtClean="0"/>
              <a:t>CHE</a:t>
            </a:r>
            <a:r>
              <a:rPr lang="en-US" dirty="0" smtClean="0"/>
              <a:t> activity in serum are used </a:t>
            </a:r>
            <a:r>
              <a:rPr lang="en-US" b="1" dirty="0" smtClean="0">
                <a:solidFill>
                  <a:srgbClr val="00B050"/>
                </a:solidFill>
              </a:rPr>
              <a:t>( I ) As a test 	of liver function</a:t>
            </a:r>
            <a:r>
              <a:rPr lang="en-US" dirty="0" smtClean="0"/>
              <a:t>,</a:t>
            </a:r>
          </a:p>
          <a:p>
            <a:r>
              <a:rPr lang="en-US" dirty="0" smtClean="0"/>
              <a:t> </a:t>
            </a:r>
            <a:r>
              <a:rPr lang="en-US" b="1" dirty="0" smtClean="0">
                <a:solidFill>
                  <a:srgbClr val="C00000"/>
                </a:solidFill>
              </a:rPr>
              <a:t>(2) As an indicator of possible insecticide poisoning, and </a:t>
            </a:r>
          </a:p>
          <a:p>
            <a:r>
              <a:rPr lang="en-US" b="1" dirty="0" smtClean="0">
                <a:solidFill>
                  <a:srgbClr val="7030A0"/>
                </a:solidFill>
              </a:rPr>
              <a:t>(3) For the detection of patients with atypical </a:t>
            </a:r>
          </a:p>
          <a:p>
            <a:pPr>
              <a:buNone/>
            </a:pPr>
            <a:r>
              <a:rPr lang="en-US" b="1" dirty="0" smtClean="0">
                <a:solidFill>
                  <a:srgbClr val="7030A0"/>
                </a:solidFill>
              </a:rPr>
              <a:t>forms of the enzyme who are at risk of prolonged responses to 	certain muscle relaxants used in surgical procedures</a:t>
            </a:r>
            <a:r>
              <a:rPr lang="en-US" dirty="0" smtClean="0"/>
              <a:t>. 	</a:t>
            </a: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PANCREATIC ENZYMES</a:t>
            </a:r>
            <a:endParaRPr lang="en-US" b="1" dirty="0">
              <a:solidFill>
                <a:srgbClr val="0070C0"/>
              </a:solidFill>
            </a:endParaRPr>
          </a:p>
        </p:txBody>
      </p:sp>
      <p:sp>
        <p:nvSpPr>
          <p:cNvPr id="3" name="Content Placeholder 2"/>
          <p:cNvSpPr>
            <a:spLocks noGrp="1"/>
          </p:cNvSpPr>
          <p:nvPr>
            <p:ph idx="1"/>
          </p:nvPr>
        </p:nvSpPr>
        <p:spPr/>
        <p:txBody>
          <a:bodyPr>
            <a:normAutofit/>
          </a:bodyPr>
          <a:lstStyle/>
          <a:p>
            <a:endParaRPr lang="en-US" dirty="0" smtClean="0"/>
          </a:p>
          <a:p>
            <a:pPr>
              <a:buNone/>
            </a:pPr>
            <a:r>
              <a:rPr lang="en-US" dirty="0" smtClean="0"/>
              <a:t>	</a:t>
            </a:r>
          </a:p>
          <a:p>
            <a:r>
              <a:rPr lang="en-US" b="1" dirty="0" smtClean="0">
                <a:solidFill>
                  <a:srgbClr val="0070C0"/>
                </a:solidFill>
              </a:rPr>
              <a:t>Assays of serum (1) amylase (AMY), (2) lipase (LPS), (3) </a:t>
            </a:r>
            <a:r>
              <a:rPr lang="en-US" b="1" dirty="0" err="1" smtClean="0">
                <a:solidFill>
                  <a:srgbClr val="0070C0"/>
                </a:solidFill>
              </a:rPr>
              <a:t>trypsin</a:t>
            </a:r>
            <a:r>
              <a:rPr lang="en-US" b="1" dirty="0" smtClean="0">
                <a:solidFill>
                  <a:srgbClr val="0070C0"/>
                </a:solidFill>
              </a:rPr>
              <a:t> (TRY), (4) </a:t>
            </a:r>
            <a:r>
              <a:rPr lang="en-US" b="1" dirty="0" err="1" smtClean="0">
                <a:solidFill>
                  <a:srgbClr val="0070C0"/>
                </a:solidFill>
              </a:rPr>
              <a:t>chymotrypsin</a:t>
            </a:r>
            <a:r>
              <a:rPr lang="en-US" b="1" dirty="0" smtClean="0">
                <a:solidFill>
                  <a:srgbClr val="0070C0"/>
                </a:solidFill>
              </a:rPr>
              <a:t> (</a:t>
            </a:r>
            <a:r>
              <a:rPr lang="en-US" b="1" dirty="0" err="1" smtClean="0">
                <a:solidFill>
                  <a:srgbClr val="0070C0"/>
                </a:solidFill>
              </a:rPr>
              <a:t>CHY</a:t>
            </a:r>
            <a:r>
              <a:rPr lang="en-US" b="1" dirty="0" smtClean="0">
                <a:solidFill>
                  <a:srgbClr val="0070C0"/>
                </a:solidFill>
              </a:rPr>
              <a:t>), and (5) </a:t>
            </a:r>
            <a:r>
              <a:rPr lang="en-US" b="1" dirty="0" err="1" smtClean="0">
                <a:solidFill>
                  <a:srgbClr val="0070C0"/>
                </a:solidFill>
              </a:rPr>
              <a:t>elastase</a:t>
            </a:r>
            <a:r>
              <a:rPr lang="en-US" b="1" dirty="0" smtClean="0">
                <a:solidFill>
                  <a:srgbClr val="0070C0"/>
                </a:solidFill>
              </a:rPr>
              <a:t> 1 (El) are applied to investigation of pancreatic disease. Pancreatic function </a:t>
            </a:r>
            <a:r>
              <a:rPr lang="en-US" dirty="0" smtClean="0"/>
              <a:t>.	</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solidFill>
                  <a:srgbClr val="7030A0"/>
                </a:solidFill>
              </a:rPr>
              <a:t>Amylase </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b="1" dirty="0" smtClean="0">
                <a:solidFill>
                  <a:srgbClr val="7030A0"/>
                </a:solidFill>
              </a:rPr>
              <a:t>The AMY activity present in normal serum and urine is of pancreatic (P-AMY) and salivary gland (S-AMY) origin</a:t>
            </a:r>
            <a:r>
              <a:rPr lang="en-US" dirty="0" smtClean="0"/>
              <a:t>. 	</a:t>
            </a:r>
          </a:p>
          <a:p>
            <a:pPr>
              <a:buNone/>
            </a:pPr>
            <a:r>
              <a:rPr lang="en-US" dirty="0" smtClean="0">
                <a:solidFill>
                  <a:srgbClr val="00B050"/>
                </a:solidFill>
              </a:rPr>
              <a:t>These </a:t>
            </a:r>
            <a:r>
              <a:rPr lang="en-US" dirty="0" err="1" smtClean="0">
                <a:solidFill>
                  <a:srgbClr val="00B050"/>
                </a:solidFill>
              </a:rPr>
              <a:t>isoenzymes</a:t>
            </a:r>
            <a:r>
              <a:rPr lang="en-US" dirty="0" smtClean="0">
                <a:solidFill>
                  <a:srgbClr val="00B050"/>
                </a:solidFill>
              </a:rPr>
              <a:t> are products of two closely linked loci on chromosome 1. AMY </a:t>
            </a:r>
            <a:r>
              <a:rPr lang="en-US" dirty="0" err="1" smtClean="0">
                <a:solidFill>
                  <a:srgbClr val="00B050"/>
                </a:solidFill>
              </a:rPr>
              <a:t>isoenzymes</a:t>
            </a:r>
            <a:r>
              <a:rPr lang="en-US" dirty="0" smtClean="0">
                <a:solidFill>
                  <a:srgbClr val="00B050"/>
                </a:solidFill>
              </a:rPr>
              <a:t> also undergo </a:t>
            </a:r>
            <a:r>
              <a:rPr lang="en-US" dirty="0" err="1" smtClean="0">
                <a:solidFill>
                  <a:srgbClr val="00B050"/>
                </a:solidFill>
              </a:rPr>
              <a:t>posttransla-tional</a:t>
            </a:r>
            <a:r>
              <a:rPr lang="en-US" dirty="0" smtClean="0">
                <a:solidFill>
                  <a:srgbClr val="00B050"/>
                </a:solidFill>
              </a:rPr>
              <a:t> modification of </a:t>
            </a:r>
            <a:r>
              <a:rPr lang="en-US" dirty="0" err="1" smtClean="0">
                <a:solidFill>
                  <a:srgbClr val="00B050"/>
                </a:solidFill>
              </a:rPr>
              <a:t>deamidation</a:t>
            </a:r>
            <a:r>
              <a:rPr lang="en-US" dirty="0" smtClean="0">
                <a:solidFill>
                  <a:srgbClr val="00B050"/>
                </a:solidFill>
              </a:rPr>
              <a:t>, </a:t>
            </a:r>
            <a:r>
              <a:rPr lang="en-US" dirty="0" err="1" smtClean="0">
                <a:solidFill>
                  <a:srgbClr val="00B050"/>
                </a:solidFill>
              </a:rPr>
              <a:t>glycosylation</a:t>
            </a:r>
            <a:r>
              <a:rPr lang="en-US" dirty="0" smtClean="0">
                <a:solidFill>
                  <a:srgbClr val="00B050"/>
                </a:solidFill>
              </a:rPr>
              <a:t>, and </a:t>
            </a:r>
            <a:r>
              <a:rPr lang="en-US" dirty="0" err="1" smtClean="0">
                <a:solidFill>
                  <a:srgbClr val="00B050"/>
                </a:solidFill>
              </a:rPr>
              <a:t>deglycosylation</a:t>
            </a:r>
            <a:r>
              <a:rPr lang="en-US" dirty="0" smtClean="0">
                <a:solidFill>
                  <a:srgbClr val="00B050"/>
                </a:solidFill>
              </a:rPr>
              <a:t> to form a number of </a:t>
            </a:r>
            <a:r>
              <a:rPr lang="en-US" dirty="0" err="1" smtClean="0">
                <a:solidFill>
                  <a:srgbClr val="00B050"/>
                </a:solidFill>
              </a:rPr>
              <a:t>isoforms</a:t>
            </a:r>
            <a:r>
              <a:rPr lang="en-US" dirty="0" smtClean="0">
                <a:solidFill>
                  <a:srgbClr val="00B050"/>
                </a:solidFill>
              </a:rPr>
              <a:t>. These </a:t>
            </a:r>
            <a:r>
              <a:rPr lang="en-US" dirty="0" err="1" smtClean="0">
                <a:solidFill>
                  <a:srgbClr val="00B050"/>
                </a:solidFill>
              </a:rPr>
              <a:t>isoforms</a:t>
            </a:r>
            <a:r>
              <a:rPr lang="en-US" dirty="0" smtClean="0">
                <a:solidFill>
                  <a:srgbClr val="00B050"/>
                </a:solidFill>
              </a:rPr>
              <a:t> have been separated in both serum and urine using </a:t>
            </a:r>
            <a:r>
              <a:rPr lang="en-US" dirty="0" err="1" smtClean="0">
                <a:solidFill>
                  <a:srgbClr val="00B050"/>
                </a:solidFill>
              </a:rPr>
              <a:t>isoelectric</a:t>
            </a:r>
            <a:r>
              <a:rPr lang="en-US" dirty="0" smtClean="0">
                <a:solidFill>
                  <a:srgbClr val="00B050"/>
                </a:solidFill>
              </a:rPr>
              <a:t> focus-</a:t>
            </a:r>
            <a:r>
              <a:rPr lang="en-US" dirty="0" err="1" smtClean="0">
                <a:solidFill>
                  <a:srgbClr val="00B050"/>
                </a:solidFill>
              </a:rPr>
              <a:t>ing</a:t>
            </a:r>
            <a:r>
              <a:rPr lang="en-US" dirty="0" smtClean="0">
                <a:solidFill>
                  <a:srgbClr val="00B050"/>
                </a:solidFill>
              </a:rPr>
              <a:t> or electrophoresis</a:t>
            </a:r>
            <a:r>
              <a:rPr lang="en-US" dirty="0" smtClean="0"/>
              <a:t>. 	</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Blood AMY activity is physiologically low and constant and greatly </a:t>
            </a:r>
            <a:r>
              <a:rPr lang="en-US" b="1" dirty="0" smtClean="0">
                <a:solidFill>
                  <a:srgbClr val="7030A0"/>
                </a:solidFill>
              </a:rPr>
              <a:t>increases in acute pancreatitis and salivary gland inflammation</a:t>
            </a:r>
            <a:r>
              <a:rPr lang="en-US" dirty="0" smtClean="0"/>
              <a:t>. In acute pancreatitis, a rise in serum AMY activity occurs within 5 to 8 hours of symptom onset. </a:t>
            </a:r>
          </a:p>
          <a:p>
            <a:r>
              <a:rPr lang="en-US" b="1" dirty="0" smtClean="0">
                <a:solidFill>
                  <a:srgbClr val="0070C0"/>
                </a:solidFill>
              </a:rPr>
              <a:t>Activities return to normal by the third or fourth day</a:t>
            </a:r>
            <a:r>
              <a:rPr lang="en-US" dirty="0" smtClean="0"/>
              <a:t>. 	</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AMYLASE</a:t>
            </a:r>
            <a:endParaRPr lang="en-US" dirty="0">
              <a:solidFill>
                <a:srgbClr val="00B050"/>
              </a:solidFill>
            </a:endParaRPr>
          </a:p>
        </p:txBody>
      </p:sp>
      <p:sp>
        <p:nvSpPr>
          <p:cNvPr id="3" name="Content Placeholder 2"/>
          <p:cNvSpPr>
            <a:spLocks noGrp="1"/>
          </p:cNvSpPr>
          <p:nvPr>
            <p:ph idx="1"/>
          </p:nvPr>
        </p:nvSpPr>
        <p:spPr/>
        <p:txBody>
          <a:bodyPr/>
          <a:lstStyle/>
          <a:p>
            <a:r>
              <a:rPr lang="en-US" b="1" dirty="0" smtClean="0">
                <a:solidFill>
                  <a:srgbClr val="00B050"/>
                </a:solidFill>
              </a:rPr>
              <a:t>Normal levels 31-110 I U/L</a:t>
            </a:r>
            <a:endParaRPr lang="en-US" b="1" dirty="0">
              <a:solidFill>
                <a:srgbClr val="00B050"/>
              </a:solidFill>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solidFill>
                  <a:srgbClr val="0070C0"/>
                </a:solidFill>
              </a:rPr>
              <a:t>LIPASE</a:t>
            </a:r>
            <a:endParaRPr lang="en-US" b="1" dirty="0">
              <a:solidFill>
                <a:srgbClr val="0070C0"/>
              </a:solidFill>
            </a:endParaRPr>
          </a:p>
        </p:txBody>
      </p:sp>
      <p:pic>
        <p:nvPicPr>
          <p:cNvPr id="3074" name="Picture 2"/>
          <p:cNvPicPr>
            <a:picLocks noGrp="1" noChangeAspect="1" noChangeArrowheads="1"/>
          </p:cNvPicPr>
          <p:nvPr>
            <p:ph idx="1"/>
          </p:nvPr>
        </p:nvPicPr>
        <p:blipFill>
          <a:blip r:embed="rId2" cstate="print"/>
          <a:srcRect/>
          <a:stretch>
            <a:fillRect/>
          </a:stretch>
        </p:blipFill>
        <p:spPr bwMode="auto">
          <a:xfrm flipH="1" flipV="1">
            <a:off x="0" y="1524000"/>
            <a:ext cx="9144000" cy="51054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latin typeface="Arial" pitchFamily="34" charset="0"/>
                <a:cs typeface="Arial" pitchFamily="34" charset="0"/>
              </a:rPr>
              <a:t>Other factors effecting on enzyme activity</a:t>
            </a:r>
            <a:endParaRPr lang="en-US" dirty="0"/>
          </a:p>
        </p:txBody>
      </p:sp>
      <p:sp>
        <p:nvSpPr>
          <p:cNvPr id="3" name="Content Placeholder 2"/>
          <p:cNvSpPr>
            <a:spLocks noGrp="1"/>
          </p:cNvSpPr>
          <p:nvPr>
            <p:ph idx="1"/>
          </p:nvPr>
        </p:nvSpPr>
        <p:spPr>
          <a:xfrm>
            <a:off x="457200" y="1600200"/>
            <a:ext cx="8382000" cy="4876800"/>
          </a:xfrm>
        </p:spPr>
        <p:txBody>
          <a:bodyPr>
            <a:normAutofit fontScale="85000" lnSpcReduction="10000"/>
          </a:bodyPr>
          <a:lstStyle/>
          <a:p>
            <a:r>
              <a:rPr lang="en-US" b="1" dirty="0">
                <a:solidFill>
                  <a:srgbClr val="7030A0"/>
                </a:solidFill>
              </a:rPr>
              <a:t>Inhibitors and Interferences </a:t>
            </a:r>
          </a:p>
          <a:p>
            <a:r>
              <a:rPr lang="en-US" dirty="0"/>
              <a:t>Typically, enzymes are measured in serum samples. Heparinized plasma is generally considered an equivalent sample to serum for most routine </a:t>
            </a:r>
            <a:r>
              <a:rPr lang="en-US" dirty="0" err="1"/>
              <a:t>analytes</a:t>
            </a:r>
            <a:r>
              <a:rPr lang="en-US" dirty="0"/>
              <a:t>, but this may not be the case for enzymes. Heparin may inhibit the activity of some enzymes, notably amylase and AST (using some, but not all, methods). </a:t>
            </a:r>
            <a:endParaRPr lang="en-US" dirty="0" smtClean="0"/>
          </a:p>
          <a:p>
            <a:r>
              <a:rPr lang="en-US" dirty="0" smtClean="0"/>
              <a:t>Citrate</a:t>
            </a:r>
            <a:r>
              <a:rPr lang="en-US" dirty="0"/>
              <a:t>, used in evacuated collection tubes for coagulation testing and as a preservative in blood products, complexes divalent </a:t>
            </a:r>
            <a:r>
              <a:rPr lang="en-US" dirty="0" err="1"/>
              <a:t>cations</a:t>
            </a:r>
            <a:r>
              <a:rPr lang="en-US" dirty="0"/>
              <a:t>; citrate-containing specimens may cause falsely low results for enzymes such as CK and ALP. </a:t>
            </a:r>
          </a:p>
        </p:txBody>
      </p:sp>
    </p:spTree>
    <p:extLst>
      <p:ext uri="{BB962C8B-B14F-4D97-AF65-F5344CB8AC3E}">
        <p14:creationId xmlns:p14="http://schemas.microsoft.com/office/powerpoint/2010/main" xmlns="" val="326002554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LIPASE</a:t>
            </a:r>
            <a:endParaRPr lang="en-US" dirty="0"/>
          </a:p>
        </p:txBody>
      </p:sp>
      <p:sp>
        <p:nvSpPr>
          <p:cNvPr id="3" name="Content Placeholder 2"/>
          <p:cNvSpPr>
            <a:spLocks noGrp="1"/>
          </p:cNvSpPr>
          <p:nvPr>
            <p:ph idx="1"/>
          </p:nvPr>
        </p:nvSpPr>
        <p:spPr/>
        <p:txBody>
          <a:bodyPr/>
          <a:lstStyle/>
          <a:p>
            <a:endParaRPr lang="en-US" dirty="0" smtClean="0"/>
          </a:p>
          <a:p>
            <a:r>
              <a:rPr lang="en-US" b="1" dirty="0" smtClean="0">
                <a:solidFill>
                  <a:srgbClr val="0070C0"/>
                </a:solidFill>
              </a:rPr>
              <a:t>Most of the LPS activity found in serum derives from the pancreas, but some is also secreted by the gastric and intestinal mucosa. LPS concentration in the pancreas is about 9000-fold</a:t>
            </a:r>
            <a:r>
              <a:rPr lang="en-US" dirty="0" smtClean="0"/>
              <a:t> .</a:t>
            </a:r>
          </a:p>
          <a:p>
            <a:r>
              <a:rPr lang="en-US" b="1" dirty="0" smtClean="0">
                <a:solidFill>
                  <a:srgbClr val="0070C0"/>
                </a:solidFill>
              </a:rPr>
              <a:t>&lt; 60 </a:t>
            </a:r>
            <a:r>
              <a:rPr lang="en-US" b="1" dirty="0" err="1" smtClean="0">
                <a:solidFill>
                  <a:srgbClr val="0070C0"/>
                </a:solidFill>
              </a:rPr>
              <a:t>IU</a:t>
            </a:r>
            <a:r>
              <a:rPr lang="en-US" b="1" dirty="0" smtClean="0">
                <a:solidFill>
                  <a:srgbClr val="0070C0"/>
                </a:solidFill>
              </a:rPr>
              <a:t>/L	</a:t>
            </a: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LIPASE</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smtClean="0"/>
              <a:t>The clinical specificity is 80% 	to 100% depending upon the mix of patient population studied. 	</a:t>
            </a:r>
          </a:p>
          <a:p>
            <a:pPr>
              <a:buNone/>
            </a:pPr>
            <a:r>
              <a:rPr lang="en-US" dirty="0" smtClean="0"/>
              <a:t>After an attack of acute pancreatitis, serum LPS activity (1) increases within 4 to 8 hours, (2) peaks at about 24 hours, and (3) decreases over 8 to 14 days. Concentrations often remain elevated longer than those of AMY. Elevations between 2 and 50 times the upper reference limit have been reported. The increase in serum LPS activity is not necessarily proportional to the severity of the attack. 	</a:t>
            </a:r>
          </a:p>
          <a:p>
            <a:pPr>
              <a:buNone/>
            </a:pP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LIPASE</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err="1" smtClean="0"/>
              <a:t>Biliary</a:t>
            </a:r>
            <a:r>
              <a:rPr lang="en-US" dirty="0" smtClean="0"/>
              <a:t> tract diseases, such as acute </a:t>
            </a:r>
            <a:r>
              <a:rPr lang="en-US" dirty="0" err="1" smtClean="0"/>
              <a:t>cholecystitis</a:t>
            </a:r>
            <a:r>
              <a:rPr lang="en-US" dirty="0" smtClean="0"/>
              <a:t>, may cause an increase in serum LPS activity. Obstruction of the pancreatic duct by a calculus or by carcinoma of the pancreas or investigation of the </a:t>
            </a:r>
            <a:r>
              <a:rPr lang="en-US" dirty="0" err="1" smtClean="0"/>
              <a:t>biliary</a:t>
            </a:r>
            <a:r>
              <a:rPr lang="en-US" dirty="0" smtClean="0"/>
              <a:t> tract by endoscopic retrograde </a:t>
            </a:r>
            <a:r>
              <a:rPr lang="en-US" dirty="0" err="1" smtClean="0"/>
              <a:t>pancreatography</a:t>
            </a:r>
            <a:r>
              <a:rPr lang="en-US" dirty="0" smtClean="0"/>
              <a:t> may also increase serum LPS activity. Finally, in patients with a reduced </a:t>
            </a:r>
            <a:r>
              <a:rPr lang="en-US" dirty="0" err="1" smtClean="0"/>
              <a:t>glomerular</a:t>
            </a:r>
            <a:r>
              <a:rPr lang="en-US" dirty="0" smtClean="0"/>
              <a:t> filtration rate, the serum LPS activity is increased. Thus care should be exercised in the interpretation of elevated serum LPS values in the presence of renal insufficiency. 	</a:t>
            </a:r>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flipH="1" flipV="1">
            <a:off x="0" y="-1"/>
            <a:ext cx="9144000" cy="6857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TotalTime>
  <Words>3951</Words>
  <Application>Microsoft Office PowerPoint</Application>
  <PresentationFormat>On-screen Show (4:3)</PresentationFormat>
  <Paragraphs>360</Paragraphs>
  <Slides>93</Slides>
  <Notes>0</Notes>
  <HiddenSlides>0</HiddenSlides>
  <MMClips>0</MMClips>
  <ScaleCrop>false</ScaleCrop>
  <HeadingPairs>
    <vt:vector size="4" baseType="variant">
      <vt:variant>
        <vt:lpstr>Theme</vt:lpstr>
      </vt:variant>
      <vt:variant>
        <vt:i4>1</vt:i4>
      </vt:variant>
      <vt:variant>
        <vt:lpstr>Slide Titles</vt:lpstr>
      </vt:variant>
      <vt:variant>
        <vt:i4>93</vt:i4>
      </vt:variant>
    </vt:vector>
  </HeadingPairs>
  <TitlesOfParts>
    <vt:vector size="94" baseType="lpstr">
      <vt:lpstr>Office Theme</vt:lpstr>
      <vt:lpstr>ENZYMES</vt:lpstr>
      <vt:lpstr>Effect of gestational age on levels of serum alkaline phosphatase isoenzymes in healthy pregnant women </vt:lpstr>
      <vt:lpstr>  </vt:lpstr>
      <vt:lpstr>Other factors effecting on enzyme activity</vt:lpstr>
      <vt:lpstr>Slide 5</vt:lpstr>
      <vt:lpstr>Denaturation </vt:lpstr>
      <vt:lpstr>Other factors effecting on enzyme activity</vt:lpstr>
      <vt:lpstr>Other factors effecting on enzyme activity</vt:lpstr>
      <vt:lpstr>Other factors effecting on enzyme activity</vt:lpstr>
      <vt:lpstr>Other factors effecting on enzyme activity</vt:lpstr>
      <vt:lpstr>Km value and v-max</vt:lpstr>
      <vt:lpstr>Slide 12</vt:lpstr>
      <vt:lpstr>Slide 13</vt:lpstr>
      <vt:lpstr>Normal enzyme Reaction</vt:lpstr>
      <vt:lpstr>INHIBITION</vt:lpstr>
      <vt:lpstr>irreversible inhibition</vt:lpstr>
      <vt:lpstr>Competitive inhibhition </vt:lpstr>
      <vt:lpstr>Reversible inhibition</vt:lpstr>
      <vt:lpstr>COMPETITIVE INHIBITION </vt:lpstr>
      <vt:lpstr>COMPETITIVE INHIBHITION</vt:lpstr>
      <vt:lpstr>Competitive Inhibition </vt:lpstr>
      <vt:lpstr>Competitive Inhibition</vt:lpstr>
      <vt:lpstr>Competitive Inhibition</vt:lpstr>
      <vt:lpstr>Competitive Inhibition</vt:lpstr>
      <vt:lpstr>Competitive Inhibition</vt:lpstr>
      <vt:lpstr>Competitive Inhibition</vt:lpstr>
      <vt:lpstr>Competitive Inhibition</vt:lpstr>
      <vt:lpstr>Competitive Inhibition</vt:lpstr>
      <vt:lpstr>NON COMPETITIVE</vt:lpstr>
      <vt:lpstr>NON COMPETITIVE</vt:lpstr>
      <vt:lpstr>NON COPMPETITIVE  SIMPLE</vt:lpstr>
      <vt:lpstr>NON COMPETITIVE  MIXED</vt:lpstr>
      <vt:lpstr>NON COPMPETITIVE</vt:lpstr>
      <vt:lpstr>NON COPMPETITIVE</vt:lpstr>
      <vt:lpstr>NON COMPETITIVE INHIBHITION</vt:lpstr>
      <vt:lpstr>Uncompetitive Inhibition </vt:lpstr>
      <vt:lpstr>UN COMPETITIVE INHIBITION</vt:lpstr>
      <vt:lpstr>Suicide Inhibition </vt:lpstr>
      <vt:lpstr>Suicide Inhibition </vt:lpstr>
      <vt:lpstr>Suicide Inhibition</vt:lpstr>
      <vt:lpstr>Mechanism </vt:lpstr>
      <vt:lpstr>Suicide Inhibition</vt:lpstr>
      <vt:lpstr>Suicide Inhibition</vt:lpstr>
      <vt:lpstr>Clinical Enzymology</vt:lpstr>
      <vt:lpstr>Markers for Cardiac Diseases </vt:lpstr>
      <vt:lpstr>Slide 46</vt:lpstr>
      <vt:lpstr>CREATINE KINASE (CK) </vt:lpstr>
      <vt:lpstr>CREATINE KINASE (CK)</vt:lpstr>
      <vt:lpstr>CREATINE KINASE (CK) </vt:lpstr>
      <vt:lpstr>Slide 50</vt:lpstr>
      <vt:lpstr>Slide 51</vt:lpstr>
      <vt:lpstr>ISOENZYMES OF CK-TOTAL</vt:lpstr>
      <vt:lpstr>CK and Muscle Diseases </vt:lpstr>
      <vt:lpstr>LACTATE DEHYDROGENASE (LDH) (LD)</vt:lpstr>
      <vt:lpstr>LACTATE DEHYDROGENASE (LDH) (LD)</vt:lpstr>
      <vt:lpstr>Slide 56</vt:lpstr>
      <vt:lpstr>LACTATE DEHYDROGENASE (LDH) (LD)</vt:lpstr>
      <vt:lpstr>LACTATE DEHYDROGENASE (LDH) (LD)</vt:lpstr>
      <vt:lpstr>LACTATE DEHYDROGENASE (LDH) (LD)</vt:lpstr>
      <vt:lpstr>Isoenzymes of LDH</vt:lpstr>
      <vt:lpstr>flipped pattern.</vt:lpstr>
      <vt:lpstr>ASPARTATE AMINO TRANSFERASE (AST) </vt:lpstr>
      <vt:lpstr>ASPARTATE AMINO TRANSFERASE (AST)</vt:lpstr>
      <vt:lpstr>ALANINE AMINO TRANSFERASE (ALT) </vt:lpstr>
      <vt:lpstr>Serum Glutamate Pyruvate Transminases(SGPT)</vt:lpstr>
      <vt:lpstr>Slide 66</vt:lpstr>
      <vt:lpstr>Slide 67</vt:lpstr>
      <vt:lpstr>Slide 68</vt:lpstr>
      <vt:lpstr>Slide 69</vt:lpstr>
      <vt:lpstr>ALKALINE PHOSPHATASE (ALP) </vt:lpstr>
      <vt:lpstr>ALKALINE PHOSPHATASE (ALP) </vt:lpstr>
      <vt:lpstr>Slide 72</vt:lpstr>
      <vt:lpstr>Slide 73</vt:lpstr>
      <vt:lpstr>Slide 74</vt:lpstr>
      <vt:lpstr>ALKALINE PHOSPHATASE (ALP) </vt:lpstr>
      <vt:lpstr>Slide 76</vt:lpstr>
      <vt:lpstr>Gama-glutamyl transferase</vt:lpstr>
      <vt:lpstr>Gama-glutamyl transferase</vt:lpstr>
      <vt:lpstr>Gama-glutamyl transferase</vt:lpstr>
      <vt:lpstr>Cholinesterase   </vt:lpstr>
      <vt:lpstr> Cholinesterase   </vt:lpstr>
      <vt:lpstr>Cholinesterase</vt:lpstr>
      <vt:lpstr>Cholinesterase</vt:lpstr>
      <vt:lpstr>Cholinesterase</vt:lpstr>
      <vt:lpstr>PANCREATIC ENZYMES</vt:lpstr>
      <vt:lpstr> Amylase   </vt:lpstr>
      <vt:lpstr>Slide 87</vt:lpstr>
      <vt:lpstr>AMYLASE</vt:lpstr>
      <vt:lpstr>LIPASE</vt:lpstr>
      <vt:lpstr>LIPASE</vt:lpstr>
      <vt:lpstr>LIPASE</vt:lpstr>
      <vt:lpstr>LIPASE</vt:lpstr>
      <vt:lpstr>Slide 93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Other factors effecting on enzyme activity</dc:title>
  <dc:creator>BOINAPALLISUDHAKAR</dc:creator>
  <cp:lastModifiedBy>admin</cp:lastModifiedBy>
  <cp:revision>90</cp:revision>
  <dcterms:created xsi:type="dcterms:W3CDTF">2006-08-16T00:00:00Z</dcterms:created>
  <dcterms:modified xsi:type="dcterms:W3CDTF">2020-08-15T16:32:46Z</dcterms:modified>
</cp:coreProperties>
</file>