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52D77-94C7-4AE9-A343-E3ADBF75D48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151A9-4184-4192-9841-A450A2929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DC31C9-E882-4790-843D-98BE2450431A}" type="slidenum">
              <a:rPr lang="en-US" altLang="en-US" smtClean="0">
                <a:latin typeface="Times" pitchFamily="1" charset="0"/>
                <a:cs typeface="Arial" pitchFamily="34" charset="0"/>
              </a:rPr>
              <a:pPr/>
              <a:t>10</a:t>
            </a:fld>
            <a:endParaRPr lang="en-US" altLang="en-US" smtClean="0">
              <a:latin typeface="Times" pitchFamily="1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34CD7C-DFE5-45F2-9E7F-371885D671D9}" type="slidenum">
              <a:rPr lang="en-US" altLang="en-US" smtClean="0">
                <a:latin typeface="Times" pitchFamily="1" charset="0"/>
                <a:cs typeface="Arial" pitchFamily="34" charset="0"/>
              </a:rPr>
              <a:pPr/>
              <a:t>15</a:t>
            </a:fld>
            <a:endParaRPr lang="en-US" altLang="en-US" smtClean="0">
              <a:latin typeface="Times" pitchFamily="1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DC376E-6863-4180-B94A-C6EFA76123AB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DC4B-0E0C-4C26-BC88-3E99FA53F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Cherkas%20D%5bAuthor%5d&amp;cauthor=true&amp;cauthor_uid=23849362" TargetMode="External"/><Relationship Id="rId2" Type="http://schemas.openxmlformats.org/officeDocument/2006/relationships/hyperlink" Target="http://www.ncbi.nlm.nih.gov/pubmed?term=Chisolm-Straker%20M%5bAuthor%5d&amp;cauthor=true&amp;cauthor_uid=238493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2384936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\TurningPoint\2003\Questions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Program%20Files\TurningPoint\2003\Question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Vitamin B1 (Thiamine)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Tejas Shah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609600"/>
            <a:ext cx="3429000" cy="4391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smtClean="0">
                <a:latin typeface="Verdana" pitchFamily="1" charset="0"/>
              </a:rPr>
              <a:t>Thiamin</a:t>
            </a:r>
            <a:br>
              <a:rPr lang="en-US" sz="5400" smtClean="0">
                <a:latin typeface="Verdana" pitchFamily="1" charset="0"/>
              </a:rPr>
            </a:br>
            <a:r>
              <a:rPr lang="en-US" sz="4800" smtClean="0"/>
              <a:t>B-1 </a:t>
            </a:r>
            <a:br>
              <a:rPr lang="en-US" sz="4800" smtClean="0"/>
            </a:br>
            <a:r>
              <a:rPr lang="en-US" sz="4800" smtClean="0"/>
              <a:t>(Vitamin F)</a:t>
            </a:r>
            <a:endParaRPr lang="en-US" sz="5400" smtClean="0">
              <a:latin typeface="Verdana" pitchFamily="1" charset="0"/>
            </a:endParaRPr>
          </a:p>
        </p:txBody>
      </p:sp>
      <p:pic>
        <p:nvPicPr>
          <p:cNvPr id="18435" name="Picture 7" descr="in-text_pg3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5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833563"/>
            <a:ext cx="8229600" cy="4681537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Pork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Fish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Liver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Legumes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Nuts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Whole grain or enriched breads and cereals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476250"/>
            <a:ext cx="8229600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Sources </a:t>
            </a:r>
          </a:p>
        </p:txBody>
      </p:sp>
      <p:pic>
        <p:nvPicPr>
          <p:cNvPr id="19460" name="Picture 5" descr="C:\My Documents\B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785938"/>
            <a:ext cx="29718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Important in: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latin typeface="+mj-lt"/>
              </a:rPr>
              <a:t>Producing energy from carbohydrates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latin typeface="+mj-lt"/>
              </a:rPr>
              <a:t>Proper nerve function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latin typeface="+mj-lt"/>
              </a:rPr>
              <a:t>Stabilizing the appetite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latin typeface="+mj-lt"/>
              </a:rPr>
              <a:t>Promoting growth and good muscle tone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latin typeface="+mj-lt"/>
              </a:rPr>
              <a:t>ATP production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FUNCTIONS</a:t>
            </a:r>
          </a:p>
        </p:txBody>
      </p:sp>
      <p:pic>
        <p:nvPicPr>
          <p:cNvPr id="20484" name="Picture 5" descr="C:\My Documents\B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3"/>
            <a:ext cx="2971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Depends on calorie intake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latin typeface="+mj-lt"/>
            </a:endParaRP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+mj-lt"/>
              </a:rPr>
              <a:t>Men:  1.5 mg/day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+mj-lt"/>
            </a:endParaRP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+mj-lt"/>
              </a:rPr>
              <a:t>Women:  1.1 mg/day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ABSORPTION </a:t>
            </a:r>
            <a:r>
              <a:rPr lang="en-US" dirty="0" smtClean="0">
                <a:latin typeface="+mj-lt"/>
              </a:rPr>
              <a:t>:  INTESTINE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smtClean="0"/>
              <a:t>RDA</a:t>
            </a:r>
          </a:p>
        </p:txBody>
      </p:sp>
      <p:pic>
        <p:nvPicPr>
          <p:cNvPr id="21508" name="Picture 5" descr="C:\My Documents\B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285875"/>
            <a:ext cx="2971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9436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Beriberi: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anorexia, dyspepsia, heaviness, weakness</a:t>
            </a:r>
            <a:endParaRPr lang="en-US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822960" lvl="1" indent="-45720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Dry beriberi</a:t>
            </a:r>
            <a:r>
              <a:rPr lang="en-US" dirty="0" smtClean="0">
                <a:latin typeface="+mj-lt"/>
                <a:cs typeface="Times New Roman" pitchFamily="18" charset="0"/>
              </a:rPr>
              <a:t>: CNS manifestations (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peripheral neuritis, paralysis</a:t>
            </a:r>
            <a:r>
              <a:rPr lang="en-US" dirty="0" smtClean="0">
                <a:latin typeface="+mj-lt"/>
                <a:cs typeface="Times New Roman" pitchFamily="18" charset="0"/>
              </a:rPr>
              <a:t>)</a:t>
            </a:r>
          </a:p>
          <a:p>
            <a:pPr marL="822960" lvl="1" indent="-45720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Wet beriberi</a:t>
            </a:r>
            <a:r>
              <a:rPr lang="en-US" dirty="0" smtClean="0">
                <a:latin typeface="+mj-lt"/>
                <a:cs typeface="Times New Roman" pitchFamily="18" charset="0"/>
              </a:rPr>
              <a:t>: CVS manifestations (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edema of legs, face, trunk, palpitation, breathlessness, distended neck veins</a:t>
            </a:r>
            <a:r>
              <a:rPr lang="en-US" dirty="0" smtClean="0">
                <a:latin typeface="+mj-lt"/>
                <a:cs typeface="Times New Roman" pitchFamily="18" charset="0"/>
              </a:rPr>
              <a:t>). Death can occur due to heart failure.</a:t>
            </a:r>
          </a:p>
          <a:p>
            <a:pPr marL="822960" lvl="1" indent="-45720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Infantile beriberi</a:t>
            </a:r>
            <a:r>
              <a:rPr lang="en-US" dirty="0" smtClean="0">
                <a:latin typeface="+mj-lt"/>
                <a:cs typeface="Times New Roman" pitchFamily="18" charset="0"/>
              </a:rPr>
              <a:t>: in child with mother of vit.B1 def.</a:t>
            </a:r>
          </a:p>
          <a:p>
            <a:pPr marL="365760" lvl="1" indent="0" fontAlgn="auto">
              <a:spcBef>
                <a:spcPts val="3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	</a:t>
            </a:r>
            <a:r>
              <a:rPr lang="en-US" dirty="0" smtClean="0">
                <a:latin typeface="+mj-lt"/>
                <a:cs typeface="Times New Roman" pitchFamily="18" charset="0"/>
              </a:rPr>
              <a:t>restlessness and sleeplessness are there.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Cerebral beriberi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(Wernicke-korsakoff syndrome):</a:t>
            </a:r>
          </a:p>
          <a:p>
            <a:pPr marL="822960" lvl="1" indent="-45720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Wernicke’s encephalopathy:ophthalmoplegia, nystagmus, cerebellar ataxia</a:t>
            </a:r>
          </a:p>
          <a:p>
            <a:pPr marL="822960" lvl="1" indent="-45720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Korsakoff</a:t>
            </a:r>
            <a:r>
              <a:rPr lang="en-US" dirty="0" smtClean="0">
                <a:latin typeface="+mj-lt"/>
                <a:cs typeface="Times New Roman" pitchFamily="18" charset="0"/>
              </a:rPr>
              <a:t> psychosis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THIAMIN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428750"/>
            <a:ext cx="7772400" cy="5200650"/>
          </a:xfrm>
        </p:spPr>
        <p:txBody>
          <a:bodyPr rtlCol="0"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latin typeface="Verdana" pitchFamily="1" charset="0"/>
              </a:rPr>
              <a:t>Deficiency disease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solidFill>
                  <a:schemeClr val="accent2"/>
                </a:solidFill>
                <a:latin typeface="Verdana" pitchFamily="1" charset="0"/>
              </a:rPr>
              <a:t>Beriberi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latin typeface="Verdana" pitchFamily="1" charset="0"/>
              </a:rPr>
              <a:t>Wet, with edema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latin typeface="Verdana" pitchFamily="1" charset="0"/>
              </a:rPr>
              <a:t>Dry, with muscle wasting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latin typeface="Verdana" pitchFamily="1" charset="0"/>
              </a:rPr>
              <a:t>Infantile, occuring in infants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>
              <a:latin typeface="Verdana" pitchFamily="1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latin typeface="Verdana" pitchFamily="1" charset="0"/>
              </a:rPr>
              <a:t>Deficiency symptoms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Verdana" pitchFamily="1" charset="0"/>
              </a:rPr>
              <a:t>Enlarged heart, cardiac failure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Verdana" pitchFamily="1" charset="0"/>
              </a:rPr>
              <a:t>Muscular weakness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Verdana" pitchFamily="1" charset="0"/>
              </a:rPr>
              <a:t>Apathy, poor short-term memory, confusion, irritability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Verdana" pitchFamily="1" charset="0"/>
              </a:rPr>
              <a:t>Anorexia, weight loss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smtClean="0">
                <a:latin typeface="Verdana" pitchFamily="1" charset="0"/>
              </a:rPr>
              <a:t>Thiamin deficiency</a:t>
            </a:r>
          </a:p>
        </p:txBody>
      </p:sp>
      <p:pic>
        <p:nvPicPr>
          <p:cNvPr id="23556" name="Picture 5" descr="C:\My Documents\B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000125"/>
            <a:ext cx="29718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2008 Thomson - Wadsworth</a:t>
            </a:r>
          </a:p>
        </p:txBody>
      </p:sp>
      <p:pic>
        <p:nvPicPr>
          <p:cNvPr id="24579" name="Picture 3" descr="1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0"/>
            <a:ext cx="70659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219200"/>
                <a:gridCol w="2286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Author/year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</a:p>
                    <a:p>
                      <a:endParaRPr lang="en-US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5334000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Chisolm-Straker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M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Cherkas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D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base"/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The Journal of emergency medicine."/>
                        </a:rPr>
                        <a:t>J 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The Journal of emergency medicine."/>
                        </a:rPr>
                        <a:t>Emerg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The Journal of emergency medicine."/>
                        </a:rPr>
                        <a:t> Med.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 Sep;45(3):341-4</a:t>
                      </a: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 Control study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present a case of an altered and unstable woman who presented to our busy ED and had rapid improvement after the administration of vitamin B1. </a:t>
                      </a:r>
                    </a:p>
                    <a:p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middle-aged woman presented to our ED with unstable vital signs and an alteration in her mental status. She was unable to provide a history. Empiric treatment with thiamine resulted in the resolution of her hemodynamic instability and improvement in her mental status.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 patient benefited from the swift administration of thiamine and illustrates the importance of thiamine administration in the altered or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hemodynamically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unstable emergency patient with an elevated lactate.</a:t>
                      </a:r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47075" cy="1216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IN" smtClean="0">
                <a:ea typeface="ＭＳ Ｐゴシック" pitchFamily="34" charset="-128"/>
              </a:rPr>
              <a:t/>
            </a:r>
            <a:br>
              <a:rPr lang="en-IN" smtClean="0">
                <a:ea typeface="ＭＳ Ｐゴシック" pitchFamily="34" charset="-128"/>
              </a:rPr>
            </a:br>
            <a:endParaRPr lang="en-IN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3125"/>
            <a:ext cx="8229600" cy="4181475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Homeless &amp; Malnourished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Alcoholics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People with </a:t>
            </a:r>
            <a:r>
              <a:rPr lang="en-US" dirty="0" err="1" smtClean="0">
                <a:latin typeface="+mj-lt"/>
              </a:rPr>
              <a:t>malabsorption</a:t>
            </a:r>
            <a:r>
              <a:rPr lang="en-US" dirty="0" smtClean="0">
                <a:latin typeface="+mj-lt"/>
              </a:rPr>
              <a:t> conditions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Who’s at Risk?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85813" y="4357688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B050"/>
                </a:solidFill>
                <a:latin typeface="+mj-lt"/>
                <a:cs typeface="Arial" charset="0"/>
              </a:rPr>
              <a:t>B-1 is nontoxic even at high dosages</a:t>
            </a:r>
          </a:p>
        </p:txBody>
      </p:sp>
      <p:pic>
        <p:nvPicPr>
          <p:cNvPr id="26629" name="Picture 5" descr="C:\My Documents\B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571500"/>
            <a:ext cx="29718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286000" y="5349875"/>
            <a:ext cx="4719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Vitamins fall into two categories—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fat soluble and water soluble.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362200" y="4343400"/>
            <a:ext cx="4508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>
                <a:latin typeface="Times New Roman" pitchFamily="18" charset="0"/>
              </a:rPr>
              <a:t>©2003 Wadsworth, a division of Thomson Learning, Inc.  Thomson Learning</a:t>
            </a:r>
            <a:r>
              <a:rPr lang="en-US" sz="700" baseline="-25000">
                <a:latin typeface="Times New Roman" pitchFamily="18" charset="0"/>
              </a:rPr>
              <a:t>™</a:t>
            </a:r>
            <a:r>
              <a:rPr lang="en-US" sz="700">
                <a:latin typeface="Times New Roman" pitchFamily="18" charset="0"/>
              </a:rPr>
              <a:t> is a trademark used herein under license.</a:t>
            </a:r>
          </a:p>
        </p:txBody>
      </p:sp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762000"/>
            <a:ext cx="49530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07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41438"/>
            <a:ext cx="8686800" cy="5516562"/>
          </a:xfrm>
          <a:solidFill>
            <a:schemeClr val="accent1"/>
          </a:solidFill>
          <a:ln>
            <a:solidFill>
              <a:srgbClr val="480048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Arial Black" pitchFamily="34" charset="0"/>
                <a:cs typeface="黑体"/>
              </a:rPr>
              <a:t>VITAMINS</a:t>
            </a:r>
          </a:p>
          <a:p>
            <a:pPr>
              <a:lnSpc>
                <a:spcPct val="80000"/>
              </a:lnSpc>
            </a:pPr>
            <a:endParaRPr lang="en-US" altLang="zh-CN" sz="2400" b="1" smtClean="0">
              <a:solidFill>
                <a:srgbClr val="FF0000"/>
              </a:solidFill>
              <a:latin typeface="Arial Black" pitchFamily="34" charset="0"/>
              <a:cs typeface="黑体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000" b="1" smtClean="0">
                <a:solidFill>
                  <a:srgbClr val="FF0000"/>
                </a:solidFill>
                <a:latin typeface="Arial Black" pitchFamily="34" charset="0"/>
                <a:cs typeface="黑体"/>
              </a:rPr>
              <a:t>		Water Soluble			  Fat Soluble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1800" b="1" smtClean="0">
                <a:solidFill>
                  <a:srgbClr val="CC0000"/>
                </a:solidFill>
                <a:latin typeface="Arial Black" pitchFamily="34" charset="0"/>
                <a:cs typeface="黑体"/>
              </a:rPr>
              <a:t/>
            </a:r>
            <a:br>
              <a:rPr lang="en-US" altLang="zh-CN" sz="1800" b="1" smtClean="0">
                <a:solidFill>
                  <a:srgbClr val="CC0000"/>
                </a:solidFill>
                <a:latin typeface="Arial Black" pitchFamily="34" charset="0"/>
                <a:cs typeface="黑体"/>
              </a:rPr>
            </a:br>
            <a:r>
              <a:rPr lang="en-US" altLang="zh-CN" sz="1800" b="1" smtClean="0">
                <a:solidFill>
                  <a:srgbClr val="CC0000"/>
                </a:solidFill>
                <a:latin typeface="Arial Black" pitchFamily="34" charset="0"/>
                <a:cs typeface="黑体"/>
              </a:rPr>
              <a:t>																		</a:t>
            </a:r>
            <a:r>
              <a:rPr lang="en-US" altLang="zh-CN" sz="1800" b="1" smtClean="0">
                <a:solidFill>
                  <a:schemeClr val="hlink"/>
                </a:solidFill>
                <a:latin typeface="Arial Black" pitchFamily="34" charset="0"/>
                <a:cs typeface="黑体"/>
              </a:rPr>
              <a:t>				</a:t>
            </a:r>
            <a:r>
              <a:rPr lang="en-US" altLang="zh-CN" sz="1800" b="1" smtClean="0">
                <a:solidFill>
                  <a:schemeClr val="bg2"/>
                </a:solidFill>
                <a:latin typeface="Arial Black" pitchFamily="34" charset="0"/>
                <a:cs typeface="黑体"/>
              </a:rPr>
              <a:t>	            Vit A, D, E, K 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1800" b="1" smtClean="0">
                <a:solidFill>
                  <a:schemeClr val="bg2"/>
                </a:solidFill>
                <a:latin typeface="Arial Black" pitchFamily="34" charset="0"/>
                <a:cs typeface="黑体"/>
              </a:rPr>
              <a:t>Non B-complex	B-complex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1800" b="1" smtClean="0">
                <a:solidFill>
                  <a:schemeClr val="bg2"/>
                </a:solidFill>
                <a:latin typeface="Arial Black" pitchFamily="34" charset="0"/>
                <a:cs typeface="黑体"/>
              </a:rPr>
              <a:t>e.g. Vitamin C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1800" b="1" smtClean="0">
                <a:solidFill>
                  <a:schemeClr val="bg2"/>
                </a:solidFill>
                <a:latin typeface="Arial Black" pitchFamily="34" charset="0"/>
                <a:cs typeface="黑体"/>
              </a:rPr>
              <a:t>					</a:t>
            </a:r>
            <a:r>
              <a:rPr lang="en-US" altLang="zh-CN" sz="1800" b="1" smtClean="0">
                <a:solidFill>
                  <a:srgbClr val="CC0000"/>
                </a:solidFill>
                <a:latin typeface="Arial Black" pitchFamily="34" charset="0"/>
                <a:cs typeface="黑体"/>
              </a:rPr>
              <a:t>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1800" b="1" smtClean="0">
                <a:solidFill>
                  <a:srgbClr val="CC0000"/>
                </a:solidFill>
                <a:latin typeface="Arial Black" pitchFamily="34" charset="0"/>
                <a:cs typeface="黑体"/>
              </a:rPr>
              <a:t/>
            </a:r>
            <a:br>
              <a:rPr lang="en-US" altLang="zh-CN" sz="1800" b="1" smtClean="0">
                <a:solidFill>
                  <a:srgbClr val="CC0000"/>
                </a:solidFill>
                <a:latin typeface="Arial Black" pitchFamily="34" charset="0"/>
                <a:cs typeface="黑体"/>
              </a:rPr>
            </a:br>
            <a:endParaRPr lang="en-US" altLang="zh-CN" sz="1800" b="1" smtClean="0">
              <a:solidFill>
                <a:srgbClr val="CC0000"/>
              </a:solidFill>
              <a:latin typeface="Arial Black" pitchFamily="34" charset="0"/>
              <a:cs typeface="黑体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3238"/>
            <a:ext cx="8686800" cy="71596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800" dirty="0"/>
              <a:t>CLASSIFICATION</a:t>
            </a: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1371600" y="4402138"/>
          <a:ext cx="5867400" cy="1849628"/>
        </p:xfrm>
        <a:graphic>
          <a:graphicData uri="http://schemas.openxmlformats.org/drawingml/2006/table">
            <a:tbl>
              <a:tblPr/>
              <a:tblGrid>
                <a:gridCol w="2209800"/>
                <a:gridCol w="2057400"/>
                <a:gridCol w="16002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Energy-releasing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Hematopoietic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 B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(Thiamine),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 B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(Riboflavin),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 B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(Niacin),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 B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(Pantothenic acid)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Vit B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(Biotin)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 B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(Folic acid),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12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(Cyanocobalamin)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 B 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 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Pyridoxine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Pyridoxal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Pyridoxamine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</a:tr>
            </a:tbl>
          </a:graphicData>
        </a:graphic>
      </p:graphicFrame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1447800" y="24384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2133600" y="24384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38100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3429000" y="1676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572000" y="16764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553200" y="236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smtClean="0"/>
              <a:t>B - complex</a:t>
            </a:r>
          </a:p>
          <a:p>
            <a:pPr lvl="1">
              <a:buFont typeface="Arial" pitchFamily="34" charset="0"/>
              <a:buChar char="–"/>
            </a:pPr>
            <a:r>
              <a:rPr lang="en-US" smtClean="0"/>
              <a:t>Thiamin B1 (TENDER)</a:t>
            </a:r>
          </a:p>
          <a:p>
            <a:pPr lvl="1">
              <a:buFont typeface="Arial" pitchFamily="34" charset="0"/>
              <a:buChar char="–"/>
            </a:pPr>
            <a:r>
              <a:rPr lang="en-US" smtClean="0"/>
              <a:t>Riboflavin B2 (ROMANCE)</a:t>
            </a:r>
          </a:p>
          <a:p>
            <a:pPr lvl="1">
              <a:buFont typeface="Arial" pitchFamily="34" charset="0"/>
              <a:buChar char="–"/>
            </a:pPr>
            <a:r>
              <a:rPr lang="en-US" smtClean="0"/>
              <a:t>Niacin B3 (NEVER)</a:t>
            </a:r>
          </a:p>
          <a:p>
            <a:pPr lvl="1">
              <a:buFont typeface="Arial" pitchFamily="34" charset="0"/>
              <a:buChar char="–"/>
            </a:pPr>
            <a:r>
              <a:rPr lang="en-US" smtClean="0"/>
              <a:t>Folate (FAILS)</a:t>
            </a:r>
          </a:p>
          <a:p>
            <a:pPr lvl="1">
              <a:buFont typeface="Arial" pitchFamily="34" charset="0"/>
              <a:buChar char="–"/>
            </a:pPr>
            <a:r>
              <a:rPr lang="en-US" smtClean="0"/>
              <a:t>Pyridoxine B6 (PUT)</a:t>
            </a:r>
          </a:p>
          <a:p>
            <a:pPr lvl="1">
              <a:buFont typeface="Arial" pitchFamily="34" charset="0"/>
              <a:buChar char="–"/>
            </a:pPr>
            <a:r>
              <a:rPr lang="en-US" smtClean="0"/>
              <a:t>Cobalamine B12 (COMBINED)</a:t>
            </a:r>
          </a:p>
          <a:p>
            <a:pPr lvl="1">
              <a:buFont typeface="Arial" pitchFamily="34" charset="0"/>
              <a:buChar char="–"/>
            </a:pPr>
            <a:r>
              <a:rPr lang="en-US" smtClean="0"/>
              <a:t>Biotin (BEAUTIFUL)</a:t>
            </a:r>
          </a:p>
          <a:p>
            <a:pPr lvl="1">
              <a:buFont typeface="Arial" pitchFamily="34" charset="0"/>
              <a:buChar char="–"/>
            </a:pPr>
            <a:r>
              <a:rPr lang="en-US" smtClean="0"/>
              <a:t>Pantothenic acid (PEARLS)</a:t>
            </a:r>
          </a:p>
          <a:p>
            <a:pPr lvl="1">
              <a:buFont typeface="Arial" pitchFamily="34" charset="0"/>
              <a:buChar char="–"/>
            </a:pPr>
            <a:endParaRPr lang="en-US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Water Soluble Vitamins</a:t>
            </a:r>
            <a:br>
              <a:rPr lang="en-US" sz="4000" dirty="0" smtClean="0"/>
            </a:br>
            <a:endParaRPr lang="en-US" sz="4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en-US" smtClean="0"/>
              <a:t>B - complex</a:t>
            </a:r>
          </a:p>
          <a:p>
            <a:endParaRPr lang="en-US" smtClean="0"/>
          </a:p>
          <a:p>
            <a:r>
              <a:rPr lang="en-US" smtClean="0"/>
              <a:t>Family of vitamins which commonly work as coenzymes in metabolism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r>
              <a:rPr lang="en-US" smtClean="0"/>
              <a:t>Vitamin C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Water Soluble Vitamins</a:t>
            </a:r>
          </a:p>
        </p:txBody>
      </p:sp>
      <p:sp>
        <p:nvSpPr>
          <p:cNvPr id="15365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/>
          </p:nvPr>
        </p:nvGraphicFramePr>
        <p:xfrm>
          <a:off x="-990600" y="47625"/>
          <a:ext cx="10896600" cy="6761163"/>
        </p:xfrm>
        <a:graphic>
          <a:graphicData uri="http://schemas.openxmlformats.org/presentationml/2006/ole">
            <p:oleObj spid="_x0000_s1026" name="Image" r:id="rId3" imgW="11073016" imgH="686984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57250" y="6035675"/>
            <a:ext cx="748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Some Roles of the B Vitamins in Metabolism: Examples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317750" y="5440363"/>
            <a:ext cx="45085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>
                <a:latin typeface="Times New Roman" pitchFamily="18" charset="0"/>
              </a:rPr>
              <a:t>©2003 Wadsworth, a division of Thomson Learning, Inc.  Thomson Learning</a:t>
            </a:r>
            <a:r>
              <a:rPr lang="en-US" sz="700" baseline="-25000">
                <a:latin typeface="Times New Roman" pitchFamily="18" charset="0"/>
              </a:rPr>
              <a:t>™</a:t>
            </a:r>
            <a:r>
              <a:rPr lang="en-US" sz="700">
                <a:latin typeface="Times New Roman" pitchFamily="18" charset="0"/>
              </a:rPr>
              <a:t> is a trademark used herein under license.</a:t>
            </a:r>
          </a:p>
        </p:txBody>
      </p:sp>
      <p:pic>
        <p:nvPicPr>
          <p:cNvPr id="1638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228600"/>
            <a:ext cx="41243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857250"/>
            <a:ext cx="44291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Coenzymes</a:t>
            </a:r>
            <a:endParaRPr lang="en-US" sz="3600" smtClean="0">
              <a:latin typeface="Verdan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latin typeface="Verdana" pitchFamily="1" charset="0"/>
              </a:rPr>
              <a:t>The B Vitamins</a:t>
            </a:r>
            <a:endParaRPr lang="en-US" sz="3600" smtClean="0"/>
          </a:p>
        </p:txBody>
      </p:sp>
      <p:pic>
        <p:nvPicPr>
          <p:cNvPr id="17412" name="Picture 6" descr="fig10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8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On-screen Show (4:3)</PresentationFormat>
  <Paragraphs>115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Image</vt:lpstr>
      <vt:lpstr>Vitamin B1 (Thiamine)</vt:lpstr>
      <vt:lpstr>Slide 2</vt:lpstr>
      <vt:lpstr>Slide 3</vt:lpstr>
      <vt:lpstr>CLASSIFICATION</vt:lpstr>
      <vt:lpstr>Water Soluble Vitamins </vt:lpstr>
      <vt:lpstr>Water Soluble Vitamins</vt:lpstr>
      <vt:lpstr>Slide 7</vt:lpstr>
      <vt:lpstr>Slide 8</vt:lpstr>
      <vt:lpstr>The B Vitamins</vt:lpstr>
      <vt:lpstr>Thiamin B-1  (Vitamin F)</vt:lpstr>
      <vt:lpstr>Sources </vt:lpstr>
      <vt:lpstr>FUNCTIONS</vt:lpstr>
      <vt:lpstr>RDA</vt:lpstr>
      <vt:lpstr>THIAMIN DEFICIENCY</vt:lpstr>
      <vt:lpstr>Thiamin deficiency</vt:lpstr>
      <vt:lpstr>Slide 16</vt:lpstr>
      <vt:lpstr>  </vt:lpstr>
      <vt:lpstr>Who’s at Risk?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B1 (Thiamine)</dc:title>
  <dc:creator/>
  <cp:lastModifiedBy>admin</cp:lastModifiedBy>
  <cp:revision>2</cp:revision>
  <dcterms:created xsi:type="dcterms:W3CDTF">2006-08-16T00:00:00Z</dcterms:created>
  <dcterms:modified xsi:type="dcterms:W3CDTF">2020-08-15T16:47:20Z</dcterms:modified>
</cp:coreProperties>
</file>