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8"/>
  </p:notesMasterIdLst>
  <p:sldIdLst>
    <p:sldId id="256" r:id="rId2"/>
    <p:sldId id="335" r:id="rId3"/>
    <p:sldId id="257" r:id="rId4"/>
    <p:sldId id="263" r:id="rId5"/>
    <p:sldId id="266" r:id="rId6"/>
    <p:sldId id="278" r:id="rId7"/>
    <p:sldId id="259" r:id="rId8"/>
    <p:sldId id="260" r:id="rId9"/>
    <p:sldId id="261" r:id="rId10"/>
    <p:sldId id="268" r:id="rId11"/>
    <p:sldId id="270" r:id="rId12"/>
    <p:sldId id="277" r:id="rId13"/>
    <p:sldId id="279" r:id="rId14"/>
    <p:sldId id="267" r:id="rId15"/>
    <p:sldId id="281" r:id="rId16"/>
    <p:sldId id="282" r:id="rId17"/>
    <p:sldId id="326" r:id="rId18"/>
    <p:sldId id="327" r:id="rId19"/>
    <p:sldId id="328" r:id="rId20"/>
    <p:sldId id="276" r:id="rId21"/>
    <p:sldId id="292" r:id="rId22"/>
    <p:sldId id="294" r:id="rId23"/>
    <p:sldId id="291" r:id="rId24"/>
    <p:sldId id="295" r:id="rId25"/>
    <p:sldId id="269" r:id="rId26"/>
    <p:sldId id="286" r:id="rId27"/>
    <p:sldId id="287" r:id="rId28"/>
    <p:sldId id="325" r:id="rId29"/>
    <p:sldId id="290" r:id="rId30"/>
    <p:sldId id="296" r:id="rId31"/>
    <p:sldId id="297" r:id="rId32"/>
    <p:sldId id="288" r:id="rId33"/>
    <p:sldId id="289" r:id="rId34"/>
    <p:sldId id="283" r:id="rId35"/>
    <p:sldId id="298" r:id="rId36"/>
    <p:sldId id="284" r:id="rId37"/>
    <p:sldId id="299" r:id="rId38"/>
    <p:sldId id="300" r:id="rId39"/>
    <p:sldId id="301" r:id="rId40"/>
    <p:sldId id="302" r:id="rId41"/>
    <p:sldId id="303" r:id="rId42"/>
    <p:sldId id="304" r:id="rId43"/>
    <p:sldId id="305" r:id="rId44"/>
    <p:sldId id="336" r:id="rId45"/>
    <p:sldId id="337" r:id="rId46"/>
    <p:sldId id="306" r:id="rId47"/>
    <p:sldId id="307" r:id="rId48"/>
    <p:sldId id="308" r:id="rId49"/>
    <p:sldId id="309" r:id="rId50"/>
    <p:sldId id="338" r:id="rId51"/>
    <p:sldId id="339" r:id="rId52"/>
    <p:sldId id="341" r:id="rId53"/>
    <p:sldId id="293" r:id="rId54"/>
    <p:sldId id="310" r:id="rId55"/>
    <p:sldId id="311" r:id="rId56"/>
    <p:sldId id="345" r:id="rId57"/>
    <p:sldId id="312" r:id="rId58"/>
    <p:sldId id="313" r:id="rId59"/>
    <p:sldId id="314" r:id="rId60"/>
    <p:sldId id="315" r:id="rId61"/>
    <p:sldId id="316" r:id="rId62"/>
    <p:sldId id="285" r:id="rId63"/>
    <p:sldId id="318" r:id="rId64"/>
    <p:sldId id="332" r:id="rId65"/>
    <p:sldId id="319" r:id="rId66"/>
    <p:sldId id="320" r:id="rId67"/>
    <p:sldId id="321" r:id="rId68"/>
    <p:sldId id="323" r:id="rId69"/>
    <p:sldId id="324" r:id="rId70"/>
    <p:sldId id="330" r:id="rId71"/>
    <p:sldId id="343" r:id="rId72"/>
    <p:sldId id="344" r:id="rId73"/>
    <p:sldId id="331" r:id="rId74"/>
    <p:sldId id="333" r:id="rId75"/>
    <p:sldId id="342" r:id="rId76"/>
    <p:sldId id="33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1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74" autoAdjust="0"/>
  </p:normalViewPr>
  <p:slideViewPr>
    <p:cSldViewPr>
      <p:cViewPr varScale="1">
        <p:scale>
          <a:sx n="70" d="100"/>
          <a:sy n="70" d="100"/>
        </p:scale>
        <p:origin x="1229" y="62"/>
      </p:cViewPr>
      <p:guideLst>
        <p:guide orient="horz" pos="2160"/>
        <p:guide pos="2880"/>
      </p:guideLst>
    </p:cSldViewPr>
  </p:slideViewPr>
  <p:outlineViewPr>
    <p:cViewPr>
      <p:scale>
        <a:sx n="33" d="100"/>
        <a:sy n="33" d="100"/>
      </p:scale>
      <p:origin x="0" y="6663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34C8B-1DEC-4743-821E-A3E0448A513C}" type="datetimeFigureOut">
              <a:rPr lang="en-US" smtClean="0"/>
              <a:pPr/>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353E9-1F4F-4151-B1DF-5ED0F7A587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3AEC3-6DA1-4E18-BC6E-236D7891BBD1}" type="slidenum">
              <a:rPr lang="fi-FI"/>
              <a:pPr/>
              <a:t>14</a:t>
            </a:fld>
            <a:endParaRPr lang="fi-FI"/>
          </a:p>
        </p:txBody>
      </p:sp>
      <p:sp>
        <p:nvSpPr>
          <p:cNvPr id="39938" name="Rectangle 2"/>
          <p:cNvSpPr>
            <a:spLocks noGrp="1" noRot="1" noChangeAspect="1" noChangeArrowheads="1" noTextEdit="1"/>
          </p:cNvSpPr>
          <p:nvPr>
            <p:ph type="sldImg"/>
          </p:nvPr>
        </p:nvSpPr>
        <p:spPr>
          <a:ln cap="flat"/>
        </p:spPr>
      </p:sp>
      <p:sp>
        <p:nvSpPr>
          <p:cNvPr id="39939" name="Rectangle 3"/>
          <p:cNvSpPr>
            <a:spLocks noGrp="1" noChangeArrowheads="1"/>
          </p:cNvSpPr>
          <p:nvPr>
            <p:ph type="body" idx="1"/>
          </p:nvPr>
        </p:nvSpPr>
        <p:spPr>
          <a:noFill/>
          <a:ln/>
        </p:spPr>
        <p:txBody>
          <a:bodyPr/>
          <a:lstStyle/>
          <a:p>
            <a:pPr algn="l"/>
            <a:r>
              <a:rPr lang="en-GB">
                <a:cs typeface="Times New Roman" pitchFamily="18" charset="0"/>
              </a:rPr>
              <a:t>Substantia nigra is the major origin of the dopaminergic innervation of the striatum and is part of so called extrapyramidal system which processes information coming from the cortex to the striatum, and returns it back to the cortex through the thalamus. One major function of the striatum, which is under the control of substantia nigra, is the regulation of posture and muscle tonus. </a:t>
            </a:r>
          </a:p>
          <a:p>
            <a:pPr algn="just"/>
            <a:endParaRPr lang="en-GB">
              <a:cs typeface="Times New Roman" pitchFamily="18" charset="0"/>
            </a:endParaRPr>
          </a:p>
          <a:p>
            <a:pPr algn="just"/>
            <a:r>
              <a:rPr lang="en-GB">
                <a:cs typeface="Times New Roman" pitchFamily="18" charset="0"/>
              </a:rPr>
              <a:t>Source: Marsden, C. D. Parkinson's disease. Lancet 335, 948-952, 1990. </a:t>
            </a:r>
            <a:r>
              <a:rPr lang="en-AU">
                <a:cs typeface="Times New Roman" pitchFamily="18" charset="0"/>
              </a:rPr>
              <a:t>Reprinted </a:t>
            </a:r>
            <a:r>
              <a:rPr lang="en-GB">
                <a:cs typeface="Times New Roman" pitchFamily="18" charset="0"/>
              </a:rPr>
              <a:t>with permission from Elsevier.</a:t>
            </a:r>
          </a:p>
          <a:p>
            <a:pPr algn="just"/>
            <a:endParaRPr lang="en-GB">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A353E9-1F4F-4151-B1DF-5ED0F7A587D7}"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b="1" i="1" dirty="0">
              <a:solidFill>
                <a:schemeClr val="accent1"/>
              </a:solidFill>
            </a:endParaRPr>
          </a:p>
          <a:p>
            <a:pPr>
              <a:buNone/>
            </a:pPr>
            <a:r>
              <a:rPr lang="en-US" sz="2000" b="1" i="1" dirty="0">
                <a:solidFill>
                  <a:schemeClr val="accent1"/>
                </a:solidFill>
              </a:rPr>
              <a:t>        </a:t>
            </a:r>
            <a:endParaRPr lang="en-US" dirty="0">
              <a:solidFill>
                <a:schemeClr val="accent4">
                  <a:lumMod val="75000"/>
                </a:schemeClr>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2A353E9-1F4F-4151-B1DF-5ED0F7A587D7}"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A353E9-1F4F-4151-B1DF-5ED0F7A587D7}" type="slidenum">
              <a:rPr lang="en-US" smtClean="0"/>
              <a:pPr/>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E9F34-FBE3-4E3C-9514-1DD44B1AB7F7}" type="slidenum">
              <a:rPr lang="fi-FI"/>
              <a:pPr/>
              <a:t>64</a:t>
            </a:fld>
            <a:endParaRPr lang="fi-FI"/>
          </a:p>
        </p:txBody>
      </p:sp>
      <p:sp>
        <p:nvSpPr>
          <p:cNvPr id="238594" name="Rectangle 2050"/>
          <p:cNvSpPr>
            <a:spLocks noGrp="1" noRot="1" noChangeAspect="1" noChangeArrowheads="1" noTextEdit="1"/>
          </p:cNvSpPr>
          <p:nvPr>
            <p:ph type="sldImg"/>
          </p:nvPr>
        </p:nvSpPr>
        <p:spPr>
          <a:ln cap="flat"/>
        </p:spPr>
      </p:sp>
      <p:sp>
        <p:nvSpPr>
          <p:cNvPr id="238595" name="Rectangle 2051"/>
          <p:cNvSpPr>
            <a:spLocks noGrp="1" noChangeArrowheads="1"/>
          </p:cNvSpPr>
          <p:nvPr>
            <p:ph type="body" idx="1"/>
          </p:nvPr>
        </p:nvSpPr>
        <p:spPr>
          <a:noFill/>
          <a:ln/>
        </p:spPr>
        <p:txBody>
          <a:bodyPr/>
          <a:lstStyle/>
          <a:p>
            <a:pPr algn="just"/>
            <a:r>
              <a:rPr lang="en-GB"/>
              <a:t>Catechol-O-methyl-transferase (COMT) inhibitors, like entacapone, which increase the bioavailability of levodopa by inhibiting COMT enzyme peripherally and thus slow down the breakdown of levodopa, can be used as adjunctive therapy to levodopa to reduce some of the adverse effects related to long-term levodopa treatment (results in smoother levodopa plasma levels, and a decrease in motor fluctuations in patients).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307092F-A7C0-49CC-9D77-A02B4AC3EB65}" type="datetimeFigureOut">
              <a:rPr lang="en-US" smtClean="0"/>
              <a:pPr/>
              <a:t>8/14/2020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82B23D7-D853-4761-B8A4-6521933DCA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07092F-A7C0-49CC-9D77-A02B4AC3EB65}"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B23D7-D853-4761-B8A4-6521933DCA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07092F-A7C0-49CC-9D77-A02B4AC3EB65}"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B23D7-D853-4761-B8A4-6521933DCA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3900"/>
          </a:xfrm>
        </p:spPr>
        <p:txBody>
          <a:bodyPr/>
          <a:lstStyle/>
          <a:p>
            <a:endParaRPr lang="en-US"/>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36CECAC3-1853-4A40-8C79-86F39A777429}" type="slidenum">
              <a:rPr lang="en-US"/>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07092F-A7C0-49CC-9D77-A02B4AC3EB65}"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B23D7-D853-4761-B8A4-6521933DCA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307092F-A7C0-49CC-9D77-A02B4AC3EB65}"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B23D7-D853-4761-B8A4-6521933DCA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307092F-A7C0-49CC-9D77-A02B4AC3EB65}"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B23D7-D853-4761-B8A4-6521933DCA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307092F-A7C0-49CC-9D77-A02B4AC3EB65}"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B23D7-D853-4761-B8A4-6521933DCA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307092F-A7C0-49CC-9D77-A02B4AC3EB65}"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B23D7-D853-4761-B8A4-6521933DCA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7092F-A7C0-49CC-9D77-A02B4AC3EB65}"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B23D7-D853-4761-B8A4-6521933DCA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307092F-A7C0-49CC-9D77-A02B4AC3EB65}"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B23D7-D853-4761-B8A4-6521933DCA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307092F-A7C0-49CC-9D77-A02B4AC3EB65}"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82B23D7-D853-4761-B8A4-6521933DCAB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307092F-A7C0-49CC-9D77-A02B4AC3EB65}" type="datetimeFigureOut">
              <a:rPr lang="en-US" smtClean="0"/>
              <a:pPr/>
              <a:t>8/14/2020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82B23D7-D853-4761-B8A4-6521933DCAB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gardenrain.files.wordpress.com/2009/04/parkinsons-disease-dopamine-basal-ganglia-schimatic1.gi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in/imgres?imgurl=http://thakshilamadhu.files.wordpress.com/2010/11/revo-power-wheel-gas-powered-bicycle-1.jpg&amp;imgrefurl=http://thakshilamadhu.wordpress.com/2010/11/02/bicycle/&amp;h=449&amp;w=397&amp;sz=33&amp;tbnid=goxvuMMB49jM7M:&amp;tbnh=239&amp;tbnw=211&amp;prev=/search?q=PHOTO+OF+BICYCLE&amp;tbm=isch&amp;tbo=u&amp;zoom=1&amp;q=PHOTO+OF+BICYCLE&amp;hl=en&amp;usg=__UBDGuA5Bn7dBZTG1-jzYFZchOO4=&amp;sa=X&amp;ei=HR4ITrONI8vJmAXNp8jUDQ&amp;ved=0CB0Q9QEwAQ"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1470025"/>
          </a:xfrm>
        </p:spPr>
        <p:txBody>
          <a:bodyPr/>
          <a:lstStyle/>
          <a:p>
            <a:r>
              <a:rPr lang="en-US" dirty="0"/>
              <a:t>PARKINSON’S DISEASE</a:t>
            </a:r>
          </a:p>
        </p:txBody>
      </p:sp>
      <p:sp>
        <p:nvSpPr>
          <p:cNvPr id="3" name="Subtitle 2"/>
          <p:cNvSpPr>
            <a:spLocks noGrp="1"/>
          </p:cNvSpPr>
          <p:nvPr>
            <p:ph type="subTitle" idx="1"/>
          </p:nvPr>
        </p:nvSpPr>
        <p:spPr>
          <a:xfrm>
            <a:off x="838200" y="3124200"/>
            <a:ext cx="7543800" cy="1752600"/>
          </a:xfrm>
        </p:spPr>
        <p:txBody>
          <a:bodyPr>
            <a:normAutofit/>
          </a:bodyPr>
          <a:lstStyle/>
          <a:p>
            <a:pPr algn="l"/>
            <a:r>
              <a:rPr lang="en-US" dirty="0"/>
              <a:t>           By: Dr. </a:t>
            </a:r>
            <a:r>
              <a:rPr lang="en-US" dirty="0" err="1"/>
              <a:t>Jenish</a:t>
            </a:r>
            <a:r>
              <a:rPr lang="en-US" dirty="0"/>
              <a:t> </a:t>
            </a:r>
            <a:r>
              <a:rPr lang="en-US" dirty="0" err="1"/>
              <a:t>Vanparia</a:t>
            </a:r>
            <a:endParaRPr lang="en-US" dirty="0"/>
          </a:p>
          <a:p>
            <a:pPr algn="l"/>
            <a:r>
              <a:rPr lang="en-US" dirty="0"/>
              <a:t>	Department of Psychiatry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latin typeface="Times New Roman" pitchFamily="18" charset="0"/>
                <a:cs typeface="Times New Roman" pitchFamily="18" charset="0"/>
              </a:rPr>
              <a:t>Gene Mutations</a:t>
            </a:r>
          </a:p>
        </p:txBody>
      </p:sp>
      <p:sp>
        <p:nvSpPr>
          <p:cNvPr id="3" name="Content Placeholder 2"/>
          <p:cNvSpPr>
            <a:spLocks noGrp="1"/>
          </p:cNvSpPr>
          <p:nvPr>
            <p:ph idx="1"/>
          </p:nvPr>
        </p:nvSpPr>
        <p:spPr/>
        <p:txBody>
          <a:bodyPr>
            <a:normAutofit fontScale="92500" lnSpcReduction="10000"/>
          </a:bodyPr>
          <a:lstStyle/>
          <a:p>
            <a:pPr>
              <a:buNone/>
            </a:pPr>
            <a:r>
              <a:rPr lang="en-US" b="1" dirty="0" err="1">
                <a:solidFill>
                  <a:schemeClr val="accent4">
                    <a:lumMod val="75000"/>
                  </a:schemeClr>
                </a:solidFill>
                <a:latin typeface="Times New Roman" pitchFamily="18" charset="0"/>
                <a:cs typeface="Times New Roman" pitchFamily="18" charset="0"/>
              </a:rPr>
              <a:t>Autosomal</a:t>
            </a:r>
            <a:r>
              <a:rPr lang="en-US" b="1" dirty="0">
                <a:solidFill>
                  <a:schemeClr val="accent4">
                    <a:lumMod val="75000"/>
                  </a:schemeClr>
                </a:solidFill>
                <a:latin typeface="Times New Roman" pitchFamily="18" charset="0"/>
                <a:cs typeface="Times New Roman" pitchFamily="18" charset="0"/>
              </a:rPr>
              <a:t> Dominant</a:t>
            </a:r>
          </a:p>
          <a:p>
            <a:pPr>
              <a:buNone/>
            </a:pPr>
            <a:r>
              <a:rPr lang="en-US" dirty="0">
                <a:solidFill>
                  <a:schemeClr val="accent4">
                    <a:lumMod val="75000"/>
                  </a:schemeClr>
                </a:solidFill>
                <a:latin typeface="Times New Roman" pitchFamily="18" charset="0"/>
                <a:cs typeface="Times New Roman" pitchFamily="18" charset="0"/>
              </a:rPr>
              <a:t> - PARK 1,3,4,8,11</a:t>
            </a:r>
          </a:p>
          <a:p>
            <a:pPr>
              <a:buNone/>
            </a:pPr>
            <a:r>
              <a:rPr lang="en-US" dirty="0">
                <a:solidFill>
                  <a:schemeClr val="accent4">
                    <a:lumMod val="75000"/>
                  </a:schemeClr>
                </a:solidFill>
                <a:latin typeface="Times New Roman" pitchFamily="18" charset="0"/>
                <a:cs typeface="Times New Roman" pitchFamily="18" charset="0"/>
              </a:rPr>
              <a:t> </a:t>
            </a:r>
            <a:r>
              <a:rPr lang="en-US" b="1" dirty="0" err="1">
                <a:solidFill>
                  <a:schemeClr val="accent4">
                    <a:lumMod val="75000"/>
                  </a:schemeClr>
                </a:solidFill>
                <a:latin typeface="Times New Roman" pitchFamily="18" charset="0"/>
                <a:cs typeface="Times New Roman" pitchFamily="18" charset="0"/>
              </a:rPr>
              <a:t>Autosomal</a:t>
            </a:r>
            <a:r>
              <a:rPr lang="en-US" b="1" dirty="0">
                <a:solidFill>
                  <a:schemeClr val="accent4">
                    <a:lumMod val="75000"/>
                  </a:schemeClr>
                </a:solidFill>
                <a:latin typeface="Times New Roman" pitchFamily="18" charset="0"/>
                <a:cs typeface="Times New Roman" pitchFamily="18" charset="0"/>
              </a:rPr>
              <a:t> Recessive</a:t>
            </a:r>
          </a:p>
          <a:p>
            <a:pPr>
              <a:buNone/>
            </a:pPr>
            <a:r>
              <a:rPr lang="en-US" dirty="0">
                <a:solidFill>
                  <a:schemeClr val="accent4">
                    <a:lumMod val="75000"/>
                  </a:schemeClr>
                </a:solidFill>
                <a:latin typeface="Times New Roman" pitchFamily="18" charset="0"/>
                <a:cs typeface="Times New Roman" pitchFamily="18" charset="0"/>
              </a:rPr>
              <a:t> - PARK2,6,7,9</a:t>
            </a:r>
          </a:p>
          <a:p>
            <a:pPr>
              <a:buNone/>
            </a:pPr>
            <a:r>
              <a:rPr lang="en-US" dirty="0" err="1">
                <a:solidFill>
                  <a:schemeClr val="accent4">
                    <a:lumMod val="75000"/>
                  </a:schemeClr>
                </a:solidFill>
                <a:latin typeface="Times New Roman" pitchFamily="18" charset="0"/>
                <a:cs typeface="Times New Roman" pitchFamily="18" charset="0"/>
              </a:rPr>
              <a:t>Parkin</a:t>
            </a:r>
            <a:r>
              <a:rPr lang="en-US" dirty="0">
                <a:solidFill>
                  <a:schemeClr val="accent4">
                    <a:lumMod val="75000"/>
                  </a:schemeClr>
                </a:solidFill>
                <a:latin typeface="Times New Roman" pitchFamily="18" charset="0"/>
                <a:cs typeface="Times New Roman" pitchFamily="18" charset="0"/>
              </a:rPr>
              <a:t> gene mutation associated with juvenile AR early onset PD</a:t>
            </a:r>
          </a:p>
          <a:p>
            <a:pPr>
              <a:buNone/>
            </a:pPr>
            <a:r>
              <a:rPr lang="en-US" dirty="0">
                <a:solidFill>
                  <a:schemeClr val="accent4">
                    <a:lumMod val="75000"/>
                  </a:schemeClr>
                </a:solidFill>
                <a:latin typeface="Times New Roman" pitchFamily="18" charset="0"/>
                <a:cs typeface="Times New Roman" pitchFamily="18" charset="0"/>
              </a:rPr>
              <a:t>Other genes – </a:t>
            </a:r>
            <a:r>
              <a:rPr lang="en-US" dirty="0" err="1">
                <a:solidFill>
                  <a:schemeClr val="accent4">
                    <a:lumMod val="75000"/>
                  </a:schemeClr>
                </a:solidFill>
                <a:latin typeface="Times New Roman" pitchFamily="18" charset="0"/>
                <a:cs typeface="Times New Roman" pitchFamily="18" charset="0"/>
              </a:rPr>
              <a:t>oncogene</a:t>
            </a:r>
            <a:r>
              <a:rPr lang="en-US" dirty="0">
                <a:solidFill>
                  <a:schemeClr val="accent4">
                    <a:lumMod val="75000"/>
                  </a:schemeClr>
                </a:solidFill>
                <a:latin typeface="Times New Roman" pitchFamily="18" charset="0"/>
                <a:cs typeface="Times New Roman" pitchFamily="18" charset="0"/>
              </a:rPr>
              <a:t> DJ-1, the MAPT(tau) gene, </a:t>
            </a:r>
            <a:r>
              <a:rPr lang="en-US" dirty="0" err="1">
                <a:solidFill>
                  <a:schemeClr val="accent4">
                    <a:lumMod val="75000"/>
                  </a:schemeClr>
                </a:solidFill>
                <a:latin typeface="Times New Roman" pitchFamily="18" charset="0"/>
                <a:cs typeface="Times New Roman" pitchFamily="18" charset="0"/>
              </a:rPr>
              <a:t>progranulin</a:t>
            </a:r>
            <a:r>
              <a:rPr lang="en-US" dirty="0">
                <a:solidFill>
                  <a:schemeClr val="accent4">
                    <a:lumMod val="75000"/>
                  </a:schemeClr>
                </a:solidFill>
                <a:latin typeface="Times New Roman" pitchFamily="18" charset="0"/>
                <a:cs typeface="Times New Roman" pitchFamily="18" charset="0"/>
              </a:rPr>
              <a:t> (PGRN), &amp; PINK1</a:t>
            </a:r>
            <a:r>
              <a:rPr lang="en-US" sz="2800" b="1" i="1" dirty="0">
                <a:solidFill>
                  <a:schemeClr val="accent1"/>
                </a:solidFill>
              </a:rPr>
              <a:t> </a:t>
            </a:r>
          </a:p>
          <a:p>
            <a:pPr>
              <a:buNone/>
            </a:pPr>
            <a:endParaRPr lang="en-US" sz="1600" b="1" i="1" dirty="0">
              <a:solidFill>
                <a:schemeClr val="accent1"/>
              </a:solidFill>
            </a:endParaRPr>
          </a:p>
          <a:p>
            <a:pPr>
              <a:buNone/>
            </a:pPr>
            <a:endParaRPr lang="en-US" sz="1600" b="1" i="1" dirty="0">
              <a:solidFill>
                <a:schemeClr val="accent1"/>
              </a:solidFill>
            </a:endParaRPr>
          </a:p>
          <a:p>
            <a:pPr>
              <a:buNone/>
            </a:pPr>
            <a:r>
              <a:rPr lang="en-US" sz="1600" b="1" i="1" dirty="0">
                <a:solidFill>
                  <a:schemeClr val="accent1"/>
                </a:solidFill>
              </a:rPr>
              <a:t>   Kaplan and </a:t>
            </a:r>
            <a:r>
              <a:rPr lang="en-US" sz="1600" b="1" i="1" dirty="0" err="1">
                <a:solidFill>
                  <a:schemeClr val="accent1"/>
                </a:solidFill>
              </a:rPr>
              <a:t>saddock’s</a:t>
            </a:r>
            <a:r>
              <a:rPr lang="en-US" sz="1600" b="1" i="1" dirty="0">
                <a:solidFill>
                  <a:schemeClr val="accent1"/>
                </a:solidFill>
              </a:rPr>
              <a:t> CTB</a:t>
            </a:r>
          </a:p>
          <a:p>
            <a:pPr>
              <a:buNone/>
            </a:pPr>
            <a:r>
              <a:rPr lang="en-US" sz="2800" b="1" i="1" dirty="0">
                <a:solidFill>
                  <a:schemeClr val="accent1"/>
                </a:solidFill>
              </a:rPr>
              <a:t> </a:t>
            </a:r>
            <a:r>
              <a:rPr lang="en-US" sz="1600" b="1" i="1" dirty="0">
                <a:solidFill>
                  <a:schemeClr val="accent1"/>
                </a:solidFill>
              </a:rPr>
              <a:t>Clinical desk </a:t>
            </a:r>
            <a:r>
              <a:rPr lang="en-US" sz="1600" b="1" i="1" dirty="0" err="1">
                <a:solidFill>
                  <a:schemeClr val="accent1"/>
                </a:solidFill>
              </a:rPr>
              <a:t>referance</a:t>
            </a:r>
            <a:r>
              <a:rPr lang="en-US" sz="1600" b="1" i="1" dirty="0">
                <a:solidFill>
                  <a:schemeClr val="accent1"/>
                </a:solidFill>
              </a:rPr>
              <a:t> </a:t>
            </a:r>
            <a:r>
              <a:rPr lang="en-US" sz="1600" b="1" i="1" dirty="0" err="1">
                <a:solidFill>
                  <a:schemeClr val="accent1"/>
                </a:solidFill>
              </a:rPr>
              <a:t>parkinsons</a:t>
            </a:r>
            <a:r>
              <a:rPr lang="en-US" sz="1600" b="1" i="1" dirty="0">
                <a:solidFill>
                  <a:schemeClr val="accent1"/>
                </a:solidFill>
              </a:rPr>
              <a:t> disease by </a:t>
            </a:r>
            <a:r>
              <a:rPr lang="en-US" sz="1600" b="1" i="1" dirty="0" err="1">
                <a:solidFill>
                  <a:schemeClr val="accent1"/>
                </a:solidFill>
              </a:rPr>
              <a:t>donald</a:t>
            </a:r>
            <a:r>
              <a:rPr lang="en-US" sz="1600" b="1" i="1" dirty="0">
                <a:solidFill>
                  <a:schemeClr val="accent1"/>
                </a:solidFill>
              </a:rPr>
              <a:t> </a:t>
            </a:r>
            <a:r>
              <a:rPr lang="en-US" sz="1600" b="1" i="1" dirty="0" err="1">
                <a:solidFill>
                  <a:schemeClr val="accent1"/>
                </a:solidFill>
              </a:rPr>
              <a:t>grosset,katherine</a:t>
            </a:r>
            <a:r>
              <a:rPr lang="en-US" sz="1600" b="1" i="1" dirty="0">
                <a:solidFill>
                  <a:schemeClr val="accent1"/>
                </a:solidFill>
              </a:rPr>
              <a:t> </a:t>
            </a:r>
            <a:r>
              <a:rPr lang="en-US" sz="1600" b="1" i="1" dirty="0" err="1">
                <a:solidFill>
                  <a:schemeClr val="accent1"/>
                </a:solidFill>
              </a:rPr>
              <a:t>grosset</a:t>
            </a:r>
            <a:endParaRPr lang="en-US" sz="1600" b="1" i="1" dirty="0">
              <a:solidFill>
                <a:schemeClr val="accent1"/>
              </a:solidFill>
            </a:endParaRPr>
          </a:p>
          <a:p>
            <a:pPr>
              <a:buNone/>
            </a:pPr>
            <a:r>
              <a:rPr lang="en-US" sz="1600" b="1" i="1" dirty="0">
                <a:solidFill>
                  <a:schemeClr val="accent1"/>
                </a:solidFill>
              </a:rPr>
              <a:t>        </a:t>
            </a:r>
            <a:endParaRPr lang="en-US" sz="1600" dirty="0">
              <a:solidFill>
                <a:schemeClr val="accent4">
                  <a:lumMod val="75000"/>
                </a:schemeClr>
              </a:solidFill>
              <a:latin typeface="Times New Roman" pitchFamily="18" charset="0"/>
              <a:cs typeface="Times New Roman" pitchFamily="18" charset="0"/>
            </a:endParaRPr>
          </a:p>
          <a:p>
            <a:pPr>
              <a:buNone/>
            </a:pPr>
            <a:endParaRPr lang="en-US"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latin typeface="Times New Roman" pitchFamily="18" charset="0"/>
                <a:cs typeface="Times New Roman" pitchFamily="18" charset="0"/>
              </a:rPr>
              <a:t>Neuropathology of PD</a:t>
            </a:r>
          </a:p>
        </p:txBody>
      </p:sp>
      <p:sp>
        <p:nvSpPr>
          <p:cNvPr id="3" name="Content Placeholder 2"/>
          <p:cNvSpPr>
            <a:spLocks noGrp="1"/>
          </p:cNvSpPr>
          <p:nvPr>
            <p:ph idx="1"/>
          </p:nvPr>
        </p:nvSpPr>
        <p:spPr/>
        <p:txBody>
          <a:bodyPr/>
          <a:lstStyle/>
          <a:p>
            <a:r>
              <a:rPr lang="en-US" dirty="0">
                <a:solidFill>
                  <a:schemeClr val="accent4">
                    <a:lumMod val="75000"/>
                  </a:schemeClr>
                </a:solidFill>
                <a:latin typeface="Times New Roman" pitchFamily="18" charset="0"/>
                <a:cs typeface="Times New Roman" pitchFamily="18" charset="0"/>
              </a:rPr>
              <a:t>Spindle like (</a:t>
            </a:r>
            <a:r>
              <a:rPr lang="en-US" b="1" dirty="0" err="1">
                <a:solidFill>
                  <a:schemeClr val="accent4">
                    <a:lumMod val="75000"/>
                  </a:schemeClr>
                </a:solidFill>
                <a:latin typeface="Times New Roman" pitchFamily="18" charset="0"/>
                <a:cs typeface="Times New Roman" pitchFamily="18" charset="0"/>
              </a:rPr>
              <a:t>Lewy</a:t>
            </a:r>
            <a:r>
              <a:rPr lang="en-US" b="1" dirty="0">
                <a:solidFill>
                  <a:schemeClr val="accent4">
                    <a:lumMod val="75000"/>
                  </a:schemeClr>
                </a:solidFill>
                <a:latin typeface="Times New Roman" pitchFamily="18" charset="0"/>
                <a:cs typeface="Times New Roman" pitchFamily="18" charset="0"/>
              </a:rPr>
              <a:t> </a:t>
            </a:r>
            <a:r>
              <a:rPr lang="en-US" b="1" dirty="0" err="1">
                <a:solidFill>
                  <a:schemeClr val="accent4">
                    <a:lumMod val="75000"/>
                  </a:schemeClr>
                </a:solidFill>
                <a:latin typeface="Times New Roman" pitchFamily="18" charset="0"/>
                <a:cs typeface="Times New Roman" pitchFamily="18" charset="0"/>
              </a:rPr>
              <a:t>neurites</a:t>
            </a:r>
            <a:r>
              <a:rPr lang="en-US" dirty="0">
                <a:solidFill>
                  <a:schemeClr val="accent4">
                    <a:lumMod val="75000"/>
                  </a:schemeClr>
                </a:solidFill>
                <a:latin typeface="Times New Roman" pitchFamily="18" charset="0"/>
                <a:cs typeface="Times New Roman" pitchFamily="18" charset="0"/>
              </a:rPr>
              <a:t>) or Globular form(</a:t>
            </a:r>
            <a:r>
              <a:rPr lang="en-US" b="1" dirty="0" err="1">
                <a:solidFill>
                  <a:schemeClr val="accent4">
                    <a:lumMod val="75000"/>
                  </a:schemeClr>
                </a:solidFill>
                <a:latin typeface="Times New Roman" pitchFamily="18" charset="0"/>
                <a:cs typeface="Times New Roman" pitchFamily="18" charset="0"/>
              </a:rPr>
              <a:t>Lewy</a:t>
            </a:r>
            <a:r>
              <a:rPr lang="en-US" b="1" dirty="0">
                <a:solidFill>
                  <a:schemeClr val="accent4">
                    <a:lumMod val="75000"/>
                  </a:schemeClr>
                </a:solidFill>
                <a:latin typeface="Times New Roman" pitchFamily="18" charset="0"/>
                <a:cs typeface="Times New Roman" pitchFamily="18" charset="0"/>
              </a:rPr>
              <a:t> bodies-</a:t>
            </a:r>
            <a:r>
              <a:rPr lang="en-US" dirty="0" err="1">
                <a:solidFill>
                  <a:schemeClr val="accent4">
                    <a:lumMod val="75000"/>
                  </a:schemeClr>
                </a:solidFill>
                <a:latin typeface="Times New Roman" pitchFamily="18" charset="0"/>
                <a:cs typeface="Times New Roman" pitchFamily="18" charset="0"/>
              </a:rPr>
              <a:t>intracytoplasmic</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eosinophilic</a:t>
            </a:r>
            <a:r>
              <a:rPr lang="en-US" dirty="0">
                <a:solidFill>
                  <a:schemeClr val="accent4">
                    <a:lumMod val="75000"/>
                  </a:schemeClr>
                </a:solidFill>
                <a:latin typeface="Times New Roman" pitchFamily="18" charset="0"/>
                <a:cs typeface="Times New Roman" pitchFamily="18" charset="0"/>
              </a:rPr>
              <a:t> areas with densely staining core with surrounding halo&amp; large outer body) – prerequisite for postmortem diagnosis</a:t>
            </a:r>
          </a:p>
          <a:p>
            <a:r>
              <a:rPr lang="en-US" dirty="0" err="1">
                <a:solidFill>
                  <a:schemeClr val="accent4">
                    <a:lumMod val="75000"/>
                  </a:schemeClr>
                </a:solidFill>
                <a:latin typeface="Times New Roman" pitchFamily="18" charset="0"/>
                <a:cs typeface="Times New Roman" pitchFamily="18" charset="0"/>
              </a:rPr>
              <a:t>Extranigral</a:t>
            </a:r>
            <a:r>
              <a:rPr lang="en-US" dirty="0">
                <a:solidFill>
                  <a:schemeClr val="accent4">
                    <a:lumMod val="75000"/>
                  </a:schemeClr>
                </a:solidFill>
                <a:latin typeface="Times New Roman" pitchFamily="18" charset="0"/>
                <a:cs typeface="Times New Roman" pitchFamily="18" charset="0"/>
              </a:rPr>
              <a:t> damage includes dorsal motor nucleus(9</a:t>
            </a:r>
            <a:r>
              <a:rPr lang="en-US" baseline="30000" dirty="0">
                <a:solidFill>
                  <a:schemeClr val="accent4">
                    <a:lumMod val="75000"/>
                  </a:schemeClr>
                </a:solidFill>
                <a:latin typeface="Times New Roman" pitchFamily="18" charset="0"/>
                <a:cs typeface="Times New Roman" pitchFamily="18" charset="0"/>
              </a:rPr>
              <a:t>th</a:t>
            </a:r>
            <a:r>
              <a:rPr lang="en-US" dirty="0">
                <a:solidFill>
                  <a:schemeClr val="accent4">
                    <a:lumMod val="75000"/>
                  </a:schemeClr>
                </a:solidFill>
                <a:latin typeface="Times New Roman" pitchFamily="18" charset="0"/>
                <a:cs typeface="Times New Roman" pitchFamily="18" charset="0"/>
              </a:rPr>
              <a:t> &amp; 10</a:t>
            </a:r>
            <a:r>
              <a:rPr lang="en-US" baseline="30000" dirty="0">
                <a:solidFill>
                  <a:schemeClr val="accent4">
                    <a:lumMod val="75000"/>
                  </a:schemeClr>
                </a:solidFill>
                <a:latin typeface="Times New Roman" pitchFamily="18" charset="0"/>
                <a:cs typeface="Times New Roman" pitchFamily="18" charset="0"/>
              </a:rPr>
              <a:t>th</a:t>
            </a:r>
            <a:r>
              <a:rPr lang="en-US" dirty="0">
                <a:solidFill>
                  <a:schemeClr val="accent4">
                    <a:lumMod val="75000"/>
                  </a:schemeClr>
                </a:solidFill>
                <a:latin typeface="Times New Roman" pitchFamily="18" charset="0"/>
                <a:cs typeface="Times New Roman" pitchFamily="18" charset="0"/>
              </a:rPr>
              <a:t> nerve, </a:t>
            </a:r>
            <a:r>
              <a:rPr lang="en-US" dirty="0" err="1">
                <a:solidFill>
                  <a:schemeClr val="accent4">
                    <a:lumMod val="75000"/>
                  </a:schemeClr>
                </a:solidFill>
                <a:latin typeface="Times New Roman" pitchFamily="18" charset="0"/>
                <a:cs typeface="Times New Roman" pitchFamily="18" charset="0"/>
              </a:rPr>
              <a:t>coeruleus-subcoeruleus</a:t>
            </a:r>
            <a:r>
              <a:rPr lang="en-US" dirty="0">
                <a:solidFill>
                  <a:schemeClr val="accent4">
                    <a:lumMod val="75000"/>
                  </a:schemeClr>
                </a:solidFill>
                <a:latin typeface="Times New Roman" pitchFamily="18" charset="0"/>
                <a:cs typeface="Times New Roman" pitchFamily="18" charset="0"/>
              </a:rPr>
              <a:t> </a:t>
            </a:r>
          </a:p>
          <a:p>
            <a:pPr>
              <a:buNone/>
            </a:pPr>
            <a:r>
              <a:rPr lang="en-US" dirty="0">
                <a:solidFill>
                  <a:schemeClr val="accent4">
                    <a:lumMod val="75000"/>
                  </a:schemeClr>
                </a:solidFill>
                <a:latin typeface="Times New Roman" pitchFamily="18" charset="0"/>
                <a:cs typeface="Times New Roman" pitchFamily="18" charset="0"/>
              </a:rPr>
              <a:t>   complex, </a:t>
            </a:r>
            <a:r>
              <a:rPr lang="en-US" dirty="0" err="1">
                <a:solidFill>
                  <a:schemeClr val="accent4">
                    <a:lumMod val="75000"/>
                  </a:schemeClr>
                </a:solidFill>
                <a:latin typeface="Times New Roman" pitchFamily="18" charset="0"/>
                <a:cs typeface="Times New Roman" pitchFamily="18" charset="0"/>
              </a:rPr>
              <a:t>magnocellular</a:t>
            </a:r>
            <a:r>
              <a:rPr lang="en-US" dirty="0">
                <a:solidFill>
                  <a:schemeClr val="accent4">
                    <a:lumMod val="75000"/>
                  </a:schemeClr>
                </a:solidFill>
                <a:latin typeface="Times New Roman" pitchFamily="18" charset="0"/>
                <a:cs typeface="Times New Roman" pitchFamily="18" charset="0"/>
              </a:rPr>
              <a:t> </a:t>
            </a:r>
          </a:p>
          <a:p>
            <a:pPr>
              <a:buNone/>
            </a:pPr>
            <a:r>
              <a:rPr lang="en-US" dirty="0">
                <a:solidFill>
                  <a:schemeClr val="accent4">
                    <a:lumMod val="75000"/>
                  </a:schemeClr>
                </a:solidFill>
                <a:latin typeface="Times New Roman" pitchFamily="18" charset="0"/>
                <a:cs typeface="Times New Roman" pitchFamily="18" charset="0"/>
              </a:rPr>
              <a:t>   nuclei of </a:t>
            </a:r>
            <a:r>
              <a:rPr lang="en-US" dirty="0" err="1">
                <a:solidFill>
                  <a:schemeClr val="accent4">
                    <a:lumMod val="75000"/>
                  </a:schemeClr>
                </a:solidFill>
                <a:latin typeface="Times New Roman" pitchFamily="18" charset="0"/>
                <a:cs typeface="Times New Roman" pitchFamily="18" charset="0"/>
              </a:rPr>
              <a:t>forebrain,neocortex</a:t>
            </a:r>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pic>
        <p:nvPicPr>
          <p:cNvPr id="4" name="Picture 5" descr="Lewy"/>
          <p:cNvPicPr>
            <a:picLocks noChangeAspect="1" noChangeArrowheads="1"/>
          </p:cNvPicPr>
          <p:nvPr/>
        </p:nvPicPr>
        <p:blipFill>
          <a:blip r:embed="rId2" cstate="print"/>
          <a:srcRect/>
          <a:stretch>
            <a:fillRect/>
          </a:stretch>
        </p:blipFill>
        <p:spPr bwMode="auto">
          <a:xfrm>
            <a:off x="5105400" y="4572000"/>
            <a:ext cx="3733800" cy="200501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8229600" cy="5486400"/>
          </a:xfrm>
        </p:spPr>
        <p:txBody>
          <a:bodyPr>
            <a:normAutofit/>
          </a:bodyPr>
          <a:lstStyle/>
          <a:p>
            <a:pPr algn="ctr"/>
            <a:r>
              <a:rPr lang="en-US" b="1" dirty="0" err="1">
                <a:solidFill>
                  <a:schemeClr val="accent2"/>
                </a:solidFill>
                <a:latin typeface="Times New Roman" pitchFamily="18" charset="0"/>
                <a:cs typeface="Times New Roman" pitchFamily="18" charset="0"/>
              </a:rPr>
              <a:t>Braak</a:t>
            </a:r>
            <a:r>
              <a:rPr lang="en-US" b="1" dirty="0">
                <a:solidFill>
                  <a:schemeClr val="accent2"/>
                </a:solidFill>
                <a:latin typeface="Times New Roman" pitchFamily="18" charset="0"/>
                <a:cs typeface="Times New Roman" pitchFamily="18" charset="0"/>
              </a:rPr>
              <a:t> proposed 6 stages related to sporadic PD:</a:t>
            </a:r>
          </a:p>
          <a:p>
            <a:pPr>
              <a:buFont typeface="Wingdings" pitchFamily="2" charset="2"/>
              <a:buChar char="q"/>
            </a:pPr>
            <a:r>
              <a:rPr lang="en-US" dirty="0">
                <a:latin typeface="Times New Roman" pitchFamily="18" charset="0"/>
                <a:cs typeface="Times New Roman" pitchFamily="18" charset="0"/>
              </a:rPr>
              <a:t>  </a:t>
            </a:r>
            <a:r>
              <a:rPr lang="en-US" sz="2400" dirty="0">
                <a:solidFill>
                  <a:schemeClr val="accent4">
                    <a:lumMod val="75000"/>
                  </a:schemeClr>
                </a:solidFill>
                <a:latin typeface="Times New Roman" pitchFamily="18" charset="0"/>
                <a:cs typeface="Times New Roman" pitchFamily="18" charset="0"/>
              </a:rPr>
              <a:t>Stage 1-involvement confined to the medulla oblongata(inclusion </a:t>
            </a:r>
            <a:r>
              <a:rPr lang="en-US" sz="2400" dirty="0" err="1">
                <a:solidFill>
                  <a:schemeClr val="accent4">
                    <a:lumMod val="75000"/>
                  </a:schemeClr>
                </a:solidFill>
                <a:latin typeface="Times New Roman" pitchFamily="18" charset="0"/>
                <a:cs typeface="Times New Roman" pitchFamily="18" charset="0"/>
              </a:rPr>
              <a:t>bodiesconfined</a:t>
            </a:r>
            <a:r>
              <a:rPr lang="en-US" sz="2400" dirty="0">
                <a:solidFill>
                  <a:schemeClr val="accent4">
                    <a:lumMod val="75000"/>
                  </a:schemeClr>
                </a:solidFill>
                <a:latin typeface="Times New Roman" pitchFamily="18" charset="0"/>
                <a:cs typeface="Times New Roman" pitchFamily="18" charset="0"/>
              </a:rPr>
              <a:t> to the dorsal IX &amp; X and /or intermediate reticular zone</a:t>
            </a:r>
          </a:p>
          <a:p>
            <a:pPr>
              <a:buFont typeface="Wingdings" pitchFamily="2" charset="2"/>
              <a:buChar char="q"/>
            </a:pPr>
            <a:r>
              <a:rPr lang="en-US" sz="2400" dirty="0">
                <a:solidFill>
                  <a:schemeClr val="accent4">
                    <a:lumMod val="75000"/>
                  </a:schemeClr>
                </a:solidFill>
                <a:latin typeface="Times New Roman" pitchFamily="18" charset="0"/>
                <a:cs typeface="Times New Roman" pitchFamily="18" charset="0"/>
              </a:rPr>
              <a:t>  Stage 2- medulla oblongata and </a:t>
            </a:r>
            <a:r>
              <a:rPr lang="en-US" sz="2400" dirty="0" err="1">
                <a:solidFill>
                  <a:schemeClr val="accent4">
                    <a:lumMod val="75000"/>
                  </a:schemeClr>
                </a:solidFill>
                <a:latin typeface="Times New Roman" pitchFamily="18" charset="0"/>
                <a:cs typeface="Times New Roman" pitchFamily="18" charset="0"/>
              </a:rPr>
              <a:t>pontine</a:t>
            </a:r>
            <a:r>
              <a:rPr lang="en-US" sz="2400" dirty="0">
                <a:solidFill>
                  <a:schemeClr val="accent4">
                    <a:lumMod val="75000"/>
                  </a:schemeClr>
                </a:solidFill>
                <a:latin typeface="Times New Roman" pitchFamily="18" charset="0"/>
                <a:cs typeface="Times New Roman" pitchFamily="18" charset="0"/>
              </a:rPr>
              <a:t> </a:t>
            </a:r>
            <a:r>
              <a:rPr lang="en-US" sz="2400" dirty="0" err="1">
                <a:solidFill>
                  <a:schemeClr val="accent4">
                    <a:lumMod val="75000"/>
                  </a:schemeClr>
                </a:solidFill>
                <a:latin typeface="Times New Roman" pitchFamily="18" charset="0"/>
                <a:cs typeface="Times New Roman" pitchFamily="18" charset="0"/>
              </a:rPr>
              <a:t>tegmentum</a:t>
            </a:r>
            <a:r>
              <a:rPr lang="en-US" sz="2400" dirty="0">
                <a:solidFill>
                  <a:schemeClr val="accent4">
                    <a:lumMod val="75000"/>
                  </a:schemeClr>
                </a:solidFill>
                <a:latin typeface="Times New Roman" pitchFamily="18" charset="0"/>
                <a:cs typeface="Times New Roman" pitchFamily="18" charset="0"/>
              </a:rPr>
              <a:t>.</a:t>
            </a:r>
          </a:p>
          <a:p>
            <a:pPr>
              <a:buFont typeface="Wingdings" pitchFamily="2" charset="2"/>
              <a:buChar char="q"/>
            </a:pPr>
            <a:r>
              <a:rPr lang="en-US" sz="2400" dirty="0">
                <a:solidFill>
                  <a:schemeClr val="accent4">
                    <a:lumMod val="75000"/>
                  </a:schemeClr>
                </a:solidFill>
                <a:latin typeface="Times New Roman" pitchFamily="18" charset="0"/>
                <a:cs typeface="Times New Roman" pitchFamily="18" charset="0"/>
              </a:rPr>
              <a:t>  Stage 3- stage 2 plus midbrain, in particular the pars </a:t>
            </a:r>
            <a:r>
              <a:rPr lang="en-US" sz="2400" dirty="0" err="1">
                <a:solidFill>
                  <a:schemeClr val="accent4">
                    <a:lumMod val="75000"/>
                  </a:schemeClr>
                </a:solidFill>
                <a:latin typeface="Times New Roman" pitchFamily="18" charset="0"/>
                <a:cs typeface="Times New Roman" pitchFamily="18" charset="0"/>
              </a:rPr>
              <a:t>compacta</a:t>
            </a:r>
            <a:r>
              <a:rPr lang="en-US" sz="2400" dirty="0">
                <a:solidFill>
                  <a:schemeClr val="accent4">
                    <a:lumMod val="75000"/>
                  </a:schemeClr>
                </a:solidFill>
                <a:latin typeface="Times New Roman" pitchFamily="18" charset="0"/>
                <a:cs typeface="Times New Roman" pitchFamily="18" charset="0"/>
              </a:rPr>
              <a:t> of the </a:t>
            </a:r>
            <a:r>
              <a:rPr lang="en-US" sz="2400" dirty="0" err="1">
                <a:solidFill>
                  <a:schemeClr val="accent4">
                    <a:lumMod val="75000"/>
                  </a:schemeClr>
                </a:solidFill>
                <a:latin typeface="Times New Roman" pitchFamily="18" charset="0"/>
                <a:cs typeface="Times New Roman" pitchFamily="18" charset="0"/>
              </a:rPr>
              <a:t>substantia</a:t>
            </a:r>
            <a:r>
              <a:rPr lang="en-US" sz="2400" dirty="0">
                <a:solidFill>
                  <a:schemeClr val="accent4">
                    <a:lumMod val="75000"/>
                  </a:schemeClr>
                </a:solidFill>
                <a:latin typeface="Times New Roman" pitchFamily="18" charset="0"/>
                <a:cs typeface="Times New Roman" pitchFamily="18" charset="0"/>
              </a:rPr>
              <a:t> </a:t>
            </a:r>
            <a:r>
              <a:rPr lang="en-US" sz="2400" dirty="0" err="1">
                <a:solidFill>
                  <a:schemeClr val="accent4">
                    <a:lumMod val="75000"/>
                  </a:schemeClr>
                </a:solidFill>
                <a:latin typeface="Times New Roman" pitchFamily="18" charset="0"/>
                <a:cs typeface="Times New Roman" pitchFamily="18" charset="0"/>
              </a:rPr>
              <a:t>nigra</a:t>
            </a:r>
            <a:r>
              <a:rPr lang="en-US" sz="2400" dirty="0">
                <a:solidFill>
                  <a:schemeClr val="accent4">
                    <a:lumMod val="75000"/>
                  </a:schemeClr>
                </a:solidFill>
                <a:latin typeface="Times New Roman" pitchFamily="18" charset="0"/>
                <a:cs typeface="Times New Roman" pitchFamily="18" charset="0"/>
              </a:rPr>
              <a:t>.</a:t>
            </a:r>
          </a:p>
          <a:p>
            <a:pPr>
              <a:buFont typeface="Wingdings" pitchFamily="2" charset="2"/>
              <a:buChar char="q"/>
            </a:pPr>
            <a:r>
              <a:rPr lang="en-US" sz="2400" dirty="0">
                <a:solidFill>
                  <a:schemeClr val="accent4">
                    <a:lumMod val="75000"/>
                  </a:schemeClr>
                </a:solidFill>
                <a:latin typeface="Times New Roman" pitchFamily="18" charset="0"/>
                <a:cs typeface="Times New Roman" pitchFamily="18" charset="0"/>
              </a:rPr>
              <a:t>  Stage 4- stage 3 plus basal </a:t>
            </a:r>
            <a:r>
              <a:rPr lang="en-US" sz="2400" dirty="0" err="1">
                <a:solidFill>
                  <a:schemeClr val="accent4">
                    <a:lumMod val="75000"/>
                  </a:schemeClr>
                </a:solidFill>
                <a:latin typeface="Times New Roman" pitchFamily="18" charset="0"/>
                <a:cs typeface="Times New Roman" pitchFamily="18" charset="0"/>
              </a:rPr>
              <a:t>proencephalon</a:t>
            </a:r>
            <a:r>
              <a:rPr lang="en-US" sz="2400" dirty="0">
                <a:solidFill>
                  <a:schemeClr val="accent4">
                    <a:lumMod val="75000"/>
                  </a:schemeClr>
                </a:solidFill>
                <a:latin typeface="Times New Roman" pitchFamily="18" charset="0"/>
                <a:cs typeface="Times New Roman" pitchFamily="18" charset="0"/>
              </a:rPr>
              <a:t> and </a:t>
            </a:r>
            <a:r>
              <a:rPr lang="en-US" sz="2400" dirty="0" err="1">
                <a:solidFill>
                  <a:schemeClr val="accent4">
                    <a:lumMod val="75000"/>
                  </a:schemeClr>
                </a:solidFill>
                <a:latin typeface="Times New Roman" pitchFamily="18" charset="0"/>
                <a:cs typeface="Times New Roman" pitchFamily="18" charset="0"/>
              </a:rPr>
              <a:t>mesocortex</a:t>
            </a:r>
            <a:r>
              <a:rPr lang="en-US" sz="2400" dirty="0">
                <a:solidFill>
                  <a:schemeClr val="accent4">
                    <a:lumMod val="75000"/>
                  </a:schemeClr>
                </a:solidFill>
                <a:latin typeface="Times New Roman" pitchFamily="18" charset="0"/>
                <a:cs typeface="Times New Roman" pitchFamily="18" charset="0"/>
              </a:rPr>
              <a:t>.</a:t>
            </a:r>
          </a:p>
          <a:p>
            <a:pPr>
              <a:buFont typeface="Wingdings" pitchFamily="2" charset="2"/>
              <a:buChar char="q"/>
            </a:pPr>
            <a:r>
              <a:rPr lang="en-US" sz="2400" dirty="0">
                <a:solidFill>
                  <a:schemeClr val="accent4">
                    <a:lumMod val="75000"/>
                  </a:schemeClr>
                </a:solidFill>
                <a:latin typeface="Times New Roman" pitchFamily="18" charset="0"/>
                <a:cs typeface="Times New Roman" pitchFamily="18" charset="0"/>
              </a:rPr>
              <a:t>  Stage 5- stage 4 plus lesions in high-order sensory association areas of the </a:t>
            </a:r>
            <a:r>
              <a:rPr lang="en-US" sz="2400" dirty="0" err="1">
                <a:solidFill>
                  <a:schemeClr val="accent4">
                    <a:lumMod val="75000"/>
                  </a:schemeClr>
                </a:solidFill>
                <a:latin typeface="Times New Roman" pitchFamily="18" charset="0"/>
                <a:cs typeface="Times New Roman" pitchFamily="18" charset="0"/>
              </a:rPr>
              <a:t>neocortex</a:t>
            </a:r>
            <a:r>
              <a:rPr lang="en-US" sz="2400" dirty="0">
                <a:solidFill>
                  <a:schemeClr val="accent4">
                    <a:lumMod val="75000"/>
                  </a:schemeClr>
                </a:solidFill>
                <a:latin typeface="Times New Roman" pitchFamily="18" charset="0"/>
                <a:cs typeface="Times New Roman" pitchFamily="18" charset="0"/>
              </a:rPr>
              <a:t> &amp; prefrontal </a:t>
            </a:r>
            <a:r>
              <a:rPr lang="en-US" sz="2400" dirty="0" err="1">
                <a:solidFill>
                  <a:schemeClr val="accent4">
                    <a:lumMod val="75000"/>
                  </a:schemeClr>
                </a:solidFill>
                <a:latin typeface="Times New Roman" pitchFamily="18" charset="0"/>
                <a:cs typeface="Times New Roman" pitchFamily="18" charset="0"/>
              </a:rPr>
              <a:t>neocortex</a:t>
            </a:r>
            <a:endParaRPr lang="en-US" sz="2400" dirty="0">
              <a:solidFill>
                <a:schemeClr val="accent4">
                  <a:lumMod val="75000"/>
                </a:schemeClr>
              </a:solidFill>
              <a:latin typeface="Times New Roman" pitchFamily="18" charset="0"/>
              <a:cs typeface="Times New Roman" pitchFamily="18" charset="0"/>
            </a:endParaRPr>
          </a:p>
          <a:p>
            <a:pPr>
              <a:buFont typeface="Wingdings" pitchFamily="2" charset="2"/>
              <a:buChar char="q"/>
            </a:pPr>
            <a:r>
              <a:rPr lang="en-US" sz="2400" dirty="0">
                <a:solidFill>
                  <a:schemeClr val="accent4">
                    <a:lumMod val="75000"/>
                  </a:schemeClr>
                </a:solidFill>
                <a:latin typeface="Times New Roman" pitchFamily="18" charset="0"/>
                <a:cs typeface="Times New Roman" pitchFamily="18" charset="0"/>
              </a:rPr>
              <a:t>  Stage 6- stage 5 plus </a:t>
            </a:r>
            <a:r>
              <a:rPr lang="en-US" sz="2400" dirty="0" err="1">
                <a:solidFill>
                  <a:schemeClr val="accent4">
                    <a:lumMod val="75000"/>
                  </a:schemeClr>
                </a:solidFill>
                <a:latin typeface="Times New Roman" pitchFamily="18" charset="0"/>
                <a:cs typeface="Times New Roman" pitchFamily="18" charset="0"/>
              </a:rPr>
              <a:t>premotor</a:t>
            </a:r>
            <a:r>
              <a:rPr lang="en-US" sz="2400" dirty="0">
                <a:solidFill>
                  <a:schemeClr val="accent4">
                    <a:lumMod val="75000"/>
                  </a:schemeClr>
                </a:solidFill>
                <a:latin typeface="Times New Roman" pitchFamily="18" charset="0"/>
                <a:cs typeface="Times New Roman" pitchFamily="18" charset="0"/>
              </a:rPr>
              <a:t> area.</a:t>
            </a:r>
          </a:p>
          <a:p>
            <a:pPr>
              <a:buNone/>
            </a:pPr>
            <a:endParaRPr lang="en-US" sz="1500" b="1" i="1" dirty="0">
              <a:solidFill>
                <a:schemeClr val="accent1"/>
              </a:solidFill>
            </a:endParaRPr>
          </a:p>
          <a:p>
            <a:pPr>
              <a:buNone/>
            </a:pPr>
            <a:r>
              <a:rPr lang="en-US" sz="1500" b="1" i="1" dirty="0">
                <a:solidFill>
                  <a:schemeClr val="accent1"/>
                </a:solidFill>
              </a:rPr>
              <a:t>Clinical desk </a:t>
            </a:r>
            <a:r>
              <a:rPr lang="en-US" sz="1500" b="1" i="1" dirty="0" err="1">
                <a:solidFill>
                  <a:schemeClr val="accent1"/>
                </a:solidFill>
              </a:rPr>
              <a:t>referance</a:t>
            </a:r>
            <a:r>
              <a:rPr lang="en-US" sz="1500" b="1" i="1" dirty="0">
                <a:solidFill>
                  <a:schemeClr val="accent1"/>
                </a:solidFill>
              </a:rPr>
              <a:t> </a:t>
            </a:r>
            <a:r>
              <a:rPr lang="en-US" sz="1500" b="1" i="1" dirty="0" err="1">
                <a:solidFill>
                  <a:schemeClr val="accent1"/>
                </a:solidFill>
              </a:rPr>
              <a:t>parkinsons</a:t>
            </a:r>
            <a:r>
              <a:rPr lang="en-US" sz="1500" b="1" i="1" dirty="0">
                <a:solidFill>
                  <a:schemeClr val="accent1"/>
                </a:solidFill>
              </a:rPr>
              <a:t> disease by </a:t>
            </a:r>
            <a:r>
              <a:rPr lang="en-US" sz="1500" b="1" i="1" dirty="0" err="1">
                <a:solidFill>
                  <a:schemeClr val="accent1"/>
                </a:solidFill>
              </a:rPr>
              <a:t>donald</a:t>
            </a:r>
            <a:r>
              <a:rPr lang="en-US" sz="1500" b="1" i="1" dirty="0">
                <a:solidFill>
                  <a:schemeClr val="accent1"/>
                </a:solidFill>
              </a:rPr>
              <a:t> </a:t>
            </a:r>
            <a:r>
              <a:rPr lang="en-US" sz="1500" b="1" i="1" dirty="0" err="1">
                <a:solidFill>
                  <a:schemeClr val="accent1"/>
                </a:solidFill>
              </a:rPr>
              <a:t>grosset,katherine</a:t>
            </a:r>
            <a:r>
              <a:rPr lang="en-US" sz="1500" b="1" i="1" dirty="0">
                <a:solidFill>
                  <a:schemeClr val="accent1"/>
                </a:solidFill>
              </a:rPr>
              <a:t> </a:t>
            </a:r>
            <a:r>
              <a:rPr lang="en-US" sz="1500" b="1" i="1" dirty="0" err="1">
                <a:solidFill>
                  <a:schemeClr val="accent1"/>
                </a:solidFill>
              </a:rPr>
              <a:t>grosset</a:t>
            </a:r>
            <a:endParaRPr lang="en-US" sz="1500" b="1" i="1" dirty="0">
              <a:solidFill>
                <a:schemeClr val="accent1"/>
              </a:solidFill>
            </a:endParaRPr>
          </a:p>
          <a:p>
            <a:pPr>
              <a:buNone/>
            </a:pPr>
            <a:r>
              <a:rPr lang="en-US" sz="1500" b="1" i="1" dirty="0">
                <a:solidFill>
                  <a:schemeClr val="accent1"/>
                </a:solidFill>
              </a:rPr>
              <a:t>        </a:t>
            </a:r>
            <a:endParaRPr lang="en-US" sz="1500" dirty="0">
              <a:solidFill>
                <a:schemeClr val="accent4">
                  <a:lumMod val="75000"/>
                </a:schemeClr>
              </a:solidFill>
              <a:latin typeface="Times New Roman" pitchFamily="18" charset="0"/>
              <a:cs typeface="Times New Roman" pitchFamily="18" charset="0"/>
            </a:endParaRPr>
          </a:p>
          <a:p>
            <a:pPr>
              <a:buFont typeface="Wingdings" pitchFamily="2" charset="2"/>
              <a:buChar char="q"/>
            </a:pPr>
            <a:endParaRPr lang="en-US" sz="2400" dirty="0">
              <a:solidFill>
                <a:schemeClr val="accent4">
                  <a:lumMod val="75000"/>
                </a:schemeClr>
              </a:solidFill>
              <a:latin typeface="Times New Roman" pitchFamily="18" charset="0"/>
              <a:cs typeface="Times New Roman" pitchFamily="18" charset="0"/>
            </a:endParaRPr>
          </a:p>
          <a:p>
            <a:pPr>
              <a:buFont typeface="Wingdings" pitchFamily="2" charset="2"/>
              <a:buChar char="q"/>
            </a:pPr>
            <a:endParaRPr lang="en-US" sz="2400"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i-FI" sz="4400" b="1" dirty="0">
                <a:solidFill>
                  <a:schemeClr val="accent2"/>
                </a:solidFill>
                <a:effectLst>
                  <a:outerShdw blurRad="38100" dist="38100" dir="2700000" algn="tl">
                    <a:srgbClr val="000000"/>
                  </a:outerShdw>
                </a:effectLst>
                <a:latin typeface="Times New Roman" pitchFamily="18" charset="0"/>
                <a:cs typeface="Times New Roman" pitchFamily="18" charset="0"/>
              </a:rPr>
              <a:t>Functional neuroanatomy of PD</a:t>
            </a:r>
            <a:endParaRPr lang="en-US" sz="4400"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marL="571500" indent="-571500">
              <a:buClr>
                <a:srgbClr val="6699FF"/>
              </a:buClr>
              <a:buSzPct val="130000"/>
              <a:buFont typeface="Wingdings" pitchFamily="2" charset="2"/>
              <a:buChar char="§"/>
            </a:pPr>
            <a:r>
              <a:rPr lang="fi-FI" sz="2800" b="1" dirty="0">
                <a:solidFill>
                  <a:schemeClr val="accent4">
                    <a:lumMod val="75000"/>
                  </a:schemeClr>
                </a:solidFill>
                <a:latin typeface="Times New Roman" pitchFamily="18" charset="0"/>
                <a:cs typeface="Times New Roman" pitchFamily="18" charset="0"/>
              </a:rPr>
              <a:t>Substantia nigra: The major origin of the dopaminergic innervation of the striatum.</a:t>
            </a:r>
          </a:p>
          <a:p>
            <a:pPr marL="571500" indent="-571500">
              <a:buClr>
                <a:srgbClr val="6699FF"/>
              </a:buClr>
              <a:buSzPct val="130000"/>
              <a:buFont typeface="Wingdings" pitchFamily="2" charset="2"/>
              <a:buChar char="§"/>
            </a:pPr>
            <a:r>
              <a:rPr lang="fi-FI" sz="2800" b="1" dirty="0">
                <a:solidFill>
                  <a:schemeClr val="accent4">
                    <a:lumMod val="75000"/>
                  </a:schemeClr>
                </a:solidFill>
                <a:latin typeface="Times New Roman" pitchFamily="18" charset="0"/>
                <a:cs typeface="Times New Roman" pitchFamily="18" charset="0"/>
              </a:rPr>
              <a:t>Part of extrapyramidal system which processes information coming from the cortex to the striatum, returning it back to the cortex through the thalamus.</a:t>
            </a:r>
          </a:p>
          <a:p>
            <a:pPr marL="571500" indent="-571500">
              <a:buClr>
                <a:srgbClr val="6699FF"/>
              </a:buClr>
              <a:buSzPct val="130000"/>
              <a:buFont typeface="Wingdings" pitchFamily="2" charset="2"/>
              <a:buChar char="§"/>
            </a:pPr>
            <a:r>
              <a:rPr lang="fi-FI" sz="2800" b="1" dirty="0">
                <a:solidFill>
                  <a:schemeClr val="accent4">
                    <a:lumMod val="75000"/>
                  </a:schemeClr>
                </a:solidFill>
                <a:latin typeface="Times New Roman" pitchFamily="18" charset="0"/>
                <a:cs typeface="Times New Roman" pitchFamily="18" charset="0"/>
              </a:rPr>
              <a:t>One major function of the striatum is the regulation of posture and muscle tonus.</a:t>
            </a:r>
            <a:r>
              <a:rPr lang="fi-FI" sz="2800" b="1" dirty="0">
                <a:solidFill>
                  <a:schemeClr val="accent4">
                    <a:lumMod val="75000"/>
                  </a:schemeClr>
                </a:solidFill>
                <a:effectLst>
                  <a:outerShdw blurRad="38100" dist="38100" dir="2700000" algn="tl">
                    <a:srgbClr val="000000"/>
                  </a:outerShdw>
                </a:effectLst>
                <a:latin typeface="Times New Roman" pitchFamily="18" charset="0"/>
                <a:cs typeface="Times New Roman" pitchFamily="18" charset="0"/>
              </a:rPr>
              <a:t> </a:t>
            </a:r>
          </a:p>
          <a:p>
            <a:pPr marL="571500" indent="-571500">
              <a:buClr>
                <a:srgbClr val="6699FF"/>
              </a:buClr>
              <a:buSzPct val="130000"/>
              <a:buFont typeface="Wingdings" pitchFamily="2" charset="2"/>
              <a:buChar char="§"/>
            </a:pPr>
            <a:r>
              <a:rPr lang="fi-FI" sz="2800" b="1" dirty="0">
                <a:solidFill>
                  <a:schemeClr val="accent4">
                    <a:lumMod val="75000"/>
                  </a:schemeClr>
                </a:solidFill>
                <a:effectLst>
                  <a:outerShdw blurRad="38100" dist="38100" dir="2700000" algn="tl">
                    <a:srgbClr val="000000"/>
                  </a:outerShdw>
                </a:effectLst>
                <a:latin typeface="Times New Roman" pitchFamily="18" charset="0"/>
                <a:cs typeface="Times New Roman" pitchFamily="18" charset="0"/>
              </a:rPr>
              <a:t>PD symptoms become manifest when about 50-60 % of the DA-containing neurons in the substantia nigra and 70-80 % of striatal DA are lost.</a:t>
            </a:r>
          </a:p>
          <a:p>
            <a:pPr marL="571500" indent="-571500">
              <a:buClr>
                <a:srgbClr val="6699FF"/>
              </a:buClr>
              <a:buSzPct val="130000"/>
              <a:buFont typeface="Wingdings" pitchFamily="2" charset="2"/>
              <a:buChar char="§"/>
            </a:pPr>
            <a:endParaRPr lang="fi-FI" sz="2800" b="1" dirty="0">
              <a:solidFill>
                <a:schemeClr val="accent4">
                  <a:lumMod val="75000"/>
                </a:schemeClr>
              </a:solidFill>
              <a:latin typeface="Times New Roman" pitchFamily="18" charset="0"/>
              <a:cs typeface="Times New Roman" pitchFamily="18" charset="0"/>
            </a:endParaRPr>
          </a:p>
          <a:p>
            <a:pPr marL="571500" indent="-571500">
              <a:buClr>
                <a:srgbClr val="6699FF"/>
              </a:buClr>
              <a:buSzPct val="130000"/>
              <a:buFont typeface="Wingdings" pitchFamily="2" charset="2"/>
              <a:buChar char="§"/>
            </a:pPr>
            <a:endParaRPr lang="fi-FI" sz="2800" b="1" dirty="0">
              <a:solidFill>
                <a:schemeClr val="accent4">
                  <a:lumMod val="7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84225" y="161925"/>
            <a:ext cx="7772400" cy="1143000"/>
          </a:xfrm>
          <a:noFill/>
          <a:ln/>
        </p:spPr>
        <p:txBody>
          <a:bodyPr/>
          <a:lstStyle/>
          <a:p>
            <a:r>
              <a:rPr lang="fi-FI" sz="2800" u="none" dirty="0">
                <a:solidFill>
                  <a:schemeClr val="bg1"/>
                </a:solidFill>
                <a:latin typeface="Times New Roman" pitchFamily="18" charset="0"/>
                <a:cs typeface="Times New Roman" pitchFamily="18" charset="0"/>
              </a:rPr>
              <a:t>Substantia nigra and the extrapyramidal system</a:t>
            </a:r>
          </a:p>
        </p:txBody>
      </p:sp>
      <p:grpSp>
        <p:nvGrpSpPr>
          <p:cNvPr id="2" name="Group 46"/>
          <p:cNvGrpSpPr>
            <a:grpSpLocks/>
          </p:cNvGrpSpPr>
          <p:nvPr/>
        </p:nvGrpSpPr>
        <p:grpSpPr bwMode="auto">
          <a:xfrm>
            <a:off x="1687513" y="1395413"/>
            <a:ext cx="5848350" cy="4752975"/>
            <a:chOff x="933" y="1079"/>
            <a:chExt cx="3684" cy="2994"/>
          </a:xfrm>
        </p:grpSpPr>
        <p:sp>
          <p:nvSpPr>
            <p:cNvPr id="38915" name="Rectangle 3"/>
            <p:cNvSpPr>
              <a:spLocks noChangeArrowheads="1"/>
            </p:cNvSpPr>
            <p:nvPr/>
          </p:nvSpPr>
          <p:spPr bwMode="auto">
            <a:xfrm>
              <a:off x="933" y="1079"/>
              <a:ext cx="3684" cy="2994"/>
            </a:xfrm>
            <a:prstGeom prst="rect">
              <a:avLst/>
            </a:prstGeom>
            <a:solidFill>
              <a:srgbClr val="FFFFFF"/>
            </a:solidFill>
            <a:ln w="25400">
              <a:solidFill>
                <a:srgbClr val="000000"/>
              </a:solidFill>
              <a:miter lim="800000"/>
              <a:headEnd/>
              <a:tailEnd/>
            </a:ln>
            <a:effectLst/>
          </p:spPr>
          <p:txBody>
            <a:bodyPr wrap="none" anchor="ctr"/>
            <a:lstStyle/>
            <a:p>
              <a:endParaRPr lang="en-US"/>
            </a:p>
          </p:txBody>
        </p:sp>
        <p:sp>
          <p:nvSpPr>
            <p:cNvPr id="38916" name="Rectangle 4"/>
            <p:cNvSpPr>
              <a:spLocks noChangeArrowheads="1"/>
            </p:cNvSpPr>
            <p:nvPr/>
          </p:nvSpPr>
          <p:spPr bwMode="auto">
            <a:xfrm>
              <a:off x="1295" y="1188"/>
              <a:ext cx="2779" cy="230"/>
            </a:xfrm>
            <a:prstGeom prst="rect">
              <a:avLst/>
            </a:prstGeom>
            <a:solidFill>
              <a:srgbClr val="FFFFFF"/>
            </a:solidFill>
            <a:ln w="25400">
              <a:solidFill>
                <a:srgbClr val="000000"/>
              </a:solidFill>
              <a:miter lim="800000"/>
              <a:headEnd/>
              <a:tailEnd/>
            </a:ln>
            <a:effectLst/>
          </p:spPr>
          <p:txBody>
            <a:bodyPr lIns="92075" tIns="46038" rIns="92075" bIns="46038"/>
            <a:lstStyle/>
            <a:p>
              <a:pPr eaLnBrk="0" hangingPunct="0"/>
              <a:r>
                <a:rPr lang="fi-FI" b="1" baseline="0">
                  <a:latin typeface="Times New Roman" pitchFamily="18" charset="0"/>
                </a:rPr>
                <a:t>                      CORTEX</a:t>
              </a:r>
            </a:p>
          </p:txBody>
        </p:sp>
        <p:sp>
          <p:nvSpPr>
            <p:cNvPr id="38917" name="Rectangle 5"/>
            <p:cNvSpPr>
              <a:spLocks noChangeArrowheads="1"/>
            </p:cNvSpPr>
            <p:nvPr/>
          </p:nvSpPr>
          <p:spPr bwMode="auto">
            <a:xfrm>
              <a:off x="1539" y="2554"/>
              <a:ext cx="420" cy="28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600" b="1" baseline="0">
                  <a:latin typeface="Times New Roman" pitchFamily="18" charset="0"/>
                </a:rPr>
                <a:t>SNc</a:t>
              </a:r>
            </a:p>
          </p:txBody>
        </p:sp>
        <p:sp>
          <p:nvSpPr>
            <p:cNvPr id="38918" name="Rectangle 6"/>
            <p:cNvSpPr>
              <a:spLocks noChangeArrowheads="1"/>
            </p:cNvSpPr>
            <p:nvPr/>
          </p:nvSpPr>
          <p:spPr bwMode="auto">
            <a:xfrm>
              <a:off x="2638" y="2497"/>
              <a:ext cx="482" cy="28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600" b="1" baseline="0">
                  <a:latin typeface="Times New Roman" pitchFamily="18" charset="0"/>
                </a:rPr>
                <a:t>GPe</a:t>
              </a:r>
            </a:p>
          </p:txBody>
        </p:sp>
        <p:sp>
          <p:nvSpPr>
            <p:cNvPr id="38919" name="Rectangle 7"/>
            <p:cNvSpPr>
              <a:spLocks noChangeArrowheads="1"/>
            </p:cNvSpPr>
            <p:nvPr/>
          </p:nvSpPr>
          <p:spPr bwMode="auto">
            <a:xfrm>
              <a:off x="3530" y="2952"/>
              <a:ext cx="421" cy="28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600" b="1" baseline="0">
                  <a:latin typeface="Times New Roman" pitchFamily="18" charset="0"/>
                </a:rPr>
                <a:t>GPi</a:t>
              </a:r>
            </a:p>
          </p:txBody>
        </p:sp>
        <p:sp>
          <p:nvSpPr>
            <p:cNvPr id="38920" name="Rectangle 8"/>
            <p:cNvSpPr>
              <a:spLocks noChangeArrowheads="1"/>
            </p:cNvSpPr>
            <p:nvPr/>
          </p:nvSpPr>
          <p:spPr bwMode="auto">
            <a:xfrm>
              <a:off x="2630" y="2952"/>
              <a:ext cx="484" cy="28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r>
                <a:rPr lang="fi-FI" sz="1600" b="1" baseline="0">
                  <a:latin typeface="Times New Roman" pitchFamily="18" charset="0"/>
                </a:rPr>
                <a:t>STN</a:t>
              </a:r>
            </a:p>
          </p:txBody>
        </p:sp>
        <p:sp>
          <p:nvSpPr>
            <p:cNvPr id="38921" name="Rectangle 9"/>
            <p:cNvSpPr>
              <a:spLocks noChangeArrowheads="1"/>
            </p:cNvSpPr>
            <p:nvPr/>
          </p:nvSpPr>
          <p:spPr bwMode="auto">
            <a:xfrm>
              <a:off x="1854" y="2952"/>
              <a:ext cx="420" cy="28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600" b="1" baseline="0">
                  <a:latin typeface="Times New Roman" pitchFamily="18" charset="0"/>
                </a:rPr>
                <a:t>SNr</a:t>
              </a:r>
            </a:p>
          </p:txBody>
        </p:sp>
        <p:sp>
          <p:nvSpPr>
            <p:cNvPr id="38922" name="Line 10"/>
            <p:cNvSpPr>
              <a:spLocks noChangeShapeType="1"/>
            </p:cNvSpPr>
            <p:nvPr/>
          </p:nvSpPr>
          <p:spPr bwMode="auto">
            <a:xfrm>
              <a:off x="3711" y="2326"/>
              <a:ext cx="0" cy="625"/>
            </a:xfrm>
            <a:prstGeom prst="line">
              <a:avLst/>
            </a:prstGeom>
            <a:noFill/>
            <a:ln w="12700">
              <a:solidFill>
                <a:srgbClr val="000000"/>
              </a:solidFill>
              <a:round/>
              <a:headEnd type="none" w="sm" len="sm"/>
              <a:tailEnd type="stealth" w="med" len="med"/>
            </a:ln>
            <a:effectLst/>
          </p:spPr>
          <p:txBody>
            <a:bodyPr/>
            <a:lstStyle/>
            <a:p>
              <a:endParaRPr lang="en-US"/>
            </a:p>
          </p:txBody>
        </p:sp>
        <p:sp>
          <p:nvSpPr>
            <p:cNvPr id="38923" name="Line 11"/>
            <p:cNvSpPr>
              <a:spLocks noChangeShapeType="1"/>
            </p:cNvSpPr>
            <p:nvPr/>
          </p:nvSpPr>
          <p:spPr bwMode="auto">
            <a:xfrm>
              <a:off x="2865" y="2780"/>
              <a:ext cx="0" cy="171"/>
            </a:xfrm>
            <a:prstGeom prst="line">
              <a:avLst/>
            </a:prstGeom>
            <a:noFill/>
            <a:ln w="12700">
              <a:solidFill>
                <a:srgbClr val="000000"/>
              </a:solidFill>
              <a:round/>
              <a:headEnd type="none" w="sm" len="sm"/>
              <a:tailEnd type="stealth" w="med" len="med"/>
            </a:ln>
            <a:effectLst/>
          </p:spPr>
          <p:txBody>
            <a:bodyPr/>
            <a:lstStyle/>
            <a:p>
              <a:endParaRPr lang="en-US"/>
            </a:p>
          </p:txBody>
        </p:sp>
        <p:sp>
          <p:nvSpPr>
            <p:cNvPr id="38924" name="Line 12"/>
            <p:cNvSpPr>
              <a:spLocks noChangeShapeType="1"/>
            </p:cNvSpPr>
            <p:nvPr/>
          </p:nvSpPr>
          <p:spPr bwMode="auto">
            <a:xfrm>
              <a:off x="2745" y="1417"/>
              <a:ext cx="0" cy="341"/>
            </a:xfrm>
            <a:prstGeom prst="line">
              <a:avLst/>
            </a:prstGeom>
            <a:noFill/>
            <a:ln w="25400">
              <a:solidFill>
                <a:srgbClr val="000000"/>
              </a:solidFill>
              <a:round/>
              <a:headEnd type="none" w="sm" len="sm"/>
              <a:tailEnd type="stealth" w="med" len="med"/>
            </a:ln>
            <a:effectLst/>
          </p:spPr>
          <p:txBody>
            <a:bodyPr/>
            <a:lstStyle/>
            <a:p>
              <a:endParaRPr lang="en-US"/>
            </a:p>
          </p:txBody>
        </p:sp>
        <p:sp>
          <p:nvSpPr>
            <p:cNvPr id="38925" name="Line 13"/>
            <p:cNvSpPr>
              <a:spLocks noChangeShapeType="1"/>
            </p:cNvSpPr>
            <p:nvPr/>
          </p:nvSpPr>
          <p:spPr bwMode="auto">
            <a:xfrm>
              <a:off x="3409" y="1417"/>
              <a:ext cx="0" cy="341"/>
            </a:xfrm>
            <a:prstGeom prst="line">
              <a:avLst/>
            </a:prstGeom>
            <a:noFill/>
            <a:ln w="25400">
              <a:solidFill>
                <a:srgbClr val="000000"/>
              </a:solidFill>
              <a:round/>
              <a:headEnd type="none" w="sm" len="sm"/>
              <a:tailEnd type="stealth" w="med" len="med"/>
            </a:ln>
            <a:effectLst/>
          </p:spPr>
          <p:txBody>
            <a:bodyPr/>
            <a:lstStyle/>
            <a:p>
              <a:endParaRPr lang="en-US"/>
            </a:p>
          </p:txBody>
        </p:sp>
        <p:sp>
          <p:nvSpPr>
            <p:cNvPr id="38926" name="Line 14"/>
            <p:cNvSpPr>
              <a:spLocks noChangeShapeType="1"/>
            </p:cNvSpPr>
            <p:nvPr/>
          </p:nvSpPr>
          <p:spPr bwMode="auto">
            <a:xfrm>
              <a:off x="2081" y="1417"/>
              <a:ext cx="0" cy="341"/>
            </a:xfrm>
            <a:prstGeom prst="line">
              <a:avLst/>
            </a:prstGeom>
            <a:noFill/>
            <a:ln w="25400">
              <a:solidFill>
                <a:srgbClr val="000000"/>
              </a:solidFill>
              <a:round/>
              <a:headEnd type="none" w="sm" len="sm"/>
              <a:tailEnd type="stealth" w="med" len="med"/>
            </a:ln>
            <a:effectLst/>
          </p:spPr>
          <p:txBody>
            <a:bodyPr/>
            <a:lstStyle/>
            <a:p>
              <a:endParaRPr lang="en-US"/>
            </a:p>
          </p:txBody>
        </p:sp>
        <p:sp>
          <p:nvSpPr>
            <p:cNvPr id="38927" name="Rectangle 15"/>
            <p:cNvSpPr>
              <a:spLocks noChangeArrowheads="1"/>
            </p:cNvSpPr>
            <p:nvPr/>
          </p:nvSpPr>
          <p:spPr bwMode="auto">
            <a:xfrm>
              <a:off x="1657" y="3404"/>
              <a:ext cx="2356" cy="229"/>
            </a:xfrm>
            <a:prstGeom prst="rect">
              <a:avLst/>
            </a:prstGeom>
            <a:solidFill>
              <a:srgbClr val="FFFFFF"/>
            </a:solidFill>
            <a:ln w="25400">
              <a:solidFill>
                <a:srgbClr val="000000"/>
              </a:solidFill>
              <a:miter lim="800000"/>
              <a:headEnd/>
              <a:tailEnd/>
            </a:ln>
            <a:effectLst/>
          </p:spPr>
          <p:txBody>
            <a:bodyPr lIns="92075" tIns="46038" rIns="92075" bIns="46038"/>
            <a:lstStyle/>
            <a:p>
              <a:pPr eaLnBrk="0" hangingPunct="0"/>
              <a:r>
                <a:rPr lang="fi-FI" b="1" baseline="0">
                  <a:latin typeface="Times New Roman" pitchFamily="18" charset="0"/>
                </a:rPr>
                <a:t>              THALAMUS</a:t>
              </a:r>
            </a:p>
          </p:txBody>
        </p:sp>
        <p:sp>
          <p:nvSpPr>
            <p:cNvPr id="38928" name="Line 16"/>
            <p:cNvSpPr>
              <a:spLocks noChangeShapeType="1"/>
            </p:cNvSpPr>
            <p:nvPr/>
          </p:nvSpPr>
          <p:spPr bwMode="auto">
            <a:xfrm>
              <a:off x="3711" y="3235"/>
              <a:ext cx="0" cy="170"/>
            </a:xfrm>
            <a:prstGeom prst="line">
              <a:avLst/>
            </a:prstGeom>
            <a:noFill/>
            <a:ln w="12700">
              <a:solidFill>
                <a:srgbClr val="000000"/>
              </a:solidFill>
              <a:round/>
              <a:headEnd type="none" w="sm" len="sm"/>
              <a:tailEnd type="stealth" w="med" len="med"/>
            </a:ln>
            <a:effectLst/>
          </p:spPr>
          <p:txBody>
            <a:bodyPr/>
            <a:lstStyle/>
            <a:p>
              <a:endParaRPr lang="en-US"/>
            </a:p>
          </p:txBody>
        </p:sp>
        <p:sp>
          <p:nvSpPr>
            <p:cNvPr id="38929" name="Line 17"/>
            <p:cNvSpPr>
              <a:spLocks noChangeShapeType="1"/>
            </p:cNvSpPr>
            <p:nvPr/>
          </p:nvSpPr>
          <p:spPr bwMode="auto">
            <a:xfrm>
              <a:off x="2081" y="3235"/>
              <a:ext cx="0" cy="170"/>
            </a:xfrm>
            <a:prstGeom prst="line">
              <a:avLst/>
            </a:prstGeom>
            <a:noFill/>
            <a:ln w="12700">
              <a:solidFill>
                <a:srgbClr val="000000"/>
              </a:solidFill>
              <a:round/>
              <a:headEnd type="none" w="sm" len="sm"/>
              <a:tailEnd type="stealth" w="med" len="med"/>
            </a:ln>
            <a:effectLst/>
          </p:spPr>
          <p:txBody>
            <a:bodyPr/>
            <a:lstStyle/>
            <a:p>
              <a:endParaRPr lang="en-US"/>
            </a:p>
          </p:txBody>
        </p:sp>
        <p:sp>
          <p:nvSpPr>
            <p:cNvPr id="38930" name="Line 18"/>
            <p:cNvSpPr>
              <a:spLocks noChangeShapeType="1"/>
            </p:cNvSpPr>
            <p:nvPr/>
          </p:nvSpPr>
          <p:spPr bwMode="auto">
            <a:xfrm flipH="1">
              <a:off x="1356" y="2676"/>
              <a:ext cx="182" cy="0"/>
            </a:xfrm>
            <a:prstGeom prst="line">
              <a:avLst/>
            </a:prstGeom>
            <a:noFill/>
            <a:ln w="12700">
              <a:solidFill>
                <a:srgbClr val="000000"/>
              </a:solidFill>
              <a:round/>
              <a:headEnd type="none" w="sm" len="sm"/>
              <a:tailEnd type="none" w="sm" len="sm"/>
            </a:ln>
            <a:effectLst/>
          </p:spPr>
          <p:txBody>
            <a:bodyPr/>
            <a:lstStyle/>
            <a:p>
              <a:endParaRPr lang="en-US"/>
            </a:p>
          </p:txBody>
        </p:sp>
        <p:sp>
          <p:nvSpPr>
            <p:cNvPr id="38931" name="Line 19"/>
            <p:cNvSpPr>
              <a:spLocks noChangeShapeType="1"/>
            </p:cNvSpPr>
            <p:nvPr/>
          </p:nvSpPr>
          <p:spPr bwMode="auto">
            <a:xfrm flipV="1">
              <a:off x="1356" y="1952"/>
              <a:ext cx="0" cy="724"/>
            </a:xfrm>
            <a:prstGeom prst="line">
              <a:avLst/>
            </a:prstGeom>
            <a:noFill/>
            <a:ln w="12700">
              <a:solidFill>
                <a:srgbClr val="000000"/>
              </a:solidFill>
              <a:round/>
              <a:headEnd type="none" w="sm" len="sm"/>
              <a:tailEnd type="none" w="sm" len="sm"/>
            </a:ln>
            <a:effectLst/>
          </p:spPr>
          <p:txBody>
            <a:bodyPr/>
            <a:lstStyle/>
            <a:p>
              <a:endParaRPr lang="en-US"/>
            </a:p>
          </p:txBody>
        </p:sp>
        <p:sp>
          <p:nvSpPr>
            <p:cNvPr id="38932" name="Line 20"/>
            <p:cNvSpPr>
              <a:spLocks noChangeShapeType="1"/>
            </p:cNvSpPr>
            <p:nvPr/>
          </p:nvSpPr>
          <p:spPr bwMode="auto">
            <a:xfrm>
              <a:off x="1839" y="2326"/>
              <a:ext cx="0" cy="227"/>
            </a:xfrm>
            <a:prstGeom prst="line">
              <a:avLst/>
            </a:prstGeom>
            <a:noFill/>
            <a:ln w="12700">
              <a:solidFill>
                <a:srgbClr val="000000"/>
              </a:solidFill>
              <a:round/>
              <a:headEnd type="none" w="sm" len="sm"/>
              <a:tailEnd type="stealth" w="med" len="med"/>
            </a:ln>
            <a:effectLst/>
          </p:spPr>
          <p:txBody>
            <a:bodyPr/>
            <a:lstStyle/>
            <a:p>
              <a:endParaRPr lang="en-US"/>
            </a:p>
          </p:txBody>
        </p:sp>
        <p:grpSp>
          <p:nvGrpSpPr>
            <p:cNvPr id="3" name="Group 28"/>
            <p:cNvGrpSpPr>
              <a:grpSpLocks/>
            </p:cNvGrpSpPr>
            <p:nvPr/>
          </p:nvGrpSpPr>
          <p:grpSpPr bwMode="auto">
            <a:xfrm>
              <a:off x="1657" y="1757"/>
              <a:ext cx="2356" cy="570"/>
              <a:chOff x="1657" y="1757"/>
              <a:chExt cx="2356" cy="570"/>
            </a:xfrm>
          </p:grpSpPr>
          <p:sp>
            <p:nvSpPr>
              <p:cNvPr id="38933" name="Rectangle 21"/>
              <p:cNvSpPr>
                <a:spLocks noChangeArrowheads="1"/>
              </p:cNvSpPr>
              <p:nvPr/>
            </p:nvSpPr>
            <p:spPr bwMode="auto">
              <a:xfrm>
                <a:off x="1657" y="1757"/>
                <a:ext cx="2356" cy="570"/>
              </a:xfrm>
              <a:prstGeom prst="rect">
                <a:avLst/>
              </a:prstGeom>
              <a:solidFill>
                <a:srgbClr val="FFFFFF"/>
              </a:solidFill>
              <a:ln w="25400">
                <a:solidFill>
                  <a:srgbClr val="000000"/>
                </a:solidFill>
                <a:miter lim="800000"/>
                <a:headEnd/>
                <a:tailEnd/>
              </a:ln>
              <a:effectLst/>
            </p:spPr>
            <p:txBody>
              <a:bodyPr lIns="92075" tIns="46038" rIns="92075" bIns="46038"/>
              <a:lstStyle/>
              <a:p>
                <a:pPr eaLnBrk="0" hangingPunct="0"/>
                <a:r>
                  <a:rPr lang="fi-FI" b="1" baseline="0">
                    <a:latin typeface="Times New Roman" pitchFamily="18" charset="0"/>
                  </a:rPr>
                  <a:t>            STRIATUM</a:t>
                </a:r>
              </a:p>
            </p:txBody>
          </p:sp>
          <p:sp>
            <p:nvSpPr>
              <p:cNvPr id="38934" name="Rectangle 22"/>
              <p:cNvSpPr>
                <a:spLocks noChangeArrowheads="1"/>
              </p:cNvSpPr>
              <p:nvPr/>
            </p:nvSpPr>
            <p:spPr bwMode="auto">
              <a:xfrm>
                <a:off x="3530" y="2100"/>
                <a:ext cx="300" cy="19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spcAft>
                    <a:spcPts val="300"/>
                  </a:spcAft>
                </a:pPr>
                <a:r>
                  <a:rPr lang="fi-FI" sz="1200" b="1" baseline="0">
                    <a:latin typeface="Times New Roman" pitchFamily="18" charset="0"/>
                  </a:rPr>
                  <a:t>D1</a:t>
                </a:r>
              </a:p>
            </p:txBody>
          </p:sp>
          <p:sp>
            <p:nvSpPr>
              <p:cNvPr id="38935" name="Rectangle 23"/>
              <p:cNvSpPr>
                <a:spLocks noChangeArrowheads="1"/>
              </p:cNvSpPr>
              <p:nvPr/>
            </p:nvSpPr>
            <p:spPr bwMode="auto">
              <a:xfrm>
                <a:off x="1719" y="2100"/>
                <a:ext cx="300" cy="19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200" b="1" baseline="0">
                    <a:latin typeface="Times New Roman" pitchFamily="18" charset="0"/>
                  </a:rPr>
                  <a:t>D1</a:t>
                </a:r>
              </a:p>
            </p:txBody>
          </p:sp>
          <p:sp>
            <p:nvSpPr>
              <p:cNvPr id="38936" name="Rectangle 24"/>
              <p:cNvSpPr>
                <a:spLocks noChangeArrowheads="1"/>
              </p:cNvSpPr>
              <p:nvPr/>
            </p:nvSpPr>
            <p:spPr bwMode="auto">
              <a:xfrm>
                <a:off x="2745" y="2100"/>
                <a:ext cx="300" cy="19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200" b="1" baseline="0">
                    <a:latin typeface="Times New Roman" pitchFamily="18" charset="0"/>
                  </a:rPr>
                  <a:t>D2</a:t>
                </a:r>
              </a:p>
            </p:txBody>
          </p:sp>
          <p:sp>
            <p:nvSpPr>
              <p:cNvPr id="38937" name="Line 25"/>
              <p:cNvSpPr>
                <a:spLocks noChangeShapeType="1"/>
              </p:cNvSpPr>
              <p:nvPr/>
            </p:nvSpPr>
            <p:spPr bwMode="auto">
              <a:xfrm>
                <a:off x="1839" y="1952"/>
                <a:ext cx="0" cy="147"/>
              </a:xfrm>
              <a:prstGeom prst="line">
                <a:avLst/>
              </a:prstGeom>
              <a:noFill/>
              <a:ln w="12700">
                <a:solidFill>
                  <a:srgbClr val="000000"/>
                </a:solidFill>
                <a:round/>
                <a:headEnd type="none" w="sm" len="sm"/>
                <a:tailEnd type="stealth" w="med" len="med"/>
              </a:ln>
              <a:effectLst/>
            </p:spPr>
            <p:txBody>
              <a:bodyPr/>
              <a:lstStyle/>
              <a:p>
                <a:endParaRPr lang="en-US"/>
              </a:p>
            </p:txBody>
          </p:sp>
          <p:sp>
            <p:nvSpPr>
              <p:cNvPr id="38938" name="Line 26"/>
              <p:cNvSpPr>
                <a:spLocks noChangeShapeType="1"/>
              </p:cNvSpPr>
              <p:nvPr/>
            </p:nvSpPr>
            <p:spPr bwMode="auto">
              <a:xfrm>
                <a:off x="2865" y="1952"/>
                <a:ext cx="0" cy="147"/>
              </a:xfrm>
              <a:prstGeom prst="line">
                <a:avLst/>
              </a:prstGeom>
              <a:noFill/>
              <a:ln w="12700">
                <a:solidFill>
                  <a:srgbClr val="000000"/>
                </a:solidFill>
                <a:round/>
                <a:headEnd type="none" w="sm" len="sm"/>
                <a:tailEnd type="stealth" w="med" len="med"/>
              </a:ln>
              <a:effectLst/>
            </p:spPr>
            <p:txBody>
              <a:bodyPr/>
              <a:lstStyle/>
              <a:p>
                <a:endParaRPr lang="en-US"/>
              </a:p>
            </p:txBody>
          </p:sp>
          <p:sp>
            <p:nvSpPr>
              <p:cNvPr id="38939" name="Line 27"/>
              <p:cNvSpPr>
                <a:spLocks noChangeShapeType="1"/>
              </p:cNvSpPr>
              <p:nvPr/>
            </p:nvSpPr>
            <p:spPr bwMode="auto">
              <a:xfrm>
                <a:off x="3710" y="1952"/>
                <a:ext cx="0" cy="156"/>
              </a:xfrm>
              <a:prstGeom prst="line">
                <a:avLst/>
              </a:prstGeom>
              <a:noFill/>
              <a:ln w="12700">
                <a:solidFill>
                  <a:srgbClr val="000000"/>
                </a:solidFill>
                <a:round/>
                <a:headEnd type="none" w="sm" len="sm"/>
                <a:tailEnd type="stealth" w="med" len="med"/>
              </a:ln>
              <a:effectLst/>
            </p:spPr>
            <p:txBody>
              <a:bodyPr/>
              <a:lstStyle/>
              <a:p>
                <a:endParaRPr lang="en-US"/>
              </a:p>
            </p:txBody>
          </p:sp>
        </p:grpSp>
        <p:sp>
          <p:nvSpPr>
            <p:cNvPr id="38941" name="Line 29"/>
            <p:cNvSpPr>
              <a:spLocks noChangeShapeType="1"/>
            </p:cNvSpPr>
            <p:nvPr/>
          </p:nvSpPr>
          <p:spPr bwMode="auto">
            <a:xfrm>
              <a:off x="4012" y="3528"/>
              <a:ext cx="423" cy="0"/>
            </a:xfrm>
            <a:prstGeom prst="line">
              <a:avLst/>
            </a:prstGeom>
            <a:noFill/>
            <a:ln w="12700">
              <a:solidFill>
                <a:srgbClr val="000000"/>
              </a:solidFill>
              <a:round/>
              <a:headEnd type="none" w="sm" len="sm"/>
              <a:tailEnd type="none" w="sm" len="sm"/>
            </a:ln>
            <a:effectLst/>
          </p:spPr>
          <p:txBody>
            <a:bodyPr/>
            <a:lstStyle/>
            <a:p>
              <a:endParaRPr lang="en-US"/>
            </a:p>
          </p:txBody>
        </p:sp>
        <p:sp>
          <p:nvSpPr>
            <p:cNvPr id="38942" name="Line 30"/>
            <p:cNvSpPr>
              <a:spLocks noChangeShapeType="1"/>
            </p:cNvSpPr>
            <p:nvPr/>
          </p:nvSpPr>
          <p:spPr bwMode="auto">
            <a:xfrm flipV="1">
              <a:off x="4435" y="1312"/>
              <a:ext cx="0" cy="2216"/>
            </a:xfrm>
            <a:prstGeom prst="line">
              <a:avLst/>
            </a:prstGeom>
            <a:noFill/>
            <a:ln w="12700">
              <a:solidFill>
                <a:srgbClr val="000000"/>
              </a:solidFill>
              <a:round/>
              <a:headEnd type="none" w="sm" len="sm"/>
              <a:tailEnd type="none" w="sm" len="sm"/>
            </a:ln>
            <a:effectLst/>
          </p:spPr>
          <p:txBody>
            <a:bodyPr/>
            <a:lstStyle/>
            <a:p>
              <a:endParaRPr lang="en-US"/>
            </a:p>
          </p:txBody>
        </p:sp>
        <p:sp>
          <p:nvSpPr>
            <p:cNvPr id="38943" name="Rectangle 31"/>
            <p:cNvSpPr>
              <a:spLocks noChangeArrowheads="1"/>
            </p:cNvSpPr>
            <p:nvPr/>
          </p:nvSpPr>
          <p:spPr bwMode="auto">
            <a:xfrm>
              <a:off x="2805" y="1573"/>
              <a:ext cx="241" cy="170"/>
            </a:xfrm>
            <a:prstGeom prst="rect">
              <a:avLst/>
            </a:prstGeom>
            <a:solidFill>
              <a:srgbClr val="FFFFFF"/>
            </a:solidFill>
            <a:ln w="9525">
              <a:noFill/>
              <a:miter lim="800000"/>
              <a:headEnd/>
              <a:tailEnd/>
            </a:ln>
            <a:effectLst/>
          </p:spPr>
          <p:txBody>
            <a:bodyPr lIns="92075" tIns="46038" rIns="92075" bIns="46038"/>
            <a:lstStyle/>
            <a:p>
              <a:pPr eaLnBrk="0" hangingPunct="0"/>
              <a:r>
                <a:rPr lang="fi-FI" sz="1600" b="1" baseline="0">
                  <a:latin typeface="Times New Roman" pitchFamily="18" charset="0"/>
                </a:rPr>
                <a:t>+</a:t>
              </a:r>
            </a:p>
          </p:txBody>
        </p:sp>
        <p:sp>
          <p:nvSpPr>
            <p:cNvPr id="38944" name="Rectangle 32"/>
            <p:cNvSpPr>
              <a:spLocks noChangeArrowheads="1"/>
            </p:cNvSpPr>
            <p:nvPr/>
          </p:nvSpPr>
          <p:spPr bwMode="auto">
            <a:xfrm>
              <a:off x="3771" y="2690"/>
              <a:ext cx="302" cy="227"/>
            </a:xfrm>
            <a:prstGeom prst="rect">
              <a:avLst/>
            </a:prstGeom>
            <a:solidFill>
              <a:srgbClr val="FFFFFF"/>
            </a:solidFill>
            <a:ln w="9525">
              <a:noFill/>
              <a:miter lim="800000"/>
              <a:headEnd/>
              <a:tailEnd/>
            </a:ln>
            <a:effectLst/>
          </p:spPr>
          <p:txBody>
            <a:bodyPr lIns="92075" tIns="46038" rIns="92075" bIns="46038"/>
            <a:lstStyle/>
            <a:p>
              <a:pPr eaLnBrk="0" hangingPunct="0"/>
              <a:r>
                <a:rPr lang="fi-FI" sz="1600" baseline="0">
                  <a:latin typeface="Symbol" pitchFamily="18" charset="2"/>
                </a:rPr>
                <a:t>-</a:t>
              </a:r>
            </a:p>
          </p:txBody>
        </p:sp>
        <p:sp>
          <p:nvSpPr>
            <p:cNvPr id="38945" name="Rectangle 33"/>
            <p:cNvSpPr>
              <a:spLocks noChangeArrowheads="1"/>
            </p:cNvSpPr>
            <p:nvPr/>
          </p:nvSpPr>
          <p:spPr bwMode="auto">
            <a:xfrm>
              <a:off x="2383" y="3088"/>
              <a:ext cx="241" cy="227"/>
            </a:xfrm>
            <a:prstGeom prst="rect">
              <a:avLst/>
            </a:prstGeom>
            <a:solidFill>
              <a:srgbClr val="FFFFFF"/>
            </a:solidFill>
            <a:ln w="9525">
              <a:noFill/>
              <a:miter lim="800000"/>
              <a:headEnd/>
              <a:tailEnd/>
            </a:ln>
            <a:effectLst/>
          </p:spPr>
          <p:txBody>
            <a:bodyPr lIns="92075" tIns="46038" rIns="92075" bIns="46038"/>
            <a:lstStyle/>
            <a:p>
              <a:pPr eaLnBrk="0" hangingPunct="0"/>
              <a:r>
                <a:rPr lang="fi-FI" sz="1600" baseline="0">
                  <a:latin typeface="Times New Roman" pitchFamily="18" charset="0"/>
                </a:rPr>
                <a:t>+</a:t>
              </a:r>
            </a:p>
          </p:txBody>
        </p:sp>
        <p:sp>
          <p:nvSpPr>
            <p:cNvPr id="38946" name="Rectangle 34"/>
            <p:cNvSpPr>
              <a:spLocks noChangeArrowheads="1"/>
            </p:cNvSpPr>
            <p:nvPr/>
          </p:nvSpPr>
          <p:spPr bwMode="auto">
            <a:xfrm>
              <a:off x="3167" y="3088"/>
              <a:ext cx="302" cy="227"/>
            </a:xfrm>
            <a:prstGeom prst="rect">
              <a:avLst/>
            </a:prstGeom>
            <a:solidFill>
              <a:srgbClr val="FFFFFF"/>
            </a:solidFill>
            <a:ln w="9525">
              <a:noFill/>
              <a:miter lim="800000"/>
              <a:headEnd/>
              <a:tailEnd/>
            </a:ln>
            <a:effectLst/>
          </p:spPr>
          <p:txBody>
            <a:bodyPr lIns="92075" tIns="46038" rIns="92075" bIns="46038"/>
            <a:lstStyle/>
            <a:p>
              <a:pPr eaLnBrk="0" hangingPunct="0"/>
              <a:r>
                <a:rPr lang="fi-FI" sz="1600" baseline="0">
                  <a:latin typeface="Times New Roman" pitchFamily="18" charset="0"/>
                </a:rPr>
                <a:t>+</a:t>
              </a:r>
            </a:p>
          </p:txBody>
        </p:sp>
        <p:sp>
          <p:nvSpPr>
            <p:cNvPr id="38947" name="Line 35"/>
            <p:cNvSpPr>
              <a:spLocks noChangeShapeType="1"/>
            </p:cNvSpPr>
            <p:nvPr/>
          </p:nvSpPr>
          <p:spPr bwMode="auto">
            <a:xfrm>
              <a:off x="1900" y="2463"/>
              <a:ext cx="60" cy="0"/>
            </a:xfrm>
            <a:prstGeom prst="line">
              <a:avLst/>
            </a:prstGeom>
            <a:noFill/>
            <a:ln w="12700">
              <a:solidFill>
                <a:srgbClr val="000000"/>
              </a:solidFill>
              <a:round/>
              <a:headEnd type="none" w="sm" len="sm"/>
              <a:tailEnd type="none" w="sm" len="sm"/>
            </a:ln>
            <a:effectLst/>
          </p:spPr>
          <p:txBody>
            <a:bodyPr/>
            <a:lstStyle/>
            <a:p>
              <a:endParaRPr lang="en-US"/>
            </a:p>
          </p:txBody>
        </p:sp>
        <p:sp>
          <p:nvSpPr>
            <p:cNvPr id="38948" name="Line 36"/>
            <p:cNvSpPr>
              <a:spLocks noChangeShapeType="1"/>
            </p:cNvSpPr>
            <p:nvPr/>
          </p:nvSpPr>
          <p:spPr bwMode="auto">
            <a:xfrm>
              <a:off x="2926" y="2406"/>
              <a:ext cx="60" cy="0"/>
            </a:xfrm>
            <a:prstGeom prst="line">
              <a:avLst/>
            </a:prstGeom>
            <a:noFill/>
            <a:ln w="12700">
              <a:solidFill>
                <a:srgbClr val="000000"/>
              </a:solidFill>
              <a:round/>
              <a:headEnd type="none" w="sm" len="sm"/>
              <a:tailEnd type="none" w="sm" len="sm"/>
            </a:ln>
            <a:effectLst/>
          </p:spPr>
          <p:txBody>
            <a:bodyPr/>
            <a:lstStyle/>
            <a:p>
              <a:endParaRPr lang="en-US"/>
            </a:p>
          </p:txBody>
        </p:sp>
        <p:sp>
          <p:nvSpPr>
            <p:cNvPr id="38949" name="Line 37"/>
            <p:cNvSpPr>
              <a:spLocks noChangeShapeType="1"/>
            </p:cNvSpPr>
            <p:nvPr/>
          </p:nvSpPr>
          <p:spPr bwMode="auto">
            <a:xfrm>
              <a:off x="2926" y="2861"/>
              <a:ext cx="60" cy="0"/>
            </a:xfrm>
            <a:prstGeom prst="line">
              <a:avLst/>
            </a:prstGeom>
            <a:noFill/>
            <a:ln w="12700">
              <a:solidFill>
                <a:srgbClr val="000000"/>
              </a:solidFill>
              <a:round/>
              <a:headEnd type="none" w="sm" len="sm"/>
              <a:tailEnd type="none" w="sm" len="sm"/>
            </a:ln>
            <a:effectLst/>
          </p:spPr>
          <p:txBody>
            <a:bodyPr/>
            <a:lstStyle/>
            <a:p>
              <a:endParaRPr lang="en-US"/>
            </a:p>
          </p:txBody>
        </p:sp>
        <p:sp>
          <p:nvSpPr>
            <p:cNvPr id="38950" name="Line 38"/>
            <p:cNvSpPr>
              <a:spLocks noChangeShapeType="1"/>
            </p:cNvSpPr>
            <p:nvPr/>
          </p:nvSpPr>
          <p:spPr bwMode="auto">
            <a:xfrm>
              <a:off x="3771" y="3315"/>
              <a:ext cx="60" cy="0"/>
            </a:xfrm>
            <a:prstGeom prst="line">
              <a:avLst/>
            </a:prstGeom>
            <a:noFill/>
            <a:ln w="12700">
              <a:solidFill>
                <a:srgbClr val="000000"/>
              </a:solidFill>
              <a:round/>
              <a:headEnd type="none" w="sm" len="sm"/>
              <a:tailEnd type="none" w="sm" len="sm"/>
            </a:ln>
            <a:effectLst/>
          </p:spPr>
          <p:txBody>
            <a:bodyPr/>
            <a:lstStyle/>
            <a:p>
              <a:endParaRPr lang="en-US"/>
            </a:p>
          </p:txBody>
        </p:sp>
        <p:sp>
          <p:nvSpPr>
            <p:cNvPr id="38951" name="Line 39"/>
            <p:cNvSpPr>
              <a:spLocks noChangeShapeType="1"/>
            </p:cNvSpPr>
            <p:nvPr/>
          </p:nvSpPr>
          <p:spPr bwMode="auto">
            <a:xfrm>
              <a:off x="2141" y="3315"/>
              <a:ext cx="61" cy="0"/>
            </a:xfrm>
            <a:prstGeom prst="line">
              <a:avLst/>
            </a:prstGeom>
            <a:noFill/>
            <a:ln w="12700">
              <a:solidFill>
                <a:srgbClr val="000000"/>
              </a:solidFill>
              <a:round/>
              <a:headEnd type="none" w="sm" len="sm"/>
              <a:tailEnd type="none" w="sm" len="sm"/>
            </a:ln>
            <a:effectLst/>
          </p:spPr>
          <p:txBody>
            <a:bodyPr/>
            <a:lstStyle/>
            <a:p>
              <a:endParaRPr lang="en-US"/>
            </a:p>
          </p:txBody>
        </p:sp>
        <p:sp>
          <p:nvSpPr>
            <p:cNvPr id="38952" name="Rectangle 40"/>
            <p:cNvSpPr>
              <a:spLocks noChangeArrowheads="1"/>
            </p:cNvSpPr>
            <p:nvPr/>
          </p:nvSpPr>
          <p:spPr bwMode="auto">
            <a:xfrm>
              <a:off x="4133" y="1327"/>
              <a:ext cx="242" cy="170"/>
            </a:xfrm>
            <a:prstGeom prst="rect">
              <a:avLst/>
            </a:prstGeom>
            <a:solidFill>
              <a:srgbClr val="FFFFFF"/>
            </a:solidFill>
            <a:ln w="9525">
              <a:noFill/>
              <a:miter lim="800000"/>
              <a:headEnd/>
              <a:tailEnd/>
            </a:ln>
            <a:effectLst/>
          </p:spPr>
          <p:txBody>
            <a:bodyPr lIns="92075" tIns="46038" rIns="92075" bIns="46038"/>
            <a:lstStyle/>
            <a:p>
              <a:pPr eaLnBrk="0" hangingPunct="0"/>
              <a:r>
                <a:rPr lang="fi-FI" sz="1600" baseline="0">
                  <a:latin typeface="Times New Roman" pitchFamily="18" charset="0"/>
                </a:rPr>
                <a:t>+</a:t>
              </a:r>
            </a:p>
          </p:txBody>
        </p:sp>
        <p:sp>
          <p:nvSpPr>
            <p:cNvPr id="38953" name="Line 41"/>
            <p:cNvSpPr>
              <a:spLocks noChangeShapeType="1"/>
            </p:cNvSpPr>
            <p:nvPr/>
          </p:nvSpPr>
          <p:spPr bwMode="auto">
            <a:xfrm flipH="1">
              <a:off x="1115" y="1307"/>
              <a:ext cx="181" cy="0"/>
            </a:xfrm>
            <a:prstGeom prst="line">
              <a:avLst/>
            </a:prstGeom>
            <a:noFill/>
            <a:ln w="12700">
              <a:solidFill>
                <a:srgbClr val="000000"/>
              </a:solidFill>
              <a:round/>
              <a:headEnd type="none" w="sm" len="sm"/>
              <a:tailEnd type="none" w="sm" len="sm"/>
            </a:ln>
            <a:effectLst/>
          </p:spPr>
          <p:txBody>
            <a:bodyPr/>
            <a:lstStyle/>
            <a:p>
              <a:endParaRPr lang="en-US"/>
            </a:p>
          </p:txBody>
        </p:sp>
        <p:sp>
          <p:nvSpPr>
            <p:cNvPr id="38954" name="Line 42"/>
            <p:cNvSpPr>
              <a:spLocks noChangeShapeType="1"/>
            </p:cNvSpPr>
            <p:nvPr/>
          </p:nvSpPr>
          <p:spPr bwMode="auto">
            <a:xfrm>
              <a:off x="1115" y="1307"/>
              <a:ext cx="0" cy="2614"/>
            </a:xfrm>
            <a:prstGeom prst="line">
              <a:avLst/>
            </a:prstGeom>
            <a:noFill/>
            <a:ln w="12700">
              <a:solidFill>
                <a:srgbClr val="000000"/>
              </a:solidFill>
              <a:round/>
              <a:headEnd type="none" w="sm" len="sm"/>
              <a:tailEnd type="none" w="sm" len="sm"/>
            </a:ln>
            <a:effectLst/>
          </p:spPr>
          <p:txBody>
            <a:bodyPr/>
            <a:lstStyle/>
            <a:p>
              <a:endParaRPr lang="en-US"/>
            </a:p>
          </p:txBody>
        </p:sp>
        <p:sp>
          <p:nvSpPr>
            <p:cNvPr id="38955" name="Line 43"/>
            <p:cNvSpPr>
              <a:spLocks noChangeShapeType="1"/>
            </p:cNvSpPr>
            <p:nvPr/>
          </p:nvSpPr>
          <p:spPr bwMode="auto">
            <a:xfrm>
              <a:off x="1115" y="3921"/>
              <a:ext cx="543" cy="0"/>
            </a:xfrm>
            <a:prstGeom prst="line">
              <a:avLst/>
            </a:prstGeom>
            <a:noFill/>
            <a:ln w="12700">
              <a:solidFill>
                <a:srgbClr val="000000"/>
              </a:solidFill>
              <a:round/>
              <a:headEnd type="none" w="sm" len="sm"/>
              <a:tailEnd type="stealth" w="med" len="med"/>
            </a:ln>
            <a:effectLst/>
          </p:spPr>
          <p:txBody>
            <a:bodyPr/>
            <a:lstStyle/>
            <a:p>
              <a:endParaRPr lang="en-US"/>
            </a:p>
          </p:txBody>
        </p:sp>
        <p:sp>
          <p:nvSpPr>
            <p:cNvPr id="38956" name="Rectangle 44"/>
            <p:cNvSpPr>
              <a:spLocks noChangeArrowheads="1"/>
            </p:cNvSpPr>
            <p:nvPr/>
          </p:nvSpPr>
          <p:spPr bwMode="auto">
            <a:xfrm>
              <a:off x="1657" y="3806"/>
              <a:ext cx="2356" cy="230"/>
            </a:xfrm>
            <a:prstGeom prst="rect">
              <a:avLst/>
            </a:prstGeom>
            <a:solidFill>
              <a:srgbClr val="FFFFFF"/>
            </a:solidFill>
            <a:ln w="25400">
              <a:solidFill>
                <a:srgbClr val="000000"/>
              </a:solidFill>
              <a:miter lim="800000"/>
              <a:headEnd/>
              <a:tailEnd/>
            </a:ln>
            <a:effectLst/>
          </p:spPr>
          <p:txBody>
            <a:bodyPr lIns="92075" tIns="46038" rIns="92075" bIns="46038"/>
            <a:lstStyle/>
            <a:p>
              <a:pPr eaLnBrk="0" hangingPunct="0">
                <a:spcBef>
                  <a:spcPts val="200"/>
                </a:spcBef>
              </a:pPr>
              <a:r>
                <a:rPr lang="fi-FI" b="1" baseline="0">
                  <a:latin typeface="Times New Roman" pitchFamily="18" charset="0"/>
                </a:rPr>
                <a:t>   </a:t>
              </a:r>
              <a:r>
                <a:rPr lang="fi-FI" sz="1400" b="1" baseline="0">
                  <a:latin typeface="Times New Roman" pitchFamily="18" charset="0"/>
                </a:rPr>
                <a:t>NORMAL MOTOR</a:t>
              </a:r>
              <a:r>
                <a:rPr lang="fi-FI" b="1" baseline="0">
                  <a:latin typeface="Times New Roman" pitchFamily="18" charset="0"/>
                </a:rPr>
                <a:t> </a:t>
              </a:r>
              <a:r>
                <a:rPr lang="fi-FI" sz="1400" b="1" baseline="0">
                  <a:latin typeface="Times New Roman" pitchFamily="18" charset="0"/>
                </a:rPr>
                <a:t>CONTROL</a:t>
              </a:r>
            </a:p>
          </p:txBody>
        </p:sp>
        <p:sp>
          <p:nvSpPr>
            <p:cNvPr id="38957" name="Line 45"/>
            <p:cNvSpPr>
              <a:spLocks noChangeShapeType="1"/>
            </p:cNvSpPr>
            <p:nvPr/>
          </p:nvSpPr>
          <p:spPr bwMode="auto">
            <a:xfrm>
              <a:off x="1356" y="1952"/>
              <a:ext cx="2355" cy="0"/>
            </a:xfrm>
            <a:prstGeom prst="line">
              <a:avLst/>
            </a:prstGeom>
            <a:noFill/>
            <a:ln w="12700">
              <a:solidFill>
                <a:srgbClr val="000000"/>
              </a:solidFill>
              <a:round/>
              <a:headEnd type="none" w="sm" len="sm"/>
              <a:tailEnd type="none" w="sm" len="sm"/>
            </a:ln>
            <a:effectLst/>
          </p:spPr>
          <p:txBody>
            <a:bodyPr/>
            <a:lstStyle/>
            <a:p>
              <a:endParaRPr lang="en-US"/>
            </a:p>
          </p:txBody>
        </p:sp>
      </p:grpSp>
      <p:sp>
        <p:nvSpPr>
          <p:cNvPr id="38959" name="Rectangle 47"/>
          <p:cNvSpPr>
            <a:spLocks noChangeArrowheads="1"/>
          </p:cNvSpPr>
          <p:nvPr/>
        </p:nvSpPr>
        <p:spPr bwMode="auto">
          <a:xfrm>
            <a:off x="2890838" y="2857500"/>
            <a:ext cx="561975" cy="485775"/>
          </a:xfrm>
          <a:prstGeom prst="rect">
            <a:avLst/>
          </a:prstGeom>
          <a:solidFill>
            <a:schemeClr val="bg1"/>
          </a:solidFill>
          <a:ln w="12700">
            <a:noFill/>
            <a:miter lim="800000"/>
            <a:headEnd type="none" w="sm" len="sm"/>
            <a:tailEnd type="none" w="sm" len="sm"/>
          </a:ln>
          <a:effectLst/>
        </p:spPr>
        <p:txBody>
          <a:bodyPr wrap="none" anchor="ctr"/>
          <a:lstStyle/>
          <a:p>
            <a:endParaRPr lang="en-US"/>
          </a:p>
        </p:txBody>
      </p:sp>
      <p:sp>
        <p:nvSpPr>
          <p:cNvPr id="38960" name="Rectangle 48"/>
          <p:cNvSpPr>
            <a:spLocks noChangeArrowheads="1"/>
          </p:cNvSpPr>
          <p:nvPr/>
        </p:nvSpPr>
        <p:spPr bwMode="auto">
          <a:xfrm>
            <a:off x="4516438" y="2854325"/>
            <a:ext cx="561975" cy="485775"/>
          </a:xfrm>
          <a:prstGeom prst="rect">
            <a:avLst/>
          </a:prstGeom>
          <a:solidFill>
            <a:schemeClr val="bg1"/>
          </a:solidFill>
          <a:ln w="12700">
            <a:noFill/>
            <a:miter lim="800000"/>
            <a:headEnd type="none" w="sm" len="sm"/>
            <a:tailEnd type="none" w="sm" len="sm"/>
          </a:ln>
          <a:effectLst/>
        </p:spPr>
        <p:txBody>
          <a:bodyPr wrap="none" anchor="ctr"/>
          <a:lstStyle/>
          <a:p>
            <a:endParaRPr lang="en-US"/>
          </a:p>
        </p:txBody>
      </p:sp>
      <p:sp>
        <p:nvSpPr>
          <p:cNvPr id="38961" name="Rectangle 49"/>
          <p:cNvSpPr>
            <a:spLocks noChangeArrowheads="1"/>
          </p:cNvSpPr>
          <p:nvPr/>
        </p:nvSpPr>
        <p:spPr bwMode="auto">
          <a:xfrm>
            <a:off x="5741988" y="2851150"/>
            <a:ext cx="561975" cy="485775"/>
          </a:xfrm>
          <a:prstGeom prst="rect">
            <a:avLst/>
          </a:prstGeom>
          <a:solidFill>
            <a:schemeClr val="bg1"/>
          </a:solidFill>
          <a:ln w="12700">
            <a:noFill/>
            <a:miter lim="800000"/>
            <a:headEnd type="none" w="sm" len="sm"/>
            <a:tailEnd type="none" w="sm" len="sm"/>
          </a:ln>
          <a:effectLst/>
        </p:spPr>
        <p:txBody>
          <a:bodyPr wrap="none" anchor="ctr"/>
          <a:lstStyle/>
          <a:p>
            <a:endParaRPr lang="en-US"/>
          </a:p>
        </p:txBody>
      </p:sp>
      <p:sp>
        <p:nvSpPr>
          <p:cNvPr id="38962" name="Line 50"/>
          <p:cNvSpPr>
            <a:spLocks noChangeShapeType="1"/>
          </p:cNvSpPr>
          <p:nvPr/>
        </p:nvSpPr>
        <p:spPr bwMode="auto">
          <a:xfrm>
            <a:off x="3128963" y="2795588"/>
            <a:ext cx="0" cy="771525"/>
          </a:xfrm>
          <a:prstGeom prst="line">
            <a:avLst/>
          </a:prstGeom>
          <a:noFill/>
          <a:ln w="12700">
            <a:solidFill>
              <a:schemeClr val="tx1"/>
            </a:solidFill>
            <a:round/>
            <a:headEnd type="none" w="sm" len="sm"/>
            <a:tailEnd type="none" w="sm" len="sm"/>
          </a:ln>
          <a:effectLst/>
        </p:spPr>
        <p:txBody>
          <a:bodyPr/>
          <a:lstStyle/>
          <a:p>
            <a:endParaRPr lang="en-US"/>
          </a:p>
        </p:txBody>
      </p:sp>
      <p:sp>
        <p:nvSpPr>
          <p:cNvPr id="38963" name="Line 51"/>
          <p:cNvSpPr>
            <a:spLocks noChangeShapeType="1"/>
          </p:cNvSpPr>
          <p:nvPr/>
        </p:nvSpPr>
        <p:spPr bwMode="auto">
          <a:xfrm>
            <a:off x="4754563" y="2854325"/>
            <a:ext cx="0" cy="771525"/>
          </a:xfrm>
          <a:prstGeom prst="line">
            <a:avLst/>
          </a:prstGeom>
          <a:noFill/>
          <a:ln w="12700">
            <a:solidFill>
              <a:schemeClr val="tx1"/>
            </a:solidFill>
            <a:round/>
            <a:headEnd/>
            <a:tailEnd type="triangle" w="med" len="med"/>
          </a:ln>
          <a:effectLst/>
        </p:spPr>
        <p:txBody>
          <a:bodyPr/>
          <a:lstStyle/>
          <a:p>
            <a:endParaRPr lang="en-US"/>
          </a:p>
        </p:txBody>
      </p:sp>
      <p:sp>
        <p:nvSpPr>
          <p:cNvPr id="38964" name="Line 52"/>
          <p:cNvSpPr>
            <a:spLocks noChangeShapeType="1"/>
          </p:cNvSpPr>
          <p:nvPr/>
        </p:nvSpPr>
        <p:spPr bwMode="auto">
          <a:xfrm>
            <a:off x="6097588" y="2830513"/>
            <a:ext cx="0" cy="771525"/>
          </a:xfrm>
          <a:prstGeom prst="line">
            <a:avLst/>
          </a:prstGeom>
          <a:noFill/>
          <a:ln w="12700">
            <a:solidFill>
              <a:schemeClr val="tx1"/>
            </a:solidFill>
            <a:round/>
            <a:headEnd type="none" w="sm" len="sm"/>
            <a:tailEnd type="none" w="sm" len="sm"/>
          </a:ln>
          <a:effectLst/>
        </p:spPr>
        <p:txBody>
          <a:bodyPr/>
          <a:lstStyle/>
          <a:p>
            <a:endParaRPr lang="en-US"/>
          </a:p>
        </p:txBody>
      </p:sp>
      <p:sp>
        <p:nvSpPr>
          <p:cNvPr id="38966" name="Line 54"/>
          <p:cNvSpPr>
            <a:spLocks noChangeShapeType="1"/>
          </p:cNvSpPr>
          <p:nvPr/>
        </p:nvSpPr>
        <p:spPr bwMode="auto">
          <a:xfrm flipH="1">
            <a:off x="3824288" y="4595813"/>
            <a:ext cx="552450" cy="0"/>
          </a:xfrm>
          <a:prstGeom prst="line">
            <a:avLst/>
          </a:prstGeom>
          <a:noFill/>
          <a:ln w="12700">
            <a:solidFill>
              <a:schemeClr val="tx1"/>
            </a:solidFill>
            <a:round/>
            <a:headEnd/>
            <a:tailEnd type="triangle" w="med" len="med"/>
          </a:ln>
          <a:effectLst/>
        </p:spPr>
        <p:txBody>
          <a:bodyPr/>
          <a:lstStyle/>
          <a:p>
            <a:endParaRPr lang="en-US"/>
          </a:p>
        </p:txBody>
      </p:sp>
      <p:sp>
        <p:nvSpPr>
          <p:cNvPr id="38967" name="Line 55"/>
          <p:cNvSpPr>
            <a:spLocks noChangeShapeType="1"/>
          </p:cNvSpPr>
          <p:nvPr/>
        </p:nvSpPr>
        <p:spPr bwMode="auto">
          <a:xfrm flipH="1">
            <a:off x="5164138" y="4583113"/>
            <a:ext cx="638175" cy="0"/>
          </a:xfrm>
          <a:prstGeom prst="line">
            <a:avLst/>
          </a:prstGeom>
          <a:noFill/>
          <a:ln w="12700">
            <a:solidFill>
              <a:schemeClr val="tx1"/>
            </a:solidFill>
            <a:round/>
            <a:headEnd type="triangle" w="med" len="med"/>
            <a:tailEnd/>
          </a:ln>
          <a:effectLst/>
        </p:spPr>
        <p:txBody>
          <a:bodyPr/>
          <a:lstStyle/>
          <a:p>
            <a:endParaRPr lang="en-US"/>
          </a:p>
        </p:txBody>
      </p:sp>
      <p:sp>
        <p:nvSpPr>
          <p:cNvPr id="38968" name="Line 56"/>
          <p:cNvSpPr>
            <a:spLocks noChangeShapeType="1"/>
          </p:cNvSpPr>
          <p:nvPr/>
        </p:nvSpPr>
        <p:spPr bwMode="auto">
          <a:xfrm flipH="1">
            <a:off x="6686550" y="1757363"/>
            <a:ext cx="561975"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56" name="Rectangle 55"/>
          <p:cNvSpPr/>
          <p:nvPr/>
        </p:nvSpPr>
        <p:spPr>
          <a:xfrm>
            <a:off x="0" y="5410200"/>
            <a:ext cx="1828800" cy="923330"/>
          </a:xfrm>
          <a:prstGeom prst="rect">
            <a:avLst/>
          </a:prstGeom>
        </p:spPr>
        <p:txBody>
          <a:bodyPr wrap="square">
            <a:spAutoFit/>
          </a:bodyPr>
          <a:lstStyle/>
          <a:p>
            <a:pPr>
              <a:buNone/>
            </a:pPr>
            <a:r>
              <a:rPr lang="en-US" b="1" i="1" dirty="0">
                <a:solidFill>
                  <a:schemeClr val="accent1"/>
                </a:solidFill>
              </a:rPr>
              <a:t> Kaplan and </a:t>
            </a:r>
            <a:r>
              <a:rPr lang="en-US" b="1" i="1" dirty="0" err="1">
                <a:solidFill>
                  <a:schemeClr val="accent1"/>
                </a:solidFill>
              </a:rPr>
              <a:t>saddock’s</a:t>
            </a:r>
            <a:r>
              <a:rPr lang="en-US" b="1" i="1" dirty="0">
                <a:solidFill>
                  <a:schemeClr val="accent1"/>
                </a:solidFill>
              </a:rPr>
              <a:t> CTB</a:t>
            </a:r>
          </a:p>
          <a:p>
            <a:pPr>
              <a:buNone/>
            </a:pPr>
            <a:r>
              <a:rPr lang="en-US" b="1" dirty="0">
                <a:solidFill>
                  <a:schemeClr val="accent1"/>
                </a:solidFill>
              </a:rPr>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i-FI" sz="4000" b="1" dirty="0">
                <a:solidFill>
                  <a:schemeClr val="accent2"/>
                </a:solidFill>
                <a:latin typeface="Times New Roman" pitchFamily="18" charset="0"/>
                <a:cs typeface="Times New Roman" pitchFamily="18" charset="0"/>
              </a:rPr>
              <a:t>Dopamine pathways in human brain</a:t>
            </a:r>
            <a:endParaRPr lang="en-US" sz="4000" b="1" dirty="0">
              <a:solidFill>
                <a:schemeClr val="accent2"/>
              </a:solidFill>
              <a:latin typeface="Times New Roman" pitchFamily="18" charset="0"/>
              <a:cs typeface="Times New Roman" pitchFamily="18" charset="0"/>
            </a:endParaRPr>
          </a:p>
        </p:txBody>
      </p:sp>
      <p:pic>
        <p:nvPicPr>
          <p:cNvPr id="4" name="Content Placeholder 3"/>
          <p:cNvPicPr>
            <a:picLocks noGrp="1" noChangeArrowheads="1"/>
          </p:cNvPicPr>
          <p:nvPr>
            <p:ph idx="1"/>
          </p:nvPr>
        </p:nvPicPr>
        <p:blipFill>
          <a:blip r:embed="rId2" cstate="print">
            <a:lum bright="-12000" contrast="30000"/>
          </a:blip>
          <a:srcRect/>
          <a:stretch>
            <a:fillRect/>
          </a:stretch>
        </p:blipFill>
        <p:spPr bwMode="auto">
          <a:xfrm rot="21418484">
            <a:off x="2178214" y="2002367"/>
            <a:ext cx="4848948" cy="4706381"/>
          </a:xfrm>
          <a:prstGeom prst="rect">
            <a:avLst/>
          </a:prstGeom>
          <a:noFill/>
          <a:ln w="9525">
            <a:noFill/>
            <a:miter lim="800000"/>
            <a:headEnd/>
            <a:tailEnd/>
          </a:ln>
          <a:effectLst/>
        </p:spPr>
      </p:pic>
      <p:sp>
        <p:nvSpPr>
          <p:cNvPr id="5" name="TextBox 4"/>
          <p:cNvSpPr txBox="1"/>
          <p:nvPr/>
        </p:nvSpPr>
        <p:spPr>
          <a:xfrm>
            <a:off x="7467600" y="5791200"/>
            <a:ext cx="2010870" cy="369332"/>
          </a:xfrm>
          <a:prstGeom prst="rect">
            <a:avLst/>
          </a:prstGeom>
          <a:noFill/>
        </p:spPr>
        <p:txBody>
          <a:bodyPr wrap="square" rtlCol="0">
            <a:spAutoFit/>
          </a:bodyPr>
          <a:lstStyle/>
          <a:p>
            <a:r>
              <a:rPr lang="en-US" dirty="0"/>
              <a:t>Google images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5400" b="1" dirty="0">
                <a:solidFill>
                  <a:schemeClr val="accent1">
                    <a:lumMod val="75000"/>
                  </a:schemeClr>
                </a:solidFill>
                <a:effectLst>
                  <a:outerShdw blurRad="38100" dist="38100" dir="2700000" algn="tl">
                    <a:srgbClr val="000000"/>
                  </a:outerShdw>
                </a:effectLst>
                <a:latin typeface="Times New Roman" pitchFamily="18" charset="0"/>
                <a:cs typeface="Times New Roman" pitchFamily="18" charset="0"/>
              </a:rPr>
              <a:t>Dopamine synthesis</a:t>
            </a:r>
            <a:endParaRPr lang="en-US" dirty="0">
              <a:solidFill>
                <a:schemeClr val="accent1">
                  <a:lumMod val="75000"/>
                </a:schemeClr>
              </a:solidFill>
              <a:latin typeface="Times New Roman" pitchFamily="18" charset="0"/>
              <a:cs typeface="Times New Roman" pitchFamily="18" charset="0"/>
            </a:endParaRPr>
          </a:p>
        </p:txBody>
      </p:sp>
      <p:graphicFrame>
        <p:nvGraphicFramePr>
          <p:cNvPr id="1026" name="Object 2"/>
          <p:cNvGraphicFramePr>
            <a:graphicFrameLocks noGrp="1" noChangeAspect="1"/>
          </p:cNvGraphicFramePr>
          <p:nvPr>
            <p:ph idx="1"/>
          </p:nvPr>
        </p:nvGraphicFramePr>
        <p:xfrm>
          <a:off x="2133600" y="2057400"/>
          <a:ext cx="4953000" cy="4495800"/>
        </p:xfrm>
        <a:graphic>
          <a:graphicData uri="http://schemas.openxmlformats.org/presentationml/2006/ole">
            <mc:AlternateContent xmlns:mc="http://schemas.openxmlformats.org/markup-compatibility/2006">
              <mc:Choice xmlns:v="urn:schemas-microsoft-com:vml" Requires="v">
                <p:oleObj spid="_x0000_s1027" name="Photo Editor Photo" r:id="rId3" imgW="3390476" imgH="3524742" progId="">
                  <p:embed/>
                </p:oleObj>
              </mc:Choice>
              <mc:Fallback>
                <p:oleObj name="Photo Editor Photo" r:id="rId3" imgW="3390476" imgH="352474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057400"/>
                        <a:ext cx="4953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rkinsons-disease-dopamine-basal-ganglia-schimatic1">
            <a:hlinkClick r:id="rId2"/>
          </p:cNvPr>
          <p:cNvPicPr>
            <a:picLocks noGrp="1"/>
          </p:cNvPicPr>
          <p:nvPr>
            <p:ph idx="1"/>
          </p:nvPr>
        </p:nvPicPr>
        <p:blipFill>
          <a:blip r:embed="rId3" cstate="print"/>
          <a:srcRect/>
          <a:stretch>
            <a:fillRect/>
          </a:stretch>
        </p:blipFill>
        <p:spPr bwMode="auto">
          <a:xfrm>
            <a:off x="2171700" y="933450"/>
            <a:ext cx="4800600" cy="53721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524000" y="533400"/>
            <a:ext cx="6096000" cy="5715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r>
              <a:rPr lang="en-US" dirty="0">
                <a:solidFill>
                  <a:schemeClr val="accent4">
                    <a:lumMod val="75000"/>
                  </a:schemeClr>
                </a:solidFill>
              </a:rPr>
              <a:t>Circuits of the </a:t>
            </a:r>
            <a:r>
              <a:rPr lang="en-US" u="sng" dirty="0">
                <a:solidFill>
                  <a:schemeClr val="accent2">
                    <a:lumMod val="75000"/>
                  </a:schemeClr>
                </a:solidFill>
              </a:rPr>
              <a:t>basal ganglia</a:t>
            </a:r>
            <a:r>
              <a:rPr lang="en-US" dirty="0">
                <a:solidFill>
                  <a:schemeClr val="accent2">
                    <a:lumMod val="75000"/>
                  </a:schemeClr>
                </a:solidFill>
              </a:rPr>
              <a:t>.</a:t>
            </a:r>
            <a:r>
              <a:rPr lang="en-US" dirty="0">
                <a:solidFill>
                  <a:schemeClr val="accent4">
                    <a:lumMod val="75000"/>
                  </a:schemeClr>
                </a:solidFill>
              </a:rPr>
              <a:t> Picture shows 2 coronal slices that have been superimposed to include the involved basal ganglia structures. + and - signs at the point of the arrows indicate respectively whether the pathway is excitatory or inhibitory in effect. Green arrows refer to excitatory </a:t>
            </a:r>
            <a:r>
              <a:rPr lang="en-US" u="sng" dirty="0" err="1">
                <a:solidFill>
                  <a:schemeClr val="accent4">
                    <a:lumMod val="75000"/>
                  </a:schemeClr>
                </a:solidFill>
              </a:rPr>
              <a:t>g</a:t>
            </a:r>
            <a:r>
              <a:rPr lang="en-US" u="sng" dirty="0" err="1">
                <a:solidFill>
                  <a:schemeClr val="accent2">
                    <a:lumMod val="75000"/>
                  </a:schemeClr>
                </a:solidFill>
              </a:rPr>
              <a:t>lutamatergic</a:t>
            </a:r>
            <a:r>
              <a:rPr lang="en-US" dirty="0">
                <a:solidFill>
                  <a:schemeClr val="accent4">
                    <a:lumMod val="75000"/>
                  </a:schemeClr>
                </a:solidFill>
              </a:rPr>
              <a:t> pathways, red arrows refer to inhibitory </a:t>
            </a:r>
            <a:r>
              <a:rPr lang="en-US" u="sng" dirty="0" err="1">
                <a:solidFill>
                  <a:schemeClr val="accent4">
                    <a:lumMod val="75000"/>
                  </a:schemeClr>
                </a:solidFill>
              </a:rPr>
              <a:t>GABAergic</a:t>
            </a:r>
            <a:r>
              <a:rPr lang="en-US" dirty="0">
                <a:solidFill>
                  <a:schemeClr val="accent4">
                    <a:lumMod val="75000"/>
                  </a:schemeClr>
                </a:solidFill>
              </a:rPr>
              <a:t> pathways and turquoise arrows refer to </a:t>
            </a:r>
            <a:r>
              <a:rPr lang="en-US" u="sng" dirty="0" err="1">
                <a:solidFill>
                  <a:schemeClr val="accent4">
                    <a:lumMod val="75000"/>
                  </a:schemeClr>
                </a:solidFill>
              </a:rPr>
              <a:t>dopaminergic</a:t>
            </a:r>
            <a:r>
              <a:rPr lang="en-US" dirty="0">
                <a:solidFill>
                  <a:schemeClr val="accent4">
                    <a:lumMod val="75000"/>
                  </a:schemeClr>
                </a:solidFill>
              </a:rPr>
              <a:t> pathways that are excitatory on the direct pathway and inhibitory on the indirect pathway. Note that </a:t>
            </a:r>
            <a:r>
              <a:rPr lang="en-US" dirty="0" err="1">
                <a:solidFill>
                  <a:schemeClr val="accent4">
                    <a:lumMod val="75000"/>
                  </a:schemeClr>
                </a:solidFill>
              </a:rPr>
              <a:t>dis</a:t>
            </a:r>
            <a:r>
              <a:rPr lang="en-US" dirty="0">
                <a:solidFill>
                  <a:schemeClr val="accent4">
                    <a:lumMod val="75000"/>
                  </a:schemeClr>
                </a:solidFill>
              </a:rPr>
              <a:t>-inhibitory pathways in effect are excitatory on the feedback to the cortex, while </a:t>
            </a:r>
            <a:r>
              <a:rPr lang="en-US" dirty="0" err="1">
                <a:solidFill>
                  <a:schemeClr val="accent4">
                    <a:lumMod val="75000"/>
                  </a:schemeClr>
                </a:solidFill>
              </a:rPr>
              <a:t>dis</a:t>
            </a:r>
            <a:r>
              <a:rPr lang="en-US" dirty="0">
                <a:solidFill>
                  <a:schemeClr val="accent4">
                    <a:lumMod val="75000"/>
                  </a:schemeClr>
                </a:solidFill>
              </a:rPr>
              <a:t>-</a:t>
            </a:r>
            <a:r>
              <a:rPr lang="en-US" dirty="0" err="1">
                <a:solidFill>
                  <a:schemeClr val="accent4">
                    <a:lumMod val="75000"/>
                  </a:schemeClr>
                </a:solidFill>
              </a:rPr>
              <a:t>dis</a:t>
            </a:r>
            <a:r>
              <a:rPr lang="en-US" dirty="0">
                <a:solidFill>
                  <a:schemeClr val="accent4">
                    <a:lumMod val="75000"/>
                  </a:schemeClr>
                </a:solidFill>
              </a:rPr>
              <a:t>-inhibitory pathways in effect are inhibitory</a:t>
            </a:r>
          </a:p>
          <a:p>
            <a:r>
              <a:rPr lang="en-US" dirty="0"/>
              <a: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6553200"/>
          </a:xfrm>
        </p:spPr>
        <p:txBody>
          <a:bodyPr>
            <a:normAutofit fontScale="55000" lnSpcReduction="20000"/>
          </a:bodyPr>
          <a:lstStyle/>
          <a:p>
            <a:pPr>
              <a:buNone/>
            </a:pPr>
            <a:r>
              <a:rPr lang="en-US" dirty="0">
                <a:solidFill>
                  <a:srgbClr val="FF0000"/>
                </a:solidFill>
              </a:rPr>
              <a:t>Primary (idiopathic) parkinsonism</a:t>
            </a:r>
          </a:p>
          <a:p>
            <a:r>
              <a:rPr lang="en-US" dirty="0"/>
              <a:t> Parkinson's disease</a:t>
            </a:r>
          </a:p>
          <a:p>
            <a:r>
              <a:rPr lang="en-US" dirty="0"/>
              <a:t> Juvenile parkinsonism</a:t>
            </a:r>
          </a:p>
          <a:p>
            <a:pPr>
              <a:buNone/>
            </a:pPr>
            <a:r>
              <a:rPr lang="en-US" dirty="0">
                <a:solidFill>
                  <a:srgbClr val="FF0000"/>
                </a:solidFill>
              </a:rPr>
              <a:t>Secondary (</a:t>
            </a:r>
            <a:r>
              <a:rPr lang="en-US" dirty="0" err="1">
                <a:solidFill>
                  <a:srgbClr val="FF0000"/>
                </a:solidFill>
              </a:rPr>
              <a:t>acquired,symptomatic</a:t>
            </a:r>
            <a:r>
              <a:rPr lang="en-US" dirty="0">
                <a:solidFill>
                  <a:srgbClr val="FF0000"/>
                </a:solidFill>
              </a:rPr>
              <a:t>) parkinsonism</a:t>
            </a:r>
          </a:p>
          <a:p>
            <a:r>
              <a:rPr lang="en-US" dirty="0"/>
              <a:t> infectious: </a:t>
            </a:r>
            <a:r>
              <a:rPr lang="en-US" dirty="0" err="1"/>
              <a:t>postencephalitic</a:t>
            </a:r>
            <a:r>
              <a:rPr lang="en-US" dirty="0"/>
              <a:t>, slow virus</a:t>
            </a:r>
          </a:p>
          <a:p>
            <a:r>
              <a:rPr lang="en-US" dirty="0"/>
              <a:t> </a:t>
            </a:r>
            <a:r>
              <a:rPr lang="en-US" dirty="0" err="1"/>
              <a:t>Drugs:dopamine</a:t>
            </a:r>
            <a:r>
              <a:rPr lang="en-US" dirty="0"/>
              <a:t> receptor blocking drugs (antipsychotic. antiemetic drugs),</a:t>
            </a:r>
          </a:p>
          <a:p>
            <a:r>
              <a:rPr lang="en-US" dirty="0"/>
              <a:t>  </a:t>
            </a:r>
            <a:r>
              <a:rPr lang="en-US" dirty="0" err="1"/>
              <a:t>reserpine</a:t>
            </a:r>
            <a:r>
              <a:rPr lang="en-US" dirty="0"/>
              <a:t>,  </a:t>
            </a:r>
            <a:r>
              <a:rPr lang="en-US" dirty="0" err="1"/>
              <a:t>tetrabenazine</a:t>
            </a:r>
            <a:r>
              <a:rPr lang="en-US" dirty="0"/>
              <a:t>, alpha-methyl-</a:t>
            </a:r>
            <a:r>
              <a:rPr lang="en-US" dirty="0" err="1"/>
              <a:t>dopa</a:t>
            </a:r>
            <a:r>
              <a:rPr lang="en-US" dirty="0"/>
              <a:t>, lithium. </a:t>
            </a:r>
            <a:r>
              <a:rPr lang="en-US" dirty="0" err="1"/>
              <a:t>flunarizine</a:t>
            </a:r>
            <a:r>
              <a:rPr lang="en-US" dirty="0"/>
              <a:t>,</a:t>
            </a:r>
          </a:p>
          <a:p>
            <a:r>
              <a:rPr lang="en-US" dirty="0"/>
              <a:t>  </a:t>
            </a:r>
            <a:r>
              <a:rPr lang="en-US" dirty="0" err="1"/>
              <a:t>cinnarizine</a:t>
            </a:r>
            <a:endParaRPr lang="en-US" dirty="0"/>
          </a:p>
          <a:p>
            <a:r>
              <a:rPr lang="en-US" dirty="0"/>
              <a:t> </a:t>
            </a:r>
            <a:r>
              <a:rPr lang="en-US" dirty="0" err="1"/>
              <a:t>Toxins:MPTP</a:t>
            </a:r>
            <a:r>
              <a:rPr lang="en-US" dirty="0"/>
              <a:t>, CO, </a:t>
            </a:r>
            <a:r>
              <a:rPr lang="en-US" dirty="0" err="1"/>
              <a:t>Mn</a:t>
            </a:r>
            <a:r>
              <a:rPr lang="en-US" dirty="0"/>
              <a:t>, Hg. CS2, methanol, ethanol</a:t>
            </a:r>
          </a:p>
          <a:p>
            <a:r>
              <a:rPr lang="en-US" dirty="0"/>
              <a:t> </a:t>
            </a:r>
            <a:r>
              <a:rPr lang="en-US" dirty="0" err="1"/>
              <a:t>Vascular:multi</a:t>
            </a:r>
            <a:r>
              <a:rPr lang="en-US" dirty="0"/>
              <a:t>-infarct</a:t>
            </a:r>
          </a:p>
          <a:p>
            <a:r>
              <a:rPr lang="en-US" dirty="0" err="1"/>
              <a:t>Trauma:pugilistic</a:t>
            </a:r>
            <a:r>
              <a:rPr lang="en-US" dirty="0"/>
              <a:t> encephalopathy</a:t>
            </a:r>
          </a:p>
          <a:p>
            <a:r>
              <a:rPr lang="en-US" dirty="0" err="1"/>
              <a:t>Other:parathyroid</a:t>
            </a:r>
            <a:r>
              <a:rPr lang="en-US" dirty="0"/>
              <a:t> abnormalities, hypothyroidism. </a:t>
            </a:r>
            <a:r>
              <a:rPr lang="en-US" dirty="0" err="1"/>
              <a:t>hepatocerebral</a:t>
            </a:r>
            <a:r>
              <a:rPr lang="en-US" dirty="0"/>
              <a:t> degeneration.</a:t>
            </a:r>
          </a:p>
          <a:p>
            <a:r>
              <a:rPr lang="en-US" dirty="0"/>
              <a:t>brain tumor, normal pressure hydrocephalus. </a:t>
            </a:r>
            <a:r>
              <a:rPr lang="en-US" dirty="0" err="1"/>
              <a:t>syringomesencephatia</a:t>
            </a:r>
            <a:endParaRPr lang="en-US" dirty="0"/>
          </a:p>
          <a:p>
            <a:r>
              <a:rPr lang="en-US" dirty="0" err="1"/>
              <a:t>Heredodegenerative</a:t>
            </a:r>
            <a:r>
              <a:rPr lang="en-US" dirty="0"/>
              <a:t> parkinsonism</a:t>
            </a:r>
          </a:p>
          <a:p>
            <a:r>
              <a:rPr lang="en-US" dirty="0"/>
              <a:t> Huntington's disease</a:t>
            </a:r>
          </a:p>
          <a:p>
            <a:r>
              <a:rPr lang="en-US" dirty="0"/>
              <a:t> Wilson's disease</a:t>
            </a:r>
          </a:p>
          <a:p>
            <a:r>
              <a:rPr lang="en-US" dirty="0"/>
              <a:t> </a:t>
            </a:r>
            <a:r>
              <a:rPr lang="en-US" dirty="0" err="1"/>
              <a:t>Hallervorden-Spatz</a:t>
            </a:r>
            <a:r>
              <a:rPr lang="en-US" dirty="0"/>
              <a:t> disease</a:t>
            </a:r>
          </a:p>
          <a:p>
            <a:r>
              <a:rPr lang="en-US" dirty="0"/>
              <a:t> </a:t>
            </a:r>
            <a:r>
              <a:rPr lang="en-US" dirty="0" err="1"/>
              <a:t>Olivopontocerebellar</a:t>
            </a:r>
            <a:r>
              <a:rPr lang="en-US" dirty="0"/>
              <a:t> and </a:t>
            </a:r>
            <a:r>
              <a:rPr lang="en-US" dirty="0" err="1"/>
              <a:t>spinocerebellar</a:t>
            </a:r>
            <a:r>
              <a:rPr lang="en-US" dirty="0"/>
              <a:t> degenerations</a:t>
            </a:r>
          </a:p>
          <a:p>
            <a:r>
              <a:rPr lang="en-US" dirty="0"/>
              <a:t> Familial basal ganglia calcification</a:t>
            </a:r>
          </a:p>
          <a:p>
            <a:r>
              <a:rPr lang="en-US" dirty="0"/>
              <a:t> Familial parkinsonism with peripheral neuropathy</a:t>
            </a:r>
          </a:p>
          <a:p>
            <a:r>
              <a:rPr lang="en-US" dirty="0"/>
              <a:t> </a:t>
            </a:r>
            <a:r>
              <a:rPr lang="en-US" dirty="0" err="1"/>
              <a:t>Neuroacanthocytosis</a:t>
            </a:r>
            <a:endParaRPr lang="en-US" dirty="0"/>
          </a:p>
          <a:p>
            <a:pPr>
              <a:buNone/>
            </a:pPr>
            <a:r>
              <a:rPr lang="en-US" dirty="0">
                <a:solidFill>
                  <a:srgbClr val="FF0000"/>
                </a:solidFill>
              </a:rPr>
              <a:t>Multiple system degenerations (parkinsonism plus)</a:t>
            </a:r>
          </a:p>
          <a:p>
            <a:r>
              <a:rPr lang="en-US" dirty="0"/>
              <a:t> Progressive </a:t>
            </a:r>
            <a:r>
              <a:rPr lang="en-US" dirty="0" err="1"/>
              <a:t>supranuclear</a:t>
            </a:r>
            <a:r>
              <a:rPr lang="en-US" dirty="0"/>
              <a:t> palsy</a:t>
            </a:r>
          </a:p>
          <a:p>
            <a:r>
              <a:rPr lang="en-US" dirty="0"/>
              <a:t>Multiple system atrophy( Shy-</a:t>
            </a:r>
            <a:r>
              <a:rPr lang="en-US" dirty="0" err="1"/>
              <a:t>Drager</a:t>
            </a:r>
            <a:r>
              <a:rPr lang="en-US" dirty="0"/>
              <a:t> syndrome)</a:t>
            </a:r>
          </a:p>
          <a:p>
            <a:r>
              <a:rPr lang="en-US" dirty="0"/>
              <a:t> </a:t>
            </a:r>
            <a:r>
              <a:rPr lang="en-US" dirty="0" err="1"/>
              <a:t>Striatonigral</a:t>
            </a:r>
            <a:r>
              <a:rPr lang="en-US" dirty="0"/>
              <a:t> degeneration</a:t>
            </a:r>
          </a:p>
          <a:p>
            <a:r>
              <a:rPr lang="en-US" dirty="0"/>
              <a:t> Parkinsonism-dementia-ALS complex</a:t>
            </a:r>
          </a:p>
          <a:p>
            <a:r>
              <a:rPr lang="en-US" dirty="0"/>
              <a:t> </a:t>
            </a:r>
            <a:r>
              <a:rPr lang="en-US" dirty="0" err="1"/>
              <a:t>Corticobasat</a:t>
            </a:r>
            <a:r>
              <a:rPr lang="en-US" dirty="0"/>
              <a:t> </a:t>
            </a:r>
            <a:r>
              <a:rPr lang="en-US" dirty="0" err="1"/>
              <a:t>ganglionic</a:t>
            </a:r>
            <a:r>
              <a:rPr lang="en-US" dirty="0"/>
              <a:t> degeneration</a:t>
            </a:r>
          </a:p>
          <a:p>
            <a:r>
              <a:rPr lang="en-US" dirty="0"/>
              <a:t> Autos dominant </a:t>
            </a:r>
            <a:r>
              <a:rPr lang="en-US" dirty="0" err="1"/>
              <a:t>Lewy</a:t>
            </a:r>
            <a:r>
              <a:rPr lang="en-US" dirty="0"/>
              <a:t> body disease</a:t>
            </a:r>
          </a:p>
          <a:p>
            <a:r>
              <a:rPr lang="en-US" dirty="0"/>
              <a:t>ALZHEIMERS disease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b="1" dirty="0">
                <a:solidFill>
                  <a:schemeClr val="accent2"/>
                </a:solidFill>
                <a:latin typeface="Times New Roman" pitchFamily="18" charset="0"/>
                <a:cs typeface="Times New Roman" pitchFamily="18" charset="0"/>
              </a:rPr>
              <a:t>Diagnostic Features</a:t>
            </a:r>
          </a:p>
        </p:txBody>
      </p:sp>
      <p:sp>
        <p:nvSpPr>
          <p:cNvPr id="15363" name="Rectangle 3"/>
          <p:cNvSpPr>
            <a:spLocks noGrp="1" noChangeArrowheads="1"/>
          </p:cNvSpPr>
          <p:nvPr>
            <p:ph type="body" idx="1"/>
          </p:nvPr>
        </p:nvSpPr>
        <p:spPr/>
        <p:txBody>
          <a:bodyPr/>
          <a:lstStyle/>
          <a:p>
            <a:r>
              <a:rPr lang="en-US" dirty="0">
                <a:solidFill>
                  <a:schemeClr val="accent4">
                    <a:lumMod val="75000"/>
                  </a:schemeClr>
                </a:solidFill>
                <a:latin typeface="Times New Roman" pitchFamily="18" charset="0"/>
                <a:cs typeface="Times New Roman" pitchFamily="18" charset="0"/>
              </a:rPr>
              <a:t>Four Cardinal Signs</a:t>
            </a:r>
          </a:p>
          <a:p>
            <a:pPr lvl="1"/>
            <a:r>
              <a:rPr lang="en-US" dirty="0">
                <a:solidFill>
                  <a:schemeClr val="accent4">
                    <a:lumMod val="75000"/>
                  </a:schemeClr>
                </a:solidFill>
                <a:latin typeface="Times New Roman" pitchFamily="18" charset="0"/>
                <a:cs typeface="Times New Roman" pitchFamily="18" charset="0"/>
              </a:rPr>
              <a:t>T  </a:t>
            </a:r>
            <a:r>
              <a:rPr lang="en-US" dirty="0" err="1">
                <a:solidFill>
                  <a:schemeClr val="accent4">
                    <a:lumMod val="75000"/>
                  </a:schemeClr>
                </a:solidFill>
                <a:latin typeface="Times New Roman" pitchFamily="18" charset="0"/>
                <a:cs typeface="Times New Roman" pitchFamily="18" charset="0"/>
              </a:rPr>
              <a:t>remor</a:t>
            </a:r>
            <a:endParaRPr lang="en-US" dirty="0">
              <a:solidFill>
                <a:schemeClr val="accent4">
                  <a:lumMod val="75000"/>
                </a:schemeClr>
              </a:solidFill>
              <a:latin typeface="Times New Roman" pitchFamily="18" charset="0"/>
              <a:cs typeface="Times New Roman" pitchFamily="18" charset="0"/>
            </a:endParaRPr>
          </a:p>
          <a:p>
            <a:pPr lvl="1"/>
            <a:r>
              <a:rPr lang="en-US" dirty="0">
                <a:solidFill>
                  <a:schemeClr val="accent4">
                    <a:lumMod val="75000"/>
                  </a:schemeClr>
                </a:solidFill>
                <a:latin typeface="Times New Roman" pitchFamily="18" charset="0"/>
                <a:cs typeface="Times New Roman" pitchFamily="18" charset="0"/>
              </a:rPr>
              <a:t>R  </a:t>
            </a:r>
            <a:r>
              <a:rPr lang="en-US" dirty="0" err="1">
                <a:solidFill>
                  <a:schemeClr val="accent4">
                    <a:lumMod val="75000"/>
                  </a:schemeClr>
                </a:solidFill>
                <a:latin typeface="Times New Roman" pitchFamily="18" charset="0"/>
                <a:cs typeface="Times New Roman" pitchFamily="18" charset="0"/>
              </a:rPr>
              <a:t>igidity</a:t>
            </a:r>
            <a:endParaRPr lang="en-US" dirty="0">
              <a:solidFill>
                <a:schemeClr val="accent4">
                  <a:lumMod val="75000"/>
                </a:schemeClr>
              </a:solidFill>
              <a:latin typeface="Times New Roman" pitchFamily="18" charset="0"/>
              <a:cs typeface="Times New Roman" pitchFamily="18" charset="0"/>
            </a:endParaRPr>
          </a:p>
          <a:p>
            <a:pPr lvl="1"/>
            <a:r>
              <a:rPr lang="en-US" dirty="0">
                <a:solidFill>
                  <a:schemeClr val="accent4">
                    <a:lumMod val="75000"/>
                  </a:schemeClr>
                </a:solidFill>
                <a:latin typeface="Times New Roman" pitchFamily="18" charset="0"/>
                <a:cs typeface="Times New Roman" pitchFamily="18" charset="0"/>
              </a:rPr>
              <a:t>A  </a:t>
            </a:r>
            <a:r>
              <a:rPr lang="en-US" dirty="0" err="1">
                <a:solidFill>
                  <a:schemeClr val="accent4">
                    <a:lumMod val="75000"/>
                  </a:schemeClr>
                </a:solidFill>
                <a:latin typeface="Times New Roman" pitchFamily="18" charset="0"/>
                <a:cs typeface="Times New Roman" pitchFamily="18" charset="0"/>
              </a:rPr>
              <a:t>kinesia</a:t>
            </a:r>
            <a:r>
              <a:rPr lang="en-US" dirty="0">
                <a:solidFill>
                  <a:schemeClr val="accent4">
                    <a:lumMod val="75000"/>
                  </a:schemeClr>
                </a:solidFill>
                <a:latin typeface="Times New Roman" pitchFamily="18" charset="0"/>
                <a:cs typeface="Times New Roman" pitchFamily="18" charset="0"/>
              </a:rPr>
              <a:t> and </a:t>
            </a:r>
            <a:r>
              <a:rPr lang="en-US" dirty="0" err="1">
                <a:solidFill>
                  <a:schemeClr val="accent4">
                    <a:lumMod val="75000"/>
                  </a:schemeClr>
                </a:solidFill>
                <a:latin typeface="Times New Roman" pitchFamily="18" charset="0"/>
                <a:cs typeface="Times New Roman" pitchFamily="18" charset="0"/>
              </a:rPr>
              <a:t>bradykinesia</a:t>
            </a:r>
            <a:endParaRPr lang="en-US" dirty="0">
              <a:solidFill>
                <a:schemeClr val="accent4">
                  <a:lumMod val="75000"/>
                </a:schemeClr>
              </a:solidFill>
              <a:latin typeface="Times New Roman" pitchFamily="18" charset="0"/>
              <a:cs typeface="Times New Roman" pitchFamily="18" charset="0"/>
            </a:endParaRPr>
          </a:p>
          <a:p>
            <a:pPr lvl="1"/>
            <a:r>
              <a:rPr lang="en-US" dirty="0">
                <a:solidFill>
                  <a:schemeClr val="accent4">
                    <a:lumMod val="75000"/>
                  </a:schemeClr>
                </a:solidFill>
                <a:latin typeface="Times New Roman" pitchFamily="18" charset="0"/>
                <a:cs typeface="Times New Roman" pitchFamily="18" charset="0"/>
              </a:rPr>
              <a:t>P  </a:t>
            </a:r>
            <a:r>
              <a:rPr lang="en-US" dirty="0" err="1">
                <a:solidFill>
                  <a:schemeClr val="accent4">
                    <a:lumMod val="75000"/>
                  </a:schemeClr>
                </a:solidFill>
                <a:latin typeface="Times New Roman" pitchFamily="18" charset="0"/>
                <a:cs typeface="Times New Roman" pitchFamily="18" charset="0"/>
              </a:rPr>
              <a:t>ostural</a:t>
            </a:r>
            <a:r>
              <a:rPr lang="en-US" dirty="0">
                <a:solidFill>
                  <a:schemeClr val="accent4">
                    <a:lumMod val="75000"/>
                  </a:schemeClr>
                </a:solidFill>
                <a:latin typeface="Times New Roman" pitchFamily="18" charset="0"/>
                <a:cs typeface="Times New Roman" pitchFamily="18" charset="0"/>
              </a:rPr>
              <a:t> instability</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buFont typeface="Wingdings" pitchFamily="2" charset="2"/>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5" descr="palsy2"/>
          <p:cNvPicPr>
            <a:picLocks noChangeAspect="1" noChangeArrowheads="1"/>
          </p:cNvPicPr>
          <p:nvPr/>
        </p:nvPicPr>
        <p:blipFill>
          <a:blip r:embed="rId3" cstate="print"/>
          <a:srcRect/>
          <a:stretch>
            <a:fillRect/>
          </a:stretch>
        </p:blipFill>
        <p:spPr bwMode="auto">
          <a:xfrm>
            <a:off x="5562600" y="2971800"/>
            <a:ext cx="3214688" cy="3581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pPr algn="ctr"/>
            <a:r>
              <a:rPr lang="fi-FI" sz="5400" b="1" u="sng" dirty="0">
                <a:solidFill>
                  <a:schemeClr val="accent2"/>
                </a:solidFill>
                <a:latin typeface="Times New Roman" pitchFamily="18" charset="0"/>
                <a:cs typeface="Times New Roman" pitchFamily="18" charset="0"/>
              </a:rPr>
              <a:t>Resting tremor</a:t>
            </a:r>
            <a:endParaRPr lang="en-US"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endParaRPr lang="fi-FI" sz="2400" b="1" dirty="0">
              <a:solidFill>
                <a:schemeClr val="accent4">
                  <a:lumMod val="75000"/>
                </a:schemeClr>
              </a:solidFill>
              <a:latin typeface="Times New Roman" pitchFamily="18" charset="0"/>
              <a:cs typeface="Times New Roman" pitchFamily="18" charset="0"/>
            </a:endParaRPr>
          </a:p>
          <a:p>
            <a:r>
              <a:rPr lang="fi-FI" sz="2400" b="1" dirty="0">
                <a:solidFill>
                  <a:schemeClr val="accent4">
                    <a:lumMod val="75000"/>
                  </a:schemeClr>
                </a:solidFill>
                <a:latin typeface="Times New Roman" pitchFamily="18" charset="0"/>
                <a:cs typeface="Times New Roman" pitchFamily="18" charset="0"/>
              </a:rPr>
              <a:t>Most common first symptom(50-70%), usually asymmetric and most evident in one hand with the arm at rest.</a:t>
            </a:r>
          </a:p>
          <a:p>
            <a:r>
              <a:rPr lang="fi-FI" sz="2400" b="1" dirty="0">
                <a:solidFill>
                  <a:schemeClr val="accent4">
                    <a:lumMod val="75000"/>
                  </a:schemeClr>
                </a:solidFill>
                <a:latin typeface="Times New Roman" pitchFamily="18" charset="0"/>
                <a:cs typeface="Times New Roman" pitchFamily="18" charset="0"/>
              </a:rPr>
              <a:t>Rhythmic involuntary oscillatory movement of body part </a:t>
            </a:r>
          </a:p>
          <a:p>
            <a:r>
              <a:rPr lang="fi-FI" sz="2400" b="1" dirty="0">
                <a:solidFill>
                  <a:schemeClr val="accent4">
                    <a:lumMod val="75000"/>
                  </a:schemeClr>
                </a:solidFill>
                <a:latin typeface="Times New Roman" pitchFamily="18" charset="0"/>
                <a:cs typeface="Times New Roman" pitchFamily="18" charset="0"/>
              </a:rPr>
              <a:t>Disappears during sleep </a:t>
            </a:r>
          </a:p>
          <a:p>
            <a:r>
              <a:rPr lang="fi-FI" sz="2400" b="1" dirty="0">
                <a:solidFill>
                  <a:schemeClr val="accent4">
                    <a:lumMod val="75000"/>
                  </a:schemeClr>
                </a:solidFill>
                <a:latin typeface="Times New Roman" pitchFamily="18" charset="0"/>
                <a:cs typeface="Times New Roman" pitchFamily="18" charset="0"/>
              </a:rPr>
              <a:t>Can be tested by distraction tecnique</a:t>
            </a:r>
          </a:p>
          <a:p>
            <a:r>
              <a:rPr lang="fi-FI" sz="2400" b="1" dirty="0">
                <a:solidFill>
                  <a:schemeClr val="accent4">
                    <a:lumMod val="75000"/>
                  </a:schemeClr>
                </a:solidFill>
                <a:latin typeface="Times New Roman" pitchFamily="18" charset="0"/>
                <a:cs typeface="Times New Roman" pitchFamily="18" charset="0"/>
              </a:rPr>
              <a:t>Frequency 4-6 hz, pill-rolling</a:t>
            </a:r>
          </a:p>
          <a:p>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i-FI" sz="2800" b="1" dirty="0">
                <a:solidFill>
                  <a:schemeClr val="accent4">
                    <a:lumMod val="75000"/>
                  </a:schemeClr>
                </a:solidFill>
                <a:latin typeface="Times New Roman" pitchFamily="18" charset="0"/>
                <a:cs typeface="Times New Roman" pitchFamily="18" charset="0"/>
              </a:rPr>
              <a:t>Starts in one hand &amp; arm progressing to ipsilateral leg &amp; then contralaterally</a:t>
            </a:r>
          </a:p>
          <a:p>
            <a:r>
              <a:rPr lang="fi-FI" sz="2800" b="1" dirty="0">
                <a:solidFill>
                  <a:schemeClr val="accent4">
                    <a:lumMod val="75000"/>
                  </a:schemeClr>
                </a:solidFill>
                <a:latin typeface="Times New Roman" pitchFamily="18" charset="0"/>
                <a:cs typeface="Times New Roman" pitchFamily="18" charset="0"/>
              </a:rPr>
              <a:t>Postural tremor often present(reemergent tremor)</a:t>
            </a:r>
          </a:p>
          <a:p>
            <a:r>
              <a:rPr lang="fi-FI" sz="2800" b="1" dirty="0">
                <a:solidFill>
                  <a:schemeClr val="accent4">
                    <a:lumMod val="75000"/>
                  </a:schemeClr>
                </a:solidFill>
                <a:latin typeface="Times New Roman" pitchFamily="18" charset="0"/>
                <a:cs typeface="Times New Roman" pitchFamily="18" charset="0"/>
              </a:rPr>
              <a:t>Chin,jaw,eyelid tremor may present</a:t>
            </a:r>
          </a:p>
          <a:p>
            <a:r>
              <a:rPr lang="fi-FI" sz="2800" b="1" dirty="0">
                <a:solidFill>
                  <a:schemeClr val="accent4">
                    <a:lumMod val="75000"/>
                  </a:schemeClr>
                </a:solidFill>
                <a:latin typeface="Times New Roman" pitchFamily="18" charset="0"/>
                <a:cs typeface="Times New Roman" pitchFamily="18" charset="0"/>
              </a:rPr>
              <a:t>Worsening of tremor in the first 20 mins after dose-wearing off</a:t>
            </a:r>
          </a:p>
          <a:p>
            <a:pPr>
              <a:buNone/>
            </a:pPr>
            <a:r>
              <a:rPr lang="fi-FI" sz="2800" b="1" dirty="0">
                <a:solidFill>
                  <a:schemeClr val="accent4">
                    <a:lumMod val="75000"/>
                  </a:schemeClr>
                </a:solidFill>
                <a:latin typeface="Times New Roman" pitchFamily="18" charset="0"/>
                <a:cs typeface="Times New Roman" pitchFamily="18" charset="0"/>
              </a:rPr>
              <a:t>Tremor dominance – good prognosis</a:t>
            </a:r>
          </a:p>
          <a:p>
            <a:pPr>
              <a:buNone/>
            </a:pPr>
            <a:endParaRPr lang="en-US" sz="1500" b="1" i="1" dirty="0">
              <a:solidFill>
                <a:schemeClr val="accent1"/>
              </a:solidFill>
            </a:endParaRPr>
          </a:p>
          <a:p>
            <a:pPr>
              <a:buNone/>
            </a:pPr>
            <a:r>
              <a:rPr lang="en-US" sz="1500" b="1" i="1" dirty="0">
                <a:solidFill>
                  <a:schemeClr val="accent1"/>
                </a:solidFill>
              </a:rPr>
              <a:t>Clinical desk </a:t>
            </a:r>
            <a:r>
              <a:rPr lang="en-US" sz="1500" b="1" i="1" dirty="0" err="1">
                <a:solidFill>
                  <a:schemeClr val="accent1"/>
                </a:solidFill>
              </a:rPr>
              <a:t>referance</a:t>
            </a:r>
            <a:r>
              <a:rPr lang="en-US" sz="1500" b="1" i="1" dirty="0">
                <a:solidFill>
                  <a:schemeClr val="accent1"/>
                </a:solidFill>
              </a:rPr>
              <a:t> </a:t>
            </a:r>
            <a:r>
              <a:rPr lang="en-US" sz="1500" b="1" i="1" dirty="0" err="1">
                <a:solidFill>
                  <a:schemeClr val="accent1"/>
                </a:solidFill>
              </a:rPr>
              <a:t>parkinsons</a:t>
            </a:r>
            <a:r>
              <a:rPr lang="en-US" sz="1500" b="1" i="1" dirty="0">
                <a:solidFill>
                  <a:schemeClr val="accent1"/>
                </a:solidFill>
              </a:rPr>
              <a:t> disease by </a:t>
            </a:r>
            <a:r>
              <a:rPr lang="en-US" sz="1500" b="1" i="1" dirty="0" err="1">
                <a:solidFill>
                  <a:schemeClr val="accent1"/>
                </a:solidFill>
              </a:rPr>
              <a:t>donald</a:t>
            </a:r>
            <a:r>
              <a:rPr lang="en-US" sz="1500" b="1" i="1" dirty="0">
                <a:solidFill>
                  <a:schemeClr val="accent1"/>
                </a:solidFill>
              </a:rPr>
              <a:t> </a:t>
            </a:r>
            <a:r>
              <a:rPr lang="en-US" sz="1500" b="1" i="1" dirty="0" err="1">
                <a:solidFill>
                  <a:schemeClr val="accent1"/>
                </a:solidFill>
              </a:rPr>
              <a:t>grosset,katherine</a:t>
            </a:r>
            <a:r>
              <a:rPr lang="en-US" sz="1500" b="1" i="1" dirty="0">
                <a:solidFill>
                  <a:schemeClr val="accent1"/>
                </a:solidFill>
              </a:rPr>
              <a:t> </a:t>
            </a:r>
            <a:r>
              <a:rPr lang="en-US" sz="1500" b="1" i="1" dirty="0" err="1">
                <a:solidFill>
                  <a:schemeClr val="accent1"/>
                </a:solidFill>
              </a:rPr>
              <a:t>grosset</a:t>
            </a:r>
            <a:endParaRPr lang="en-US" sz="1500" b="1" i="1" dirty="0">
              <a:solidFill>
                <a:schemeClr val="accent1"/>
              </a:solidFill>
            </a:endParaRPr>
          </a:p>
          <a:p>
            <a:pPr>
              <a:buNone/>
            </a:pPr>
            <a:r>
              <a:rPr lang="en-US" sz="1500" b="1" i="1" dirty="0">
                <a:solidFill>
                  <a:schemeClr val="accent1"/>
                </a:solidFill>
              </a:rPr>
              <a:t>        </a:t>
            </a:r>
            <a:endParaRPr lang="en-US" sz="1500" dirty="0">
              <a:solidFill>
                <a:schemeClr val="accent4">
                  <a:lumMod val="75000"/>
                </a:schemeClr>
              </a:solidFill>
              <a:latin typeface="Times New Roman" pitchFamily="18" charset="0"/>
              <a:cs typeface="Times New Roman" pitchFamily="18" charset="0"/>
            </a:endParaRPr>
          </a:p>
          <a:p>
            <a:endParaRPr lang="fi-FI" sz="2800" b="1" dirty="0">
              <a:solidFill>
                <a:schemeClr val="accent4">
                  <a:lumMod val="75000"/>
                </a:schemeClr>
              </a:solidFill>
              <a:latin typeface="Times New Roman" pitchFamily="18" charset="0"/>
              <a:cs typeface="Times New Roman" pitchFamily="18" charset="0"/>
            </a:endParaRPr>
          </a:p>
          <a:p>
            <a:endParaRPr lang="fi-FI" sz="2800" b="1" dirty="0">
              <a:solidFill>
                <a:schemeClr val="accent4">
                  <a:lumMod val="75000"/>
                </a:schemeClr>
              </a:solidFill>
              <a:latin typeface="Times New Roman" pitchFamily="18" charset="0"/>
              <a:cs typeface="Times New Roman" pitchFamily="18" charset="0"/>
            </a:endParaRPr>
          </a:p>
          <a:p>
            <a:endParaRPr lang="fi-FI" sz="2800" b="1" dirty="0">
              <a:solidFill>
                <a:schemeClr val="accent4">
                  <a:lumMod val="7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chemeClr val="accent2"/>
                </a:solidFill>
                <a:latin typeface="Times New Roman" pitchFamily="18" charset="0"/>
                <a:cs typeface="Times New Roman" pitchFamily="18" charset="0"/>
              </a:rPr>
              <a:t>Bradykinesia</a:t>
            </a:r>
            <a:endParaRPr lang="en-US"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fi-FI" sz="2400" b="1" dirty="0">
                <a:solidFill>
                  <a:schemeClr val="accent4">
                    <a:lumMod val="75000"/>
                  </a:schemeClr>
                </a:solidFill>
                <a:latin typeface="Times New Roman" pitchFamily="18" charset="0"/>
                <a:cs typeface="Times New Roman" pitchFamily="18" charset="0"/>
              </a:rPr>
              <a:t>Slowness of initiating voluntary movements &amp; sustaining repetitive movements with progressive reduction in speed &amp; amplitude.</a:t>
            </a:r>
          </a:p>
          <a:p>
            <a:r>
              <a:rPr lang="fi-FI" sz="2400" b="1" dirty="0">
                <a:solidFill>
                  <a:schemeClr val="accent4">
                    <a:lumMod val="75000"/>
                  </a:schemeClr>
                </a:solidFill>
                <a:latin typeface="Times New Roman" pitchFamily="18" charset="0"/>
                <a:cs typeface="Times New Roman" pitchFamily="18" charset="0"/>
              </a:rPr>
              <a:t>Loss of arm swing</a:t>
            </a:r>
          </a:p>
          <a:p>
            <a:r>
              <a:rPr lang="fi-FI" sz="2400" b="1" dirty="0">
                <a:solidFill>
                  <a:schemeClr val="accent4">
                    <a:lumMod val="75000"/>
                  </a:schemeClr>
                </a:solidFill>
                <a:latin typeface="Times New Roman" pitchFamily="18" charset="0"/>
                <a:cs typeface="Times New Roman" pitchFamily="18" charset="0"/>
              </a:rPr>
              <a:t>Difficulty in walking, tendency to drag a leg in early disease</a:t>
            </a:r>
          </a:p>
          <a:p>
            <a:r>
              <a:rPr lang="fi-FI" sz="2400" b="1" dirty="0">
                <a:solidFill>
                  <a:schemeClr val="accent4">
                    <a:lumMod val="75000"/>
                  </a:schemeClr>
                </a:solidFill>
                <a:latin typeface="Times New Roman" pitchFamily="18" charset="0"/>
                <a:cs typeface="Times New Roman" pitchFamily="18" charset="0"/>
              </a:rPr>
              <a:t>Micrographia</a:t>
            </a:r>
          </a:p>
          <a:p>
            <a:r>
              <a:rPr lang="fi-FI" sz="2400" b="1" dirty="0">
                <a:solidFill>
                  <a:schemeClr val="accent4">
                    <a:lumMod val="75000"/>
                  </a:schemeClr>
                </a:solidFill>
                <a:latin typeface="Times New Roman" pitchFamily="18" charset="0"/>
                <a:cs typeface="Times New Roman" pitchFamily="18" charset="0"/>
              </a:rPr>
              <a:t>Difficulty turning in bed</a:t>
            </a:r>
          </a:p>
          <a:p>
            <a:r>
              <a:rPr lang="fi-FI" sz="2400" b="1" dirty="0">
                <a:solidFill>
                  <a:schemeClr val="accent4">
                    <a:lumMod val="75000"/>
                  </a:schemeClr>
                </a:solidFill>
                <a:latin typeface="Times New Roman" pitchFamily="18" charset="0"/>
                <a:cs typeface="Times New Roman" pitchFamily="18" charset="0"/>
              </a:rPr>
              <a:t>Hypophonia</a:t>
            </a:r>
          </a:p>
          <a:p>
            <a:r>
              <a:rPr lang="fi-FI" sz="2400" b="1" dirty="0">
                <a:solidFill>
                  <a:schemeClr val="accent4">
                    <a:lumMod val="75000"/>
                  </a:schemeClr>
                </a:solidFill>
                <a:latin typeface="Times New Roman" pitchFamily="18" charset="0"/>
                <a:cs typeface="Times New Roman" pitchFamily="18" charset="0"/>
              </a:rPr>
              <a:t>Difficulty with daily activities such as writing, shaving, using a knife and fork, and opening buttons; decreased blinking, masked facies, slowed chewing and swallowing.</a:t>
            </a:r>
          </a:p>
          <a:p>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i-FI" sz="5400" b="1" u="sng" dirty="0">
                <a:solidFill>
                  <a:schemeClr val="accent2"/>
                </a:solidFill>
                <a:latin typeface="Times New Roman" pitchFamily="18" charset="0"/>
                <a:cs typeface="Times New Roman" pitchFamily="18" charset="0"/>
              </a:rPr>
              <a:t>Rigidity</a:t>
            </a:r>
            <a:endParaRPr lang="en-US"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buNone/>
            </a:pPr>
            <a:r>
              <a:rPr lang="fi-FI" sz="2400" b="1" dirty="0">
                <a:solidFill>
                  <a:schemeClr val="accent4">
                    <a:lumMod val="75000"/>
                  </a:schemeClr>
                </a:solidFill>
                <a:latin typeface="Times New Roman" pitchFamily="18" charset="0"/>
                <a:cs typeface="Times New Roman" pitchFamily="18" charset="0"/>
              </a:rPr>
              <a:t>    Involuntary increase in muscle tone affecting all muscle groups.</a:t>
            </a:r>
          </a:p>
          <a:p>
            <a:r>
              <a:rPr lang="fi-FI" sz="2400" b="1" dirty="0">
                <a:solidFill>
                  <a:schemeClr val="accent4">
                    <a:lumMod val="75000"/>
                  </a:schemeClr>
                </a:solidFill>
                <a:latin typeface="Times New Roman" pitchFamily="18" charset="0"/>
                <a:cs typeface="Times New Roman" pitchFamily="18" charset="0"/>
              </a:rPr>
              <a:t>Rigidity present throughout the range of movement, described as lead-pipe if smooth</a:t>
            </a:r>
          </a:p>
          <a:p>
            <a:r>
              <a:rPr lang="fi-FI" sz="2400" b="1" dirty="0">
                <a:solidFill>
                  <a:schemeClr val="accent4">
                    <a:lumMod val="75000"/>
                  </a:schemeClr>
                </a:solidFill>
                <a:latin typeface="Times New Roman" pitchFamily="18" charset="0"/>
                <a:cs typeface="Times New Roman" pitchFamily="18" charset="0"/>
              </a:rPr>
              <a:t>Cogwheel tremor is movement like ratchet co-existing with tremor</a:t>
            </a:r>
          </a:p>
          <a:p>
            <a:r>
              <a:rPr lang="fi-FI" sz="2400" b="1" dirty="0">
                <a:solidFill>
                  <a:schemeClr val="accent4">
                    <a:lumMod val="75000"/>
                  </a:schemeClr>
                </a:solidFill>
                <a:latin typeface="Times New Roman" pitchFamily="18" charset="0"/>
                <a:cs typeface="Times New Roman" pitchFamily="18" charset="0"/>
              </a:rPr>
              <a:t>Pain may be caused by dystonia</a:t>
            </a:r>
          </a:p>
          <a:p>
            <a:r>
              <a:rPr lang="fi-FI" sz="2400" b="1" dirty="0">
                <a:solidFill>
                  <a:schemeClr val="accent4">
                    <a:lumMod val="75000"/>
                  </a:schemeClr>
                </a:solidFill>
                <a:latin typeface="Times New Roman" pitchFamily="18" charset="0"/>
                <a:cs typeface="Times New Roman" pitchFamily="18" charset="0"/>
              </a:rPr>
              <a:t> Stooped posture, anteroflexed head, and flexed knees and elbows.</a:t>
            </a:r>
          </a:p>
          <a:p>
            <a:pPr>
              <a:buNone/>
            </a:pPr>
            <a:endParaRPr lang="en-US" sz="1500" b="1" i="1" dirty="0">
              <a:solidFill>
                <a:schemeClr val="accent1"/>
              </a:solidFill>
            </a:endParaRPr>
          </a:p>
          <a:p>
            <a:pPr>
              <a:buNone/>
            </a:pPr>
            <a:endParaRPr lang="en-US" sz="1500" b="1" i="1" dirty="0">
              <a:solidFill>
                <a:schemeClr val="accent1"/>
              </a:solidFill>
            </a:endParaRPr>
          </a:p>
          <a:p>
            <a:pPr>
              <a:buNone/>
            </a:pPr>
            <a:r>
              <a:rPr lang="en-US" sz="1500" b="1" i="1" dirty="0">
                <a:solidFill>
                  <a:schemeClr val="accent1"/>
                </a:solidFill>
              </a:rPr>
              <a:t>Clinical desk </a:t>
            </a:r>
            <a:r>
              <a:rPr lang="en-US" sz="1500" b="1" i="1" dirty="0" err="1">
                <a:solidFill>
                  <a:schemeClr val="accent1"/>
                </a:solidFill>
              </a:rPr>
              <a:t>referance</a:t>
            </a:r>
            <a:r>
              <a:rPr lang="en-US" sz="1500" b="1" i="1" dirty="0">
                <a:solidFill>
                  <a:schemeClr val="accent1"/>
                </a:solidFill>
              </a:rPr>
              <a:t> </a:t>
            </a:r>
            <a:r>
              <a:rPr lang="en-US" sz="1500" b="1" i="1" dirty="0" err="1">
                <a:solidFill>
                  <a:schemeClr val="accent1"/>
                </a:solidFill>
              </a:rPr>
              <a:t>parkinsons</a:t>
            </a:r>
            <a:r>
              <a:rPr lang="en-US" sz="1500" b="1" i="1" dirty="0">
                <a:solidFill>
                  <a:schemeClr val="accent1"/>
                </a:solidFill>
              </a:rPr>
              <a:t> disease by </a:t>
            </a:r>
            <a:r>
              <a:rPr lang="en-US" sz="1500" b="1" i="1" dirty="0" err="1">
                <a:solidFill>
                  <a:schemeClr val="accent1"/>
                </a:solidFill>
              </a:rPr>
              <a:t>donald</a:t>
            </a:r>
            <a:r>
              <a:rPr lang="en-US" sz="1500" b="1" i="1" dirty="0">
                <a:solidFill>
                  <a:schemeClr val="accent1"/>
                </a:solidFill>
              </a:rPr>
              <a:t> </a:t>
            </a:r>
            <a:r>
              <a:rPr lang="en-US" sz="1500" b="1" i="1" dirty="0" err="1">
                <a:solidFill>
                  <a:schemeClr val="accent1"/>
                </a:solidFill>
              </a:rPr>
              <a:t>grosset,katherine</a:t>
            </a:r>
            <a:r>
              <a:rPr lang="en-US" sz="1500" b="1" i="1" dirty="0">
                <a:solidFill>
                  <a:schemeClr val="accent1"/>
                </a:solidFill>
              </a:rPr>
              <a:t> </a:t>
            </a:r>
            <a:r>
              <a:rPr lang="en-US" sz="1500" b="1" i="1" dirty="0" err="1">
                <a:solidFill>
                  <a:schemeClr val="accent1"/>
                </a:solidFill>
              </a:rPr>
              <a:t>grosset</a:t>
            </a:r>
            <a:endParaRPr lang="en-US" sz="1500" b="1" i="1" dirty="0">
              <a:solidFill>
                <a:schemeClr val="accent1"/>
              </a:solidFill>
            </a:endParaRPr>
          </a:p>
          <a:p>
            <a:pPr>
              <a:buNone/>
            </a:pPr>
            <a:r>
              <a:rPr lang="en-US" sz="4400" b="1" i="1" dirty="0">
                <a:solidFill>
                  <a:schemeClr val="accent1"/>
                </a:solidFill>
              </a:rPr>
              <a:t>        </a:t>
            </a:r>
            <a:endParaRPr lang="en-US" dirty="0">
              <a:solidFill>
                <a:schemeClr val="accent4">
                  <a:lumMod val="75000"/>
                </a:schemeClr>
              </a:solidFill>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i-FI" sz="4400" b="1" dirty="0">
                <a:solidFill>
                  <a:schemeClr val="accent2"/>
                </a:solidFill>
                <a:effectLst>
                  <a:outerShdw blurRad="38100" dist="38100" dir="2700000" algn="tl">
                    <a:srgbClr val="000000"/>
                  </a:outerShdw>
                </a:effectLst>
                <a:latin typeface="Times New Roman" pitchFamily="18" charset="0"/>
                <a:cs typeface="Times New Roman" pitchFamily="18" charset="0"/>
              </a:rPr>
              <a:t>Additional clinical features of PD</a:t>
            </a:r>
            <a:endParaRPr lang="en-US" sz="4400"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marL="571500" indent="-571500">
              <a:buClr>
                <a:srgbClr val="6699FF"/>
              </a:buClr>
              <a:buSzPct val="130000"/>
              <a:buFont typeface="Wingdings" pitchFamily="2" charset="2"/>
              <a:buChar char="§"/>
            </a:pPr>
            <a:r>
              <a:rPr lang="fi-FI" sz="2800" b="1" u="sng" dirty="0">
                <a:solidFill>
                  <a:schemeClr val="accent6">
                    <a:lumMod val="50000"/>
                  </a:schemeClr>
                </a:solidFill>
                <a:latin typeface="Times New Roman" pitchFamily="18" charset="0"/>
                <a:cs typeface="Times New Roman" pitchFamily="18" charset="0"/>
              </a:rPr>
              <a:t>Postural instability:</a:t>
            </a:r>
            <a:r>
              <a:rPr lang="fi-FI" sz="2800" b="1" dirty="0">
                <a:solidFill>
                  <a:schemeClr val="accent6">
                    <a:lumMod val="50000"/>
                  </a:schemeClr>
                </a:solidFill>
                <a:latin typeface="Times New Roman" pitchFamily="18" charset="0"/>
                <a:cs typeface="Times New Roman" pitchFamily="18" charset="0"/>
              </a:rPr>
              <a:t> </a:t>
            </a:r>
            <a:r>
              <a:rPr lang="fi-FI" sz="2800" b="1" dirty="0">
                <a:solidFill>
                  <a:schemeClr val="accent4">
                    <a:lumMod val="75000"/>
                  </a:schemeClr>
                </a:solidFill>
                <a:latin typeface="Times New Roman" pitchFamily="18" charset="0"/>
                <a:cs typeface="Times New Roman" pitchFamily="18" charset="0"/>
              </a:rPr>
              <a:t>Due to loss of postural reflexes. Poor balance, unsteadiness,falls. Examined using Pull test.</a:t>
            </a:r>
          </a:p>
          <a:p>
            <a:pPr marL="571500" indent="-571500">
              <a:buClr>
                <a:srgbClr val="6699FF"/>
              </a:buClr>
              <a:buSzPct val="130000"/>
              <a:buFont typeface="Wingdings" pitchFamily="2" charset="2"/>
              <a:buChar char="§"/>
            </a:pPr>
            <a:r>
              <a:rPr lang="fi-FI" sz="2800" b="1" u="sng" dirty="0">
                <a:solidFill>
                  <a:schemeClr val="tx1">
                    <a:lumMod val="50000"/>
                    <a:lumOff val="50000"/>
                  </a:schemeClr>
                </a:solidFill>
                <a:latin typeface="Times New Roman" pitchFamily="18" charset="0"/>
                <a:cs typeface="Times New Roman" pitchFamily="18" charset="0"/>
              </a:rPr>
              <a:t>Frontal lobe reflexes</a:t>
            </a:r>
            <a:r>
              <a:rPr lang="fi-FI" sz="2800" b="1" u="sng" dirty="0">
                <a:solidFill>
                  <a:schemeClr val="accent4">
                    <a:lumMod val="75000"/>
                  </a:schemeClr>
                </a:solidFill>
                <a:latin typeface="Times New Roman" pitchFamily="18" charset="0"/>
                <a:cs typeface="Times New Roman" pitchFamily="18" charset="0"/>
              </a:rPr>
              <a:t> </a:t>
            </a:r>
            <a:r>
              <a:rPr lang="fi-FI" sz="2800" b="1" dirty="0">
                <a:solidFill>
                  <a:schemeClr val="accent4">
                    <a:lumMod val="75000"/>
                  </a:schemeClr>
                </a:solidFill>
                <a:latin typeface="Times New Roman" pitchFamily="18" charset="0"/>
                <a:cs typeface="Times New Roman" pitchFamily="18" charset="0"/>
              </a:rPr>
              <a:t>i.e palmomental &amp; glabellar tap positive</a:t>
            </a:r>
          </a:p>
          <a:p>
            <a:pPr marL="571500" indent="-571500">
              <a:buClr>
                <a:srgbClr val="6699FF"/>
              </a:buClr>
              <a:buSzPct val="130000"/>
              <a:buNone/>
            </a:pPr>
            <a:endParaRPr lang="fi-FI" sz="2800" b="1" dirty="0">
              <a:solidFill>
                <a:schemeClr val="accent4">
                  <a:lumMod val="75000"/>
                </a:schemeClr>
              </a:solidFill>
              <a:latin typeface="Times New Roman" pitchFamily="18" charset="0"/>
              <a:cs typeface="Times New Roman" pitchFamily="18" charset="0"/>
            </a:endParaRPr>
          </a:p>
          <a:p>
            <a:pPr marL="571500" indent="-571500">
              <a:buClr>
                <a:srgbClr val="6699FF"/>
              </a:buClr>
              <a:buSzPct val="130000"/>
              <a:buFont typeface="Wingdings" pitchFamily="2" charset="2"/>
              <a:buChar char="§"/>
            </a:pPr>
            <a:r>
              <a:rPr lang="fi-FI" sz="2800" b="1" u="sng" dirty="0">
                <a:solidFill>
                  <a:schemeClr val="accent6">
                    <a:lumMod val="50000"/>
                  </a:schemeClr>
                </a:solidFill>
                <a:latin typeface="Times New Roman" pitchFamily="18" charset="0"/>
                <a:cs typeface="Times New Roman" pitchFamily="18" charset="0"/>
              </a:rPr>
              <a:t>Dysfunction of the autonomic nervous system:</a:t>
            </a:r>
            <a:r>
              <a:rPr lang="fi-FI" sz="2800" b="1" dirty="0">
                <a:solidFill>
                  <a:schemeClr val="accent6">
                    <a:lumMod val="50000"/>
                  </a:schemeClr>
                </a:solidFill>
                <a:latin typeface="Times New Roman" pitchFamily="18" charset="0"/>
                <a:cs typeface="Times New Roman" pitchFamily="18" charset="0"/>
              </a:rPr>
              <a:t> </a:t>
            </a:r>
            <a:r>
              <a:rPr lang="fi-FI" sz="2800" b="1" dirty="0">
                <a:solidFill>
                  <a:schemeClr val="accent4">
                    <a:lumMod val="75000"/>
                  </a:schemeClr>
                </a:solidFill>
                <a:latin typeface="Times New Roman" pitchFamily="18" charset="0"/>
                <a:cs typeface="Times New Roman" pitchFamily="18" charset="0"/>
              </a:rPr>
              <a:t>Impaired</a:t>
            </a:r>
          </a:p>
          <a:p>
            <a:pPr marL="571500" indent="-571500">
              <a:buClr>
                <a:srgbClr val="6699FF"/>
              </a:buClr>
              <a:buSzPct val="130000"/>
              <a:buFont typeface="Wingdings" pitchFamily="2" charset="2"/>
              <a:buNone/>
            </a:pPr>
            <a:r>
              <a:rPr lang="fi-FI" sz="2800" b="1" dirty="0">
                <a:solidFill>
                  <a:schemeClr val="accent4">
                    <a:lumMod val="75000"/>
                  </a:schemeClr>
                </a:solidFill>
                <a:latin typeface="Times New Roman" pitchFamily="18" charset="0"/>
                <a:cs typeface="Times New Roman" pitchFamily="18" charset="0"/>
              </a:rPr>
              <a:t>	gastrointestinal motility, bladder dysfunction, sialorrhea, excessive head and neck sweating, and orthostatic hypotension.</a:t>
            </a:r>
          </a:p>
          <a:p>
            <a:pPr marL="571500" indent="-571500">
              <a:buClr>
                <a:srgbClr val="6699FF"/>
              </a:buClr>
              <a:buSzPct val="130000"/>
              <a:buFont typeface="Wingdings" pitchFamily="2" charset="2"/>
              <a:buChar char="§"/>
            </a:pPr>
            <a:endParaRPr lang="fi-FI" sz="2800" b="1" dirty="0">
              <a:solidFill>
                <a:schemeClr val="accent4">
                  <a:lumMod val="75000"/>
                </a:schemeClr>
              </a:solidFill>
              <a:latin typeface="Times New Roman" pitchFamily="18" charset="0"/>
              <a:cs typeface="Times New Roman" pitchFamily="18" charset="0"/>
            </a:endParaRPr>
          </a:p>
          <a:p>
            <a:pPr marL="571500" indent="-571500">
              <a:buClr>
                <a:srgbClr val="6699FF"/>
              </a:buClr>
              <a:buSzPct val="130000"/>
              <a:buFont typeface="Wingdings" pitchFamily="2" charset="2"/>
              <a:buChar char="§"/>
            </a:pPr>
            <a:r>
              <a:rPr lang="fi-FI" sz="2800" b="1" u="sng" dirty="0">
                <a:solidFill>
                  <a:schemeClr val="accent6">
                    <a:lumMod val="50000"/>
                  </a:schemeClr>
                </a:solidFill>
                <a:latin typeface="Times New Roman" pitchFamily="18" charset="0"/>
                <a:cs typeface="Times New Roman" pitchFamily="18" charset="0"/>
              </a:rPr>
              <a:t>Depression:</a:t>
            </a:r>
            <a:r>
              <a:rPr lang="fi-FI" sz="2800" b="1" dirty="0">
                <a:solidFill>
                  <a:schemeClr val="accent4">
                    <a:lumMod val="75000"/>
                  </a:schemeClr>
                </a:solidFill>
                <a:latin typeface="Times New Roman" pitchFamily="18" charset="0"/>
                <a:cs typeface="Times New Roman" pitchFamily="18" charset="0"/>
              </a:rPr>
              <a:t> Mild to moderate depression in 50 % of patients.</a:t>
            </a:r>
          </a:p>
          <a:p>
            <a:pPr marL="571500" indent="-571500">
              <a:buClr>
                <a:srgbClr val="6699FF"/>
              </a:buClr>
              <a:buSzPct val="130000"/>
              <a:buFont typeface="Wingdings" pitchFamily="2" charset="2"/>
              <a:buChar char="§"/>
            </a:pPr>
            <a:endParaRPr lang="fi-FI" sz="2800" b="1" u="sng" dirty="0">
              <a:solidFill>
                <a:schemeClr val="accent4">
                  <a:lumMod val="75000"/>
                </a:schemeClr>
              </a:solidFill>
              <a:latin typeface="Times New Roman" pitchFamily="18" charset="0"/>
              <a:cs typeface="Times New Roman" pitchFamily="18" charset="0"/>
            </a:endParaRPr>
          </a:p>
          <a:p>
            <a:pPr marL="571500" indent="-571500">
              <a:buClr>
                <a:srgbClr val="6699FF"/>
              </a:buClr>
              <a:buSzPct val="130000"/>
              <a:buFont typeface="Wingdings" pitchFamily="2" charset="2"/>
              <a:buChar char="§"/>
            </a:pPr>
            <a:r>
              <a:rPr lang="fi-FI" sz="2800" b="1" u="sng" dirty="0">
                <a:solidFill>
                  <a:schemeClr val="accent6">
                    <a:lumMod val="50000"/>
                  </a:schemeClr>
                </a:solidFill>
                <a:latin typeface="Times New Roman" pitchFamily="18" charset="0"/>
                <a:cs typeface="Times New Roman" pitchFamily="18" charset="0"/>
              </a:rPr>
              <a:t>Cognitive impairment:</a:t>
            </a:r>
            <a:r>
              <a:rPr lang="fi-FI" sz="2800" b="1" dirty="0">
                <a:solidFill>
                  <a:schemeClr val="accent4">
                    <a:lumMod val="75000"/>
                  </a:schemeClr>
                </a:solidFill>
                <a:latin typeface="Times New Roman" pitchFamily="18" charset="0"/>
                <a:cs typeface="Times New Roman" pitchFamily="18" charset="0"/>
              </a:rPr>
              <a:t> Mild cognitive decline including impaired visual-spatial perception and attention, slowness in execution of motor tasks, and impaired concentration in most patients; at least 1/3 become demented during the course of the disease.</a:t>
            </a:r>
          </a:p>
          <a:p>
            <a:endParaRPr lang="en-US"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b="1" dirty="0">
                <a:solidFill>
                  <a:schemeClr val="accent2"/>
                </a:solidFill>
                <a:latin typeface="Times New Roman" pitchFamily="18" charset="0"/>
                <a:cs typeface="Times New Roman" pitchFamily="18" charset="0"/>
              </a:rPr>
              <a:t>Characteristic Problems</a:t>
            </a:r>
          </a:p>
        </p:txBody>
      </p:sp>
      <p:sp>
        <p:nvSpPr>
          <p:cNvPr id="16387" name="Rectangle 3"/>
          <p:cNvSpPr>
            <a:spLocks noGrp="1" noChangeArrowheads="1"/>
          </p:cNvSpPr>
          <p:nvPr>
            <p:ph type="body" idx="1"/>
          </p:nvPr>
        </p:nvSpPr>
        <p:spPr/>
        <p:txBody>
          <a:bodyPr/>
          <a:lstStyle/>
          <a:p>
            <a:r>
              <a:rPr lang="en-US" dirty="0">
                <a:solidFill>
                  <a:schemeClr val="accent4">
                    <a:lumMod val="75000"/>
                  </a:schemeClr>
                </a:solidFill>
                <a:latin typeface="Times New Roman" pitchFamily="18" charset="0"/>
                <a:cs typeface="Times New Roman" pitchFamily="18" charset="0"/>
              </a:rPr>
              <a:t>Olfactory dysfunction</a:t>
            </a:r>
          </a:p>
          <a:p>
            <a:r>
              <a:rPr lang="en-US" dirty="0" err="1">
                <a:solidFill>
                  <a:schemeClr val="accent4">
                    <a:lumMod val="75000"/>
                  </a:schemeClr>
                </a:solidFill>
                <a:latin typeface="Times New Roman" pitchFamily="18" charset="0"/>
                <a:cs typeface="Times New Roman" pitchFamily="18" charset="0"/>
              </a:rPr>
              <a:t>Micrographia</a:t>
            </a:r>
            <a:r>
              <a:rPr lang="en-US" dirty="0">
                <a:solidFill>
                  <a:schemeClr val="accent4">
                    <a:lumMod val="75000"/>
                  </a:schemeClr>
                </a:solidFill>
                <a:latin typeface="Times New Roman" pitchFamily="18" charset="0"/>
                <a:cs typeface="Times New Roman" pitchFamily="18" charset="0"/>
              </a:rPr>
              <a:t>-small handwriting	</a:t>
            </a:r>
          </a:p>
          <a:p>
            <a:r>
              <a:rPr lang="en-US" dirty="0" err="1">
                <a:solidFill>
                  <a:schemeClr val="accent4">
                    <a:lumMod val="75000"/>
                  </a:schemeClr>
                </a:solidFill>
                <a:latin typeface="Times New Roman" pitchFamily="18" charset="0"/>
                <a:cs typeface="Times New Roman" pitchFamily="18" charset="0"/>
              </a:rPr>
              <a:t>Hypomimia</a:t>
            </a:r>
            <a:r>
              <a:rPr lang="en-US" dirty="0">
                <a:solidFill>
                  <a:schemeClr val="accent4">
                    <a:lumMod val="75000"/>
                  </a:schemeClr>
                </a:solidFill>
                <a:latin typeface="Times New Roman" pitchFamily="18" charset="0"/>
                <a:cs typeface="Times New Roman" pitchFamily="18" charset="0"/>
              </a:rPr>
              <a:t>-decreased facial animation</a:t>
            </a:r>
          </a:p>
          <a:p>
            <a:r>
              <a:rPr lang="en-US" dirty="0" err="1">
                <a:solidFill>
                  <a:schemeClr val="accent4">
                    <a:lumMod val="75000"/>
                  </a:schemeClr>
                </a:solidFill>
                <a:latin typeface="Times New Roman" pitchFamily="18" charset="0"/>
                <a:cs typeface="Times New Roman" pitchFamily="18" charset="0"/>
              </a:rPr>
              <a:t>Hypophonia</a:t>
            </a:r>
            <a:r>
              <a:rPr lang="en-US" dirty="0">
                <a:solidFill>
                  <a:schemeClr val="accent4">
                    <a:lumMod val="75000"/>
                  </a:schemeClr>
                </a:solidFill>
                <a:latin typeface="Times New Roman" pitchFamily="18" charset="0"/>
                <a:cs typeface="Times New Roman" pitchFamily="18" charset="0"/>
              </a:rPr>
              <a:t>-soft speech</a:t>
            </a:r>
          </a:p>
          <a:p>
            <a:r>
              <a:rPr lang="en-US" dirty="0" err="1">
                <a:solidFill>
                  <a:schemeClr val="accent4">
                    <a:lumMod val="75000"/>
                  </a:schemeClr>
                </a:solidFill>
                <a:latin typeface="Times New Roman" pitchFamily="18" charset="0"/>
                <a:cs typeface="Times New Roman" pitchFamily="18" charset="0"/>
              </a:rPr>
              <a:t>Dysarthria</a:t>
            </a:r>
            <a:r>
              <a:rPr lang="en-US" dirty="0">
                <a:solidFill>
                  <a:schemeClr val="accent4">
                    <a:lumMod val="75000"/>
                  </a:schemeClr>
                </a:solidFill>
                <a:latin typeface="Times New Roman" pitchFamily="18" charset="0"/>
                <a:cs typeface="Times New Roman" pitchFamily="18" charset="0"/>
              </a:rPr>
              <a:t>-unclear pronunciation</a:t>
            </a:r>
          </a:p>
          <a:p>
            <a:r>
              <a:rPr lang="en-US" dirty="0" err="1">
                <a:solidFill>
                  <a:schemeClr val="accent4">
                    <a:lumMod val="75000"/>
                  </a:schemeClr>
                </a:solidFill>
                <a:latin typeface="Times New Roman" pitchFamily="18" charset="0"/>
                <a:cs typeface="Times New Roman" pitchFamily="18" charset="0"/>
              </a:rPr>
              <a:t>Dyspnea</a:t>
            </a:r>
            <a:r>
              <a:rPr lang="en-US" dirty="0">
                <a:solidFill>
                  <a:schemeClr val="accent4">
                    <a:lumMod val="75000"/>
                  </a:schemeClr>
                </a:solidFill>
                <a:latin typeface="Times New Roman" pitchFamily="18" charset="0"/>
                <a:cs typeface="Times New Roman" pitchFamily="18" charset="0"/>
              </a:rPr>
              <a:t>-labored breathing</a:t>
            </a:r>
          </a:p>
          <a:p>
            <a:r>
              <a:rPr lang="en-US" dirty="0" err="1">
                <a:solidFill>
                  <a:schemeClr val="accent4">
                    <a:lumMod val="75000"/>
                  </a:schemeClr>
                </a:solidFill>
                <a:latin typeface="Times New Roman" pitchFamily="18" charset="0"/>
                <a:cs typeface="Times New Roman" pitchFamily="18" charset="0"/>
              </a:rPr>
              <a:t>Festination</a:t>
            </a:r>
            <a:r>
              <a:rPr lang="en-US" dirty="0">
                <a:solidFill>
                  <a:schemeClr val="accent4">
                    <a:lumMod val="75000"/>
                  </a:schemeClr>
                </a:solidFill>
                <a:latin typeface="Times New Roman" pitchFamily="18" charset="0"/>
                <a:cs typeface="Times New Roman" pitchFamily="18" charset="0"/>
              </a:rPr>
              <a:t>-Shuffling gait</a:t>
            </a:r>
          </a:p>
          <a:p>
            <a:pPr>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buFont typeface="Wingdings" pitchFamily="2" charset="2"/>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6553200" y="1905000"/>
            <a:ext cx="2095500" cy="8096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en-US" b="1" dirty="0">
                <a:solidFill>
                  <a:schemeClr val="accent2"/>
                </a:solidFill>
                <a:latin typeface="Times New Roman" pitchFamily="18" charset="0"/>
                <a:cs typeface="Times New Roman" pitchFamily="18" charset="0"/>
              </a:rPr>
              <a:t>Diagnosis</a:t>
            </a:r>
          </a:p>
        </p:txBody>
      </p:sp>
      <p:sp>
        <p:nvSpPr>
          <p:cNvPr id="47107" name="Rectangle 3"/>
          <p:cNvSpPr>
            <a:spLocks noGrp="1" noChangeArrowheads="1"/>
          </p:cNvSpPr>
          <p:nvPr>
            <p:ph type="body" idx="1"/>
          </p:nvPr>
        </p:nvSpPr>
        <p:spPr/>
        <p:txBody>
          <a:bodyPr>
            <a:normAutofit lnSpcReduction="10000"/>
          </a:bodyPr>
          <a:lstStyle/>
          <a:p>
            <a:pPr>
              <a:lnSpc>
                <a:spcPct val="80000"/>
              </a:lnSpc>
            </a:pPr>
            <a:r>
              <a:rPr lang="en-US" sz="2400" dirty="0">
                <a:solidFill>
                  <a:schemeClr val="accent4">
                    <a:lumMod val="75000"/>
                  </a:schemeClr>
                </a:solidFill>
                <a:latin typeface="Times New Roman" pitchFamily="18" charset="0"/>
                <a:cs typeface="Times New Roman" pitchFamily="18" charset="0"/>
              </a:rPr>
              <a:t>3 or more of supporting criteria are required for diagnosis of definite PD(UK Brain Bank criteria)</a:t>
            </a:r>
          </a:p>
          <a:p>
            <a:pPr>
              <a:lnSpc>
                <a:spcPct val="80000"/>
              </a:lnSpc>
              <a:buFont typeface="Wingdings" pitchFamily="2" charset="2"/>
              <a:buChar char="Ø"/>
            </a:pPr>
            <a:r>
              <a:rPr lang="en-US" sz="2400" dirty="0">
                <a:solidFill>
                  <a:schemeClr val="accent4">
                    <a:lumMod val="75000"/>
                  </a:schemeClr>
                </a:solidFill>
                <a:latin typeface="Times New Roman" pitchFamily="18" charset="0"/>
                <a:cs typeface="Times New Roman" pitchFamily="18" charset="0"/>
              </a:rPr>
              <a:t>Unilateral onset</a:t>
            </a:r>
          </a:p>
          <a:p>
            <a:pPr>
              <a:lnSpc>
                <a:spcPct val="80000"/>
              </a:lnSpc>
              <a:buFont typeface="Wingdings" pitchFamily="2" charset="2"/>
              <a:buChar char="Ø"/>
            </a:pPr>
            <a:r>
              <a:rPr lang="en-US" sz="2400" dirty="0">
                <a:solidFill>
                  <a:schemeClr val="accent4">
                    <a:lumMod val="75000"/>
                  </a:schemeClr>
                </a:solidFill>
                <a:latin typeface="Times New Roman" pitchFamily="18" charset="0"/>
                <a:cs typeface="Times New Roman" pitchFamily="18" charset="0"/>
              </a:rPr>
              <a:t>Resting tremor</a:t>
            </a:r>
          </a:p>
          <a:p>
            <a:pPr>
              <a:lnSpc>
                <a:spcPct val="80000"/>
              </a:lnSpc>
              <a:buFont typeface="Wingdings" pitchFamily="2" charset="2"/>
              <a:buChar char="Ø"/>
            </a:pPr>
            <a:r>
              <a:rPr lang="en-US" sz="2400" dirty="0">
                <a:solidFill>
                  <a:schemeClr val="accent4">
                    <a:lumMod val="75000"/>
                  </a:schemeClr>
                </a:solidFill>
                <a:latin typeface="Times New Roman" pitchFamily="18" charset="0"/>
                <a:cs typeface="Times New Roman" pitchFamily="18" charset="0"/>
              </a:rPr>
              <a:t>Progressive disorder</a:t>
            </a:r>
          </a:p>
          <a:p>
            <a:pPr>
              <a:lnSpc>
                <a:spcPct val="80000"/>
              </a:lnSpc>
              <a:buFont typeface="Wingdings" pitchFamily="2" charset="2"/>
              <a:buChar char="Ø"/>
            </a:pPr>
            <a:r>
              <a:rPr lang="en-US" sz="2400" dirty="0">
                <a:solidFill>
                  <a:schemeClr val="accent4">
                    <a:lumMod val="75000"/>
                  </a:schemeClr>
                </a:solidFill>
                <a:latin typeface="Times New Roman" pitchFamily="18" charset="0"/>
                <a:cs typeface="Times New Roman" pitchFamily="18" charset="0"/>
              </a:rPr>
              <a:t>Persisting asymmetry affecting onset side most</a:t>
            </a:r>
          </a:p>
          <a:p>
            <a:pPr>
              <a:lnSpc>
                <a:spcPct val="80000"/>
              </a:lnSpc>
              <a:buFont typeface="Wingdings" pitchFamily="2" charset="2"/>
              <a:buChar char="Ø"/>
            </a:pPr>
            <a:r>
              <a:rPr lang="en-US" sz="2400" dirty="0">
                <a:solidFill>
                  <a:schemeClr val="accent4">
                    <a:lumMod val="75000"/>
                  </a:schemeClr>
                </a:solidFill>
                <a:latin typeface="Times New Roman" pitchFamily="18" charset="0"/>
                <a:cs typeface="Times New Roman" pitchFamily="18" charset="0"/>
              </a:rPr>
              <a:t>Excellent response to </a:t>
            </a:r>
            <a:r>
              <a:rPr lang="en-US" sz="2400" dirty="0" err="1">
                <a:solidFill>
                  <a:schemeClr val="accent4">
                    <a:lumMod val="75000"/>
                  </a:schemeClr>
                </a:solidFill>
                <a:latin typeface="Times New Roman" pitchFamily="18" charset="0"/>
                <a:cs typeface="Times New Roman" pitchFamily="18" charset="0"/>
              </a:rPr>
              <a:t>Levodopa</a:t>
            </a:r>
            <a:endParaRPr lang="en-US" sz="2400" dirty="0">
              <a:solidFill>
                <a:schemeClr val="accent4">
                  <a:lumMod val="75000"/>
                </a:schemeClr>
              </a:solidFill>
              <a:latin typeface="Times New Roman" pitchFamily="18" charset="0"/>
              <a:cs typeface="Times New Roman" pitchFamily="18" charset="0"/>
            </a:endParaRPr>
          </a:p>
          <a:p>
            <a:pPr>
              <a:lnSpc>
                <a:spcPct val="80000"/>
              </a:lnSpc>
              <a:buFont typeface="Wingdings" pitchFamily="2" charset="2"/>
              <a:buChar char="Ø"/>
            </a:pPr>
            <a:r>
              <a:rPr lang="en-US" sz="2400" dirty="0">
                <a:solidFill>
                  <a:schemeClr val="accent4">
                    <a:lumMod val="75000"/>
                  </a:schemeClr>
                </a:solidFill>
                <a:latin typeface="Times New Roman" pitchFamily="18" charset="0"/>
                <a:cs typeface="Times New Roman" pitchFamily="18" charset="0"/>
              </a:rPr>
              <a:t>Severe </a:t>
            </a:r>
            <a:r>
              <a:rPr lang="en-US" sz="2400" dirty="0" err="1">
                <a:solidFill>
                  <a:schemeClr val="accent4">
                    <a:lumMod val="75000"/>
                  </a:schemeClr>
                </a:solidFill>
                <a:latin typeface="Times New Roman" pitchFamily="18" charset="0"/>
                <a:cs typeface="Times New Roman" pitchFamily="18" charset="0"/>
              </a:rPr>
              <a:t>levodopa</a:t>
            </a:r>
            <a:r>
              <a:rPr lang="en-US" sz="2400" dirty="0">
                <a:solidFill>
                  <a:schemeClr val="accent4">
                    <a:lumMod val="75000"/>
                  </a:schemeClr>
                </a:solidFill>
                <a:latin typeface="Times New Roman" pitchFamily="18" charset="0"/>
                <a:cs typeface="Times New Roman" pitchFamily="18" charset="0"/>
              </a:rPr>
              <a:t> induced chorea</a:t>
            </a:r>
          </a:p>
          <a:p>
            <a:pPr>
              <a:lnSpc>
                <a:spcPct val="80000"/>
              </a:lnSpc>
              <a:buFont typeface="Wingdings" pitchFamily="2" charset="2"/>
              <a:buChar char="Ø"/>
            </a:pPr>
            <a:r>
              <a:rPr lang="en-US" sz="2400" dirty="0" err="1">
                <a:solidFill>
                  <a:schemeClr val="accent4">
                    <a:lumMod val="75000"/>
                  </a:schemeClr>
                </a:solidFill>
                <a:latin typeface="Times New Roman" pitchFamily="18" charset="0"/>
                <a:cs typeface="Times New Roman" pitchFamily="18" charset="0"/>
              </a:rPr>
              <a:t>Levodopa</a:t>
            </a:r>
            <a:r>
              <a:rPr lang="en-US" sz="2400" dirty="0">
                <a:solidFill>
                  <a:schemeClr val="accent4">
                    <a:lumMod val="75000"/>
                  </a:schemeClr>
                </a:solidFill>
                <a:latin typeface="Times New Roman" pitchFamily="18" charset="0"/>
                <a:cs typeface="Times New Roman" pitchFamily="18" charset="0"/>
              </a:rPr>
              <a:t> response for at least five years</a:t>
            </a:r>
          </a:p>
          <a:p>
            <a:pPr>
              <a:lnSpc>
                <a:spcPct val="80000"/>
              </a:lnSpc>
              <a:buFont typeface="Wingdings" pitchFamily="2" charset="2"/>
              <a:buChar char="Ø"/>
            </a:pPr>
            <a:r>
              <a:rPr lang="en-US" sz="2400" dirty="0">
                <a:solidFill>
                  <a:schemeClr val="accent4">
                    <a:lumMod val="75000"/>
                  </a:schemeClr>
                </a:solidFill>
                <a:latin typeface="Times New Roman" pitchFamily="18" charset="0"/>
                <a:cs typeface="Times New Roman" pitchFamily="18" charset="0"/>
              </a:rPr>
              <a:t>Clinical course over 10 yrs</a:t>
            </a:r>
          </a:p>
          <a:p>
            <a:pPr>
              <a:buNone/>
            </a:pPr>
            <a:endParaRPr lang="en-US" sz="1500" b="1" i="1" dirty="0">
              <a:solidFill>
                <a:schemeClr val="accent1"/>
              </a:solidFill>
            </a:endParaRPr>
          </a:p>
          <a:p>
            <a:pPr>
              <a:buNone/>
            </a:pPr>
            <a:r>
              <a:rPr lang="en-US" sz="1500" b="1" i="1" dirty="0">
                <a:solidFill>
                  <a:schemeClr val="accent1"/>
                </a:solidFill>
              </a:rPr>
              <a:t>Clinical desk </a:t>
            </a:r>
            <a:r>
              <a:rPr lang="en-US" sz="1500" b="1" i="1" dirty="0" err="1">
                <a:solidFill>
                  <a:schemeClr val="accent1"/>
                </a:solidFill>
              </a:rPr>
              <a:t>referance</a:t>
            </a:r>
            <a:r>
              <a:rPr lang="en-US" sz="1500" b="1" i="1" dirty="0">
                <a:solidFill>
                  <a:schemeClr val="accent1"/>
                </a:solidFill>
              </a:rPr>
              <a:t> </a:t>
            </a:r>
            <a:r>
              <a:rPr lang="en-US" sz="1500" b="1" i="1" dirty="0" err="1">
                <a:solidFill>
                  <a:schemeClr val="accent1"/>
                </a:solidFill>
              </a:rPr>
              <a:t>parkinsons</a:t>
            </a:r>
            <a:r>
              <a:rPr lang="en-US" sz="1500" b="1" i="1" dirty="0">
                <a:solidFill>
                  <a:schemeClr val="accent1"/>
                </a:solidFill>
              </a:rPr>
              <a:t> disease by </a:t>
            </a:r>
            <a:r>
              <a:rPr lang="en-US" sz="1500" b="1" i="1" dirty="0" err="1">
                <a:solidFill>
                  <a:schemeClr val="accent1"/>
                </a:solidFill>
              </a:rPr>
              <a:t>donald</a:t>
            </a:r>
            <a:r>
              <a:rPr lang="en-US" sz="1500" b="1" i="1" dirty="0">
                <a:solidFill>
                  <a:schemeClr val="accent1"/>
                </a:solidFill>
              </a:rPr>
              <a:t> </a:t>
            </a:r>
            <a:r>
              <a:rPr lang="en-US" sz="1500" b="1" i="1" dirty="0" err="1">
                <a:solidFill>
                  <a:schemeClr val="accent1"/>
                </a:solidFill>
              </a:rPr>
              <a:t>grosset,katherine</a:t>
            </a:r>
            <a:r>
              <a:rPr lang="en-US" sz="1500" b="1" i="1" dirty="0">
                <a:solidFill>
                  <a:schemeClr val="accent1"/>
                </a:solidFill>
              </a:rPr>
              <a:t> </a:t>
            </a:r>
            <a:r>
              <a:rPr lang="en-US" sz="1500" b="1" i="1" dirty="0" err="1">
                <a:solidFill>
                  <a:schemeClr val="accent1"/>
                </a:solidFill>
              </a:rPr>
              <a:t>grosset</a:t>
            </a:r>
            <a:endParaRPr lang="en-US" sz="1500" b="1" i="1" dirty="0">
              <a:solidFill>
                <a:schemeClr val="accent1"/>
              </a:solidFill>
            </a:endParaRPr>
          </a:p>
          <a:p>
            <a:pPr>
              <a:buNone/>
            </a:pPr>
            <a:r>
              <a:rPr lang="en-US" sz="1500" b="1" i="1" dirty="0">
                <a:solidFill>
                  <a:schemeClr val="accent1"/>
                </a:solidFill>
              </a:rPr>
              <a:t>        </a:t>
            </a:r>
            <a:endParaRPr lang="en-US" sz="1500" dirty="0">
              <a:solidFill>
                <a:schemeClr val="accent4">
                  <a:lumMod val="75000"/>
                </a:schemeClr>
              </a:solidFill>
              <a:latin typeface="Times New Roman" pitchFamily="18" charset="0"/>
              <a:cs typeface="Times New Roman" pitchFamily="18" charset="0"/>
            </a:endParaRPr>
          </a:p>
          <a:p>
            <a:pPr>
              <a:lnSpc>
                <a:spcPct val="80000"/>
              </a:lnSpc>
              <a:buFont typeface="Wingdings" pitchFamily="2" charset="2"/>
              <a:buChar char="Ø"/>
            </a:pPr>
            <a:endParaRPr lang="en-US"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Can you ride a bicycle?</a:t>
            </a:r>
          </a:p>
        </p:txBody>
      </p:sp>
      <p:pic>
        <p:nvPicPr>
          <p:cNvPr id="4" name="Content Placeholder 3" descr="http://www.google.co.in/images?q=tbn:ANd9GcTLn2ziIxdPi8m7Re-12dZkd1irZ4bDAlr5rTJJ84V0sshFNZ_0-VjgWPEo9w">
            <a:hlinkClick r:id="rId2"/>
          </p:cNvPr>
          <p:cNvPicPr>
            <a:picLocks noGrp="1"/>
          </p:cNvPicPr>
          <p:nvPr>
            <p:ph idx="1"/>
          </p:nvPr>
        </p:nvPicPr>
        <p:blipFill>
          <a:blip r:embed="rId3" cstate="print"/>
          <a:srcRect/>
          <a:stretch>
            <a:fillRect/>
          </a:stretch>
        </p:blipFill>
        <p:spPr bwMode="auto">
          <a:xfrm>
            <a:off x="2667001" y="2209800"/>
            <a:ext cx="3276600" cy="3429000"/>
          </a:xfrm>
          <a:prstGeom prst="rect">
            <a:avLst/>
          </a:prstGeom>
          <a:noFill/>
          <a:ln w="9525">
            <a:noFill/>
            <a:miter lim="800000"/>
            <a:headEnd/>
            <a:tailEnd/>
          </a:ln>
        </p:spPr>
      </p:pic>
      <p:sp>
        <p:nvSpPr>
          <p:cNvPr id="5" name="Rectangle 4"/>
          <p:cNvSpPr/>
          <p:nvPr/>
        </p:nvSpPr>
        <p:spPr>
          <a:xfrm>
            <a:off x="2590800" y="5715000"/>
            <a:ext cx="5867400" cy="1200329"/>
          </a:xfrm>
          <a:prstGeom prst="rect">
            <a:avLst/>
          </a:prstGeom>
        </p:spPr>
        <p:txBody>
          <a:bodyPr wrap="square">
            <a:spAutoFit/>
          </a:bodyPr>
          <a:lstStyle/>
          <a:p>
            <a:r>
              <a:rPr lang="en-US" dirty="0" err="1"/>
              <a:t>Bastiaan</a:t>
            </a:r>
            <a:r>
              <a:rPr lang="en-US" dirty="0"/>
              <a:t> R. </a:t>
            </a:r>
            <a:r>
              <a:rPr lang="en-US" dirty="0" err="1"/>
              <a:t>Bloem</a:t>
            </a:r>
            <a:r>
              <a:rPr lang="en-US" dirty="0"/>
              <a:t>, MD, PhD, medical director of the Parkinson Center Nijmegen at </a:t>
            </a:r>
            <a:r>
              <a:rPr lang="en-US" dirty="0" err="1"/>
              <a:t>Radboud</a:t>
            </a:r>
            <a:r>
              <a:rPr lang="en-US" dirty="0"/>
              <a:t> University Nijmegen Medical Center, the Netherlands</a:t>
            </a:r>
          </a:p>
          <a:p>
            <a:r>
              <a:rPr lang="en-US" dirty="0" err="1"/>
              <a:t>Medscape</a:t>
            </a:r>
            <a:r>
              <a:rPr lang="en-US" dirty="0"/>
              <a:t> medical news</a:t>
            </a:r>
          </a:p>
        </p:txBody>
      </p:sp>
      <p:sp>
        <p:nvSpPr>
          <p:cNvPr id="6" name="Rectangle 5"/>
          <p:cNvSpPr/>
          <p:nvPr/>
        </p:nvSpPr>
        <p:spPr>
          <a:xfrm>
            <a:off x="762001" y="2967335"/>
            <a:ext cx="1600199" cy="1754326"/>
          </a:xfrm>
          <a:prstGeom prst="rect">
            <a:avLst/>
          </a:prstGeom>
          <a:noFill/>
        </p:spPr>
        <p:txBody>
          <a:bodyPr wrap="squar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t>
            </a:r>
          </a:p>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
            </a:r>
          </a:p>
        </p:txBody>
      </p:sp>
      <p:sp>
        <p:nvSpPr>
          <p:cNvPr id="7" name="Rectangle 6"/>
          <p:cNvSpPr/>
          <p:nvPr/>
        </p:nvSpPr>
        <p:spPr>
          <a:xfrm>
            <a:off x="7543800" y="1600201"/>
            <a:ext cx="1219200" cy="4524315"/>
          </a:xfrm>
          <a:prstGeom prst="rect">
            <a:avLst/>
          </a:prstGeom>
          <a:noFill/>
        </p:spPr>
        <p:txBody>
          <a:bodyPr wrap="square" lIns="91440" tIns="45720" rIns="91440" bIns="45720">
            <a:spAutoFit/>
          </a:bodyPr>
          <a:lstStyle/>
          <a:p>
            <a:pPr algn="ctr"/>
            <a:r>
              <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a:t>
            </a:r>
          </a:p>
          <a:p>
            <a:pPr algn="ctr"/>
            <a:r>
              <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a:t>
            </a:r>
          </a:p>
          <a:p>
            <a:pPr algn="ctr"/>
            <a:r>
              <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Y</a:t>
            </a:r>
          </a:p>
          <a:p>
            <a:pPr algn="ctr"/>
            <a:r>
              <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a:t>
            </a:r>
          </a:p>
          <a:p>
            <a:pPr algn="ctr"/>
            <a:r>
              <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a:t>
            </a:r>
          </a:p>
          <a:p>
            <a:pPr algn="ctr"/>
            <a:r>
              <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t>
            </a:r>
          </a:p>
          <a:p>
            <a:pPr algn="ctr"/>
            <a:r>
              <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a:t>
            </a:r>
          </a:p>
          <a:p>
            <a:pPr algn="ctr"/>
            <a:r>
              <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Exclusion Criteria</a:t>
            </a:r>
          </a:p>
        </p:txBody>
      </p:sp>
      <p:sp>
        <p:nvSpPr>
          <p:cNvPr id="3" name="Content Placeholder 2"/>
          <p:cNvSpPr>
            <a:spLocks noGrp="1"/>
          </p:cNvSpPr>
          <p:nvPr>
            <p:ph idx="1"/>
          </p:nvPr>
        </p:nvSpPr>
        <p:spPr/>
        <p:txBody>
          <a:bodyPr>
            <a:normAutofit fontScale="92500" lnSpcReduction="10000"/>
          </a:bodyPr>
          <a:lstStyle/>
          <a:p>
            <a:pPr lvl="1">
              <a:lnSpc>
                <a:spcPct val="80000"/>
              </a:lnSpc>
            </a:pPr>
            <a:r>
              <a:rPr lang="en-US" dirty="0" err="1">
                <a:solidFill>
                  <a:schemeClr val="accent4">
                    <a:lumMod val="75000"/>
                  </a:schemeClr>
                </a:solidFill>
                <a:latin typeface="Times New Roman" pitchFamily="18" charset="0"/>
                <a:cs typeface="Times New Roman" pitchFamily="18" charset="0"/>
              </a:rPr>
              <a:t>Postencephalitic</a:t>
            </a:r>
            <a:endParaRPr lang="en-US" dirty="0">
              <a:solidFill>
                <a:schemeClr val="accent4">
                  <a:lumMod val="75000"/>
                </a:schemeClr>
              </a:solidFill>
              <a:latin typeface="Times New Roman" pitchFamily="18" charset="0"/>
              <a:cs typeface="Times New Roman" pitchFamily="18" charset="0"/>
            </a:endParaRPr>
          </a:p>
          <a:p>
            <a:pPr lvl="1">
              <a:lnSpc>
                <a:spcPct val="80000"/>
              </a:lnSpc>
            </a:pPr>
            <a:r>
              <a:rPr lang="en-US" dirty="0">
                <a:solidFill>
                  <a:schemeClr val="accent4">
                    <a:lumMod val="75000"/>
                  </a:schemeClr>
                </a:solidFill>
                <a:latin typeface="Times New Roman" pitchFamily="18" charset="0"/>
                <a:cs typeface="Times New Roman" pitchFamily="18" charset="0"/>
              </a:rPr>
              <a:t>Drug-Induced(</a:t>
            </a:r>
            <a:r>
              <a:rPr lang="en-US" dirty="0" err="1">
                <a:solidFill>
                  <a:schemeClr val="accent4">
                    <a:lumMod val="75000"/>
                  </a:schemeClr>
                </a:solidFill>
                <a:latin typeface="Times New Roman" pitchFamily="18" charset="0"/>
                <a:cs typeface="Times New Roman" pitchFamily="18" charset="0"/>
              </a:rPr>
              <a:t>neuroleptic</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exposure,neg</a:t>
            </a:r>
            <a:r>
              <a:rPr lang="en-US" dirty="0">
                <a:solidFill>
                  <a:schemeClr val="accent4">
                    <a:lumMod val="75000"/>
                  </a:schemeClr>
                </a:solidFill>
                <a:latin typeface="Times New Roman" pitchFamily="18" charset="0"/>
                <a:cs typeface="Times New Roman" pitchFamily="18" charset="0"/>
              </a:rPr>
              <a:t> response to L-</a:t>
            </a:r>
            <a:r>
              <a:rPr lang="en-US" dirty="0" err="1">
                <a:solidFill>
                  <a:schemeClr val="accent4">
                    <a:lumMod val="75000"/>
                  </a:schemeClr>
                </a:solidFill>
                <a:latin typeface="Times New Roman" pitchFamily="18" charset="0"/>
                <a:cs typeface="Times New Roman" pitchFamily="18" charset="0"/>
              </a:rPr>
              <a:t>dopa,MPTP</a:t>
            </a:r>
            <a:r>
              <a:rPr lang="en-US" dirty="0">
                <a:solidFill>
                  <a:schemeClr val="accent4">
                    <a:lumMod val="75000"/>
                  </a:schemeClr>
                </a:solidFill>
                <a:latin typeface="Times New Roman" pitchFamily="18" charset="0"/>
                <a:cs typeface="Times New Roman" pitchFamily="18" charset="0"/>
              </a:rPr>
              <a:t>)</a:t>
            </a:r>
          </a:p>
          <a:p>
            <a:pPr lvl="1">
              <a:lnSpc>
                <a:spcPct val="80000"/>
              </a:lnSpc>
            </a:pPr>
            <a:r>
              <a:rPr lang="en-US" dirty="0">
                <a:solidFill>
                  <a:schemeClr val="accent4">
                    <a:lumMod val="75000"/>
                  </a:schemeClr>
                </a:solidFill>
                <a:latin typeface="Times New Roman" pitchFamily="18" charset="0"/>
                <a:cs typeface="Times New Roman" pitchFamily="18" charset="0"/>
              </a:rPr>
              <a:t>Toxic</a:t>
            </a:r>
          </a:p>
          <a:p>
            <a:pPr lvl="1">
              <a:lnSpc>
                <a:spcPct val="80000"/>
              </a:lnSpc>
            </a:pPr>
            <a:r>
              <a:rPr lang="en-US" dirty="0">
                <a:solidFill>
                  <a:schemeClr val="accent4">
                    <a:lumMod val="75000"/>
                  </a:schemeClr>
                </a:solidFill>
                <a:latin typeface="Times New Roman" pitchFamily="18" charset="0"/>
                <a:cs typeface="Times New Roman" pitchFamily="18" charset="0"/>
              </a:rPr>
              <a:t>Stroke</a:t>
            </a:r>
          </a:p>
          <a:p>
            <a:pPr lvl="1">
              <a:lnSpc>
                <a:spcPct val="80000"/>
              </a:lnSpc>
            </a:pPr>
            <a:r>
              <a:rPr lang="en-US" dirty="0">
                <a:solidFill>
                  <a:schemeClr val="accent4">
                    <a:lumMod val="75000"/>
                  </a:schemeClr>
                </a:solidFill>
                <a:latin typeface="Times New Roman" pitchFamily="18" charset="0"/>
                <a:cs typeface="Times New Roman" pitchFamily="18" charset="0"/>
              </a:rPr>
              <a:t>Trauma /head injury</a:t>
            </a:r>
          </a:p>
          <a:p>
            <a:pPr lvl="1">
              <a:lnSpc>
                <a:spcPct val="80000"/>
              </a:lnSpc>
            </a:pPr>
            <a:r>
              <a:rPr lang="en-US" dirty="0">
                <a:solidFill>
                  <a:schemeClr val="accent4">
                    <a:lumMod val="75000"/>
                  </a:schemeClr>
                </a:solidFill>
                <a:latin typeface="Times New Roman" pitchFamily="18" charset="0"/>
                <a:cs typeface="Times New Roman" pitchFamily="18" charset="0"/>
              </a:rPr>
              <a:t>Neoplasm or </a:t>
            </a:r>
            <a:r>
              <a:rPr lang="en-US" dirty="0" err="1">
                <a:solidFill>
                  <a:schemeClr val="accent4">
                    <a:lumMod val="75000"/>
                  </a:schemeClr>
                </a:solidFill>
                <a:latin typeface="Times New Roman" pitchFamily="18" charset="0"/>
                <a:cs typeface="Times New Roman" pitchFamily="18" charset="0"/>
              </a:rPr>
              <a:t>communating</a:t>
            </a:r>
            <a:r>
              <a:rPr lang="en-US" dirty="0">
                <a:solidFill>
                  <a:schemeClr val="accent4">
                    <a:lumMod val="75000"/>
                  </a:schemeClr>
                </a:solidFill>
                <a:latin typeface="Times New Roman" pitchFamily="18" charset="0"/>
                <a:cs typeface="Times New Roman" pitchFamily="18" charset="0"/>
              </a:rPr>
              <a:t> hydrocephalus</a:t>
            </a:r>
          </a:p>
          <a:p>
            <a:pPr lvl="1">
              <a:lnSpc>
                <a:spcPct val="80000"/>
              </a:lnSpc>
            </a:pPr>
            <a:r>
              <a:rPr lang="en-US" dirty="0">
                <a:solidFill>
                  <a:schemeClr val="accent4">
                    <a:lumMod val="75000"/>
                  </a:schemeClr>
                </a:solidFill>
                <a:latin typeface="Times New Roman" pitchFamily="18" charset="0"/>
                <a:cs typeface="Times New Roman" pitchFamily="18" charset="0"/>
              </a:rPr>
              <a:t>Other neurodegenerative conditions </a:t>
            </a:r>
          </a:p>
          <a:p>
            <a:pPr lvl="2">
              <a:lnSpc>
                <a:spcPct val="80000"/>
              </a:lnSpc>
            </a:pPr>
            <a:r>
              <a:rPr lang="en-US" sz="2400" dirty="0">
                <a:solidFill>
                  <a:schemeClr val="accent4">
                    <a:lumMod val="75000"/>
                  </a:schemeClr>
                </a:solidFill>
                <a:latin typeface="Times New Roman" pitchFamily="18" charset="0"/>
                <a:cs typeface="Times New Roman" pitchFamily="18" charset="0"/>
              </a:rPr>
              <a:t>Wilson’s disease</a:t>
            </a:r>
          </a:p>
          <a:p>
            <a:pPr lvl="2">
              <a:lnSpc>
                <a:spcPct val="80000"/>
              </a:lnSpc>
            </a:pPr>
            <a:r>
              <a:rPr lang="en-US" sz="2400" dirty="0">
                <a:solidFill>
                  <a:schemeClr val="accent4">
                    <a:lumMod val="75000"/>
                  </a:schemeClr>
                </a:solidFill>
                <a:latin typeface="Times New Roman" pitchFamily="18" charset="0"/>
                <a:cs typeface="Times New Roman" pitchFamily="18" charset="0"/>
              </a:rPr>
              <a:t> Alzheimer’s</a:t>
            </a:r>
          </a:p>
          <a:p>
            <a:pPr lvl="2">
              <a:lnSpc>
                <a:spcPct val="80000"/>
              </a:lnSpc>
            </a:pPr>
            <a:r>
              <a:rPr lang="en-US" sz="2400" dirty="0">
                <a:solidFill>
                  <a:schemeClr val="accent4">
                    <a:lumMod val="75000"/>
                  </a:schemeClr>
                </a:solidFill>
                <a:latin typeface="Times New Roman" pitchFamily="18" charset="0"/>
                <a:cs typeface="Times New Roman" pitchFamily="18" charset="0"/>
              </a:rPr>
              <a:t> </a:t>
            </a:r>
            <a:r>
              <a:rPr lang="en-US" sz="2400" dirty="0" err="1">
                <a:solidFill>
                  <a:schemeClr val="accent4">
                    <a:lumMod val="75000"/>
                  </a:schemeClr>
                </a:solidFill>
                <a:latin typeface="Times New Roman" pitchFamily="18" charset="0"/>
                <a:cs typeface="Times New Roman" pitchFamily="18" charset="0"/>
              </a:rPr>
              <a:t>Lewy</a:t>
            </a:r>
            <a:r>
              <a:rPr lang="en-US" sz="2400" dirty="0">
                <a:solidFill>
                  <a:schemeClr val="accent4">
                    <a:lumMod val="75000"/>
                  </a:schemeClr>
                </a:solidFill>
                <a:latin typeface="Times New Roman" pitchFamily="18" charset="0"/>
                <a:cs typeface="Times New Roman" pitchFamily="18" charset="0"/>
              </a:rPr>
              <a:t> Body dementia</a:t>
            </a:r>
          </a:p>
          <a:p>
            <a:pPr>
              <a:buNone/>
            </a:pPr>
            <a:endParaRPr lang="en-US" sz="1600" b="1" i="1" dirty="0">
              <a:solidFill>
                <a:schemeClr val="accent1"/>
              </a:solidFill>
            </a:endParaRPr>
          </a:p>
          <a:p>
            <a:pPr>
              <a:buNone/>
            </a:pPr>
            <a:r>
              <a:rPr lang="en-US" sz="1600" b="1" i="1" dirty="0">
                <a:solidFill>
                  <a:schemeClr val="accent1"/>
                </a:solidFill>
              </a:rPr>
              <a:t>Clinical desk </a:t>
            </a:r>
            <a:r>
              <a:rPr lang="en-US" sz="1600" b="1" i="1" dirty="0" err="1">
                <a:solidFill>
                  <a:schemeClr val="accent1"/>
                </a:solidFill>
              </a:rPr>
              <a:t>referance</a:t>
            </a:r>
            <a:r>
              <a:rPr lang="en-US" sz="1600" b="1" i="1" dirty="0">
                <a:solidFill>
                  <a:schemeClr val="accent1"/>
                </a:solidFill>
              </a:rPr>
              <a:t> </a:t>
            </a:r>
            <a:r>
              <a:rPr lang="en-US" sz="1600" b="1" i="1" dirty="0" err="1">
                <a:solidFill>
                  <a:schemeClr val="accent1"/>
                </a:solidFill>
              </a:rPr>
              <a:t>parkinsons</a:t>
            </a:r>
            <a:r>
              <a:rPr lang="en-US" sz="1600" b="1" i="1" dirty="0">
                <a:solidFill>
                  <a:schemeClr val="accent1"/>
                </a:solidFill>
              </a:rPr>
              <a:t> disease by </a:t>
            </a:r>
            <a:r>
              <a:rPr lang="en-US" sz="1600" b="1" i="1" dirty="0" err="1">
                <a:solidFill>
                  <a:schemeClr val="accent1"/>
                </a:solidFill>
              </a:rPr>
              <a:t>donald</a:t>
            </a:r>
            <a:r>
              <a:rPr lang="en-US" sz="1600" b="1" i="1" dirty="0">
                <a:solidFill>
                  <a:schemeClr val="accent1"/>
                </a:solidFill>
              </a:rPr>
              <a:t> </a:t>
            </a:r>
            <a:r>
              <a:rPr lang="en-US" sz="1600" b="1" i="1" dirty="0" err="1">
                <a:solidFill>
                  <a:schemeClr val="accent1"/>
                </a:solidFill>
              </a:rPr>
              <a:t>grosset,katherine</a:t>
            </a:r>
            <a:r>
              <a:rPr lang="en-US" sz="1600" b="1" i="1" dirty="0">
                <a:solidFill>
                  <a:schemeClr val="accent1"/>
                </a:solidFill>
              </a:rPr>
              <a:t> </a:t>
            </a:r>
            <a:r>
              <a:rPr lang="en-US" sz="1600" b="1" i="1" dirty="0" err="1">
                <a:solidFill>
                  <a:schemeClr val="accent1"/>
                </a:solidFill>
              </a:rPr>
              <a:t>grosset</a:t>
            </a:r>
            <a:endParaRPr lang="en-US" sz="1600" b="1" i="1" dirty="0">
              <a:solidFill>
                <a:schemeClr val="accent1"/>
              </a:solidFill>
            </a:endParaRPr>
          </a:p>
          <a:p>
            <a:pPr>
              <a:buNone/>
            </a:pPr>
            <a:r>
              <a:rPr lang="en-US" sz="2800" b="1" i="1" dirty="0">
                <a:solidFill>
                  <a:schemeClr val="accent1"/>
                </a:solidFill>
              </a:rPr>
              <a:t>        </a:t>
            </a:r>
            <a:endParaRPr lang="en-US" dirty="0">
              <a:solidFill>
                <a:schemeClr val="accent4">
                  <a:lumMod val="75000"/>
                </a:schemeClr>
              </a:solidFill>
              <a:latin typeface="Times New Roman" pitchFamily="18" charset="0"/>
              <a:cs typeface="Times New Roman" pitchFamily="18" charset="0"/>
            </a:endParaRPr>
          </a:p>
          <a:p>
            <a:pPr lvl="2">
              <a:lnSpc>
                <a:spcPct val="80000"/>
              </a:lnSpc>
            </a:pPr>
            <a:endParaRPr lang="en-US" sz="2400" dirty="0">
              <a:solidFill>
                <a:schemeClr val="accent4">
                  <a:lumMod val="75000"/>
                </a:schemeClr>
              </a:solidFill>
              <a:latin typeface="Times New Roman" pitchFamily="18" charset="0"/>
              <a:cs typeface="Times New Roman" pitchFamily="18" charset="0"/>
            </a:endParaRPr>
          </a:p>
          <a:p>
            <a:pPr lvl="2">
              <a:lnSpc>
                <a:spcPct val="80000"/>
              </a:lnSpc>
              <a:buNone/>
            </a:pPr>
            <a:endParaRPr lang="en-US" sz="2400" dirty="0">
              <a:solidFill>
                <a:schemeClr val="accent4">
                  <a:lumMod val="75000"/>
                </a:schemeClr>
              </a:solidFill>
              <a:latin typeface="Times New Roman" pitchFamily="18" charset="0"/>
              <a:cs typeface="Times New Roman" pitchFamily="18" charset="0"/>
            </a:endParaRPr>
          </a:p>
          <a:p>
            <a:pPr lvl="2">
              <a:lnSpc>
                <a:spcPct val="80000"/>
              </a:lnSpc>
            </a:pPr>
            <a:endParaRPr lang="en-US" sz="2400" dirty="0">
              <a:solidFill>
                <a:schemeClr val="accent4">
                  <a:lumMod val="7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pPr algn="ctr"/>
            <a:r>
              <a:rPr lang="en-US" b="1" dirty="0">
                <a:solidFill>
                  <a:schemeClr val="accent2"/>
                </a:solidFill>
              </a:rPr>
              <a:t>INTRODUCTION</a:t>
            </a:r>
          </a:p>
        </p:txBody>
      </p:sp>
      <p:sp>
        <p:nvSpPr>
          <p:cNvPr id="3" name="Content Placeholder 2"/>
          <p:cNvSpPr>
            <a:spLocks noGrp="1"/>
          </p:cNvSpPr>
          <p:nvPr>
            <p:ph idx="1"/>
          </p:nvPr>
        </p:nvSpPr>
        <p:spPr/>
        <p:txBody>
          <a:bodyPr/>
          <a:lstStyle/>
          <a:p>
            <a:r>
              <a:rPr lang="en-US" dirty="0">
                <a:solidFill>
                  <a:schemeClr val="accent4">
                    <a:lumMod val="75000"/>
                  </a:schemeClr>
                </a:solidFill>
                <a:latin typeface="Times New Roman" pitchFamily="18" charset="0"/>
                <a:cs typeface="Times New Roman" pitchFamily="18" charset="0"/>
              </a:rPr>
              <a:t>Parkinson’s disease is a progressive neurodegenerative disorder  associated with loss of </a:t>
            </a:r>
            <a:r>
              <a:rPr lang="en-US" dirty="0" err="1">
                <a:solidFill>
                  <a:schemeClr val="accent4">
                    <a:lumMod val="75000"/>
                  </a:schemeClr>
                </a:solidFill>
                <a:latin typeface="Times New Roman" pitchFamily="18" charset="0"/>
                <a:cs typeface="Times New Roman" pitchFamily="18" charset="0"/>
              </a:rPr>
              <a:t>dopaminergic</a:t>
            </a:r>
            <a:r>
              <a:rPr lang="en-US" dirty="0">
                <a:solidFill>
                  <a:schemeClr val="accent4">
                    <a:lumMod val="75000"/>
                  </a:schemeClr>
                </a:solidFill>
                <a:latin typeface="Times New Roman" pitchFamily="18" charset="0"/>
                <a:cs typeface="Times New Roman" pitchFamily="18" charset="0"/>
              </a:rPr>
              <a:t> neurons in the </a:t>
            </a:r>
            <a:r>
              <a:rPr lang="en-US" dirty="0" err="1">
                <a:solidFill>
                  <a:schemeClr val="accent4">
                    <a:lumMod val="75000"/>
                  </a:schemeClr>
                </a:solidFill>
                <a:latin typeface="Times New Roman" pitchFamily="18" charset="0"/>
                <a:cs typeface="Times New Roman" pitchFamily="18" charset="0"/>
              </a:rPr>
              <a:t>substantia</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nigra</a:t>
            </a:r>
            <a:r>
              <a:rPr lang="en-US" dirty="0">
                <a:solidFill>
                  <a:schemeClr val="accent4">
                    <a:lumMod val="75000"/>
                  </a:schemeClr>
                </a:solidFill>
                <a:latin typeface="Times New Roman" pitchFamily="18" charset="0"/>
                <a:cs typeface="Times New Roman" pitchFamily="18" charset="0"/>
              </a:rPr>
              <a:t> pars </a:t>
            </a:r>
            <a:r>
              <a:rPr lang="en-US" dirty="0" err="1">
                <a:solidFill>
                  <a:schemeClr val="accent4">
                    <a:lumMod val="75000"/>
                  </a:schemeClr>
                </a:solidFill>
                <a:latin typeface="Times New Roman" pitchFamily="18" charset="0"/>
                <a:cs typeface="Times New Roman" pitchFamily="18" charset="0"/>
              </a:rPr>
              <a:t>compacta</a:t>
            </a:r>
            <a:r>
              <a:rPr lang="en-US" dirty="0">
                <a:solidFill>
                  <a:schemeClr val="accent4">
                    <a:lumMod val="75000"/>
                  </a:schemeClr>
                </a:solidFill>
                <a:latin typeface="Times New Roman" pitchFamily="18" charset="0"/>
                <a:cs typeface="Times New Roman" pitchFamily="18" charset="0"/>
              </a:rPr>
              <a:t> </a:t>
            </a:r>
          </a:p>
          <a:p>
            <a:r>
              <a:rPr lang="en-US" dirty="0">
                <a:solidFill>
                  <a:schemeClr val="accent4">
                    <a:lumMod val="75000"/>
                  </a:schemeClr>
                </a:solidFill>
                <a:latin typeface="Times New Roman" pitchFamily="18" charset="0"/>
                <a:cs typeface="Times New Roman" pitchFamily="18" charset="0"/>
              </a:rPr>
              <a:t>It is </a:t>
            </a:r>
            <a:r>
              <a:rPr lang="en-US" dirty="0" err="1">
                <a:solidFill>
                  <a:schemeClr val="accent4">
                    <a:lumMod val="75000"/>
                  </a:schemeClr>
                </a:solidFill>
                <a:latin typeface="Times New Roman" pitchFamily="18" charset="0"/>
                <a:cs typeface="Times New Roman" pitchFamily="18" charset="0"/>
              </a:rPr>
              <a:t>characterised</a:t>
            </a:r>
            <a:r>
              <a:rPr lang="en-US" dirty="0">
                <a:solidFill>
                  <a:schemeClr val="accent4">
                    <a:lumMod val="75000"/>
                  </a:schemeClr>
                </a:solidFill>
                <a:latin typeface="Times New Roman" pitchFamily="18" charset="0"/>
                <a:cs typeface="Times New Roman" pitchFamily="18" charset="0"/>
              </a:rPr>
              <a:t> by triad of motor features </a:t>
            </a:r>
          </a:p>
          <a:p>
            <a:pPr>
              <a:buNone/>
            </a:pPr>
            <a:r>
              <a:rPr lang="en-US" dirty="0">
                <a:solidFill>
                  <a:schemeClr val="accent4">
                    <a:lumMod val="75000"/>
                  </a:schemeClr>
                </a:solidFill>
                <a:latin typeface="Times New Roman" pitchFamily="18" charset="0"/>
                <a:cs typeface="Times New Roman" pitchFamily="18" charset="0"/>
              </a:rPr>
              <a:t>    resting tremor, rigidity &amp;</a:t>
            </a:r>
          </a:p>
          <a:p>
            <a:pPr>
              <a:buNone/>
            </a:pP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akinesia</a:t>
            </a:r>
            <a:r>
              <a:rPr lang="en-US" dirty="0">
                <a:solidFill>
                  <a:schemeClr val="accent4">
                    <a:lumMod val="75000"/>
                  </a:schemeClr>
                </a:solidFill>
                <a:latin typeface="Times New Roman" pitchFamily="18" charset="0"/>
                <a:cs typeface="Times New Roman" pitchFamily="18" charset="0"/>
              </a:rPr>
              <a:t>/</a:t>
            </a:r>
            <a:r>
              <a:rPr lang="en-US" dirty="0" err="1">
                <a:solidFill>
                  <a:schemeClr val="accent4">
                    <a:lumMod val="75000"/>
                  </a:schemeClr>
                </a:solidFill>
                <a:latin typeface="Times New Roman" pitchFamily="18" charset="0"/>
                <a:cs typeface="Times New Roman" pitchFamily="18" charset="0"/>
              </a:rPr>
              <a:t>bradykinesia</a:t>
            </a:r>
            <a:endParaRPr lang="en-US" dirty="0">
              <a:solidFill>
                <a:schemeClr val="accent4">
                  <a:lumMod val="75000"/>
                </a:schemeClr>
              </a:solidFill>
              <a:latin typeface="Times New Roman" pitchFamily="18" charset="0"/>
              <a:cs typeface="Times New Roman" pitchFamily="18" charset="0"/>
            </a:endParaRPr>
          </a:p>
        </p:txBody>
      </p:sp>
      <p:pic>
        <p:nvPicPr>
          <p:cNvPr id="4" name="Picture 11"/>
          <p:cNvPicPr>
            <a:picLocks noChangeAspect="1" noChangeArrowheads="1"/>
          </p:cNvPicPr>
          <p:nvPr/>
        </p:nvPicPr>
        <p:blipFill>
          <a:blip r:embed="rId2" cstate="print"/>
          <a:srcRect/>
          <a:stretch>
            <a:fillRect/>
          </a:stretch>
        </p:blipFill>
        <p:spPr>
          <a:xfrm>
            <a:off x="6734244" y="3142098"/>
            <a:ext cx="2409756" cy="3715902"/>
          </a:xfrm>
          <a:prstGeom prst="rect">
            <a:avLst/>
          </a:prstGeom>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latin typeface="Times New Roman" pitchFamily="18" charset="0"/>
                <a:cs typeface="Times New Roman" pitchFamily="18" charset="0"/>
              </a:rPr>
              <a:t>Red flags(alerts)</a:t>
            </a:r>
          </a:p>
        </p:txBody>
      </p:sp>
      <p:sp>
        <p:nvSpPr>
          <p:cNvPr id="3" name="Content Placeholder 2"/>
          <p:cNvSpPr>
            <a:spLocks noGrp="1"/>
          </p:cNvSpPr>
          <p:nvPr>
            <p:ph idx="1"/>
          </p:nvPr>
        </p:nvSpPr>
        <p:spPr/>
        <p:txBody>
          <a:bodyPr>
            <a:normAutofit lnSpcReduction="10000"/>
          </a:bodyPr>
          <a:lstStyle/>
          <a:p>
            <a:r>
              <a:rPr lang="en-US" dirty="0">
                <a:solidFill>
                  <a:schemeClr val="accent4">
                    <a:lumMod val="75000"/>
                  </a:schemeClr>
                </a:solidFill>
                <a:latin typeface="Times New Roman" pitchFamily="18" charset="0"/>
                <a:cs typeface="Times New Roman" pitchFamily="18" charset="0"/>
              </a:rPr>
              <a:t>Early falls-</a:t>
            </a:r>
            <a:r>
              <a:rPr lang="en-US" dirty="0" err="1">
                <a:solidFill>
                  <a:schemeClr val="accent4">
                    <a:lumMod val="75000"/>
                  </a:schemeClr>
                </a:solidFill>
                <a:latin typeface="Times New Roman" pitchFamily="18" charset="0"/>
                <a:cs typeface="Times New Roman" pitchFamily="18" charset="0"/>
              </a:rPr>
              <a:t>parkinson</a:t>
            </a:r>
            <a:r>
              <a:rPr lang="en-US" dirty="0">
                <a:solidFill>
                  <a:schemeClr val="accent4">
                    <a:lumMod val="75000"/>
                  </a:schemeClr>
                </a:solidFill>
                <a:latin typeface="Times New Roman" pitchFamily="18" charset="0"/>
                <a:cs typeface="Times New Roman" pitchFamily="18" charset="0"/>
              </a:rPr>
              <a:t>-plus syndrome(</a:t>
            </a:r>
            <a:r>
              <a:rPr lang="en-US" dirty="0" err="1">
                <a:solidFill>
                  <a:schemeClr val="accent4">
                    <a:lumMod val="75000"/>
                  </a:schemeClr>
                </a:solidFill>
                <a:latin typeface="Times New Roman" pitchFamily="18" charset="0"/>
                <a:cs typeface="Times New Roman" pitchFamily="18" charset="0"/>
              </a:rPr>
              <a:t>usuallyPSP</a:t>
            </a:r>
            <a:r>
              <a:rPr lang="en-US" dirty="0">
                <a:solidFill>
                  <a:schemeClr val="accent4">
                    <a:lumMod val="75000"/>
                  </a:schemeClr>
                </a:solidFill>
                <a:latin typeface="Times New Roman" pitchFamily="18" charset="0"/>
                <a:cs typeface="Times New Roman" pitchFamily="18" charset="0"/>
              </a:rPr>
              <a:t> or MSA)</a:t>
            </a:r>
          </a:p>
          <a:p>
            <a:r>
              <a:rPr lang="en-US" dirty="0">
                <a:solidFill>
                  <a:schemeClr val="accent4">
                    <a:lumMod val="75000"/>
                  </a:schemeClr>
                </a:solidFill>
                <a:latin typeface="Times New Roman" pitchFamily="18" charset="0"/>
                <a:cs typeface="Times New Roman" pitchFamily="18" charset="0"/>
              </a:rPr>
              <a:t>Early dementia-DLB, PSP, </a:t>
            </a:r>
            <a:r>
              <a:rPr lang="en-US" dirty="0" err="1">
                <a:solidFill>
                  <a:schemeClr val="accent4">
                    <a:lumMod val="75000"/>
                  </a:schemeClr>
                </a:solidFill>
                <a:latin typeface="Times New Roman" pitchFamily="18" charset="0"/>
                <a:cs typeface="Times New Roman" pitchFamily="18" charset="0"/>
              </a:rPr>
              <a:t>corticobasal</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degeneration,Alzheimer’s</a:t>
            </a:r>
            <a:r>
              <a:rPr lang="en-US" dirty="0">
                <a:solidFill>
                  <a:schemeClr val="accent4">
                    <a:lumMod val="75000"/>
                  </a:schemeClr>
                </a:solidFill>
                <a:latin typeface="Times New Roman" pitchFamily="18" charset="0"/>
                <a:cs typeface="Times New Roman" pitchFamily="18" charset="0"/>
              </a:rPr>
              <a:t> disease.</a:t>
            </a:r>
          </a:p>
          <a:p>
            <a:r>
              <a:rPr lang="en-US" dirty="0" err="1">
                <a:solidFill>
                  <a:schemeClr val="accent4">
                    <a:lumMod val="75000"/>
                  </a:schemeClr>
                </a:solidFill>
                <a:latin typeface="Times New Roman" pitchFamily="18" charset="0"/>
                <a:cs typeface="Times New Roman" pitchFamily="18" charset="0"/>
              </a:rPr>
              <a:t>Apraxia</a:t>
            </a:r>
            <a:r>
              <a:rPr lang="en-US" dirty="0">
                <a:solidFill>
                  <a:schemeClr val="accent4">
                    <a:lumMod val="75000"/>
                  </a:schemeClr>
                </a:solidFill>
                <a:latin typeface="Times New Roman" pitchFamily="18" charset="0"/>
                <a:cs typeface="Times New Roman" pitchFamily="18" charset="0"/>
              </a:rPr>
              <a:t> &amp; alien limb-</a:t>
            </a:r>
            <a:r>
              <a:rPr lang="en-US" dirty="0" err="1">
                <a:solidFill>
                  <a:schemeClr val="accent4">
                    <a:lumMod val="75000"/>
                  </a:schemeClr>
                </a:solidFill>
                <a:latin typeface="Times New Roman" pitchFamily="18" charset="0"/>
                <a:cs typeface="Times New Roman" pitchFamily="18" charset="0"/>
              </a:rPr>
              <a:t>corticobasal</a:t>
            </a:r>
            <a:r>
              <a:rPr lang="en-US" dirty="0">
                <a:solidFill>
                  <a:schemeClr val="accent4">
                    <a:lumMod val="75000"/>
                  </a:schemeClr>
                </a:solidFill>
                <a:latin typeface="Times New Roman" pitchFamily="18" charset="0"/>
                <a:cs typeface="Times New Roman" pitchFamily="18" charset="0"/>
              </a:rPr>
              <a:t> degeneration</a:t>
            </a:r>
          </a:p>
          <a:p>
            <a:r>
              <a:rPr lang="en-US" dirty="0">
                <a:solidFill>
                  <a:schemeClr val="accent4">
                    <a:lumMod val="75000"/>
                  </a:schemeClr>
                </a:solidFill>
                <a:latin typeface="Times New Roman" pitchFamily="18" charset="0"/>
                <a:cs typeface="Times New Roman" pitchFamily="18" charset="0"/>
              </a:rPr>
              <a:t>Early pronounced autonomic features(impotence, postural hypotension)- MSA</a:t>
            </a:r>
          </a:p>
          <a:p>
            <a:r>
              <a:rPr lang="en-US" dirty="0">
                <a:solidFill>
                  <a:schemeClr val="accent4">
                    <a:lumMod val="75000"/>
                  </a:schemeClr>
                </a:solidFill>
                <a:latin typeface="Times New Roman" pitchFamily="18" charset="0"/>
                <a:cs typeface="Times New Roman" pitchFamily="18" charset="0"/>
              </a:rPr>
              <a:t>Sudden onset of symptoms-</a:t>
            </a:r>
            <a:r>
              <a:rPr lang="en-US" dirty="0" err="1">
                <a:solidFill>
                  <a:schemeClr val="accent4">
                    <a:lumMod val="75000"/>
                  </a:schemeClr>
                </a:solidFill>
                <a:latin typeface="Times New Roman" pitchFamily="18" charset="0"/>
                <a:cs typeface="Times New Roman" pitchFamily="18" charset="0"/>
              </a:rPr>
              <a:t>cerebrovascular</a:t>
            </a:r>
            <a:r>
              <a:rPr lang="en-US" dirty="0">
                <a:solidFill>
                  <a:schemeClr val="accent4">
                    <a:lumMod val="75000"/>
                  </a:schemeClr>
                </a:solidFill>
                <a:latin typeface="Times New Roman" pitchFamily="18" charset="0"/>
                <a:cs typeface="Times New Roman" pitchFamily="18" charset="0"/>
              </a:rPr>
              <a:t> event</a:t>
            </a:r>
          </a:p>
          <a:p>
            <a:r>
              <a:rPr lang="en-US" dirty="0">
                <a:solidFill>
                  <a:schemeClr val="accent4">
                    <a:lumMod val="75000"/>
                  </a:schemeClr>
                </a:solidFill>
                <a:latin typeface="Times New Roman" pitchFamily="18" charset="0"/>
                <a:cs typeface="Times New Roman" pitchFamily="18" charset="0"/>
              </a:rPr>
              <a:t>No rest tremor – essential </a:t>
            </a:r>
            <a:r>
              <a:rPr lang="en-US" dirty="0" err="1">
                <a:solidFill>
                  <a:schemeClr val="accent4">
                    <a:lumMod val="75000"/>
                  </a:schemeClr>
                </a:solidFill>
                <a:latin typeface="Times New Roman" pitchFamily="18" charset="0"/>
                <a:cs typeface="Times New Roman" pitchFamily="18" charset="0"/>
              </a:rPr>
              <a:t>tremor,dystonic</a:t>
            </a:r>
            <a:r>
              <a:rPr lang="en-US" dirty="0">
                <a:solidFill>
                  <a:schemeClr val="accent4">
                    <a:lumMod val="75000"/>
                  </a:schemeClr>
                </a:solidFill>
                <a:latin typeface="Times New Roman" pitchFamily="18" charset="0"/>
                <a:cs typeface="Times New Roman" pitchFamily="18" charset="0"/>
              </a:rPr>
              <a:t> tremor</a:t>
            </a:r>
          </a:p>
          <a:p>
            <a:r>
              <a:rPr lang="en-US" dirty="0">
                <a:solidFill>
                  <a:schemeClr val="accent4">
                    <a:lumMod val="75000"/>
                  </a:schemeClr>
                </a:solidFill>
                <a:latin typeface="Times New Roman" pitchFamily="18" charset="0"/>
                <a:cs typeface="Times New Roman" pitchFamily="18" charset="0"/>
              </a:rPr>
              <a:t>Symmetrical onset &amp; signs</a:t>
            </a:r>
          </a:p>
          <a:p>
            <a:r>
              <a:rPr lang="en-US" dirty="0">
                <a:solidFill>
                  <a:schemeClr val="accent4">
                    <a:lumMod val="75000"/>
                  </a:schemeClr>
                </a:solidFill>
                <a:latin typeface="Times New Roman" pitchFamily="18" charset="0"/>
                <a:cs typeface="Times New Roman" pitchFamily="18" charset="0"/>
              </a:rPr>
              <a:t>Predominance of axial symptoms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a:solidFill>
                  <a:schemeClr val="accent4">
                    <a:lumMod val="75000"/>
                  </a:schemeClr>
                </a:solidFill>
              </a:rPr>
              <a:t>Poor therapy response</a:t>
            </a:r>
          </a:p>
          <a:p>
            <a:endParaRPr lang="en-US" dirty="0">
              <a:solidFill>
                <a:schemeClr val="accent4">
                  <a:lumMod val="75000"/>
                </a:schemeClr>
              </a:solidFill>
            </a:endParaRPr>
          </a:p>
          <a:p>
            <a:r>
              <a:rPr lang="en-US" dirty="0">
                <a:solidFill>
                  <a:schemeClr val="accent4">
                    <a:lumMod val="75000"/>
                  </a:schemeClr>
                </a:solidFill>
              </a:rPr>
              <a:t>Rapid progression</a:t>
            </a:r>
          </a:p>
          <a:p>
            <a:endParaRPr lang="en-US" dirty="0">
              <a:solidFill>
                <a:schemeClr val="accent4">
                  <a:lumMod val="75000"/>
                </a:schemeClr>
              </a:solidFill>
            </a:endParaRPr>
          </a:p>
          <a:p>
            <a:r>
              <a:rPr lang="en-US" dirty="0">
                <a:solidFill>
                  <a:schemeClr val="accent4">
                    <a:lumMod val="75000"/>
                  </a:schemeClr>
                </a:solidFill>
              </a:rPr>
              <a:t>Alzheimer’s disease patients have </a:t>
            </a:r>
            <a:r>
              <a:rPr lang="en-US" dirty="0" err="1">
                <a:solidFill>
                  <a:schemeClr val="accent4">
                    <a:lumMod val="75000"/>
                  </a:schemeClr>
                </a:solidFill>
              </a:rPr>
              <a:t>parkinsonian</a:t>
            </a:r>
            <a:r>
              <a:rPr lang="en-US" dirty="0">
                <a:solidFill>
                  <a:schemeClr val="accent4">
                    <a:lumMod val="75000"/>
                  </a:schemeClr>
                </a:solidFill>
              </a:rPr>
              <a:t> symptoms</a:t>
            </a:r>
          </a:p>
          <a:p>
            <a:pPr>
              <a:buNone/>
            </a:pPr>
            <a:endParaRPr lang="en-US" sz="1400" b="1" i="1" dirty="0">
              <a:solidFill>
                <a:schemeClr val="accent1"/>
              </a:solidFill>
            </a:endParaRPr>
          </a:p>
          <a:p>
            <a:pPr>
              <a:buNone/>
            </a:pPr>
            <a:r>
              <a:rPr lang="en-US" sz="1400" b="1" i="1" dirty="0">
                <a:solidFill>
                  <a:schemeClr val="accent1"/>
                </a:solidFill>
              </a:rPr>
              <a:t>Clinical desk </a:t>
            </a:r>
            <a:r>
              <a:rPr lang="en-US" sz="1400" b="1" i="1" dirty="0" err="1">
                <a:solidFill>
                  <a:schemeClr val="accent1"/>
                </a:solidFill>
              </a:rPr>
              <a:t>referance</a:t>
            </a:r>
            <a:r>
              <a:rPr lang="en-US" sz="1400" b="1" i="1" dirty="0">
                <a:solidFill>
                  <a:schemeClr val="accent1"/>
                </a:solidFill>
              </a:rPr>
              <a:t> </a:t>
            </a:r>
            <a:r>
              <a:rPr lang="en-US" sz="1400" b="1" i="1" dirty="0" err="1">
                <a:solidFill>
                  <a:schemeClr val="accent1"/>
                </a:solidFill>
              </a:rPr>
              <a:t>parkinsons</a:t>
            </a:r>
            <a:r>
              <a:rPr lang="en-US" sz="1400" b="1" i="1" dirty="0">
                <a:solidFill>
                  <a:schemeClr val="accent1"/>
                </a:solidFill>
              </a:rPr>
              <a:t> disease by </a:t>
            </a:r>
            <a:r>
              <a:rPr lang="en-US" sz="1400" b="1" i="1" dirty="0" err="1">
                <a:solidFill>
                  <a:schemeClr val="accent1"/>
                </a:solidFill>
              </a:rPr>
              <a:t>donald</a:t>
            </a:r>
            <a:r>
              <a:rPr lang="en-US" sz="1400" b="1" i="1" dirty="0">
                <a:solidFill>
                  <a:schemeClr val="accent1"/>
                </a:solidFill>
              </a:rPr>
              <a:t> </a:t>
            </a:r>
            <a:r>
              <a:rPr lang="en-US" sz="1400" b="1" i="1" dirty="0" err="1">
                <a:solidFill>
                  <a:schemeClr val="accent1"/>
                </a:solidFill>
              </a:rPr>
              <a:t>grosset,katherine</a:t>
            </a:r>
            <a:r>
              <a:rPr lang="en-US" sz="1400" b="1" i="1" dirty="0">
                <a:solidFill>
                  <a:schemeClr val="accent1"/>
                </a:solidFill>
              </a:rPr>
              <a:t> </a:t>
            </a:r>
            <a:r>
              <a:rPr lang="en-US" sz="1400" b="1" i="1" dirty="0" err="1">
                <a:solidFill>
                  <a:schemeClr val="accent1"/>
                </a:solidFill>
              </a:rPr>
              <a:t>grosset</a:t>
            </a:r>
            <a:endParaRPr lang="en-US" sz="1400" b="1" i="1" dirty="0">
              <a:solidFill>
                <a:schemeClr val="accent1"/>
              </a:solidFill>
            </a:endParaRPr>
          </a:p>
          <a:p>
            <a:pPr>
              <a:buNone/>
            </a:pPr>
            <a:r>
              <a:rPr lang="en-US" sz="1400" b="1" i="1" dirty="0">
                <a:solidFill>
                  <a:schemeClr val="accent1"/>
                </a:solidFill>
              </a:rPr>
              <a:t>        </a:t>
            </a:r>
            <a:endParaRPr lang="en-US" sz="1400" dirty="0">
              <a:solidFill>
                <a:schemeClr val="accent4">
                  <a:lumMod val="75000"/>
                </a:schemeClr>
              </a:solidFill>
              <a:latin typeface="Times New Roman" pitchFamily="18" charset="0"/>
              <a:cs typeface="Times New Roman" pitchFamily="18" charset="0"/>
            </a:endParaRPr>
          </a:p>
          <a:p>
            <a:endParaRPr lang="en-US" dirty="0">
              <a:solidFill>
                <a:schemeClr val="accent4">
                  <a:lumMod val="75000"/>
                </a:schemeClr>
              </a:solidFill>
            </a:endParaRPr>
          </a:p>
          <a:p>
            <a:endParaRPr lang="en-US" dirty="0">
              <a:solidFill>
                <a:schemeClr val="accent4">
                  <a:lumMod val="75000"/>
                </a:schemeClr>
              </a:solidFill>
            </a:endParaRPr>
          </a:p>
          <a:p>
            <a:endParaRPr lang="en-US" dirty="0">
              <a:solidFill>
                <a:schemeClr val="accent4">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28600"/>
            <a:ext cx="8229600" cy="1143000"/>
          </a:xfrm>
        </p:spPr>
        <p:txBody>
          <a:bodyPr>
            <a:normAutofit fontScale="90000"/>
          </a:bodyPr>
          <a:lstStyle/>
          <a:p>
            <a:pPr algn="ctr"/>
            <a:r>
              <a:rPr lang="en-US" sz="4000" b="1" dirty="0" err="1">
                <a:solidFill>
                  <a:schemeClr val="accent2"/>
                </a:solidFill>
                <a:latin typeface="Times New Roman" pitchFamily="18" charset="0"/>
                <a:cs typeface="Times New Roman" pitchFamily="18" charset="0"/>
              </a:rPr>
              <a:t>Hoehn</a:t>
            </a:r>
            <a:r>
              <a:rPr lang="en-US" sz="4000" b="1" dirty="0">
                <a:solidFill>
                  <a:schemeClr val="accent2"/>
                </a:solidFill>
                <a:latin typeface="Times New Roman" pitchFamily="18" charset="0"/>
                <a:cs typeface="Times New Roman" pitchFamily="18" charset="0"/>
              </a:rPr>
              <a:t> and </a:t>
            </a:r>
            <a:r>
              <a:rPr lang="en-US" sz="4000" b="1" dirty="0" err="1">
                <a:solidFill>
                  <a:schemeClr val="accent2"/>
                </a:solidFill>
                <a:latin typeface="Times New Roman" pitchFamily="18" charset="0"/>
                <a:cs typeface="Times New Roman" pitchFamily="18" charset="0"/>
              </a:rPr>
              <a:t>Yahr</a:t>
            </a:r>
            <a:r>
              <a:rPr lang="en-US" sz="4000" b="1" dirty="0">
                <a:solidFill>
                  <a:schemeClr val="accent2"/>
                </a:solidFill>
                <a:latin typeface="Times New Roman" pitchFamily="18" charset="0"/>
                <a:cs typeface="Times New Roman" pitchFamily="18" charset="0"/>
              </a:rPr>
              <a:t> Staging of Severity of Parkinson’s Disease</a:t>
            </a:r>
          </a:p>
        </p:txBody>
      </p:sp>
      <p:graphicFrame>
        <p:nvGraphicFramePr>
          <p:cNvPr id="17500" name="Rectangle 92"/>
          <p:cNvGraphicFramePr>
            <a:graphicFrameLocks noGrp="1"/>
          </p:cNvGraphicFramePr>
          <p:nvPr>
            <p:ph idx="1"/>
          </p:nvPr>
        </p:nvGraphicFramePr>
        <p:xfrm>
          <a:off x="457200" y="1600200"/>
          <a:ext cx="8229600" cy="4800600"/>
        </p:xfrm>
        <a:graphic>
          <a:graphicData uri="http://schemas.openxmlformats.org/drawingml/2006/table">
            <a:tbl>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accent4">
                              <a:lumMod val="60000"/>
                              <a:lumOff val="40000"/>
                            </a:schemeClr>
                          </a:solidFill>
                          <a:effectLst>
                            <a:outerShdw blurRad="38100" dist="38100" dir="2700000" algn="tl">
                              <a:srgbClr val="000000"/>
                            </a:outerShdw>
                          </a:effectLst>
                          <a:latin typeface="Arial" charset="0"/>
                        </a:rPr>
                        <a:t>Stage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accent4">
                              <a:lumMod val="60000"/>
                              <a:lumOff val="40000"/>
                            </a:schemeClr>
                          </a:solidFill>
                          <a:effectLst>
                            <a:outerShdw blurRad="38100" dist="38100" dir="2700000" algn="tl">
                              <a:srgbClr val="000000"/>
                            </a:outerShdw>
                          </a:effectLst>
                          <a:latin typeface="Arial" charset="0"/>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accent4">
                              <a:lumMod val="60000"/>
                              <a:lumOff val="40000"/>
                            </a:schemeClr>
                          </a:solidFill>
                          <a:effectLst>
                            <a:outerShdw blurRad="38100" dist="38100" dir="2700000" algn="tl">
                              <a:srgbClr val="000000"/>
                            </a:outerShdw>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accent4">
                              <a:lumMod val="60000"/>
                              <a:lumOff val="40000"/>
                            </a:schemeClr>
                          </a:solidFill>
                          <a:effectLst>
                            <a:outerShdw blurRad="38100" dist="38100" dir="2700000" algn="tl">
                              <a:srgbClr val="000000"/>
                            </a:outerShdw>
                          </a:effectLst>
                          <a:latin typeface="Arial" charset="0"/>
                        </a:rPr>
                        <a:t>No clinical signs evident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accent4">
                              <a:lumMod val="60000"/>
                              <a:lumOff val="40000"/>
                            </a:schemeClr>
                          </a:solidFill>
                          <a:effectLst>
                            <a:outerShdw blurRad="38100" dist="38100" dir="2700000" algn="tl">
                              <a:srgbClr val="000000"/>
                            </a:outerShdw>
                          </a:effectLst>
                          <a:latin typeface="Arial"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accent4">
                              <a:lumMod val="60000"/>
                              <a:lumOff val="40000"/>
                            </a:schemeClr>
                          </a:solidFill>
                          <a:effectLst>
                            <a:outerShdw blurRad="38100" dist="38100" dir="2700000" algn="tl">
                              <a:srgbClr val="000000"/>
                            </a:outerShdw>
                          </a:effectLst>
                          <a:latin typeface="Arial" charset="0"/>
                        </a:rPr>
                        <a:t>Unilateral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accent4">
                              <a:lumMod val="60000"/>
                              <a:lumOff val="40000"/>
                            </a:schemeClr>
                          </a:solidFill>
                          <a:effectLst>
                            <a:outerShdw blurRad="38100" dist="38100" dir="2700000" algn="tl">
                              <a:srgbClr val="000000"/>
                            </a:outerShdw>
                          </a:effectLst>
                          <a:latin typeface="Arial"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accent4">
                              <a:lumMod val="60000"/>
                              <a:lumOff val="40000"/>
                            </a:schemeClr>
                          </a:solidFill>
                          <a:effectLst>
                            <a:outerShdw blurRad="38100" dist="38100" dir="2700000" algn="tl">
                              <a:srgbClr val="000000"/>
                            </a:outerShdw>
                          </a:effectLst>
                          <a:latin typeface="Arial" charset="0"/>
                        </a:rPr>
                        <a:t>Bilateral involvement but no postural abnormalities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accent4">
                              <a:lumMod val="60000"/>
                              <a:lumOff val="40000"/>
                            </a:schemeClr>
                          </a:solidFill>
                          <a:effectLst>
                            <a:outerShdw blurRad="38100" dist="38100" dir="2700000" algn="tl">
                              <a:srgbClr val="000000"/>
                            </a:outerShdw>
                          </a:effectLst>
                          <a:latin typeface="Arial"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accent4">
                              <a:lumMod val="60000"/>
                              <a:lumOff val="40000"/>
                            </a:schemeClr>
                          </a:solidFill>
                          <a:effectLst>
                            <a:outerShdw blurRad="38100" dist="38100" dir="2700000" algn="tl">
                              <a:srgbClr val="000000"/>
                            </a:outerShdw>
                          </a:effectLst>
                          <a:latin typeface="Arial" charset="0"/>
                        </a:rPr>
                        <a:t>Bilateral involvement with mild postural imbalance on examination or history of poor balance or falls;  patient leads independent life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accent4">
                              <a:lumMod val="60000"/>
                              <a:lumOff val="40000"/>
                            </a:schemeClr>
                          </a:solidFill>
                          <a:effectLst>
                            <a:outerShdw blurRad="38100" dist="38100" dir="2700000" algn="tl">
                              <a:srgbClr val="000000"/>
                            </a:outerShdw>
                          </a:effectLst>
                          <a:latin typeface="Arial"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accent4">
                              <a:lumMod val="60000"/>
                              <a:lumOff val="40000"/>
                            </a:schemeClr>
                          </a:solidFill>
                          <a:effectLst>
                            <a:outerShdw blurRad="38100" dist="38100" dir="2700000" algn="tl">
                              <a:srgbClr val="000000"/>
                            </a:outerShdw>
                          </a:effectLst>
                          <a:latin typeface="Arial" charset="0"/>
                        </a:rPr>
                        <a:t>Bilateral involvement with postural instability;  patient requires substantial help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accent4">
                              <a:lumMod val="60000"/>
                              <a:lumOff val="40000"/>
                            </a:schemeClr>
                          </a:solidFill>
                          <a:effectLst>
                            <a:outerShdw blurRad="38100" dist="38100" dir="2700000" algn="tl">
                              <a:srgbClr val="000000"/>
                            </a:outerShdw>
                          </a:effectLst>
                          <a:latin typeface="Arial"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accent4">
                              <a:lumMod val="60000"/>
                              <a:lumOff val="40000"/>
                            </a:schemeClr>
                          </a:solidFill>
                          <a:effectLst>
                            <a:outerShdw blurRad="38100" dist="38100" dir="2700000" algn="tl">
                              <a:srgbClr val="000000"/>
                            </a:outerShdw>
                          </a:effectLst>
                          <a:latin typeface="Arial" charset="0"/>
                        </a:rPr>
                        <a:t>Sever, fully developed disease;  patient restricted to bed or wheelchair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96" name="Rectangle 68"/>
          <p:cNvSpPr>
            <a:spLocks noGrp="1" noChangeArrowheads="1"/>
          </p:cNvSpPr>
          <p:nvPr>
            <p:ph type="title"/>
          </p:nvPr>
        </p:nvSpPr>
        <p:spPr/>
        <p:txBody>
          <a:bodyPr>
            <a:normAutofit fontScale="90000"/>
          </a:bodyPr>
          <a:lstStyle/>
          <a:p>
            <a:pPr algn="ctr"/>
            <a:r>
              <a:rPr lang="en-US" sz="4000" b="1" dirty="0">
                <a:solidFill>
                  <a:schemeClr val="accent2"/>
                </a:solidFill>
                <a:latin typeface="Times New Roman" pitchFamily="18" charset="0"/>
                <a:cs typeface="Times New Roman" pitchFamily="18" charset="0"/>
              </a:rPr>
              <a:t>Schwab &amp; England Activities of Daily Living Scale</a:t>
            </a:r>
          </a:p>
        </p:txBody>
      </p:sp>
      <p:graphicFrame>
        <p:nvGraphicFramePr>
          <p:cNvPr id="48209" name="Rectangle 81"/>
          <p:cNvGraphicFramePr>
            <a:graphicFrameLocks noGrp="1"/>
          </p:cNvGraphicFramePr>
          <p:nvPr>
            <p:ph idx="1"/>
          </p:nvPr>
        </p:nvGraphicFramePr>
        <p:xfrm>
          <a:off x="457200" y="1600200"/>
          <a:ext cx="8229600" cy="4784090"/>
        </p:xfrm>
        <a:graphic>
          <a:graphicData uri="http://schemas.openxmlformats.org/drawingml/2006/table">
            <a:tbl>
              <a:tblPr/>
              <a:tblGrid>
                <a:gridCol w="8229600">
                  <a:extLst>
                    <a:ext uri="{9D8B030D-6E8A-4147-A177-3AD203B41FA5}">
                      <a16:colId xmlns:a16="http://schemas.microsoft.com/office/drawing/2014/main" val="20000"/>
                    </a:ext>
                  </a:extLst>
                </a:gridCol>
              </a:tblGrid>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chemeClr val="accent4">
                              <a:lumMod val="75000"/>
                            </a:schemeClr>
                          </a:solidFill>
                          <a:effectLst>
                            <a:outerShdw blurRad="38100" dist="38100" dir="2700000" algn="tl">
                              <a:srgbClr val="000000"/>
                            </a:outerShdw>
                          </a:effectLst>
                          <a:latin typeface="Comic Sans MS" pitchFamily="66" charset="0"/>
                        </a:rPr>
                        <a:t>100% Completely independent. Able to do all chores without slowness, difficulty or impairment.  Essentially normal.  Unaware of any difficulty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chemeClr val="accent4">
                              <a:lumMod val="75000"/>
                            </a:schemeClr>
                          </a:solidFill>
                          <a:effectLst>
                            <a:outerShdw blurRad="38100" dist="38100" dir="2700000" algn="tl">
                              <a:srgbClr val="000000"/>
                            </a:outerShdw>
                          </a:effectLst>
                          <a:latin typeface="Comic Sans MS" pitchFamily="66" charset="0"/>
                        </a:rPr>
                        <a:t>80% Completely independent in most chores.  Takes twice as long.  Conscious of difficulty and slowness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chemeClr val="accent4">
                              <a:lumMod val="75000"/>
                            </a:schemeClr>
                          </a:solidFill>
                          <a:effectLst>
                            <a:outerShdw blurRad="38100" dist="38100" dir="2700000" algn="tl">
                              <a:srgbClr val="000000"/>
                            </a:outerShdw>
                          </a:effectLst>
                          <a:latin typeface="Comic Sans MS" pitchFamily="66" charset="0"/>
                        </a:rPr>
                        <a:t>60%  Some dependency.  Can do most chores, but exceeding slowly and with much effort.  Error;  sometimes impossible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chemeClr val="accent4">
                              <a:lumMod val="75000"/>
                            </a:schemeClr>
                          </a:solidFill>
                          <a:effectLst>
                            <a:outerShdw blurRad="38100" dist="38100" dir="2700000" algn="tl">
                              <a:srgbClr val="000000"/>
                            </a:outerShdw>
                          </a:effectLst>
                          <a:latin typeface="Comic Sans MS" pitchFamily="66" charset="0"/>
                        </a:rPr>
                        <a:t>40% Very dependent.  Can assist with all chores, but few alone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chemeClr val="accent4">
                              <a:lumMod val="75000"/>
                            </a:schemeClr>
                          </a:solidFill>
                          <a:effectLst>
                            <a:outerShdw blurRad="38100" dist="38100" dir="2700000" algn="tl">
                              <a:srgbClr val="000000"/>
                            </a:outerShdw>
                          </a:effectLst>
                          <a:latin typeface="Comic Sans MS" pitchFamily="66" charset="0"/>
                        </a:rPr>
                        <a:t>20%  Nothing alone.  Can be slight help with some chores.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chemeClr val="accent4">
                              <a:lumMod val="75000"/>
                            </a:schemeClr>
                          </a:solidFill>
                          <a:effectLst>
                            <a:outerShdw blurRad="38100" dist="38100" dir="2700000" algn="tl">
                              <a:srgbClr val="000000"/>
                            </a:outerShdw>
                          </a:effectLst>
                          <a:latin typeface="Comic Sans MS" pitchFamily="66" charset="0"/>
                        </a:rPr>
                        <a:t>0%  Cannot swallow, bladder and bowel not functioning, Bed-ridden.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Box 3"/>
          <p:cNvSpPr txBox="1"/>
          <p:nvPr/>
        </p:nvSpPr>
        <p:spPr>
          <a:xfrm>
            <a:off x="6629400" y="6477000"/>
            <a:ext cx="1507464" cy="369332"/>
          </a:xfrm>
          <a:prstGeom prst="rect">
            <a:avLst/>
          </a:prstGeom>
          <a:noFill/>
        </p:spPr>
        <p:txBody>
          <a:bodyPr wrap="square" rtlCol="0">
            <a:spAutoFit/>
          </a:bodyPr>
          <a:lstStyle/>
          <a:p>
            <a:r>
              <a:rPr lang="en-US" dirty="0"/>
              <a:t>Pubmed.com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ctr"/>
            <a:r>
              <a:rPr lang="en-US" b="1" dirty="0">
                <a:solidFill>
                  <a:schemeClr val="accent2"/>
                </a:solidFill>
                <a:latin typeface="Times New Roman" pitchFamily="18" charset="0"/>
                <a:cs typeface="Times New Roman" pitchFamily="18" charset="0"/>
              </a:rPr>
              <a:t>Parkinsonism plus syndromes</a:t>
            </a:r>
          </a:p>
        </p:txBody>
      </p:sp>
      <p:sp>
        <p:nvSpPr>
          <p:cNvPr id="3" name="Content Placeholder 2"/>
          <p:cNvSpPr>
            <a:spLocks noGrp="1"/>
          </p:cNvSpPr>
          <p:nvPr>
            <p:ph idx="1"/>
          </p:nvPr>
        </p:nvSpPr>
        <p:spPr/>
        <p:txBody>
          <a:bodyPr>
            <a:normAutofit/>
          </a:bodyPr>
          <a:lstStyle/>
          <a:p>
            <a:r>
              <a:rPr lang="en-US" b="1" dirty="0">
                <a:solidFill>
                  <a:schemeClr val="accent4">
                    <a:lumMod val="75000"/>
                  </a:schemeClr>
                </a:solidFill>
                <a:latin typeface="Times New Roman" pitchFamily="18" charset="0"/>
                <a:cs typeface="Times New Roman" pitchFamily="18" charset="0"/>
              </a:rPr>
              <a:t>Progressive </a:t>
            </a:r>
            <a:r>
              <a:rPr lang="en-US" b="1" dirty="0" err="1">
                <a:solidFill>
                  <a:schemeClr val="accent4">
                    <a:lumMod val="75000"/>
                  </a:schemeClr>
                </a:solidFill>
                <a:latin typeface="Times New Roman" pitchFamily="18" charset="0"/>
                <a:cs typeface="Times New Roman" pitchFamily="18" charset="0"/>
              </a:rPr>
              <a:t>Supranuclear</a:t>
            </a:r>
            <a:r>
              <a:rPr lang="en-US" b="1" dirty="0">
                <a:solidFill>
                  <a:schemeClr val="accent4">
                    <a:lumMod val="75000"/>
                  </a:schemeClr>
                </a:solidFill>
                <a:latin typeface="Times New Roman" pitchFamily="18" charset="0"/>
                <a:cs typeface="Times New Roman" pitchFamily="18" charset="0"/>
              </a:rPr>
              <a:t> Palsy(PSP</a:t>
            </a:r>
            <a:r>
              <a:rPr lang="en-US" dirty="0">
                <a:solidFill>
                  <a:schemeClr val="accent4">
                    <a:lumMod val="75000"/>
                  </a:schemeClr>
                </a:solidFill>
                <a:latin typeface="Times New Roman" pitchFamily="18" charset="0"/>
                <a:cs typeface="Times New Roman" pitchFamily="18" charset="0"/>
              </a:rPr>
              <a:t>)</a:t>
            </a:r>
          </a:p>
          <a:p>
            <a:pPr>
              <a:buFont typeface="Wingdings" pitchFamily="2" charset="2"/>
              <a:buChar char="ü"/>
            </a:pPr>
            <a:r>
              <a:rPr lang="en-US" dirty="0">
                <a:solidFill>
                  <a:schemeClr val="accent4">
                    <a:lumMod val="75000"/>
                  </a:schemeClr>
                </a:solidFill>
                <a:latin typeface="Times New Roman" pitchFamily="18" charset="0"/>
                <a:cs typeface="Times New Roman" pitchFamily="18" charset="0"/>
              </a:rPr>
              <a:t>Age of onset  -  60 to 65 yrs</a:t>
            </a:r>
          </a:p>
          <a:p>
            <a:pPr>
              <a:buFont typeface="Wingdings" pitchFamily="2" charset="2"/>
              <a:buChar char="ü"/>
            </a:pPr>
            <a:r>
              <a:rPr lang="en-US" dirty="0">
                <a:solidFill>
                  <a:schemeClr val="accent4">
                    <a:lumMod val="75000"/>
                  </a:schemeClr>
                </a:solidFill>
                <a:latin typeface="Times New Roman" pitchFamily="18" charset="0"/>
                <a:cs typeface="Times New Roman" pitchFamily="18" charset="0"/>
              </a:rPr>
              <a:t>2</a:t>
            </a:r>
            <a:r>
              <a:rPr lang="en-US" baseline="30000" dirty="0">
                <a:solidFill>
                  <a:schemeClr val="accent4">
                    <a:lumMod val="75000"/>
                  </a:schemeClr>
                </a:solidFill>
                <a:latin typeface="Times New Roman" pitchFamily="18" charset="0"/>
                <a:cs typeface="Times New Roman" pitchFamily="18" charset="0"/>
              </a:rPr>
              <a:t>nd</a:t>
            </a:r>
            <a:r>
              <a:rPr lang="en-US" dirty="0">
                <a:solidFill>
                  <a:schemeClr val="accent4">
                    <a:lumMod val="75000"/>
                  </a:schemeClr>
                </a:solidFill>
                <a:latin typeface="Times New Roman" pitchFamily="18" charset="0"/>
                <a:cs typeface="Times New Roman" pitchFamily="18" charset="0"/>
              </a:rPr>
              <a:t> most common </a:t>
            </a:r>
            <a:r>
              <a:rPr lang="en-US" dirty="0" err="1">
                <a:solidFill>
                  <a:schemeClr val="accent4">
                    <a:lumMod val="75000"/>
                  </a:schemeClr>
                </a:solidFill>
                <a:latin typeface="Times New Roman" pitchFamily="18" charset="0"/>
                <a:cs typeface="Times New Roman" pitchFamily="18" charset="0"/>
              </a:rPr>
              <a:t>parkinsonian</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neurodegeneratrive</a:t>
            </a:r>
            <a:r>
              <a:rPr lang="en-US" dirty="0">
                <a:solidFill>
                  <a:schemeClr val="accent4">
                    <a:lumMod val="75000"/>
                  </a:schemeClr>
                </a:solidFill>
                <a:latin typeface="Times New Roman" pitchFamily="18" charset="0"/>
                <a:cs typeface="Times New Roman" pitchFamily="18" charset="0"/>
              </a:rPr>
              <a:t> disorder(4% of all cases of PD)</a:t>
            </a:r>
          </a:p>
          <a:p>
            <a:pPr>
              <a:buFont typeface="Wingdings" pitchFamily="2" charset="2"/>
              <a:buChar char="ü"/>
            </a:pPr>
            <a:r>
              <a:rPr lang="en-US" dirty="0" err="1">
                <a:solidFill>
                  <a:schemeClr val="accent4">
                    <a:lumMod val="75000"/>
                  </a:schemeClr>
                </a:solidFill>
                <a:latin typeface="Times New Roman" pitchFamily="18" charset="0"/>
                <a:cs typeface="Times New Roman" pitchFamily="18" charset="0"/>
              </a:rPr>
              <a:t>Taupathy</a:t>
            </a:r>
            <a:endParaRPr lang="en-US" dirty="0">
              <a:solidFill>
                <a:schemeClr val="accent4">
                  <a:lumMod val="75000"/>
                </a:schemeClr>
              </a:solidFill>
              <a:latin typeface="Times New Roman" pitchFamily="18" charset="0"/>
              <a:cs typeface="Times New Roman" pitchFamily="18" charset="0"/>
            </a:endParaRPr>
          </a:p>
          <a:p>
            <a:pPr>
              <a:buFont typeface="Wingdings" pitchFamily="2" charset="2"/>
              <a:buChar char="ü"/>
            </a:pPr>
            <a:r>
              <a:rPr lang="en-US" dirty="0">
                <a:solidFill>
                  <a:schemeClr val="accent4">
                    <a:lumMod val="75000"/>
                  </a:schemeClr>
                </a:solidFill>
                <a:latin typeface="Times New Roman" pitchFamily="18" charset="0"/>
                <a:cs typeface="Times New Roman" pitchFamily="18" charset="0"/>
              </a:rPr>
              <a:t>Parkinsonism(axial rigidity mainly) plus early falls, gaze paresis, </a:t>
            </a:r>
            <a:r>
              <a:rPr lang="en-US" dirty="0" err="1">
                <a:solidFill>
                  <a:schemeClr val="accent4">
                    <a:lumMod val="75000"/>
                  </a:schemeClr>
                </a:solidFill>
                <a:latin typeface="Times New Roman" pitchFamily="18" charset="0"/>
                <a:cs typeface="Times New Roman" pitchFamily="18" charset="0"/>
              </a:rPr>
              <a:t>dysarthria</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dysphagia,dementia</a:t>
            </a:r>
            <a:r>
              <a:rPr lang="en-US" dirty="0">
                <a:solidFill>
                  <a:schemeClr val="accent4">
                    <a:lumMod val="75000"/>
                  </a:schemeClr>
                </a:solidFill>
                <a:latin typeface="Times New Roman" pitchFamily="18" charset="0"/>
                <a:cs typeface="Times New Roman" pitchFamily="18" charset="0"/>
              </a:rPr>
              <a:t>, UMN signs</a:t>
            </a:r>
          </a:p>
          <a:p>
            <a:pPr>
              <a:buFont typeface="Wingdings" pitchFamily="2" charset="2"/>
              <a:buChar char="ü"/>
            </a:pPr>
            <a:r>
              <a:rPr lang="en-US" dirty="0">
                <a:solidFill>
                  <a:schemeClr val="accent4">
                    <a:lumMod val="75000"/>
                  </a:schemeClr>
                </a:solidFill>
                <a:latin typeface="Times New Roman" pitchFamily="18" charset="0"/>
                <a:cs typeface="Times New Roman" pitchFamily="18" charset="0"/>
              </a:rPr>
              <a:t>Apathy &amp; </a:t>
            </a:r>
            <a:r>
              <a:rPr lang="en-US" dirty="0" err="1">
                <a:solidFill>
                  <a:schemeClr val="accent4">
                    <a:lumMod val="75000"/>
                  </a:schemeClr>
                </a:solidFill>
                <a:latin typeface="Times New Roman" pitchFamily="18" charset="0"/>
                <a:cs typeface="Times New Roman" pitchFamily="18" charset="0"/>
              </a:rPr>
              <a:t>disinhibitions</a:t>
            </a:r>
            <a:r>
              <a:rPr lang="en-US" dirty="0">
                <a:solidFill>
                  <a:schemeClr val="accent4">
                    <a:lumMod val="75000"/>
                  </a:schemeClr>
                </a:solidFill>
                <a:latin typeface="Times New Roman" pitchFamily="18" charset="0"/>
                <a:cs typeface="Times New Roman" pitchFamily="18" charset="0"/>
              </a:rPr>
              <a:t>, emotional incontinence. </a:t>
            </a:r>
            <a:r>
              <a:rPr lang="en-US" dirty="0" err="1">
                <a:solidFill>
                  <a:schemeClr val="accent4">
                    <a:lumMod val="75000"/>
                  </a:schemeClr>
                </a:solidFill>
                <a:latin typeface="Times New Roman" pitchFamily="18" charset="0"/>
                <a:cs typeface="Times New Roman" pitchFamily="18" charset="0"/>
              </a:rPr>
              <a:t>Schizophreniform</a:t>
            </a:r>
            <a:r>
              <a:rPr lang="en-US" dirty="0">
                <a:solidFill>
                  <a:schemeClr val="accent4">
                    <a:lumMod val="75000"/>
                  </a:schemeClr>
                </a:solidFill>
                <a:latin typeface="Times New Roman" pitchFamily="18" charset="0"/>
                <a:cs typeface="Times New Roman" pitchFamily="18" charset="0"/>
              </a:rPr>
              <a:t>  psychotic  symptoms </a:t>
            </a:r>
            <a:r>
              <a:rPr lang="en-US" dirty="0" err="1">
                <a:solidFill>
                  <a:schemeClr val="accent4">
                    <a:lumMod val="75000"/>
                  </a:schemeClr>
                </a:solidFill>
                <a:latin typeface="Times New Roman" pitchFamily="18" charset="0"/>
                <a:cs typeface="Times New Roman" pitchFamily="18" charset="0"/>
              </a:rPr>
              <a:t>occassionally</a:t>
            </a:r>
            <a:endParaRPr lang="en-US" dirty="0">
              <a:solidFill>
                <a:schemeClr val="accent4">
                  <a:lumMod val="75000"/>
                </a:schemeClr>
              </a:solidFill>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Font typeface="Wingdings" pitchFamily="2" charset="2"/>
              <a:buChar char="ü"/>
            </a:pPr>
            <a:endParaRPr lang="en-US" dirty="0">
              <a:latin typeface="Times New Roman" pitchFamily="18" charset="0"/>
              <a:cs typeface="Times New Roman" pitchFamily="18" charset="0"/>
            </a:endParaRPr>
          </a:p>
          <a:p>
            <a:pPr>
              <a:buFont typeface="Wingdings" pitchFamily="2" charset="2"/>
              <a:buChar char="ü"/>
            </a:pPr>
            <a:endParaRPr lang="en-US"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85000" lnSpcReduction="20000"/>
          </a:bodyPr>
          <a:lstStyle/>
          <a:p>
            <a:pPr>
              <a:buFont typeface="Wingdings" pitchFamily="2" charset="2"/>
              <a:buChar char="ü"/>
            </a:pPr>
            <a:r>
              <a:rPr lang="en-US" dirty="0">
                <a:solidFill>
                  <a:schemeClr val="accent4">
                    <a:lumMod val="75000"/>
                  </a:schemeClr>
                </a:solidFill>
                <a:latin typeface="Times New Roman" pitchFamily="18" charset="0"/>
                <a:cs typeface="Times New Roman" pitchFamily="18" charset="0"/>
              </a:rPr>
              <a:t>PET studies-decreased cortical metabolism in frontal areas</a:t>
            </a:r>
          </a:p>
          <a:p>
            <a:pPr>
              <a:buFont typeface="Wingdings" pitchFamily="2" charset="2"/>
              <a:buChar char="ü"/>
            </a:pPr>
            <a:r>
              <a:rPr lang="en-US" dirty="0">
                <a:solidFill>
                  <a:schemeClr val="accent4">
                    <a:lumMod val="75000"/>
                  </a:schemeClr>
                </a:solidFill>
                <a:latin typeface="Times New Roman" pitchFamily="18" charset="0"/>
                <a:cs typeface="Times New Roman" pitchFamily="18" charset="0"/>
              </a:rPr>
              <a:t>MRI helps in diagnosis</a:t>
            </a:r>
          </a:p>
          <a:p>
            <a:pPr>
              <a:buFont typeface="Wingdings" pitchFamily="2" charset="2"/>
              <a:buChar char="ü"/>
            </a:pPr>
            <a:r>
              <a:rPr lang="en-US" dirty="0">
                <a:solidFill>
                  <a:schemeClr val="accent4">
                    <a:lumMod val="75000"/>
                  </a:schemeClr>
                </a:solidFill>
                <a:latin typeface="Times New Roman" pitchFamily="18" charset="0"/>
                <a:cs typeface="Times New Roman" pitchFamily="18" charset="0"/>
              </a:rPr>
              <a:t>Broader involvement of basal ganglia</a:t>
            </a:r>
          </a:p>
          <a:p>
            <a:pPr>
              <a:buFont typeface="Wingdings" pitchFamily="2" charset="2"/>
              <a:buChar char="ü"/>
            </a:pPr>
            <a:r>
              <a:rPr lang="en-US" dirty="0">
                <a:solidFill>
                  <a:schemeClr val="accent4">
                    <a:lumMod val="75000"/>
                  </a:schemeClr>
                </a:solidFill>
                <a:latin typeface="Times New Roman" pitchFamily="18" charset="0"/>
                <a:cs typeface="Times New Roman" pitchFamily="18" charset="0"/>
              </a:rPr>
              <a:t>D/d – </a:t>
            </a:r>
            <a:r>
              <a:rPr lang="en-US" dirty="0" err="1">
                <a:solidFill>
                  <a:schemeClr val="accent4">
                    <a:lumMod val="75000"/>
                  </a:schemeClr>
                </a:solidFill>
                <a:latin typeface="Times New Roman" pitchFamily="18" charset="0"/>
                <a:cs typeface="Times New Roman" pitchFamily="18" charset="0"/>
              </a:rPr>
              <a:t>Frontotemporal</a:t>
            </a:r>
            <a:r>
              <a:rPr lang="en-US" dirty="0">
                <a:solidFill>
                  <a:schemeClr val="accent4">
                    <a:lumMod val="75000"/>
                  </a:schemeClr>
                </a:solidFill>
                <a:latin typeface="Times New Roman" pitchFamily="18" charset="0"/>
                <a:cs typeface="Times New Roman" pitchFamily="18" charset="0"/>
              </a:rPr>
              <a:t> dementia, </a:t>
            </a:r>
            <a:r>
              <a:rPr lang="en-US" dirty="0" err="1">
                <a:solidFill>
                  <a:schemeClr val="accent4">
                    <a:lumMod val="75000"/>
                  </a:schemeClr>
                </a:solidFill>
                <a:latin typeface="Times New Roman" pitchFamily="18" charset="0"/>
                <a:cs typeface="Times New Roman" pitchFamily="18" charset="0"/>
              </a:rPr>
              <a:t>corticobasal</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degeneration,Alzheimer’s</a:t>
            </a:r>
            <a:r>
              <a:rPr lang="en-US" dirty="0">
                <a:solidFill>
                  <a:schemeClr val="accent4">
                    <a:lumMod val="75000"/>
                  </a:schemeClr>
                </a:solidFill>
                <a:latin typeface="Times New Roman" pitchFamily="18" charset="0"/>
                <a:cs typeface="Times New Roman" pitchFamily="18" charset="0"/>
              </a:rPr>
              <a:t> disease, Dementia with </a:t>
            </a:r>
            <a:r>
              <a:rPr lang="en-US" dirty="0" err="1">
                <a:solidFill>
                  <a:schemeClr val="accent4">
                    <a:lumMod val="75000"/>
                  </a:schemeClr>
                </a:solidFill>
                <a:latin typeface="Times New Roman" pitchFamily="18" charset="0"/>
                <a:cs typeface="Times New Roman" pitchFamily="18" charset="0"/>
              </a:rPr>
              <a:t>Lewy</a:t>
            </a:r>
            <a:r>
              <a:rPr lang="en-US" dirty="0">
                <a:solidFill>
                  <a:schemeClr val="accent4">
                    <a:lumMod val="75000"/>
                  </a:schemeClr>
                </a:solidFill>
                <a:latin typeface="Times New Roman" pitchFamily="18" charset="0"/>
                <a:cs typeface="Times New Roman" pitchFamily="18" charset="0"/>
              </a:rPr>
              <a:t> bodies, </a:t>
            </a:r>
            <a:r>
              <a:rPr lang="en-US" dirty="0" err="1">
                <a:solidFill>
                  <a:schemeClr val="accent4">
                    <a:lumMod val="75000"/>
                  </a:schemeClr>
                </a:solidFill>
                <a:latin typeface="Times New Roman" pitchFamily="18" charset="0"/>
                <a:cs typeface="Times New Roman" pitchFamily="18" charset="0"/>
              </a:rPr>
              <a:t>MSA,Vascular</a:t>
            </a:r>
            <a:r>
              <a:rPr lang="en-US" dirty="0">
                <a:solidFill>
                  <a:schemeClr val="accent4">
                    <a:lumMod val="75000"/>
                  </a:schemeClr>
                </a:solidFill>
                <a:latin typeface="Times New Roman" pitchFamily="18" charset="0"/>
                <a:cs typeface="Times New Roman" pitchFamily="18" charset="0"/>
              </a:rPr>
              <a:t>  parkinsonism, </a:t>
            </a:r>
            <a:r>
              <a:rPr lang="en-US" dirty="0" err="1">
                <a:solidFill>
                  <a:schemeClr val="accent4">
                    <a:lumMod val="75000"/>
                  </a:schemeClr>
                </a:solidFill>
                <a:latin typeface="Times New Roman" pitchFamily="18" charset="0"/>
                <a:cs typeface="Times New Roman" pitchFamily="18" charset="0"/>
              </a:rPr>
              <a:t>Cjd</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whipples</a:t>
            </a:r>
            <a:r>
              <a:rPr lang="en-US" dirty="0">
                <a:solidFill>
                  <a:schemeClr val="accent4">
                    <a:lumMod val="75000"/>
                  </a:schemeClr>
                </a:solidFill>
                <a:latin typeface="Times New Roman" pitchFamily="18" charset="0"/>
                <a:cs typeface="Times New Roman" pitchFamily="18" charset="0"/>
              </a:rPr>
              <a:t> disease</a:t>
            </a:r>
          </a:p>
          <a:p>
            <a:pPr>
              <a:buFont typeface="Wingdings" pitchFamily="2" charset="2"/>
              <a:buChar char="ü"/>
            </a:pPr>
            <a:r>
              <a:rPr lang="en-US" dirty="0">
                <a:solidFill>
                  <a:schemeClr val="accent4">
                    <a:lumMod val="75000"/>
                  </a:schemeClr>
                </a:solidFill>
                <a:latin typeface="Times New Roman" pitchFamily="18" charset="0"/>
                <a:cs typeface="Times New Roman" pitchFamily="18" charset="0"/>
              </a:rPr>
              <a:t>Life expectancy 5-9 yrs after onset.</a:t>
            </a:r>
          </a:p>
          <a:p>
            <a:pPr>
              <a:buFont typeface="Wingdings" pitchFamily="2" charset="2"/>
              <a:buChar char="ü"/>
            </a:pPr>
            <a:r>
              <a:rPr lang="en-US" dirty="0">
                <a:solidFill>
                  <a:schemeClr val="accent4">
                    <a:lumMod val="75000"/>
                  </a:schemeClr>
                </a:solidFill>
                <a:latin typeface="Times New Roman" pitchFamily="18" charset="0"/>
                <a:cs typeface="Times New Roman" pitchFamily="18" charset="0"/>
              </a:rPr>
              <a:t>Treatment- </a:t>
            </a:r>
            <a:r>
              <a:rPr lang="en-US" dirty="0" err="1">
                <a:solidFill>
                  <a:schemeClr val="accent4">
                    <a:lumMod val="75000"/>
                  </a:schemeClr>
                </a:solidFill>
                <a:latin typeface="Times New Roman" pitchFamily="18" charset="0"/>
                <a:cs typeface="Times New Roman" pitchFamily="18" charset="0"/>
              </a:rPr>
              <a:t>Levodopa</a:t>
            </a:r>
            <a:r>
              <a:rPr lang="en-US" dirty="0">
                <a:solidFill>
                  <a:schemeClr val="accent4">
                    <a:lumMod val="75000"/>
                  </a:schemeClr>
                </a:solidFill>
                <a:latin typeface="Times New Roman" pitchFamily="18" charset="0"/>
                <a:cs typeface="Times New Roman" pitchFamily="18" charset="0"/>
              </a:rPr>
              <a:t> is ineffective. Cholinergic- enhancing agents provide little benefit. Physical &amp; speech therapy may be given.</a:t>
            </a:r>
          </a:p>
          <a:p>
            <a:pPr>
              <a:buNone/>
            </a:pPr>
            <a:r>
              <a:rPr lang="en-US" sz="2800" b="1" i="1" dirty="0">
                <a:solidFill>
                  <a:schemeClr val="accent1"/>
                </a:solidFill>
              </a:rPr>
              <a:t> </a:t>
            </a:r>
          </a:p>
          <a:p>
            <a:pPr>
              <a:buNone/>
            </a:pPr>
            <a:r>
              <a:rPr lang="en-US" sz="1700" b="1" i="1" dirty="0">
                <a:solidFill>
                  <a:schemeClr val="accent1"/>
                </a:solidFill>
              </a:rPr>
              <a:t>Kaplan and </a:t>
            </a:r>
            <a:r>
              <a:rPr lang="en-US" sz="1700" b="1" i="1" dirty="0" err="1">
                <a:solidFill>
                  <a:schemeClr val="accent1"/>
                </a:solidFill>
              </a:rPr>
              <a:t>saddock’s</a:t>
            </a:r>
            <a:r>
              <a:rPr lang="en-US" sz="1700" b="1" i="1" dirty="0">
                <a:solidFill>
                  <a:schemeClr val="accent1"/>
                </a:solidFill>
              </a:rPr>
              <a:t> CTB</a:t>
            </a:r>
          </a:p>
          <a:p>
            <a:pPr>
              <a:buNone/>
            </a:pPr>
            <a:r>
              <a:rPr lang="en-US" sz="1800" b="1" i="1" dirty="0">
                <a:solidFill>
                  <a:schemeClr val="accent1"/>
                </a:solidFill>
              </a:rPr>
              <a:t>Clinical desk </a:t>
            </a:r>
            <a:r>
              <a:rPr lang="en-US" sz="1800" b="1" i="1" dirty="0" err="1">
                <a:solidFill>
                  <a:schemeClr val="accent1"/>
                </a:solidFill>
              </a:rPr>
              <a:t>referance</a:t>
            </a:r>
            <a:r>
              <a:rPr lang="en-US" sz="1800" b="1" i="1" dirty="0">
                <a:solidFill>
                  <a:schemeClr val="accent1"/>
                </a:solidFill>
              </a:rPr>
              <a:t> </a:t>
            </a:r>
            <a:r>
              <a:rPr lang="en-US" sz="1800" b="1" i="1" dirty="0" err="1">
                <a:solidFill>
                  <a:schemeClr val="accent1"/>
                </a:solidFill>
              </a:rPr>
              <a:t>parkinsons</a:t>
            </a:r>
            <a:r>
              <a:rPr lang="en-US" sz="1800" b="1" i="1" dirty="0">
                <a:solidFill>
                  <a:schemeClr val="accent1"/>
                </a:solidFill>
              </a:rPr>
              <a:t> disease by </a:t>
            </a:r>
            <a:r>
              <a:rPr lang="en-US" sz="1800" b="1" i="1" dirty="0" err="1">
                <a:solidFill>
                  <a:schemeClr val="accent1"/>
                </a:solidFill>
              </a:rPr>
              <a:t>donald</a:t>
            </a:r>
            <a:r>
              <a:rPr lang="en-US" sz="1800" b="1" i="1" dirty="0">
                <a:solidFill>
                  <a:schemeClr val="accent1"/>
                </a:solidFill>
              </a:rPr>
              <a:t> </a:t>
            </a:r>
            <a:r>
              <a:rPr lang="en-US" sz="1800" b="1" i="1" dirty="0" err="1">
                <a:solidFill>
                  <a:schemeClr val="accent1"/>
                </a:solidFill>
              </a:rPr>
              <a:t>grosset,katherine</a:t>
            </a:r>
            <a:r>
              <a:rPr lang="en-US" sz="1800" b="1" i="1" dirty="0">
                <a:solidFill>
                  <a:schemeClr val="accent1"/>
                </a:solidFill>
              </a:rPr>
              <a:t> </a:t>
            </a:r>
            <a:r>
              <a:rPr lang="en-US" sz="1800" b="1" i="1" dirty="0" err="1">
                <a:solidFill>
                  <a:schemeClr val="accent1"/>
                </a:solidFill>
              </a:rPr>
              <a:t>grosset</a:t>
            </a:r>
            <a:endParaRPr lang="en-US" sz="1800" b="1" i="1" dirty="0">
              <a:solidFill>
                <a:schemeClr val="accent1"/>
              </a:solidFill>
            </a:endParaRPr>
          </a:p>
          <a:p>
            <a:pPr>
              <a:buNone/>
            </a:pPr>
            <a:r>
              <a:rPr lang="en-US" sz="3200" b="1" i="1" dirty="0">
                <a:solidFill>
                  <a:schemeClr val="accent1"/>
                </a:solidFill>
              </a:rPr>
              <a:t>        </a:t>
            </a:r>
            <a:endParaRPr lang="en-US" sz="1600" dirty="0">
              <a:solidFill>
                <a:schemeClr val="accent4">
                  <a:lumMod val="75000"/>
                </a:schemeClr>
              </a:solidFill>
              <a:latin typeface="Times New Roman" pitchFamily="18" charset="0"/>
              <a:cs typeface="Times New Roman" pitchFamily="18" charset="0"/>
            </a:endParaRPr>
          </a:p>
          <a:p>
            <a:pPr>
              <a:buNone/>
            </a:pPr>
            <a:endParaRPr lang="en-US" sz="1700" b="1" i="1" dirty="0">
              <a:solidFill>
                <a:schemeClr val="accent1"/>
              </a:solidFill>
            </a:endParaRPr>
          </a:p>
          <a:p>
            <a:pPr>
              <a:buNone/>
            </a:pPr>
            <a:endParaRPr lang="en-US" sz="1700" b="1" i="1" dirty="0">
              <a:solidFill>
                <a:schemeClr val="accent1"/>
              </a:solidFill>
            </a:endParaRPr>
          </a:p>
          <a:p>
            <a:pPr>
              <a:buNone/>
            </a:pPr>
            <a:r>
              <a:rPr lang="en-US" sz="2800" b="1" dirty="0">
                <a:solidFill>
                  <a:schemeClr val="accent1"/>
                </a:solidFill>
              </a:rPr>
              <a:t> </a:t>
            </a:r>
            <a:endParaRPr lang="en-US"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chemeClr val="accent2"/>
                </a:solidFill>
                <a:latin typeface="Times New Roman" pitchFamily="18" charset="0"/>
                <a:cs typeface="Times New Roman" pitchFamily="18" charset="0"/>
              </a:rPr>
              <a:t>Corticobasal</a:t>
            </a:r>
            <a:r>
              <a:rPr lang="en-US" b="1" dirty="0">
                <a:solidFill>
                  <a:schemeClr val="accent2"/>
                </a:solidFill>
                <a:latin typeface="Times New Roman" pitchFamily="18" charset="0"/>
                <a:cs typeface="Times New Roman" pitchFamily="18" charset="0"/>
              </a:rPr>
              <a:t> degeneration</a:t>
            </a:r>
          </a:p>
        </p:txBody>
      </p:sp>
      <p:sp>
        <p:nvSpPr>
          <p:cNvPr id="3" name="Content Placeholder 2"/>
          <p:cNvSpPr>
            <a:spLocks noGrp="1"/>
          </p:cNvSpPr>
          <p:nvPr>
            <p:ph idx="1"/>
          </p:nvPr>
        </p:nvSpPr>
        <p:spPr>
          <a:xfrm>
            <a:off x="381000" y="1905000"/>
            <a:ext cx="8229600" cy="4389120"/>
          </a:xfrm>
        </p:spPr>
        <p:txBody>
          <a:bodyPr>
            <a:normAutofit lnSpcReduction="10000"/>
          </a:bodyPr>
          <a:lstStyle/>
          <a:p>
            <a:r>
              <a:rPr lang="en-US" dirty="0">
                <a:solidFill>
                  <a:schemeClr val="accent4">
                    <a:lumMod val="75000"/>
                  </a:schemeClr>
                </a:solidFill>
                <a:latin typeface="Times New Roman" pitchFamily="18" charset="0"/>
                <a:cs typeface="Times New Roman" pitchFamily="18" charset="0"/>
              </a:rPr>
              <a:t>PD occurs along with cortical dysfunction</a:t>
            </a:r>
          </a:p>
          <a:p>
            <a:r>
              <a:rPr lang="en-US" dirty="0">
                <a:solidFill>
                  <a:schemeClr val="accent4">
                    <a:lumMod val="75000"/>
                  </a:schemeClr>
                </a:solidFill>
                <a:latin typeface="Times New Roman" pitchFamily="18" charset="0"/>
                <a:cs typeface="Times New Roman" pitchFamily="18" charset="0"/>
              </a:rPr>
              <a:t>Manifests as an </a:t>
            </a:r>
            <a:r>
              <a:rPr lang="en-US" dirty="0" err="1">
                <a:solidFill>
                  <a:schemeClr val="accent4">
                    <a:lumMod val="75000"/>
                  </a:schemeClr>
                </a:solidFill>
                <a:latin typeface="Times New Roman" pitchFamily="18" charset="0"/>
                <a:cs typeface="Times New Roman" pitchFamily="18" charset="0"/>
              </a:rPr>
              <a:t>akinetic</a:t>
            </a:r>
            <a:r>
              <a:rPr lang="en-US" dirty="0">
                <a:solidFill>
                  <a:schemeClr val="accent4">
                    <a:lumMod val="75000"/>
                  </a:schemeClr>
                </a:solidFill>
                <a:latin typeface="Times New Roman" pitchFamily="18" charset="0"/>
                <a:cs typeface="Times New Roman" pitchFamily="18" charset="0"/>
              </a:rPr>
              <a:t> rigid syndrome unresponsive to </a:t>
            </a:r>
            <a:r>
              <a:rPr lang="en-US" dirty="0" err="1">
                <a:solidFill>
                  <a:schemeClr val="accent4">
                    <a:lumMod val="75000"/>
                  </a:schemeClr>
                </a:solidFill>
                <a:latin typeface="Times New Roman" pitchFamily="18" charset="0"/>
                <a:cs typeface="Times New Roman" pitchFamily="18" charset="0"/>
              </a:rPr>
              <a:t>levodopa</a:t>
            </a:r>
            <a:endParaRPr lang="en-US" dirty="0">
              <a:solidFill>
                <a:schemeClr val="accent4">
                  <a:lumMod val="75000"/>
                </a:schemeClr>
              </a:solidFill>
              <a:latin typeface="Times New Roman" pitchFamily="18" charset="0"/>
              <a:cs typeface="Times New Roman" pitchFamily="18" charset="0"/>
            </a:endParaRPr>
          </a:p>
          <a:p>
            <a:r>
              <a:rPr lang="en-US" dirty="0">
                <a:solidFill>
                  <a:schemeClr val="accent4">
                    <a:lumMod val="75000"/>
                  </a:schemeClr>
                </a:solidFill>
                <a:latin typeface="Times New Roman" pitchFamily="18" charset="0"/>
                <a:cs typeface="Times New Roman" pitchFamily="18" charset="0"/>
              </a:rPr>
              <a:t>Cognitive impairment dominant feature</a:t>
            </a:r>
          </a:p>
          <a:p>
            <a:r>
              <a:rPr lang="en-US" dirty="0">
                <a:solidFill>
                  <a:schemeClr val="accent4">
                    <a:lumMod val="75000"/>
                  </a:schemeClr>
                </a:solidFill>
                <a:latin typeface="Times New Roman" pitchFamily="18" charset="0"/>
                <a:cs typeface="Times New Roman" pitchFamily="18" charset="0"/>
              </a:rPr>
              <a:t>Usually starts after age of 60.death within 2 to 12 yrs.</a:t>
            </a:r>
          </a:p>
          <a:p>
            <a:r>
              <a:rPr lang="en-US" dirty="0">
                <a:solidFill>
                  <a:schemeClr val="accent4">
                    <a:lumMod val="75000"/>
                  </a:schemeClr>
                </a:solidFill>
                <a:latin typeface="Times New Roman" pitchFamily="18" charset="0"/>
                <a:cs typeface="Times New Roman" pitchFamily="18" charset="0"/>
              </a:rPr>
              <a:t>Unilateral </a:t>
            </a:r>
            <a:r>
              <a:rPr lang="en-US" dirty="0" err="1">
                <a:solidFill>
                  <a:schemeClr val="accent4">
                    <a:lumMod val="75000"/>
                  </a:schemeClr>
                </a:solidFill>
                <a:latin typeface="Times New Roman" pitchFamily="18" charset="0"/>
                <a:cs typeface="Times New Roman" pitchFamily="18" charset="0"/>
              </a:rPr>
              <a:t>bradykinesia</a:t>
            </a:r>
            <a:r>
              <a:rPr lang="en-US" dirty="0">
                <a:solidFill>
                  <a:schemeClr val="accent4">
                    <a:lumMod val="75000"/>
                  </a:schemeClr>
                </a:solidFill>
                <a:latin typeface="Times New Roman" pitchFamily="18" charset="0"/>
                <a:cs typeface="Times New Roman" pitchFamily="18" charset="0"/>
              </a:rPr>
              <a:t> &amp; rigidity with or without tremor</a:t>
            </a:r>
          </a:p>
          <a:p>
            <a:r>
              <a:rPr lang="en-US" dirty="0">
                <a:solidFill>
                  <a:schemeClr val="accent4">
                    <a:lumMod val="75000"/>
                  </a:schemeClr>
                </a:solidFill>
                <a:latin typeface="Times New Roman" pitchFamily="18" charset="0"/>
                <a:cs typeface="Times New Roman" pitchFamily="18" charset="0"/>
              </a:rPr>
              <a:t>Irregular jerky arm is typical</a:t>
            </a:r>
          </a:p>
          <a:p>
            <a:r>
              <a:rPr lang="en-US" dirty="0">
                <a:solidFill>
                  <a:schemeClr val="accent4">
                    <a:lumMod val="75000"/>
                  </a:schemeClr>
                </a:solidFill>
                <a:latin typeface="Times New Roman" pitchFamily="18" charset="0"/>
                <a:cs typeface="Times New Roman" pitchFamily="18" charset="0"/>
              </a:rPr>
              <a:t>Progressive gait disturbance, </a:t>
            </a:r>
            <a:r>
              <a:rPr lang="en-US" dirty="0" err="1">
                <a:solidFill>
                  <a:schemeClr val="accent4">
                    <a:lumMod val="75000"/>
                  </a:schemeClr>
                </a:solidFill>
                <a:latin typeface="Times New Roman" pitchFamily="18" charset="0"/>
                <a:cs typeface="Times New Roman" pitchFamily="18" charset="0"/>
              </a:rPr>
              <a:t>dystonia</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dysphagia</a:t>
            </a:r>
            <a:r>
              <a:rPr lang="en-US" dirty="0">
                <a:solidFill>
                  <a:schemeClr val="accent4">
                    <a:lumMod val="75000"/>
                  </a:schemeClr>
                </a:solidFill>
                <a:latin typeface="Times New Roman" pitchFamily="18" charset="0"/>
                <a:cs typeface="Times New Roman" pitchFamily="18" charset="0"/>
              </a:rPr>
              <a:t> &amp; </a:t>
            </a:r>
            <a:r>
              <a:rPr lang="en-US" dirty="0" err="1">
                <a:solidFill>
                  <a:schemeClr val="accent4">
                    <a:lumMod val="75000"/>
                  </a:schemeClr>
                </a:solidFill>
                <a:latin typeface="Times New Roman" pitchFamily="18" charset="0"/>
                <a:cs typeface="Times New Roman" pitchFamily="18" charset="0"/>
              </a:rPr>
              <a:t>dysarthria</a:t>
            </a:r>
            <a:r>
              <a:rPr lang="en-US" dirty="0">
                <a:solidFill>
                  <a:schemeClr val="accent4">
                    <a:lumMod val="75000"/>
                  </a:schemeClr>
                </a:solidFill>
                <a:latin typeface="Times New Roman" pitchFamily="18" charset="0"/>
                <a:cs typeface="Times New Roman" pitchFamily="18" charset="0"/>
              </a:rPr>
              <a:t> may occur</a:t>
            </a:r>
          </a:p>
          <a:p>
            <a:r>
              <a:rPr lang="en-US" dirty="0" err="1">
                <a:solidFill>
                  <a:schemeClr val="accent4">
                    <a:lumMod val="75000"/>
                  </a:schemeClr>
                </a:solidFill>
                <a:latin typeface="Times New Roman" pitchFamily="18" charset="0"/>
                <a:cs typeface="Times New Roman" pitchFamily="18" charset="0"/>
              </a:rPr>
              <a:t>Apraxia</a:t>
            </a:r>
            <a:r>
              <a:rPr lang="en-US" dirty="0">
                <a:solidFill>
                  <a:schemeClr val="accent4">
                    <a:lumMod val="75000"/>
                  </a:schemeClr>
                </a:solidFill>
                <a:latin typeface="Times New Roman" pitchFamily="18" charset="0"/>
                <a:cs typeface="Times New Roman" pitchFamily="18" charset="0"/>
              </a:rPr>
              <a:t>, cortical sensory loss &amp; memory loss</a:t>
            </a:r>
          </a:p>
          <a:p>
            <a:pPr>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77500" lnSpcReduction="20000"/>
          </a:bodyPr>
          <a:lstStyle/>
          <a:p>
            <a:r>
              <a:rPr lang="en-US" dirty="0">
                <a:solidFill>
                  <a:schemeClr val="accent4">
                    <a:lumMod val="75000"/>
                  </a:schemeClr>
                </a:solidFill>
                <a:latin typeface="Times New Roman" pitchFamily="18" charset="0"/>
                <a:cs typeface="Times New Roman" pitchFamily="18" charset="0"/>
              </a:rPr>
              <a:t>Other signs- </a:t>
            </a:r>
            <a:r>
              <a:rPr lang="en-US" dirty="0" err="1">
                <a:solidFill>
                  <a:schemeClr val="accent4">
                    <a:lumMod val="75000"/>
                  </a:schemeClr>
                </a:solidFill>
                <a:latin typeface="Times New Roman" pitchFamily="18" charset="0"/>
                <a:cs typeface="Times New Roman" pitchFamily="18" charset="0"/>
              </a:rPr>
              <a:t>myoclonus</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corticospinal</a:t>
            </a:r>
            <a:r>
              <a:rPr lang="en-US" dirty="0">
                <a:solidFill>
                  <a:schemeClr val="accent4">
                    <a:lumMod val="75000"/>
                  </a:schemeClr>
                </a:solidFill>
                <a:latin typeface="Times New Roman" pitchFamily="18" charset="0"/>
                <a:cs typeface="Times New Roman" pitchFamily="18" charset="0"/>
              </a:rPr>
              <a:t> signs, </a:t>
            </a:r>
            <a:r>
              <a:rPr lang="en-US" dirty="0" err="1">
                <a:solidFill>
                  <a:schemeClr val="accent4">
                    <a:lumMod val="75000"/>
                  </a:schemeClr>
                </a:solidFill>
                <a:latin typeface="Times New Roman" pitchFamily="18" charset="0"/>
                <a:cs typeface="Times New Roman" pitchFamily="18" charset="0"/>
              </a:rPr>
              <a:t>choreoathetosis</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supranuclear</a:t>
            </a:r>
            <a:r>
              <a:rPr lang="en-US" dirty="0">
                <a:solidFill>
                  <a:schemeClr val="accent4">
                    <a:lumMod val="75000"/>
                  </a:schemeClr>
                </a:solidFill>
                <a:latin typeface="Times New Roman" pitchFamily="18" charset="0"/>
                <a:cs typeface="Times New Roman" pitchFamily="18" charset="0"/>
              </a:rPr>
              <a:t> gaze abnormalities &amp; </a:t>
            </a:r>
            <a:r>
              <a:rPr lang="en-US" dirty="0" err="1">
                <a:solidFill>
                  <a:schemeClr val="accent4">
                    <a:lumMod val="75000"/>
                  </a:schemeClr>
                </a:solidFill>
                <a:latin typeface="Times New Roman" pitchFamily="18" charset="0"/>
                <a:cs typeface="Times New Roman" pitchFamily="18" charset="0"/>
              </a:rPr>
              <a:t>blepharospasm</a:t>
            </a:r>
            <a:endParaRPr lang="en-US" dirty="0">
              <a:solidFill>
                <a:schemeClr val="accent4">
                  <a:lumMod val="75000"/>
                </a:schemeClr>
              </a:solidFill>
              <a:latin typeface="Times New Roman" pitchFamily="18" charset="0"/>
              <a:cs typeface="Times New Roman" pitchFamily="18" charset="0"/>
            </a:endParaRPr>
          </a:p>
          <a:p>
            <a:r>
              <a:rPr lang="en-US" dirty="0">
                <a:solidFill>
                  <a:schemeClr val="accent4">
                    <a:lumMod val="75000"/>
                  </a:schemeClr>
                </a:solidFill>
                <a:latin typeface="Times New Roman" pitchFamily="18" charset="0"/>
                <a:cs typeface="Times New Roman" pitchFamily="18" charset="0"/>
              </a:rPr>
              <a:t>Symptoms spread </a:t>
            </a:r>
            <a:r>
              <a:rPr lang="en-US" dirty="0" err="1">
                <a:solidFill>
                  <a:schemeClr val="accent4">
                    <a:lumMod val="75000"/>
                  </a:schemeClr>
                </a:solidFill>
                <a:latin typeface="Times New Roman" pitchFamily="18" charset="0"/>
                <a:cs typeface="Times New Roman" pitchFamily="18" charset="0"/>
              </a:rPr>
              <a:t>contralaterally</a:t>
            </a:r>
            <a:r>
              <a:rPr lang="en-US" dirty="0">
                <a:solidFill>
                  <a:schemeClr val="accent4">
                    <a:lumMod val="75000"/>
                  </a:schemeClr>
                </a:solidFill>
                <a:latin typeface="Times New Roman" pitchFamily="18" charset="0"/>
                <a:cs typeface="Times New Roman" pitchFamily="18" charset="0"/>
              </a:rPr>
              <a:t> within  1 yr</a:t>
            </a:r>
          </a:p>
          <a:p>
            <a:r>
              <a:rPr lang="en-US" dirty="0">
                <a:solidFill>
                  <a:schemeClr val="accent4">
                    <a:lumMod val="75000"/>
                  </a:schemeClr>
                </a:solidFill>
                <a:latin typeface="Times New Roman" pitchFamily="18" charset="0"/>
                <a:cs typeface="Times New Roman" pitchFamily="18" charset="0"/>
              </a:rPr>
              <a:t>May have an alien limb </a:t>
            </a:r>
          </a:p>
          <a:p>
            <a:r>
              <a:rPr lang="en-US" dirty="0">
                <a:solidFill>
                  <a:schemeClr val="accent4">
                    <a:lumMod val="75000"/>
                  </a:schemeClr>
                </a:solidFill>
                <a:latin typeface="Times New Roman" pitchFamily="18" charset="0"/>
                <a:cs typeface="Times New Roman" pitchFamily="18" charset="0"/>
              </a:rPr>
              <a:t>Cause unknown but accumulation of Tau protein</a:t>
            </a:r>
          </a:p>
          <a:p>
            <a:r>
              <a:rPr lang="en-US" dirty="0">
                <a:solidFill>
                  <a:schemeClr val="accent4">
                    <a:lumMod val="75000"/>
                  </a:schemeClr>
                </a:solidFill>
                <a:latin typeface="Times New Roman" pitchFamily="18" charset="0"/>
                <a:cs typeface="Times New Roman" pitchFamily="18" charset="0"/>
              </a:rPr>
              <a:t>Structural </a:t>
            </a:r>
            <a:r>
              <a:rPr lang="en-US" dirty="0" err="1">
                <a:solidFill>
                  <a:schemeClr val="accent4">
                    <a:lumMod val="75000"/>
                  </a:schemeClr>
                </a:solidFill>
                <a:latin typeface="Times New Roman" pitchFamily="18" charset="0"/>
                <a:cs typeface="Times New Roman" pitchFamily="18" charset="0"/>
              </a:rPr>
              <a:t>neuroimaging</a:t>
            </a:r>
            <a:r>
              <a:rPr lang="en-US" dirty="0">
                <a:solidFill>
                  <a:schemeClr val="accent4">
                    <a:lumMod val="75000"/>
                  </a:schemeClr>
                </a:solidFill>
                <a:latin typeface="Times New Roman" pitchFamily="18" charset="0"/>
                <a:cs typeface="Times New Roman" pitchFamily="18" charset="0"/>
              </a:rPr>
              <a:t> shows cortical atrophy &amp; functional </a:t>
            </a:r>
            <a:r>
              <a:rPr lang="en-US" dirty="0" err="1">
                <a:solidFill>
                  <a:schemeClr val="accent4">
                    <a:lumMod val="75000"/>
                  </a:schemeClr>
                </a:solidFill>
                <a:latin typeface="Times New Roman" pitchFamily="18" charset="0"/>
                <a:cs typeface="Times New Roman" pitchFamily="18" charset="0"/>
              </a:rPr>
              <a:t>neuroimaging</a:t>
            </a:r>
            <a:r>
              <a:rPr lang="en-US" dirty="0">
                <a:solidFill>
                  <a:schemeClr val="accent4">
                    <a:lumMod val="75000"/>
                  </a:schemeClr>
                </a:solidFill>
                <a:latin typeface="Times New Roman" pitchFamily="18" charset="0"/>
                <a:cs typeface="Times New Roman" pitchFamily="18" charset="0"/>
              </a:rPr>
              <a:t> shows reduced cortical blood flow in </a:t>
            </a:r>
            <a:r>
              <a:rPr lang="en-US" dirty="0" err="1">
                <a:solidFill>
                  <a:schemeClr val="accent4">
                    <a:lumMod val="75000"/>
                  </a:schemeClr>
                </a:solidFill>
                <a:latin typeface="Times New Roman" pitchFamily="18" charset="0"/>
                <a:cs typeface="Times New Roman" pitchFamily="18" charset="0"/>
              </a:rPr>
              <a:t>fronto</a:t>
            </a:r>
            <a:r>
              <a:rPr lang="en-US" dirty="0">
                <a:solidFill>
                  <a:schemeClr val="accent4">
                    <a:lumMod val="75000"/>
                  </a:schemeClr>
                </a:solidFill>
                <a:latin typeface="Times New Roman" pitchFamily="18" charset="0"/>
                <a:cs typeface="Times New Roman" pitchFamily="18" charset="0"/>
              </a:rPr>
              <a:t>-</a:t>
            </a:r>
            <a:r>
              <a:rPr lang="en-US" dirty="0" err="1">
                <a:solidFill>
                  <a:schemeClr val="accent4">
                    <a:lumMod val="75000"/>
                  </a:schemeClr>
                </a:solidFill>
                <a:latin typeface="Times New Roman" pitchFamily="18" charset="0"/>
                <a:cs typeface="Times New Roman" pitchFamily="18" charset="0"/>
              </a:rPr>
              <a:t>parieto</a:t>
            </a:r>
            <a:r>
              <a:rPr lang="en-US" dirty="0">
                <a:solidFill>
                  <a:schemeClr val="accent4">
                    <a:lumMod val="75000"/>
                  </a:schemeClr>
                </a:solidFill>
                <a:latin typeface="Times New Roman" pitchFamily="18" charset="0"/>
                <a:cs typeface="Times New Roman" pitchFamily="18" charset="0"/>
              </a:rPr>
              <a:t>-temporal area- sometimes asymmetrical.</a:t>
            </a:r>
          </a:p>
          <a:p>
            <a:r>
              <a:rPr lang="en-US" dirty="0">
                <a:solidFill>
                  <a:schemeClr val="accent4">
                    <a:lumMod val="75000"/>
                  </a:schemeClr>
                </a:solidFill>
                <a:latin typeface="Times New Roman" pitchFamily="18" charset="0"/>
                <a:cs typeface="Times New Roman" pitchFamily="18" charset="0"/>
              </a:rPr>
              <a:t>No specific treatment, supportive multidisciplinary care required</a:t>
            </a:r>
          </a:p>
          <a:p>
            <a:pPr>
              <a:buNone/>
            </a:pPr>
            <a:r>
              <a:rPr lang="en-US" dirty="0">
                <a:solidFill>
                  <a:schemeClr val="accent4">
                    <a:lumMod val="75000"/>
                  </a:schemeClr>
                </a:solidFill>
                <a:latin typeface="Times New Roman" pitchFamily="18" charset="0"/>
                <a:cs typeface="Times New Roman" pitchFamily="18" charset="0"/>
              </a:rPr>
              <a:t>Antidepressants &amp; a trial of </a:t>
            </a:r>
            <a:r>
              <a:rPr lang="en-US" dirty="0" err="1">
                <a:solidFill>
                  <a:schemeClr val="accent4">
                    <a:lumMod val="75000"/>
                  </a:schemeClr>
                </a:solidFill>
                <a:latin typeface="Times New Roman" pitchFamily="18" charset="0"/>
                <a:cs typeface="Times New Roman" pitchFamily="18" charset="0"/>
              </a:rPr>
              <a:t>dopaminergic</a:t>
            </a:r>
            <a:r>
              <a:rPr lang="en-US" dirty="0">
                <a:solidFill>
                  <a:schemeClr val="accent4">
                    <a:lumMod val="75000"/>
                  </a:schemeClr>
                </a:solidFill>
                <a:latin typeface="Times New Roman" pitchFamily="18" charset="0"/>
                <a:cs typeface="Times New Roman" pitchFamily="18" charset="0"/>
              </a:rPr>
              <a:t> therapy may </a:t>
            </a:r>
            <a:r>
              <a:rPr lang="en-US" dirty="0" err="1">
                <a:solidFill>
                  <a:schemeClr val="accent4">
                    <a:lumMod val="75000"/>
                  </a:schemeClr>
                </a:solidFill>
                <a:latin typeface="Times New Roman" pitchFamily="18" charset="0"/>
                <a:cs typeface="Times New Roman" pitchFamily="18" charset="0"/>
              </a:rPr>
              <a:t>help.Clonazepam</a:t>
            </a:r>
            <a:r>
              <a:rPr lang="en-US" dirty="0">
                <a:solidFill>
                  <a:schemeClr val="accent4">
                    <a:lumMod val="75000"/>
                  </a:schemeClr>
                </a:solidFill>
                <a:latin typeface="Times New Roman" pitchFamily="18" charset="0"/>
                <a:cs typeface="Times New Roman" pitchFamily="18" charset="0"/>
              </a:rPr>
              <a:t> may help </a:t>
            </a:r>
            <a:r>
              <a:rPr lang="en-US" dirty="0" err="1">
                <a:solidFill>
                  <a:schemeClr val="accent4">
                    <a:lumMod val="75000"/>
                  </a:schemeClr>
                </a:solidFill>
                <a:latin typeface="Times New Roman" pitchFamily="18" charset="0"/>
                <a:cs typeface="Times New Roman" pitchFamily="18" charset="0"/>
              </a:rPr>
              <a:t>myoclonus</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Baclofen</a:t>
            </a:r>
            <a:r>
              <a:rPr lang="en-US" dirty="0">
                <a:solidFill>
                  <a:schemeClr val="accent4">
                    <a:lumMod val="75000"/>
                  </a:schemeClr>
                </a:solidFill>
                <a:latin typeface="Times New Roman" pitchFamily="18" charset="0"/>
                <a:cs typeface="Times New Roman" pitchFamily="18" charset="0"/>
              </a:rPr>
              <a:t> helps in muscle spasm  </a:t>
            </a:r>
            <a:endParaRPr lang="en-US" sz="1700" dirty="0">
              <a:solidFill>
                <a:schemeClr val="accent4">
                  <a:lumMod val="75000"/>
                </a:schemeClr>
              </a:solidFill>
              <a:latin typeface="Times New Roman" pitchFamily="18" charset="0"/>
              <a:cs typeface="Times New Roman" pitchFamily="18" charset="0"/>
            </a:endParaRPr>
          </a:p>
          <a:p>
            <a:pPr>
              <a:buNone/>
            </a:pPr>
            <a:endParaRPr lang="en-US" sz="1700" b="1" i="1" dirty="0">
              <a:solidFill>
                <a:schemeClr val="accent1"/>
              </a:solidFill>
            </a:endParaRPr>
          </a:p>
          <a:p>
            <a:pPr>
              <a:buNone/>
            </a:pPr>
            <a:endParaRPr lang="en-US" sz="1700" b="1" i="1" dirty="0">
              <a:solidFill>
                <a:schemeClr val="accent1"/>
              </a:solidFill>
            </a:endParaRPr>
          </a:p>
          <a:p>
            <a:pPr>
              <a:buNone/>
            </a:pPr>
            <a:endParaRPr lang="en-US" sz="1700" b="1" i="1" dirty="0">
              <a:solidFill>
                <a:schemeClr val="accent1"/>
              </a:solidFill>
            </a:endParaRPr>
          </a:p>
          <a:p>
            <a:pPr>
              <a:buNone/>
            </a:pPr>
            <a:endParaRPr lang="en-US" sz="1700" b="1" i="1" dirty="0">
              <a:solidFill>
                <a:schemeClr val="accent1"/>
              </a:solidFill>
            </a:endParaRPr>
          </a:p>
          <a:p>
            <a:pPr>
              <a:buNone/>
            </a:pPr>
            <a:r>
              <a:rPr lang="en-US" sz="1700" b="1" i="1" dirty="0">
                <a:solidFill>
                  <a:schemeClr val="accent1"/>
                </a:solidFill>
              </a:rPr>
              <a:t>Kaplan and </a:t>
            </a:r>
            <a:r>
              <a:rPr lang="en-US" sz="1700" b="1" i="1" dirty="0" err="1">
                <a:solidFill>
                  <a:schemeClr val="accent1"/>
                </a:solidFill>
              </a:rPr>
              <a:t>saddock’s</a:t>
            </a:r>
            <a:r>
              <a:rPr lang="en-US" sz="1700" b="1" i="1" dirty="0">
                <a:solidFill>
                  <a:schemeClr val="accent1"/>
                </a:solidFill>
              </a:rPr>
              <a:t> CTB</a:t>
            </a:r>
          </a:p>
          <a:p>
            <a:pPr>
              <a:buNone/>
            </a:pPr>
            <a:endParaRPr lang="en-US" sz="1700" b="1" i="1" dirty="0">
              <a:solidFill>
                <a:schemeClr val="accent1"/>
              </a:solidFill>
            </a:endParaRPr>
          </a:p>
          <a:p>
            <a:pPr>
              <a:buNone/>
            </a:pPr>
            <a:r>
              <a:rPr lang="en-US" sz="1800" b="1" i="1" dirty="0">
                <a:solidFill>
                  <a:schemeClr val="accent1"/>
                </a:solidFill>
              </a:rPr>
              <a:t>Clinical desk </a:t>
            </a:r>
            <a:r>
              <a:rPr lang="en-US" sz="1800" b="1" i="1" dirty="0" err="1">
                <a:solidFill>
                  <a:schemeClr val="accent1"/>
                </a:solidFill>
              </a:rPr>
              <a:t>referance</a:t>
            </a:r>
            <a:r>
              <a:rPr lang="en-US" sz="1800" b="1" i="1" dirty="0">
                <a:solidFill>
                  <a:schemeClr val="accent1"/>
                </a:solidFill>
              </a:rPr>
              <a:t> </a:t>
            </a:r>
            <a:r>
              <a:rPr lang="en-US" sz="1800" b="1" i="1" dirty="0" err="1">
                <a:solidFill>
                  <a:schemeClr val="accent1"/>
                </a:solidFill>
              </a:rPr>
              <a:t>parkinsons</a:t>
            </a:r>
            <a:r>
              <a:rPr lang="en-US" sz="1800" b="1" i="1" dirty="0">
                <a:solidFill>
                  <a:schemeClr val="accent1"/>
                </a:solidFill>
              </a:rPr>
              <a:t> disease by </a:t>
            </a:r>
            <a:r>
              <a:rPr lang="en-US" sz="1800" b="1" i="1" dirty="0" err="1">
                <a:solidFill>
                  <a:schemeClr val="accent1"/>
                </a:solidFill>
              </a:rPr>
              <a:t>donald</a:t>
            </a:r>
            <a:r>
              <a:rPr lang="en-US" sz="1800" b="1" i="1" dirty="0">
                <a:solidFill>
                  <a:schemeClr val="accent1"/>
                </a:solidFill>
              </a:rPr>
              <a:t> </a:t>
            </a:r>
            <a:r>
              <a:rPr lang="en-US" sz="1800" b="1" i="1" dirty="0" err="1">
                <a:solidFill>
                  <a:schemeClr val="accent1"/>
                </a:solidFill>
              </a:rPr>
              <a:t>grosset,katherine</a:t>
            </a:r>
            <a:r>
              <a:rPr lang="en-US" sz="1800" b="1" i="1" dirty="0">
                <a:solidFill>
                  <a:schemeClr val="accent1"/>
                </a:solidFill>
              </a:rPr>
              <a:t> </a:t>
            </a:r>
            <a:r>
              <a:rPr lang="en-US" sz="1800" b="1" i="1" dirty="0" err="1">
                <a:solidFill>
                  <a:schemeClr val="accent1"/>
                </a:solidFill>
              </a:rPr>
              <a:t>grosset</a:t>
            </a:r>
            <a:endParaRPr lang="en-US" sz="1800" b="1" i="1" dirty="0">
              <a:solidFill>
                <a:schemeClr val="accent1"/>
              </a:solidFill>
            </a:endParaRPr>
          </a:p>
          <a:p>
            <a:pPr>
              <a:buNone/>
            </a:pPr>
            <a:r>
              <a:rPr lang="en-US" sz="1800" b="1" i="1" dirty="0">
                <a:solidFill>
                  <a:schemeClr val="accent1"/>
                </a:solidFill>
              </a:rPr>
              <a:t>        </a:t>
            </a:r>
            <a:endParaRPr lang="en-US" sz="1800" dirty="0">
              <a:solidFill>
                <a:schemeClr val="accent4">
                  <a:lumMod val="75000"/>
                </a:schemeClr>
              </a:solidFill>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endParaRPr lang="en-US"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latin typeface="Times New Roman" pitchFamily="18" charset="0"/>
                <a:cs typeface="Times New Roman" pitchFamily="18" charset="0"/>
              </a:rPr>
              <a:t>Dementia with </a:t>
            </a:r>
            <a:r>
              <a:rPr lang="en-US" b="1" dirty="0" err="1">
                <a:solidFill>
                  <a:schemeClr val="accent2"/>
                </a:solidFill>
                <a:latin typeface="Times New Roman" pitchFamily="18" charset="0"/>
                <a:cs typeface="Times New Roman" pitchFamily="18" charset="0"/>
              </a:rPr>
              <a:t>lewy</a:t>
            </a:r>
            <a:r>
              <a:rPr lang="en-US" b="1" dirty="0">
                <a:solidFill>
                  <a:schemeClr val="accent2"/>
                </a:solidFill>
                <a:latin typeface="Times New Roman" pitchFamily="18" charset="0"/>
                <a:cs typeface="Times New Roman" pitchFamily="18" charset="0"/>
              </a:rPr>
              <a:t> bodies</a:t>
            </a:r>
          </a:p>
        </p:txBody>
      </p:sp>
      <p:sp>
        <p:nvSpPr>
          <p:cNvPr id="3" name="Content Placeholder 2"/>
          <p:cNvSpPr>
            <a:spLocks noGrp="1"/>
          </p:cNvSpPr>
          <p:nvPr>
            <p:ph idx="1"/>
          </p:nvPr>
        </p:nvSpPr>
        <p:spPr/>
        <p:txBody>
          <a:bodyPr>
            <a:normAutofit lnSpcReduction="10000"/>
          </a:bodyPr>
          <a:lstStyle/>
          <a:p>
            <a:r>
              <a:rPr lang="en-US" dirty="0">
                <a:solidFill>
                  <a:schemeClr val="accent4">
                    <a:lumMod val="75000"/>
                  </a:schemeClr>
                </a:solidFill>
                <a:latin typeface="Times New Roman" pitchFamily="18" charset="0"/>
                <a:cs typeface="Times New Roman" pitchFamily="18" charset="0"/>
              </a:rPr>
              <a:t>Primary dementia with </a:t>
            </a:r>
            <a:r>
              <a:rPr lang="en-US" dirty="0" err="1">
                <a:solidFill>
                  <a:schemeClr val="accent4">
                    <a:lumMod val="75000"/>
                  </a:schemeClr>
                </a:solidFill>
                <a:latin typeface="Times New Roman" pitchFamily="18" charset="0"/>
                <a:cs typeface="Times New Roman" pitchFamily="18" charset="0"/>
              </a:rPr>
              <a:t>lewy</a:t>
            </a:r>
            <a:r>
              <a:rPr lang="en-US" dirty="0">
                <a:solidFill>
                  <a:schemeClr val="accent4">
                    <a:lumMod val="75000"/>
                  </a:schemeClr>
                </a:solidFill>
                <a:latin typeface="Times New Roman" pitchFamily="18" charset="0"/>
                <a:cs typeface="Times New Roman" pitchFamily="18" charset="0"/>
              </a:rPr>
              <a:t> bodies in cerebral </a:t>
            </a:r>
            <a:r>
              <a:rPr lang="en-US" dirty="0" err="1">
                <a:solidFill>
                  <a:schemeClr val="accent4">
                    <a:lumMod val="75000"/>
                  </a:schemeClr>
                </a:solidFill>
                <a:latin typeface="Times New Roman" pitchFamily="18" charset="0"/>
                <a:cs typeface="Times New Roman" pitchFamily="18" charset="0"/>
              </a:rPr>
              <a:t>cortex,brainstem,thalamus,striatum</a:t>
            </a:r>
            <a:r>
              <a:rPr lang="en-US" dirty="0">
                <a:solidFill>
                  <a:schemeClr val="accent4">
                    <a:lumMod val="75000"/>
                  </a:schemeClr>
                </a:solidFill>
                <a:latin typeface="Times New Roman" pitchFamily="18" charset="0"/>
                <a:cs typeface="Times New Roman" pitchFamily="18" charset="0"/>
              </a:rPr>
              <a:t>.</a:t>
            </a:r>
          </a:p>
          <a:p>
            <a:r>
              <a:rPr lang="en-US" dirty="0">
                <a:solidFill>
                  <a:schemeClr val="accent4">
                    <a:lumMod val="75000"/>
                  </a:schemeClr>
                </a:solidFill>
                <a:latin typeface="Times New Roman" pitchFamily="18" charset="0"/>
                <a:cs typeface="Times New Roman" pitchFamily="18" charset="0"/>
              </a:rPr>
              <a:t>2</a:t>
            </a:r>
            <a:r>
              <a:rPr lang="en-US" baseline="30000" dirty="0">
                <a:solidFill>
                  <a:schemeClr val="accent4">
                    <a:lumMod val="75000"/>
                  </a:schemeClr>
                </a:solidFill>
                <a:latin typeface="Times New Roman" pitchFamily="18" charset="0"/>
                <a:cs typeface="Times New Roman" pitchFamily="18" charset="0"/>
              </a:rPr>
              <a:t>nd</a:t>
            </a:r>
            <a:r>
              <a:rPr lang="en-US" dirty="0">
                <a:solidFill>
                  <a:schemeClr val="accent4">
                    <a:lumMod val="75000"/>
                  </a:schemeClr>
                </a:solidFill>
                <a:latin typeface="Times New Roman" pitchFamily="18" charset="0"/>
                <a:cs typeface="Times New Roman" pitchFamily="18" charset="0"/>
              </a:rPr>
              <a:t> most common form of dementia after </a:t>
            </a:r>
            <a:r>
              <a:rPr lang="en-US" dirty="0" err="1">
                <a:solidFill>
                  <a:schemeClr val="accent4">
                    <a:lumMod val="75000"/>
                  </a:schemeClr>
                </a:solidFill>
                <a:latin typeface="Times New Roman" pitchFamily="18" charset="0"/>
                <a:cs typeface="Times New Roman" pitchFamily="18" charset="0"/>
              </a:rPr>
              <a:t>Alzheimers</a:t>
            </a:r>
            <a:r>
              <a:rPr lang="en-US" dirty="0">
                <a:solidFill>
                  <a:schemeClr val="accent4">
                    <a:lumMod val="75000"/>
                  </a:schemeClr>
                </a:solidFill>
                <a:latin typeface="Times New Roman" pitchFamily="18" charset="0"/>
                <a:cs typeface="Times New Roman" pitchFamily="18" charset="0"/>
              </a:rPr>
              <a:t> disease.</a:t>
            </a:r>
          </a:p>
          <a:p>
            <a:r>
              <a:rPr lang="en-US" dirty="0">
                <a:solidFill>
                  <a:schemeClr val="accent4">
                    <a:lumMod val="75000"/>
                  </a:schemeClr>
                </a:solidFill>
                <a:latin typeface="Times New Roman" pitchFamily="18" charset="0"/>
                <a:cs typeface="Times New Roman" pitchFamily="18" charset="0"/>
              </a:rPr>
              <a:t>Onset after 50 </a:t>
            </a:r>
            <a:r>
              <a:rPr lang="en-US" dirty="0" err="1">
                <a:solidFill>
                  <a:schemeClr val="accent4">
                    <a:lumMod val="75000"/>
                  </a:schemeClr>
                </a:solidFill>
                <a:latin typeface="Times New Roman" pitchFamily="18" charset="0"/>
                <a:cs typeface="Times New Roman" pitchFamily="18" charset="0"/>
              </a:rPr>
              <a:t>yrs.men</a:t>
            </a:r>
            <a:r>
              <a:rPr lang="en-US" dirty="0">
                <a:solidFill>
                  <a:schemeClr val="accent4">
                    <a:lumMod val="75000"/>
                  </a:schemeClr>
                </a:solidFill>
                <a:latin typeface="Times New Roman" pitchFamily="18" charset="0"/>
                <a:cs typeface="Times New Roman" pitchFamily="18" charset="0"/>
              </a:rPr>
              <a:t>&gt;women</a:t>
            </a:r>
          </a:p>
          <a:p>
            <a:r>
              <a:rPr lang="en-US" dirty="0">
                <a:solidFill>
                  <a:schemeClr val="accent4">
                    <a:lumMod val="75000"/>
                  </a:schemeClr>
                </a:solidFill>
                <a:latin typeface="Times New Roman" pitchFamily="18" charset="0"/>
                <a:cs typeface="Times New Roman" pitchFamily="18" charset="0"/>
              </a:rPr>
              <a:t>Dementia with EPS or initially parkinsonism with early onset dementia</a:t>
            </a:r>
          </a:p>
          <a:p>
            <a:r>
              <a:rPr lang="en-US" dirty="0">
                <a:solidFill>
                  <a:schemeClr val="accent4">
                    <a:lumMod val="75000"/>
                  </a:schemeClr>
                </a:solidFill>
                <a:latin typeface="Times New Roman" pitchFamily="18" charset="0"/>
                <a:cs typeface="Times New Roman" pitchFamily="18" charset="0"/>
              </a:rPr>
              <a:t>Cognitive  decline is progressive but may fluctuate.</a:t>
            </a:r>
          </a:p>
          <a:p>
            <a:r>
              <a:rPr lang="en-US" dirty="0">
                <a:solidFill>
                  <a:schemeClr val="accent4">
                    <a:lumMod val="75000"/>
                  </a:schemeClr>
                </a:solidFill>
                <a:latin typeface="Times New Roman" pitchFamily="18" charset="0"/>
                <a:cs typeface="Times New Roman" pitchFamily="18" charset="0"/>
              </a:rPr>
              <a:t>Dramatic  visual </a:t>
            </a:r>
            <a:r>
              <a:rPr lang="en-US" dirty="0" err="1">
                <a:solidFill>
                  <a:schemeClr val="accent4">
                    <a:lumMod val="75000"/>
                  </a:schemeClr>
                </a:solidFill>
                <a:latin typeface="Times New Roman" pitchFamily="18" charset="0"/>
                <a:cs typeface="Times New Roman" pitchFamily="18" charset="0"/>
              </a:rPr>
              <a:t>hallucinations,depression</a:t>
            </a:r>
            <a:r>
              <a:rPr lang="en-US" dirty="0">
                <a:solidFill>
                  <a:schemeClr val="accent4">
                    <a:lumMod val="75000"/>
                  </a:schemeClr>
                </a:solidFill>
                <a:latin typeface="Times New Roman" pitchFamily="18" charset="0"/>
                <a:cs typeface="Times New Roman" pitchFamily="18" charset="0"/>
              </a:rPr>
              <a:t> or paranoid delusions</a:t>
            </a:r>
          </a:p>
          <a:p>
            <a:endParaRPr lang="en-US"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r>
              <a:rPr lang="en-US" dirty="0">
                <a:solidFill>
                  <a:schemeClr val="accent4">
                    <a:lumMod val="75000"/>
                  </a:schemeClr>
                </a:solidFill>
                <a:latin typeface="Times New Roman" pitchFamily="18" charset="0"/>
                <a:cs typeface="Times New Roman" pitchFamily="18" charset="0"/>
              </a:rPr>
              <a:t>Motor features include </a:t>
            </a:r>
            <a:r>
              <a:rPr lang="en-US" dirty="0" err="1">
                <a:solidFill>
                  <a:schemeClr val="accent4">
                    <a:lumMod val="75000"/>
                  </a:schemeClr>
                </a:solidFill>
                <a:latin typeface="Times New Roman" pitchFamily="18" charset="0"/>
                <a:cs typeface="Times New Roman" pitchFamily="18" charset="0"/>
              </a:rPr>
              <a:t>myoclonus</a:t>
            </a:r>
            <a:r>
              <a:rPr lang="en-US" dirty="0">
                <a:solidFill>
                  <a:schemeClr val="accent4">
                    <a:lumMod val="75000"/>
                  </a:schemeClr>
                </a:solidFill>
                <a:latin typeface="Times New Roman" pitchFamily="18" charset="0"/>
                <a:cs typeface="Times New Roman" pitchFamily="18" charset="0"/>
              </a:rPr>
              <a:t> &amp; </a:t>
            </a:r>
            <a:r>
              <a:rPr lang="en-US" dirty="0" err="1">
                <a:solidFill>
                  <a:schemeClr val="accent4">
                    <a:lumMod val="75000"/>
                  </a:schemeClr>
                </a:solidFill>
                <a:latin typeface="Times New Roman" pitchFamily="18" charset="0"/>
                <a:cs typeface="Times New Roman" pitchFamily="18" charset="0"/>
              </a:rPr>
              <a:t>parkinsonian</a:t>
            </a:r>
            <a:r>
              <a:rPr lang="en-US" dirty="0">
                <a:solidFill>
                  <a:schemeClr val="accent4">
                    <a:lumMod val="75000"/>
                  </a:schemeClr>
                </a:solidFill>
                <a:latin typeface="Times New Roman" pitchFamily="18" charset="0"/>
                <a:cs typeface="Times New Roman" pitchFamily="18" charset="0"/>
              </a:rPr>
              <a:t> signs of </a:t>
            </a:r>
            <a:r>
              <a:rPr lang="en-US" dirty="0" err="1">
                <a:solidFill>
                  <a:schemeClr val="accent4">
                    <a:lumMod val="75000"/>
                  </a:schemeClr>
                </a:solidFill>
                <a:latin typeface="Times New Roman" pitchFamily="18" charset="0"/>
                <a:cs typeface="Times New Roman" pitchFamily="18" charset="0"/>
              </a:rPr>
              <a:t>bradykinesia</a:t>
            </a:r>
            <a:r>
              <a:rPr lang="en-US" dirty="0">
                <a:solidFill>
                  <a:schemeClr val="accent4">
                    <a:lumMod val="75000"/>
                  </a:schemeClr>
                </a:solidFill>
                <a:latin typeface="Times New Roman" pitchFamily="18" charset="0"/>
                <a:cs typeface="Times New Roman" pitchFamily="18" charset="0"/>
              </a:rPr>
              <a:t>, rigidity &amp; gait difficulties with early falls in about 2/3 patients. </a:t>
            </a:r>
          </a:p>
          <a:p>
            <a:r>
              <a:rPr lang="en-US" dirty="0">
                <a:solidFill>
                  <a:schemeClr val="accent4">
                    <a:lumMod val="75000"/>
                  </a:schemeClr>
                </a:solidFill>
                <a:latin typeface="Times New Roman" pitchFamily="18" charset="0"/>
                <a:cs typeface="Times New Roman" pitchFamily="18" charset="0"/>
              </a:rPr>
              <a:t>Inclusion criteria to reach possible diagnosis:</a:t>
            </a:r>
          </a:p>
          <a:p>
            <a:pPr>
              <a:buFont typeface="Wingdings" pitchFamily="2" charset="2"/>
              <a:buChar char="Ø"/>
            </a:pPr>
            <a:r>
              <a:rPr lang="en-US" dirty="0">
                <a:solidFill>
                  <a:schemeClr val="accent4">
                    <a:lumMod val="75000"/>
                  </a:schemeClr>
                </a:solidFill>
                <a:latin typeface="Times New Roman" pitchFamily="18" charset="0"/>
                <a:cs typeface="Times New Roman" pitchFamily="18" charset="0"/>
              </a:rPr>
              <a:t>Progressive cognitive decline of sufficient </a:t>
            </a:r>
            <a:r>
              <a:rPr lang="en-US" dirty="0" err="1">
                <a:solidFill>
                  <a:schemeClr val="accent4">
                    <a:lumMod val="75000"/>
                  </a:schemeClr>
                </a:solidFill>
                <a:latin typeface="Times New Roman" pitchFamily="18" charset="0"/>
                <a:cs typeface="Times New Roman" pitchFamily="18" charset="0"/>
              </a:rPr>
              <a:t>magnitudeto</a:t>
            </a:r>
            <a:r>
              <a:rPr lang="en-US" dirty="0">
                <a:solidFill>
                  <a:schemeClr val="accent4">
                    <a:lumMod val="75000"/>
                  </a:schemeClr>
                </a:solidFill>
                <a:latin typeface="Times New Roman" pitchFamily="18" charset="0"/>
                <a:cs typeface="Times New Roman" pitchFamily="18" charset="0"/>
              </a:rPr>
              <a:t> interfere with normal social or </a:t>
            </a:r>
            <a:r>
              <a:rPr lang="en-US" dirty="0" err="1">
                <a:solidFill>
                  <a:schemeClr val="accent4">
                    <a:lumMod val="75000"/>
                  </a:schemeClr>
                </a:solidFill>
                <a:latin typeface="Times New Roman" pitchFamily="18" charset="0"/>
                <a:cs typeface="Times New Roman" pitchFamily="18" charset="0"/>
              </a:rPr>
              <a:t>occupationalfunction</a:t>
            </a:r>
            <a:r>
              <a:rPr lang="en-US" dirty="0">
                <a:solidFill>
                  <a:schemeClr val="accent4">
                    <a:lumMod val="75000"/>
                  </a:schemeClr>
                </a:solidFill>
                <a:latin typeface="Times New Roman" pitchFamily="18" charset="0"/>
                <a:cs typeface="Times New Roman" pitchFamily="18" charset="0"/>
              </a:rPr>
              <a:t>.</a:t>
            </a:r>
          </a:p>
          <a:p>
            <a:pPr>
              <a:buFont typeface="Wingdings" pitchFamily="2" charset="2"/>
              <a:buChar char="Ø"/>
            </a:pPr>
            <a:r>
              <a:rPr lang="en-US" dirty="0">
                <a:solidFill>
                  <a:schemeClr val="accent4">
                    <a:lumMod val="75000"/>
                  </a:schemeClr>
                </a:solidFill>
                <a:latin typeface="Times New Roman" pitchFamily="18" charset="0"/>
                <a:cs typeface="Times New Roman" pitchFamily="18" charset="0"/>
              </a:rPr>
              <a:t>One of three core features:1) fluctuating cognition with pronounced variations in attention &amp; alertness 2)recurrent visual hallucinations  3) parkinsonism</a:t>
            </a:r>
          </a:p>
          <a:p>
            <a:pPr>
              <a:buNone/>
            </a:pPr>
            <a:endParaRPr lang="en-US" sz="1600" b="1" i="1" dirty="0">
              <a:solidFill>
                <a:schemeClr val="accent1"/>
              </a:solidFill>
            </a:endParaRPr>
          </a:p>
          <a:p>
            <a:pPr>
              <a:buNone/>
            </a:pPr>
            <a:endParaRPr lang="en-US" sz="1600" b="1" i="1" dirty="0">
              <a:solidFill>
                <a:schemeClr val="accent1"/>
              </a:solidFill>
            </a:endParaRPr>
          </a:p>
          <a:p>
            <a:pPr>
              <a:buNone/>
            </a:pPr>
            <a:r>
              <a:rPr lang="en-US" sz="4000" b="1" dirty="0">
                <a:solidFill>
                  <a:schemeClr val="accent1"/>
                </a:solidFill>
              </a:rPr>
              <a:t> </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b="1" dirty="0">
                <a:solidFill>
                  <a:schemeClr val="accent2"/>
                </a:solidFill>
              </a:rPr>
              <a:t>Historical Perspective</a:t>
            </a:r>
          </a:p>
        </p:txBody>
      </p:sp>
      <p:sp>
        <p:nvSpPr>
          <p:cNvPr id="13315" name="Rectangle 3"/>
          <p:cNvSpPr>
            <a:spLocks noGrp="1" noChangeArrowheads="1"/>
          </p:cNvSpPr>
          <p:nvPr>
            <p:ph type="body" idx="1"/>
          </p:nvPr>
        </p:nvSpPr>
        <p:spPr/>
        <p:txBody>
          <a:bodyPr>
            <a:normAutofit fontScale="92500" lnSpcReduction="10000"/>
          </a:bodyPr>
          <a:lstStyle/>
          <a:p>
            <a:r>
              <a:rPr lang="en-US" dirty="0">
                <a:solidFill>
                  <a:schemeClr val="accent4">
                    <a:lumMod val="75000"/>
                  </a:schemeClr>
                </a:solidFill>
                <a:latin typeface="Times New Roman" pitchFamily="18" charset="0"/>
                <a:cs typeface="Times New Roman" pitchFamily="18" charset="0"/>
              </a:rPr>
              <a:t>Jean-Martin Charcot proposed its current name</a:t>
            </a:r>
          </a:p>
          <a:p>
            <a:r>
              <a:rPr lang="en-US" dirty="0">
                <a:solidFill>
                  <a:schemeClr val="accent4">
                    <a:lumMod val="75000"/>
                  </a:schemeClr>
                </a:solidFill>
                <a:latin typeface="Times New Roman" pitchFamily="18" charset="0"/>
                <a:cs typeface="Times New Roman" pitchFamily="18" charset="0"/>
              </a:rPr>
              <a:t>Dr. James Parkinson (1755-1828)</a:t>
            </a:r>
          </a:p>
          <a:p>
            <a:pPr lvl="1">
              <a:buNone/>
            </a:pPr>
            <a:r>
              <a:rPr lang="fi-FI" dirty="0">
                <a:solidFill>
                  <a:schemeClr val="accent4">
                    <a:lumMod val="75000"/>
                  </a:schemeClr>
                </a:solidFill>
                <a:latin typeface="Times New Roman" pitchFamily="18" charset="0"/>
                <a:cs typeface="Times New Roman" pitchFamily="18" charset="0"/>
              </a:rPr>
              <a:t>    First described in 1817 by an English physician, James Parkinson, in “An Essay on the Shaking Palsy.”</a:t>
            </a:r>
          </a:p>
          <a:p>
            <a:pPr lvl="2">
              <a:buNone/>
            </a:pPr>
            <a:r>
              <a:rPr lang="en-US" dirty="0">
                <a:solidFill>
                  <a:schemeClr val="accent4">
                    <a:lumMod val="75000"/>
                  </a:schemeClr>
                </a:solidFill>
                <a:latin typeface="Times New Roman" pitchFamily="18" charset="0"/>
                <a:cs typeface="Times New Roman" pitchFamily="18" charset="0"/>
              </a:rPr>
              <a:t>“involuntary tremulous motion”</a:t>
            </a:r>
          </a:p>
          <a:p>
            <a:pPr lvl="2"/>
            <a:r>
              <a:rPr lang="en-US" dirty="0">
                <a:solidFill>
                  <a:schemeClr val="accent4">
                    <a:lumMod val="75000"/>
                  </a:schemeClr>
                </a:solidFill>
                <a:latin typeface="Times New Roman" pitchFamily="18" charset="0"/>
                <a:cs typeface="Times New Roman" pitchFamily="18" charset="0"/>
              </a:rPr>
              <a:t>“pass from a walking to a running pace”</a:t>
            </a:r>
          </a:p>
          <a:p>
            <a:pPr lvl="2"/>
            <a:r>
              <a:rPr lang="en-US" dirty="0">
                <a:solidFill>
                  <a:schemeClr val="accent4">
                    <a:lumMod val="75000"/>
                  </a:schemeClr>
                </a:solidFill>
                <a:latin typeface="Times New Roman" pitchFamily="18" charset="0"/>
                <a:cs typeface="Times New Roman" pitchFamily="18" charset="0"/>
              </a:rPr>
              <a:t>“shaking palsy”</a:t>
            </a:r>
          </a:p>
          <a:p>
            <a:pPr lvl="2"/>
            <a:r>
              <a:rPr lang="en-US" dirty="0">
                <a:solidFill>
                  <a:schemeClr val="accent4">
                    <a:lumMod val="75000"/>
                  </a:schemeClr>
                </a:solidFill>
                <a:latin typeface="Times New Roman" pitchFamily="18" charset="0"/>
                <a:cs typeface="Times New Roman" pitchFamily="18" charset="0"/>
              </a:rPr>
              <a:t>Paralysis </a:t>
            </a:r>
            <a:r>
              <a:rPr lang="en-US" dirty="0" err="1">
                <a:solidFill>
                  <a:schemeClr val="accent4">
                    <a:lumMod val="75000"/>
                  </a:schemeClr>
                </a:solidFill>
                <a:latin typeface="Times New Roman" pitchFamily="18" charset="0"/>
                <a:cs typeface="Times New Roman" pitchFamily="18" charset="0"/>
              </a:rPr>
              <a:t>agitans</a:t>
            </a:r>
            <a:r>
              <a:rPr lang="en-US" dirty="0">
                <a:solidFill>
                  <a:schemeClr val="accent4">
                    <a:lumMod val="75000"/>
                  </a:schemeClr>
                </a:solidFill>
                <a:latin typeface="Times New Roman" pitchFamily="18" charset="0"/>
                <a:cs typeface="Times New Roman" pitchFamily="18" charset="0"/>
              </a:rPr>
              <a:t>-misnomer</a:t>
            </a:r>
          </a:p>
          <a:p>
            <a:pPr lvl="2"/>
            <a:endParaRPr lang="en-US" dirty="0">
              <a:solidFill>
                <a:schemeClr val="accent4">
                  <a:lumMod val="75000"/>
                </a:schemeClr>
              </a:solidFill>
              <a:latin typeface="Times New Roman" pitchFamily="18" charset="0"/>
              <a:cs typeface="Times New Roman" pitchFamily="18" charset="0"/>
            </a:endParaRPr>
          </a:p>
          <a:p>
            <a:pPr lvl="2">
              <a:buNone/>
            </a:pPr>
            <a:endParaRPr lang="en-US" dirty="0">
              <a:latin typeface="Times New Roman" pitchFamily="18" charset="0"/>
              <a:cs typeface="Times New Roman" pitchFamily="18" charset="0"/>
            </a:endParaRPr>
          </a:p>
          <a:p>
            <a:pPr lvl="2"/>
            <a:endParaRPr lang="en-US" dirty="0">
              <a:latin typeface="Times New Roman" pitchFamily="18" charset="0"/>
              <a:cs typeface="Times New Roman" pitchFamily="18" charset="0"/>
            </a:endParaRPr>
          </a:p>
          <a:p>
            <a:pPr lvl="2">
              <a:buNone/>
            </a:pPr>
            <a:r>
              <a:rPr lang="en-US" dirty="0">
                <a:latin typeface="Times New Roman" pitchFamily="18" charset="0"/>
                <a:cs typeface="Times New Roman" pitchFamily="18" charset="0"/>
              </a:rPr>
              <a:t> </a:t>
            </a:r>
          </a:p>
          <a:p>
            <a:pPr lvl="2">
              <a:buNone/>
            </a:pPr>
            <a:endParaRPr lang="en-US" dirty="0">
              <a:latin typeface="Times New Roman" pitchFamily="18" charset="0"/>
              <a:cs typeface="Times New Roman" pitchFamily="18" charset="0"/>
            </a:endParaRPr>
          </a:p>
          <a:p>
            <a:pPr lvl="2">
              <a:buFont typeface="Wingdings" pitchFamily="2" charset="2"/>
              <a:buNone/>
            </a:pPr>
            <a:endParaRPr lang="en-US" dirty="0">
              <a:latin typeface="Times New Roman" pitchFamily="18" charset="0"/>
              <a:cs typeface="Times New Roman" pitchFamily="18" charset="0"/>
            </a:endParaRPr>
          </a:p>
        </p:txBody>
      </p:sp>
      <p:pic>
        <p:nvPicPr>
          <p:cNvPr id="13320" name="Picture 8" descr="pakhome1"/>
          <p:cNvPicPr>
            <a:picLocks noChangeAspect="1" noChangeArrowheads="1"/>
          </p:cNvPicPr>
          <p:nvPr/>
        </p:nvPicPr>
        <p:blipFill>
          <a:blip r:embed="rId2" cstate="print"/>
          <a:srcRect/>
          <a:stretch>
            <a:fillRect/>
          </a:stretch>
        </p:blipFill>
        <p:spPr bwMode="auto">
          <a:xfrm>
            <a:off x="5562600" y="3657600"/>
            <a:ext cx="1955800" cy="254317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85000" lnSpcReduction="20000"/>
          </a:bodyPr>
          <a:lstStyle/>
          <a:p>
            <a:pPr>
              <a:buFont typeface="Wingdings" pitchFamily="2" charset="2"/>
              <a:buChar char="v"/>
            </a:pPr>
            <a:r>
              <a:rPr lang="en-US" dirty="0">
                <a:solidFill>
                  <a:schemeClr val="accent4">
                    <a:lumMod val="75000"/>
                  </a:schemeClr>
                </a:solidFill>
                <a:latin typeface="Times New Roman" pitchFamily="18" charset="0"/>
                <a:cs typeface="Times New Roman" pitchFamily="18" charset="0"/>
              </a:rPr>
              <a:t>Supportive criteria include:</a:t>
            </a:r>
          </a:p>
          <a:p>
            <a:pPr>
              <a:buNone/>
            </a:pPr>
            <a:r>
              <a:rPr lang="en-US" dirty="0">
                <a:solidFill>
                  <a:schemeClr val="accent4">
                    <a:lumMod val="75000"/>
                  </a:schemeClr>
                </a:solidFill>
                <a:latin typeface="Times New Roman" pitchFamily="18" charset="0"/>
                <a:cs typeface="Times New Roman" pitchFamily="18" charset="0"/>
              </a:rPr>
              <a:t>    repeated falls, syncope, transient loss of consciousness, </a:t>
            </a:r>
            <a:r>
              <a:rPr lang="en-US" dirty="0" err="1">
                <a:solidFill>
                  <a:schemeClr val="accent4">
                    <a:lumMod val="75000"/>
                  </a:schemeClr>
                </a:solidFill>
                <a:latin typeface="Times New Roman" pitchFamily="18" charset="0"/>
                <a:cs typeface="Times New Roman" pitchFamily="18" charset="0"/>
              </a:rPr>
              <a:t>neuroleptic</a:t>
            </a:r>
            <a:r>
              <a:rPr lang="en-US" dirty="0">
                <a:solidFill>
                  <a:schemeClr val="accent4">
                    <a:lumMod val="75000"/>
                  </a:schemeClr>
                </a:solidFill>
                <a:latin typeface="Times New Roman" pitchFamily="18" charset="0"/>
                <a:cs typeface="Times New Roman" pitchFamily="18" charset="0"/>
              </a:rPr>
              <a:t> sensitivity, depression, rapid eye movement (REM) sleep </a:t>
            </a:r>
            <a:r>
              <a:rPr lang="en-US" dirty="0" err="1">
                <a:solidFill>
                  <a:schemeClr val="accent4">
                    <a:lumMod val="75000"/>
                  </a:schemeClr>
                </a:solidFill>
                <a:latin typeface="Times New Roman" pitchFamily="18" charset="0"/>
                <a:cs typeface="Times New Roman" pitchFamily="18" charset="0"/>
              </a:rPr>
              <a:t>behaviour</a:t>
            </a:r>
            <a:r>
              <a:rPr lang="en-US" dirty="0">
                <a:solidFill>
                  <a:schemeClr val="accent4">
                    <a:lumMod val="75000"/>
                  </a:schemeClr>
                </a:solidFill>
                <a:latin typeface="Times New Roman" pitchFamily="18" charset="0"/>
                <a:cs typeface="Times New Roman" pitchFamily="18" charset="0"/>
              </a:rPr>
              <a:t> disorder, systematic delusions, hallucinations in other modalities.</a:t>
            </a:r>
          </a:p>
          <a:p>
            <a:pPr>
              <a:buFont typeface="Wingdings" pitchFamily="2" charset="2"/>
              <a:buChar char="v"/>
            </a:pPr>
            <a:r>
              <a:rPr lang="en-US" dirty="0">
                <a:solidFill>
                  <a:schemeClr val="accent4">
                    <a:lumMod val="75000"/>
                  </a:schemeClr>
                </a:solidFill>
                <a:latin typeface="Times New Roman" pitchFamily="18" charset="0"/>
                <a:cs typeface="Times New Roman" pitchFamily="18" charset="0"/>
              </a:rPr>
              <a:t>Autopsy is required to reach a definite diagnosis</a:t>
            </a:r>
          </a:p>
          <a:p>
            <a:pPr>
              <a:buFont typeface="Wingdings" pitchFamily="2" charset="2"/>
              <a:buChar char="v"/>
            </a:pPr>
            <a:r>
              <a:rPr lang="en-US" dirty="0">
                <a:solidFill>
                  <a:schemeClr val="accent4">
                    <a:lumMod val="75000"/>
                  </a:schemeClr>
                </a:solidFill>
                <a:latin typeface="Times New Roman" pitchFamily="18" charset="0"/>
                <a:cs typeface="Times New Roman" pitchFamily="18" charset="0"/>
              </a:rPr>
              <a:t>Management often includes reduction &amp; sometimes discontinuation of  </a:t>
            </a:r>
            <a:r>
              <a:rPr lang="en-US" dirty="0" err="1">
                <a:solidFill>
                  <a:schemeClr val="accent4">
                    <a:lumMod val="75000"/>
                  </a:schemeClr>
                </a:solidFill>
                <a:latin typeface="Times New Roman" pitchFamily="18" charset="0"/>
                <a:cs typeface="Times New Roman" pitchFamily="18" charset="0"/>
              </a:rPr>
              <a:t>antiparkinson</a:t>
            </a:r>
            <a:r>
              <a:rPr lang="en-US" dirty="0">
                <a:solidFill>
                  <a:schemeClr val="accent4">
                    <a:lumMod val="75000"/>
                  </a:schemeClr>
                </a:solidFill>
                <a:latin typeface="Times New Roman" pitchFamily="18" charset="0"/>
                <a:cs typeface="Times New Roman" pitchFamily="18" charset="0"/>
              </a:rPr>
              <a:t> medication – particularly  </a:t>
            </a:r>
            <a:r>
              <a:rPr lang="en-US" dirty="0" err="1">
                <a:solidFill>
                  <a:schemeClr val="accent4">
                    <a:lumMod val="75000"/>
                  </a:schemeClr>
                </a:solidFill>
                <a:latin typeface="Times New Roman" pitchFamily="18" charset="0"/>
                <a:cs typeface="Times New Roman" pitchFamily="18" charset="0"/>
              </a:rPr>
              <a:t>anticholinergics</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selegiline</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amantadine</a:t>
            </a:r>
            <a:r>
              <a:rPr lang="en-US" dirty="0">
                <a:solidFill>
                  <a:schemeClr val="accent4">
                    <a:lumMod val="75000"/>
                  </a:schemeClr>
                </a:solidFill>
                <a:latin typeface="Times New Roman" pitchFamily="18" charset="0"/>
                <a:cs typeface="Times New Roman" pitchFamily="18" charset="0"/>
              </a:rPr>
              <a:t>,&amp; DAs</a:t>
            </a:r>
          </a:p>
          <a:p>
            <a:pPr>
              <a:buFont typeface="Wingdings" pitchFamily="2" charset="2"/>
              <a:buChar char="v"/>
            </a:pPr>
            <a:r>
              <a:rPr lang="en-US" dirty="0">
                <a:solidFill>
                  <a:schemeClr val="accent4">
                    <a:lumMod val="75000"/>
                  </a:schemeClr>
                </a:solidFill>
                <a:latin typeface="Times New Roman" pitchFamily="18" charset="0"/>
                <a:cs typeface="Times New Roman" pitchFamily="18" charset="0"/>
              </a:rPr>
              <a:t>Antidepressants  &amp; stimulants can also be helpful.</a:t>
            </a:r>
          </a:p>
          <a:p>
            <a:pPr>
              <a:buNone/>
            </a:pPr>
            <a:endParaRPr lang="en-US" sz="2800" b="1" i="1" dirty="0">
              <a:solidFill>
                <a:schemeClr val="accent1"/>
              </a:solidFill>
            </a:endParaRPr>
          </a:p>
          <a:p>
            <a:pPr>
              <a:buNone/>
            </a:pPr>
            <a:endParaRPr lang="en-US" sz="2800" b="1" i="1" dirty="0">
              <a:solidFill>
                <a:schemeClr val="accent1"/>
              </a:solidFill>
            </a:endParaRPr>
          </a:p>
          <a:p>
            <a:pPr>
              <a:buNone/>
            </a:pPr>
            <a:endParaRPr lang="en-US" sz="2800" b="1" i="1" dirty="0">
              <a:solidFill>
                <a:schemeClr val="accent1"/>
              </a:solidFill>
            </a:endParaRPr>
          </a:p>
          <a:p>
            <a:pPr>
              <a:buNone/>
            </a:pPr>
            <a:r>
              <a:rPr lang="en-US" sz="2800" b="1" i="1" dirty="0">
                <a:solidFill>
                  <a:schemeClr val="accent1"/>
                </a:solidFill>
              </a:rPr>
              <a:t> </a:t>
            </a:r>
          </a:p>
          <a:p>
            <a:pPr>
              <a:buNone/>
            </a:pPr>
            <a:r>
              <a:rPr lang="en-US" sz="1600" b="1" i="1" dirty="0">
                <a:solidFill>
                  <a:schemeClr val="accent1"/>
                </a:solidFill>
              </a:rPr>
              <a:t>Kaplan and </a:t>
            </a:r>
            <a:r>
              <a:rPr lang="en-US" sz="1600" b="1" i="1" dirty="0" err="1">
                <a:solidFill>
                  <a:schemeClr val="accent1"/>
                </a:solidFill>
              </a:rPr>
              <a:t>saddock’s</a:t>
            </a:r>
            <a:r>
              <a:rPr lang="en-US" sz="1600" b="1" i="1" dirty="0">
                <a:solidFill>
                  <a:schemeClr val="accent1"/>
                </a:solidFill>
              </a:rPr>
              <a:t> CTB</a:t>
            </a:r>
          </a:p>
          <a:p>
            <a:pPr>
              <a:buNone/>
            </a:pPr>
            <a:r>
              <a:rPr lang="en-US" sz="1600" b="1" i="1" dirty="0">
                <a:solidFill>
                  <a:schemeClr val="accent1"/>
                </a:solidFill>
              </a:rPr>
              <a:t>Clinical desk </a:t>
            </a:r>
            <a:r>
              <a:rPr lang="en-US" sz="1600" b="1" i="1" dirty="0" err="1">
                <a:solidFill>
                  <a:schemeClr val="accent1"/>
                </a:solidFill>
              </a:rPr>
              <a:t>referance</a:t>
            </a:r>
            <a:r>
              <a:rPr lang="en-US" sz="1600" b="1" i="1" dirty="0">
                <a:solidFill>
                  <a:schemeClr val="accent1"/>
                </a:solidFill>
              </a:rPr>
              <a:t> </a:t>
            </a:r>
            <a:r>
              <a:rPr lang="en-US" sz="1600" b="1" i="1" dirty="0" err="1">
                <a:solidFill>
                  <a:schemeClr val="accent1"/>
                </a:solidFill>
              </a:rPr>
              <a:t>parkinsons</a:t>
            </a:r>
            <a:r>
              <a:rPr lang="en-US" sz="1600" b="1" i="1" dirty="0">
                <a:solidFill>
                  <a:schemeClr val="accent1"/>
                </a:solidFill>
              </a:rPr>
              <a:t> disease by </a:t>
            </a:r>
            <a:r>
              <a:rPr lang="en-US" sz="1600" b="1" i="1" dirty="0" err="1">
                <a:solidFill>
                  <a:schemeClr val="accent1"/>
                </a:solidFill>
              </a:rPr>
              <a:t>donald</a:t>
            </a:r>
            <a:r>
              <a:rPr lang="en-US" sz="1600" b="1" i="1" dirty="0">
                <a:solidFill>
                  <a:schemeClr val="accent1"/>
                </a:solidFill>
              </a:rPr>
              <a:t> </a:t>
            </a:r>
            <a:r>
              <a:rPr lang="en-US" sz="1600" b="1" i="1" dirty="0" err="1">
                <a:solidFill>
                  <a:schemeClr val="accent1"/>
                </a:solidFill>
              </a:rPr>
              <a:t>grosset,katherine</a:t>
            </a:r>
            <a:r>
              <a:rPr lang="en-US" sz="1600" b="1" i="1" dirty="0">
                <a:solidFill>
                  <a:schemeClr val="accent1"/>
                </a:solidFill>
              </a:rPr>
              <a:t> </a:t>
            </a:r>
            <a:r>
              <a:rPr lang="en-US" sz="1600" b="1" i="1" dirty="0" err="1">
                <a:solidFill>
                  <a:schemeClr val="accent1"/>
                </a:solidFill>
              </a:rPr>
              <a:t>grosset</a:t>
            </a:r>
            <a:endParaRPr lang="en-US" sz="1600" b="1" i="1" dirty="0">
              <a:solidFill>
                <a:schemeClr val="accent1"/>
              </a:solidFill>
            </a:endParaRPr>
          </a:p>
          <a:p>
            <a:pPr>
              <a:buNone/>
            </a:pPr>
            <a:r>
              <a:rPr lang="en-US" sz="4400" b="1" i="1" dirty="0">
                <a:solidFill>
                  <a:schemeClr val="accent1"/>
                </a:solidFill>
              </a:rPr>
              <a:t>        </a:t>
            </a:r>
            <a:endParaRPr lang="en-US" dirty="0">
              <a:solidFill>
                <a:schemeClr val="accent4">
                  <a:lumMod val="75000"/>
                </a:schemeClr>
              </a:solidFill>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latin typeface="Times New Roman" pitchFamily="18" charset="0"/>
                <a:cs typeface="Times New Roman" pitchFamily="18" charset="0"/>
              </a:rPr>
              <a:t>Multiple system atrophy</a:t>
            </a: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US" dirty="0">
                <a:solidFill>
                  <a:schemeClr val="accent4">
                    <a:lumMod val="75000"/>
                  </a:schemeClr>
                </a:solidFill>
                <a:latin typeface="Times New Roman" pitchFamily="18" charset="0"/>
                <a:cs typeface="Times New Roman" pitchFamily="18" charset="0"/>
              </a:rPr>
              <a:t>Clinically a combination of parkinsonism, autonomic dysfunction &amp; </a:t>
            </a:r>
            <a:r>
              <a:rPr lang="en-US" dirty="0" err="1">
                <a:solidFill>
                  <a:schemeClr val="accent4">
                    <a:lumMod val="75000"/>
                  </a:schemeClr>
                </a:solidFill>
                <a:latin typeface="Times New Roman" pitchFamily="18" charset="0"/>
                <a:cs typeface="Times New Roman" pitchFamily="18" charset="0"/>
              </a:rPr>
              <a:t>cerebellar</a:t>
            </a:r>
            <a:r>
              <a:rPr lang="en-US" dirty="0">
                <a:solidFill>
                  <a:schemeClr val="accent4">
                    <a:lumMod val="75000"/>
                  </a:schemeClr>
                </a:solidFill>
                <a:latin typeface="Times New Roman" pitchFamily="18" charset="0"/>
                <a:cs typeface="Times New Roman" pitchFamily="18" charset="0"/>
              </a:rPr>
              <a:t> features. Age adjusted prevalence 4 per 100,000.</a:t>
            </a:r>
          </a:p>
          <a:p>
            <a:pPr>
              <a:buFont typeface="Wingdings" pitchFamily="2" charset="2"/>
              <a:buChar char="§"/>
            </a:pPr>
            <a:r>
              <a:rPr lang="en-US" dirty="0">
                <a:solidFill>
                  <a:schemeClr val="accent4">
                    <a:lumMod val="75000"/>
                  </a:schemeClr>
                </a:solidFill>
                <a:latin typeface="Times New Roman" pitchFamily="18" charset="0"/>
                <a:cs typeface="Times New Roman" pitchFamily="18" charset="0"/>
              </a:rPr>
              <a:t>MSA now used in place of three older </a:t>
            </a:r>
            <a:r>
              <a:rPr lang="en-US" dirty="0" err="1">
                <a:solidFill>
                  <a:schemeClr val="accent4">
                    <a:lumMod val="75000"/>
                  </a:schemeClr>
                </a:solidFill>
                <a:latin typeface="Times New Roman" pitchFamily="18" charset="0"/>
                <a:cs typeface="Times New Roman" pitchFamily="18" charset="0"/>
              </a:rPr>
              <a:t>diagnosis,olivopontocerebellar</a:t>
            </a:r>
            <a:r>
              <a:rPr lang="en-US" dirty="0">
                <a:solidFill>
                  <a:schemeClr val="accent4">
                    <a:lumMod val="75000"/>
                  </a:schemeClr>
                </a:solidFill>
                <a:latin typeface="Times New Roman" pitchFamily="18" charset="0"/>
                <a:cs typeface="Times New Roman" pitchFamily="18" charset="0"/>
              </a:rPr>
              <a:t> atrophy(OPCA), Shy-</a:t>
            </a:r>
            <a:r>
              <a:rPr lang="en-US" dirty="0" err="1">
                <a:solidFill>
                  <a:schemeClr val="accent4">
                    <a:lumMod val="75000"/>
                  </a:schemeClr>
                </a:solidFill>
                <a:latin typeface="Times New Roman" pitchFamily="18" charset="0"/>
                <a:cs typeface="Times New Roman" pitchFamily="18" charset="0"/>
              </a:rPr>
              <a:t>Drager</a:t>
            </a:r>
            <a:r>
              <a:rPr lang="en-US" dirty="0">
                <a:solidFill>
                  <a:schemeClr val="accent4">
                    <a:lumMod val="75000"/>
                  </a:schemeClr>
                </a:solidFill>
                <a:latin typeface="Times New Roman" pitchFamily="18" charset="0"/>
                <a:cs typeface="Times New Roman" pitchFamily="18" charset="0"/>
              </a:rPr>
              <a:t> syndrome &amp; </a:t>
            </a:r>
            <a:r>
              <a:rPr lang="en-US" dirty="0" err="1">
                <a:solidFill>
                  <a:schemeClr val="accent4">
                    <a:lumMod val="75000"/>
                  </a:schemeClr>
                </a:solidFill>
                <a:latin typeface="Times New Roman" pitchFamily="18" charset="0"/>
                <a:cs typeface="Times New Roman" pitchFamily="18" charset="0"/>
              </a:rPr>
              <a:t>striatonigral</a:t>
            </a:r>
            <a:r>
              <a:rPr lang="en-US" dirty="0">
                <a:solidFill>
                  <a:schemeClr val="accent4">
                    <a:lumMod val="75000"/>
                  </a:schemeClr>
                </a:solidFill>
                <a:latin typeface="Times New Roman" pitchFamily="18" charset="0"/>
                <a:cs typeface="Times New Roman" pitchFamily="18" charset="0"/>
              </a:rPr>
              <a:t> degeneration.</a:t>
            </a:r>
          </a:p>
          <a:p>
            <a:pPr>
              <a:buFont typeface="Wingdings" pitchFamily="2" charset="2"/>
              <a:buChar char="§"/>
            </a:pPr>
            <a:r>
              <a:rPr lang="en-US" dirty="0">
                <a:solidFill>
                  <a:schemeClr val="accent4">
                    <a:lumMod val="75000"/>
                  </a:schemeClr>
                </a:solidFill>
                <a:latin typeface="Times New Roman" pitchFamily="18" charset="0"/>
                <a:cs typeface="Times New Roman" pitchFamily="18" charset="0"/>
              </a:rPr>
              <a:t>Parkinsonism:</a:t>
            </a:r>
          </a:p>
          <a:p>
            <a:pPr>
              <a:buFont typeface="Wingdings" pitchFamily="2" charset="2"/>
              <a:buChar char="ü"/>
            </a:pPr>
            <a:r>
              <a:rPr lang="en-US" dirty="0" err="1">
                <a:solidFill>
                  <a:schemeClr val="accent4">
                    <a:lumMod val="75000"/>
                  </a:schemeClr>
                </a:solidFill>
                <a:latin typeface="Times New Roman" pitchFamily="18" charset="0"/>
                <a:cs typeface="Times New Roman" pitchFamily="18" charset="0"/>
              </a:rPr>
              <a:t>Bradykinesia</a:t>
            </a:r>
            <a:r>
              <a:rPr lang="en-US" dirty="0">
                <a:solidFill>
                  <a:schemeClr val="accent4">
                    <a:lumMod val="75000"/>
                  </a:schemeClr>
                </a:solidFill>
                <a:latin typeface="Times New Roman" pitchFamily="18" charset="0"/>
                <a:cs typeface="Times New Roman" pitchFamily="18" charset="0"/>
              </a:rPr>
              <a:t>  plus  one of </a:t>
            </a:r>
            <a:r>
              <a:rPr lang="en-US" dirty="0" err="1">
                <a:solidFill>
                  <a:schemeClr val="accent4">
                    <a:lumMod val="75000"/>
                  </a:schemeClr>
                </a:solidFill>
                <a:latin typeface="Times New Roman" pitchFamily="18" charset="0"/>
                <a:cs typeface="Times New Roman" pitchFamily="18" charset="0"/>
              </a:rPr>
              <a:t>rigidity,postural</a:t>
            </a:r>
            <a:r>
              <a:rPr lang="en-US" dirty="0">
                <a:solidFill>
                  <a:schemeClr val="accent4">
                    <a:lumMod val="75000"/>
                  </a:schemeClr>
                </a:solidFill>
                <a:latin typeface="Times New Roman" pitchFamily="18" charset="0"/>
                <a:cs typeface="Times New Roman" pitchFamily="18" charset="0"/>
              </a:rPr>
              <a:t> instability or tremor.</a:t>
            </a:r>
          </a:p>
          <a:p>
            <a:pPr>
              <a:buFont typeface="Wingdings" pitchFamily="2" charset="2"/>
              <a:buChar char="ü"/>
            </a:pPr>
            <a:r>
              <a:rPr lang="en-US" dirty="0">
                <a:solidFill>
                  <a:schemeClr val="accent4">
                    <a:lumMod val="75000"/>
                  </a:schemeClr>
                </a:solidFill>
                <a:latin typeface="Times New Roman" pitchFamily="18" charset="0"/>
                <a:cs typeface="Times New Roman" pitchFamily="18" charset="0"/>
              </a:rPr>
              <a:t>Tremor of MSA irregular  jerky type, noted during both posture &amp; action and may be due to </a:t>
            </a:r>
            <a:r>
              <a:rPr lang="en-US" dirty="0" err="1">
                <a:solidFill>
                  <a:schemeClr val="accent4">
                    <a:lumMod val="75000"/>
                  </a:schemeClr>
                </a:solidFill>
                <a:latin typeface="Times New Roman" pitchFamily="18" charset="0"/>
                <a:cs typeface="Times New Roman" pitchFamily="18" charset="0"/>
              </a:rPr>
              <a:t>mypclonic</a:t>
            </a:r>
            <a:r>
              <a:rPr lang="en-US" dirty="0">
                <a:solidFill>
                  <a:schemeClr val="accent4">
                    <a:lumMod val="75000"/>
                  </a:schemeClr>
                </a:solidFill>
                <a:latin typeface="Times New Roman" pitchFamily="18" charset="0"/>
                <a:cs typeface="Times New Roman" pitchFamily="18" charset="0"/>
              </a:rPr>
              <a:t> jerks, which are sometimes touch or stretch sensitive.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pPr>
              <a:buFont typeface="Wingdings" pitchFamily="2" charset="2"/>
              <a:buChar char="v"/>
            </a:pPr>
            <a:r>
              <a:rPr lang="en-US" dirty="0">
                <a:solidFill>
                  <a:schemeClr val="accent4">
                    <a:lumMod val="75000"/>
                  </a:schemeClr>
                </a:solidFill>
                <a:latin typeface="Times New Roman" pitchFamily="18" charset="0"/>
                <a:cs typeface="Times New Roman" pitchFamily="18" charset="0"/>
              </a:rPr>
              <a:t>Autonomic problems:</a:t>
            </a:r>
          </a:p>
          <a:p>
            <a:pPr>
              <a:buNone/>
            </a:pPr>
            <a:r>
              <a:rPr lang="en-US" dirty="0">
                <a:solidFill>
                  <a:schemeClr val="accent4">
                    <a:lumMod val="75000"/>
                  </a:schemeClr>
                </a:solidFill>
                <a:latin typeface="Times New Roman" pitchFamily="18" charset="0"/>
                <a:cs typeface="Times New Roman" pitchFamily="18" charset="0"/>
              </a:rPr>
              <a:t>    Falls relating to orthostatic hypotension, impotence, bladder instability .</a:t>
            </a:r>
          </a:p>
          <a:p>
            <a:pPr>
              <a:buFont typeface="Wingdings" pitchFamily="2" charset="2"/>
              <a:buChar char="v"/>
            </a:pPr>
            <a:r>
              <a:rPr lang="en-US" dirty="0" err="1">
                <a:solidFill>
                  <a:schemeClr val="accent4">
                    <a:lumMod val="75000"/>
                  </a:schemeClr>
                </a:solidFill>
                <a:latin typeface="Times New Roman" pitchFamily="18" charset="0"/>
                <a:cs typeface="Times New Roman" pitchFamily="18" charset="0"/>
              </a:rPr>
              <a:t>Cerebellar</a:t>
            </a:r>
            <a:r>
              <a:rPr lang="en-US" dirty="0">
                <a:solidFill>
                  <a:schemeClr val="accent4">
                    <a:lumMod val="75000"/>
                  </a:schemeClr>
                </a:solidFill>
                <a:latin typeface="Times New Roman" pitchFamily="18" charset="0"/>
                <a:cs typeface="Times New Roman" pitchFamily="18" charset="0"/>
              </a:rPr>
              <a:t> signs:</a:t>
            </a:r>
          </a:p>
          <a:p>
            <a:pPr>
              <a:buNone/>
            </a:pPr>
            <a:r>
              <a:rPr lang="en-US" dirty="0">
                <a:solidFill>
                  <a:schemeClr val="accent4">
                    <a:lumMod val="75000"/>
                  </a:schemeClr>
                </a:solidFill>
                <a:latin typeface="Times New Roman" pitchFamily="18" charset="0"/>
                <a:cs typeface="Times New Roman" pitchFamily="18" charset="0"/>
              </a:rPr>
              <a:t>    Gait ataxia, speech problems, </a:t>
            </a:r>
            <a:r>
              <a:rPr lang="en-US" dirty="0" err="1">
                <a:solidFill>
                  <a:schemeClr val="accent4">
                    <a:lumMod val="75000"/>
                  </a:schemeClr>
                </a:solidFill>
                <a:latin typeface="Times New Roman" pitchFamily="18" charset="0"/>
                <a:cs typeface="Times New Roman" pitchFamily="18" charset="0"/>
              </a:rPr>
              <a:t>nystagmus</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incoordination</a:t>
            </a:r>
            <a:r>
              <a:rPr lang="en-US" dirty="0">
                <a:solidFill>
                  <a:schemeClr val="accent4">
                    <a:lumMod val="75000"/>
                  </a:schemeClr>
                </a:solidFill>
                <a:latin typeface="Times New Roman" pitchFamily="18" charset="0"/>
                <a:cs typeface="Times New Roman" pitchFamily="18" charset="0"/>
              </a:rPr>
              <a:t>.</a:t>
            </a:r>
          </a:p>
          <a:p>
            <a:pPr>
              <a:buFont typeface="Wingdings" pitchFamily="2" charset="2"/>
              <a:buChar char="v"/>
            </a:pPr>
            <a:r>
              <a:rPr lang="en-US" dirty="0">
                <a:solidFill>
                  <a:schemeClr val="accent4">
                    <a:lumMod val="75000"/>
                  </a:schemeClr>
                </a:solidFill>
                <a:latin typeface="Times New Roman" pitchFamily="18" charset="0"/>
                <a:cs typeface="Times New Roman" pitchFamily="18" charset="0"/>
              </a:rPr>
              <a:t>Pyramidal signs can also occur:</a:t>
            </a:r>
          </a:p>
          <a:p>
            <a:pPr>
              <a:buNone/>
            </a:pPr>
            <a:r>
              <a:rPr lang="en-US" dirty="0">
                <a:solidFill>
                  <a:schemeClr val="accent4">
                    <a:lumMod val="75000"/>
                  </a:schemeClr>
                </a:solidFill>
                <a:latin typeface="Times New Roman" pitchFamily="18" charset="0"/>
                <a:cs typeface="Times New Roman" pitchFamily="18" charset="0"/>
              </a:rPr>
              <a:t>    Brisk reflexes, </a:t>
            </a:r>
            <a:r>
              <a:rPr lang="en-US" dirty="0" err="1">
                <a:solidFill>
                  <a:schemeClr val="accent4">
                    <a:lumMod val="75000"/>
                  </a:schemeClr>
                </a:solidFill>
                <a:latin typeface="Times New Roman" pitchFamily="18" charset="0"/>
                <a:cs typeface="Times New Roman" pitchFamily="18" charset="0"/>
              </a:rPr>
              <a:t>upgoing</a:t>
            </a:r>
            <a:r>
              <a:rPr lang="en-US" dirty="0">
                <a:solidFill>
                  <a:schemeClr val="accent4">
                    <a:lumMod val="75000"/>
                  </a:schemeClr>
                </a:solidFill>
                <a:latin typeface="Times New Roman" pitchFamily="18" charset="0"/>
                <a:cs typeface="Times New Roman" pitchFamily="18" charset="0"/>
              </a:rPr>
              <a:t> planter reflexes</a:t>
            </a:r>
          </a:p>
          <a:p>
            <a:pPr>
              <a:buFont typeface="Wingdings" pitchFamily="2" charset="2"/>
              <a:buChar char="v"/>
            </a:pPr>
            <a:r>
              <a:rPr lang="en-US" dirty="0">
                <a:solidFill>
                  <a:schemeClr val="accent4">
                    <a:lumMod val="75000"/>
                  </a:schemeClr>
                </a:solidFill>
                <a:latin typeface="Times New Roman" pitchFamily="18" charset="0"/>
                <a:cs typeface="Times New Roman" pitchFamily="18" charset="0"/>
              </a:rPr>
              <a:t>Patients with predominantly </a:t>
            </a:r>
            <a:r>
              <a:rPr lang="en-US" dirty="0" err="1">
                <a:solidFill>
                  <a:schemeClr val="accent4">
                    <a:lumMod val="75000"/>
                  </a:schemeClr>
                </a:solidFill>
                <a:latin typeface="Times New Roman" pitchFamily="18" charset="0"/>
                <a:cs typeface="Times New Roman" pitchFamily="18" charset="0"/>
              </a:rPr>
              <a:t>parkinsonian</a:t>
            </a:r>
            <a:r>
              <a:rPr lang="en-US" dirty="0">
                <a:solidFill>
                  <a:schemeClr val="accent4">
                    <a:lumMod val="75000"/>
                  </a:schemeClr>
                </a:solidFill>
                <a:latin typeface="Times New Roman" pitchFamily="18" charset="0"/>
                <a:cs typeface="Times New Roman" pitchFamily="18" charset="0"/>
              </a:rPr>
              <a:t> presentation are classified as having MSA-P subtype of MSA(formerly </a:t>
            </a:r>
            <a:r>
              <a:rPr lang="en-US" dirty="0" err="1">
                <a:solidFill>
                  <a:schemeClr val="accent4">
                    <a:lumMod val="75000"/>
                  </a:schemeClr>
                </a:solidFill>
                <a:latin typeface="Times New Roman" pitchFamily="18" charset="0"/>
                <a:cs typeface="Times New Roman" pitchFamily="18" charset="0"/>
              </a:rPr>
              <a:t>striatonigral</a:t>
            </a:r>
            <a:r>
              <a:rPr lang="en-US" dirty="0">
                <a:solidFill>
                  <a:schemeClr val="accent4">
                    <a:lumMod val="75000"/>
                  </a:schemeClr>
                </a:solidFill>
                <a:latin typeface="Times New Roman" pitchFamily="18" charset="0"/>
                <a:cs typeface="Times New Roman" pitchFamily="18" charset="0"/>
              </a:rPr>
              <a:t> degeneration) &amp; those with stronger </a:t>
            </a:r>
            <a:r>
              <a:rPr lang="en-US" dirty="0" err="1">
                <a:solidFill>
                  <a:schemeClr val="accent4">
                    <a:lumMod val="75000"/>
                  </a:schemeClr>
                </a:solidFill>
                <a:latin typeface="Times New Roman" pitchFamily="18" charset="0"/>
                <a:cs typeface="Times New Roman" pitchFamily="18" charset="0"/>
              </a:rPr>
              <a:t>cerebellar</a:t>
            </a:r>
            <a:r>
              <a:rPr lang="en-US" dirty="0">
                <a:solidFill>
                  <a:schemeClr val="accent4">
                    <a:lumMod val="75000"/>
                  </a:schemeClr>
                </a:solidFill>
                <a:latin typeface="Times New Roman" pitchFamily="18" charset="0"/>
                <a:cs typeface="Times New Roman" pitchFamily="18" charset="0"/>
              </a:rPr>
              <a:t> features are </a:t>
            </a:r>
            <a:r>
              <a:rPr lang="en-US" dirty="0" err="1">
                <a:solidFill>
                  <a:schemeClr val="accent4">
                    <a:lumMod val="75000"/>
                  </a:schemeClr>
                </a:solidFill>
                <a:latin typeface="Times New Roman" pitchFamily="18" charset="0"/>
                <a:cs typeface="Times New Roman" pitchFamily="18" charset="0"/>
              </a:rPr>
              <a:t>labelled</a:t>
            </a:r>
            <a:r>
              <a:rPr lang="en-US" dirty="0">
                <a:solidFill>
                  <a:schemeClr val="accent4">
                    <a:lumMod val="75000"/>
                  </a:schemeClr>
                </a:solidFill>
                <a:latin typeface="Times New Roman" pitchFamily="18" charset="0"/>
                <a:cs typeface="Times New Roman" pitchFamily="18" charset="0"/>
              </a:rPr>
              <a:t> as MSA-C(formerly sporadic </a:t>
            </a:r>
            <a:r>
              <a:rPr lang="en-US" dirty="0" err="1">
                <a:solidFill>
                  <a:schemeClr val="accent4">
                    <a:lumMod val="75000"/>
                  </a:schemeClr>
                </a:solidFill>
                <a:latin typeface="Times New Roman" pitchFamily="18" charset="0"/>
                <a:cs typeface="Times New Roman" pitchFamily="18" charset="0"/>
              </a:rPr>
              <a:t>olivopontocerebellar</a:t>
            </a:r>
            <a:r>
              <a:rPr lang="en-US" dirty="0">
                <a:solidFill>
                  <a:schemeClr val="accent4">
                    <a:lumMod val="75000"/>
                  </a:schemeClr>
                </a:solidFill>
                <a:latin typeface="Times New Roman" pitchFamily="18" charset="0"/>
                <a:cs typeface="Times New Roman" pitchFamily="18" charset="0"/>
              </a:rPr>
              <a:t> atrophy)</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r>
              <a:rPr lang="en-US" dirty="0" err="1">
                <a:solidFill>
                  <a:schemeClr val="accent4">
                    <a:lumMod val="75000"/>
                  </a:schemeClr>
                </a:solidFill>
                <a:latin typeface="Times New Roman" pitchFamily="18" charset="0"/>
                <a:cs typeface="Times New Roman" pitchFamily="18" charset="0"/>
              </a:rPr>
              <a:t>Glial</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cytoplasmic</a:t>
            </a:r>
            <a:r>
              <a:rPr lang="en-US" dirty="0">
                <a:solidFill>
                  <a:schemeClr val="accent4">
                    <a:lumMod val="75000"/>
                  </a:schemeClr>
                </a:solidFill>
                <a:latin typeface="Times New Roman" pitchFamily="18" charset="0"/>
                <a:cs typeface="Times New Roman" pitchFamily="18" charset="0"/>
              </a:rPr>
              <a:t> inclusions(GCIs) are pathological hallmark of MSA. GCIs display alpha-</a:t>
            </a:r>
            <a:r>
              <a:rPr lang="en-US" dirty="0" err="1">
                <a:solidFill>
                  <a:schemeClr val="accent4">
                    <a:lumMod val="75000"/>
                  </a:schemeClr>
                </a:solidFill>
                <a:latin typeface="Times New Roman" pitchFamily="18" charset="0"/>
                <a:cs typeface="Times New Roman" pitchFamily="18" charset="0"/>
              </a:rPr>
              <a:t>synuclein</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immunoreactivity</a:t>
            </a:r>
            <a:r>
              <a:rPr lang="en-US" dirty="0">
                <a:solidFill>
                  <a:schemeClr val="accent4">
                    <a:lumMod val="75000"/>
                  </a:schemeClr>
                </a:solidFill>
                <a:latin typeface="Times New Roman" pitchFamily="18" charset="0"/>
                <a:cs typeface="Times New Roman" pitchFamily="18" charset="0"/>
              </a:rPr>
              <a:t>.</a:t>
            </a:r>
          </a:p>
          <a:p>
            <a:pPr>
              <a:buNone/>
            </a:pPr>
            <a:endParaRPr lang="en-US" dirty="0">
              <a:solidFill>
                <a:schemeClr val="accent4">
                  <a:lumMod val="75000"/>
                </a:schemeClr>
              </a:solidFill>
              <a:latin typeface="Times New Roman" pitchFamily="18" charset="0"/>
              <a:cs typeface="Times New Roman" pitchFamily="18" charset="0"/>
            </a:endParaRPr>
          </a:p>
          <a:p>
            <a:r>
              <a:rPr lang="en-US" dirty="0">
                <a:solidFill>
                  <a:schemeClr val="accent4">
                    <a:lumMod val="75000"/>
                  </a:schemeClr>
                </a:solidFill>
                <a:latin typeface="Times New Roman" pitchFamily="18" charset="0"/>
                <a:cs typeface="Times New Roman" pitchFamily="18" charset="0"/>
              </a:rPr>
              <a:t>Mean age on onset 54 yrs.</a:t>
            </a:r>
          </a:p>
          <a:p>
            <a:pPr>
              <a:buNone/>
            </a:pPr>
            <a:endParaRPr lang="en-US" dirty="0">
              <a:solidFill>
                <a:schemeClr val="accent4">
                  <a:lumMod val="75000"/>
                </a:schemeClr>
              </a:solidFill>
              <a:latin typeface="Times New Roman" pitchFamily="18" charset="0"/>
              <a:cs typeface="Times New Roman" pitchFamily="18" charset="0"/>
            </a:endParaRPr>
          </a:p>
          <a:p>
            <a:r>
              <a:rPr lang="en-US" dirty="0" err="1">
                <a:solidFill>
                  <a:schemeClr val="accent4">
                    <a:lumMod val="75000"/>
                  </a:schemeClr>
                </a:solidFill>
                <a:latin typeface="Times New Roman" pitchFamily="18" charset="0"/>
                <a:cs typeface="Times New Roman" pitchFamily="18" charset="0"/>
              </a:rPr>
              <a:t>Dyskinesia</a:t>
            </a:r>
            <a:r>
              <a:rPr lang="en-US" dirty="0">
                <a:solidFill>
                  <a:schemeClr val="accent4">
                    <a:lumMod val="75000"/>
                  </a:schemeClr>
                </a:solidFill>
                <a:latin typeface="Times New Roman" pitchFamily="18" charset="0"/>
                <a:cs typeface="Times New Roman" pitchFamily="18" charset="0"/>
              </a:rPr>
              <a:t> can develop especially </a:t>
            </a:r>
            <a:r>
              <a:rPr lang="en-US" dirty="0" err="1">
                <a:solidFill>
                  <a:schemeClr val="accent4">
                    <a:lumMod val="75000"/>
                  </a:schemeClr>
                </a:solidFill>
                <a:latin typeface="Times New Roman" pitchFamily="18" charset="0"/>
                <a:cs typeface="Times New Roman" pitchFamily="18" charset="0"/>
              </a:rPr>
              <a:t>orofacial</a:t>
            </a:r>
            <a:r>
              <a:rPr lang="en-US" dirty="0">
                <a:solidFill>
                  <a:schemeClr val="accent4">
                    <a:lumMod val="75000"/>
                  </a:schemeClr>
                </a:solidFill>
                <a:latin typeface="Times New Roman" pitchFamily="18" charset="0"/>
                <a:cs typeface="Times New Roman" pitchFamily="18" charset="0"/>
              </a:rPr>
              <a:t>.</a:t>
            </a:r>
          </a:p>
          <a:p>
            <a:pPr>
              <a:buNone/>
            </a:pPr>
            <a:endParaRPr lang="en-US" dirty="0">
              <a:solidFill>
                <a:schemeClr val="accent4">
                  <a:lumMod val="75000"/>
                </a:schemeClr>
              </a:solidFill>
              <a:latin typeface="Times New Roman" pitchFamily="18" charset="0"/>
              <a:cs typeface="Times New Roman" pitchFamily="18" charset="0"/>
            </a:endParaRPr>
          </a:p>
          <a:p>
            <a:r>
              <a:rPr lang="en-US" dirty="0" err="1">
                <a:solidFill>
                  <a:schemeClr val="accent4">
                    <a:lumMod val="75000"/>
                  </a:schemeClr>
                </a:solidFill>
                <a:latin typeface="Times New Roman" pitchFamily="18" charset="0"/>
                <a:cs typeface="Times New Roman" pitchFamily="18" charset="0"/>
              </a:rPr>
              <a:t>Levodopa</a:t>
            </a:r>
            <a:r>
              <a:rPr lang="en-US" dirty="0">
                <a:solidFill>
                  <a:schemeClr val="accent4">
                    <a:lumMod val="75000"/>
                  </a:schemeClr>
                </a:solidFill>
                <a:latin typeface="Times New Roman" pitchFamily="18" charset="0"/>
                <a:cs typeface="Times New Roman" pitchFamily="18" charset="0"/>
              </a:rPr>
              <a:t> may be useful</a:t>
            </a:r>
          </a:p>
          <a:p>
            <a:pPr>
              <a:buNone/>
            </a:pPr>
            <a:endParaRPr lang="en-US" sz="1600" b="1" i="1" dirty="0">
              <a:solidFill>
                <a:schemeClr val="accent1"/>
              </a:solidFill>
            </a:endParaRPr>
          </a:p>
          <a:p>
            <a:pPr>
              <a:buNone/>
            </a:pPr>
            <a:r>
              <a:rPr lang="en-US" sz="1600" b="1" i="1" dirty="0">
                <a:solidFill>
                  <a:schemeClr val="accent1"/>
                </a:solidFill>
              </a:rPr>
              <a:t>Kaplan and </a:t>
            </a:r>
            <a:r>
              <a:rPr lang="en-US" sz="1600" b="1" i="1" dirty="0" err="1">
                <a:solidFill>
                  <a:schemeClr val="accent1"/>
                </a:solidFill>
              </a:rPr>
              <a:t>saddock’s</a:t>
            </a:r>
            <a:r>
              <a:rPr lang="en-US" sz="1600" b="1" i="1" dirty="0">
                <a:solidFill>
                  <a:schemeClr val="accent1"/>
                </a:solidFill>
              </a:rPr>
              <a:t> CTB</a:t>
            </a:r>
          </a:p>
          <a:p>
            <a:pPr>
              <a:buNone/>
            </a:pPr>
            <a:r>
              <a:rPr lang="en-US" sz="1600" b="1" i="1" dirty="0">
                <a:solidFill>
                  <a:schemeClr val="accent1"/>
                </a:solidFill>
              </a:rPr>
              <a:t>Clinical desk </a:t>
            </a:r>
            <a:r>
              <a:rPr lang="en-US" sz="1600" b="1" i="1" dirty="0" err="1">
                <a:solidFill>
                  <a:schemeClr val="accent1"/>
                </a:solidFill>
              </a:rPr>
              <a:t>referance</a:t>
            </a:r>
            <a:r>
              <a:rPr lang="en-US" sz="1600" b="1" i="1" dirty="0">
                <a:solidFill>
                  <a:schemeClr val="accent1"/>
                </a:solidFill>
              </a:rPr>
              <a:t> </a:t>
            </a:r>
            <a:r>
              <a:rPr lang="en-US" sz="1600" b="1" i="1" dirty="0" err="1">
                <a:solidFill>
                  <a:schemeClr val="accent1"/>
                </a:solidFill>
              </a:rPr>
              <a:t>parkinsons</a:t>
            </a:r>
            <a:r>
              <a:rPr lang="en-US" sz="1600" b="1" i="1" dirty="0">
                <a:solidFill>
                  <a:schemeClr val="accent1"/>
                </a:solidFill>
              </a:rPr>
              <a:t> disease by </a:t>
            </a:r>
            <a:r>
              <a:rPr lang="en-US" sz="1600" b="1" i="1" dirty="0" err="1">
                <a:solidFill>
                  <a:schemeClr val="accent1"/>
                </a:solidFill>
              </a:rPr>
              <a:t>donald</a:t>
            </a:r>
            <a:r>
              <a:rPr lang="en-US" sz="1600" b="1" i="1" dirty="0">
                <a:solidFill>
                  <a:schemeClr val="accent1"/>
                </a:solidFill>
              </a:rPr>
              <a:t> </a:t>
            </a:r>
            <a:r>
              <a:rPr lang="en-US" sz="1600" b="1" i="1" dirty="0" err="1">
                <a:solidFill>
                  <a:schemeClr val="accent1"/>
                </a:solidFill>
              </a:rPr>
              <a:t>grosset,katherine</a:t>
            </a:r>
            <a:r>
              <a:rPr lang="en-US" sz="1600" b="1" i="1" dirty="0">
                <a:solidFill>
                  <a:schemeClr val="accent1"/>
                </a:solidFill>
              </a:rPr>
              <a:t> </a:t>
            </a:r>
            <a:r>
              <a:rPr lang="en-US" sz="1600" b="1" i="1" dirty="0" err="1">
                <a:solidFill>
                  <a:schemeClr val="accent1"/>
                </a:solidFill>
              </a:rPr>
              <a:t>grosset</a:t>
            </a:r>
            <a:endParaRPr lang="en-US" sz="1600" b="1" i="1" dirty="0">
              <a:solidFill>
                <a:schemeClr val="accent1"/>
              </a:solidFill>
            </a:endParaRPr>
          </a:p>
          <a:p>
            <a:pPr>
              <a:buNone/>
            </a:pPr>
            <a:r>
              <a:rPr lang="en-US" sz="2800" b="1" i="1" dirty="0">
                <a:solidFill>
                  <a:schemeClr val="accent1"/>
                </a:solidFill>
              </a:rPr>
              <a:t>        </a:t>
            </a:r>
            <a:endParaRPr lang="en-US" sz="1600" dirty="0">
              <a:solidFill>
                <a:schemeClr val="accent4">
                  <a:lumMod val="75000"/>
                </a:schemeClr>
              </a:solidFill>
              <a:latin typeface="Times New Roman" pitchFamily="18" charset="0"/>
              <a:cs typeface="Times New Roman" pitchFamily="18" charset="0"/>
            </a:endParaRPr>
          </a:p>
          <a:p>
            <a:pPr>
              <a:buNone/>
            </a:pPr>
            <a:endParaRPr lang="en-US" sz="1600" b="1" i="1" dirty="0">
              <a:solidFill>
                <a:schemeClr val="accent1"/>
              </a:solidFill>
            </a:endParaRPr>
          </a:p>
          <a:p>
            <a:pPr>
              <a:buNone/>
            </a:pPr>
            <a:endParaRPr lang="en-US" sz="1600" b="1" i="1" dirty="0">
              <a:solidFill>
                <a:schemeClr val="accent1"/>
              </a:solidFill>
            </a:endParaRPr>
          </a:p>
          <a:p>
            <a:endParaRPr lang="en-US" dirty="0">
              <a:solidFill>
                <a:schemeClr val="accent4">
                  <a:lumMod val="75000"/>
                </a:schemeClr>
              </a:solidFill>
              <a:latin typeface="Times New Roman" pitchFamily="18" charset="0"/>
              <a:cs typeface="Times New Roman" pitchFamily="18" charset="0"/>
            </a:endParaRPr>
          </a:p>
          <a:p>
            <a:endParaRPr lang="en-US" dirty="0">
              <a:solidFill>
                <a:schemeClr val="accent4">
                  <a:lumMod val="75000"/>
                </a:schemeClr>
              </a:solidFill>
              <a:latin typeface="Times New Roman" pitchFamily="18" charset="0"/>
              <a:cs typeface="Times New Roman" pitchFamily="18" charset="0"/>
            </a:endParaRPr>
          </a:p>
          <a:p>
            <a:endParaRPr lang="en-US"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1"/>
                </a:solidFill>
              </a:rPr>
              <a:t>Olivopontocerebellar</a:t>
            </a:r>
            <a:r>
              <a:rPr lang="en-US" dirty="0">
                <a:solidFill>
                  <a:schemeClr val="accent1"/>
                </a:solidFill>
              </a:rPr>
              <a:t> atrophy</a:t>
            </a:r>
          </a:p>
        </p:txBody>
      </p:sp>
      <p:sp>
        <p:nvSpPr>
          <p:cNvPr id="3" name="Content Placeholder 2"/>
          <p:cNvSpPr>
            <a:spLocks noGrp="1"/>
          </p:cNvSpPr>
          <p:nvPr>
            <p:ph idx="1"/>
          </p:nvPr>
        </p:nvSpPr>
        <p:spPr/>
        <p:txBody>
          <a:bodyPr>
            <a:normAutofit fontScale="62500" lnSpcReduction="20000"/>
          </a:bodyPr>
          <a:lstStyle/>
          <a:p>
            <a:r>
              <a:rPr lang="en-US" sz="4000" dirty="0">
                <a:solidFill>
                  <a:schemeClr val="accent4">
                    <a:lumMod val="75000"/>
                  </a:schemeClr>
                </a:solidFill>
              </a:rPr>
              <a:t>It is characterized by</a:t>
            </a:r>
            <a:r>
              <a:rPr lang="en-US" sz="4000" b="1" dirty="0">
                <a:solidFill>
                  <a:schemeClr val="accent4">
                    <a:lumMod val="75000"/>
                  </a:schemeClr>
                </a:solidFill>
              </a:rPr>
              <a:t> </a:t>
            </a:r>
            <a:r>
              <a:rPr lang="en-US" sz="4000" dirty="0">
                <a:solidFill>
                  <a:schemeClr val="accent4">
                    <a:lumMod val="75000"/>
                  </a:schemeClr>
                </a:solidFill>
              </a:rPr>
              <a:t>progressive parkinsonism and </a:t>
            </a:r>
            <a:r>
              <a:rPr lang="en-US" sz="4000" dirty="0" err="1">
                <a:solidFill>
                  <a:schemeClr val="accent4">
                    <a:lumMod val="75000"/>
                  </a:schemeClr>
                </a:solidFill>
              </a:rPr>
              <a:t>cerebellar</a:t>
            </a:r>
            <a:r>
              <a:rPr lang="en-US" sz="4000" dirty="0">
                <a:solidFill>
                  <a:schemeClr val="accent4">
                    <a:lumMod val="75000"/>
                  </a:schemeClr>
                </a:solidFill>
              </a:rPr>
              <a:t> ataxia and pathologically by neuronal loss in the ventral </a:t>
            </a:r>
            <a:r>
              <a:rPr lang="en-US" sz="4000" dirty="0" err="1">
                <a:solidFill>
                  <a:schemeClr val="accent4">
                    <a:lumMod val="75000"/>
                  </a:schemeClr>
                </a:solidFill>
              </a:rPr>
              <a:t>pons</a:t>
            </a:r>
            <a:r>
              <a:rPr lang="en-US" sz="4000" dirty="0">
                <a:solidFill>
                  <a:schemeClr val="accent4">
                    <a:lumMod val="75000"/>
                  </a:schemeClr>
                </a:solidFill>
              </a:rPr>
              <a:t>, inferior olives, and </a:t>
            </a:r>
            <a:r>
              <a:rPr lang="en-US" sz="4000" dirty="0" err="1">
                <a:solidFill>
                  <a:schemeClr val="accent4">
                    <a:lumMod val="75000"/>
                  </a:schemeClr>
                </a:solidFill>
              </a:rPr>
              <a:t>cerebellar</a:t>
            </a:r>
            <a:r>
              <a:rPr lang="en-US" sz="4000" dirty="0">
                <a:solidFill>
                  <a:schemeClr val="accent4">
                    <a:lumMod val="75000"/>
                  </a:schemeClr>
                </a:solidFill>
              </a:rPr>
              <a:t> cortex. Age at onset is infancy to 66 years.</a:t>
            </a:r>
          </a:p>
          <a:p>
            <a:r>
              <a:rPr lang="en-US" sz="4000" dirty="0" err="1">
                <a:solidFill>
                  <a:schemeClr val="accent4">
                    <a:lumMod val="75000"/>
                  </a:schemeClr>
                </a:solidFill>
              </a:rPr>
              <a:t>Cerebellar</a:t>
            </a:r>
            <a:r>
              <a:rPr lang="en-US" sz="4000" dirty="0">
                <a:solidFill>
                  <a:schemeClr val="accent4">
                    <a:lumMod val="75000"/>
                  </a:schemeClr>
                </a:solidFill>
              </a:rPr>
              <a:t>  ataxia is the presenting symptom in 73% of all patients. </a:t>
            </a:r>
          </a:p>
          <a:p>
            <a:r>
              <a:rPr lang="en-US" sz="4000" dirty="0">
                <a:solidFill>
                  <a:schemeClr val="accent4">
                    <a:lumMod val="75000"/>
                  </a:schemeClr>
                </a:solidFill>
              </a:rPr>
              <a:t>Dementia, gaze impairment, </a:t>
            </a:r>
            <a:r>
              <a:rPr lang="en-US" sz="4000" dirty="0" err="1">
                <a:solidFill>
                  <a:schemeClr val="accent4">
                    <a:lumMod val="75000"/>
                  </a:schemeClr>
                </a:solidFill>
              </a:rPr>
              <a:t>dysarthria</a:t>
            </a:r>
            <a:r>
              <a:rPr lang="en-US" sz="4000" dirty="0">
                <a:solidFill>
                  <a:schemeClr val="accent4">
                    <a:lumMod val="75000"/>
                  </a:schemeClr>
                </a:solidFill>
              </a:rPr>
              <a:t>, </a:t>
            </a:r>
            <a:r>
              <a:rPr lang="en-US" sz="4000" u="sng" dirty="0" err="1">
                <a:solidFill>
                  <a:schemeClr val="accent4">
                    <a:lumMod val="75000"/>
                  </a:schemeClr>
                </a:solidFill>
              </a:rPr>
              <a:t>dysphagia</a:t>
            </a:r>
            <a:r>
              <a:rPr lang="en-US" sz="4000" u="sng" dirty="0">
                <a:solidFill>
                  <a:schemeClr val="accent4">
                    <a:lumMod val="75000"/>
                  </a:schemeClr>
                </a:solidFill>
              </a:rPr>
              <a:t>,</a:t>
            </a:r>
            <a:r>
              <a:rPr lang="en-US" sz="4000" dirty="0">
                <a:solidFill>
                  <a:schemeClr val="accent4">
                    <a:lumMod val="75000"/>
                  </a:schemeClr>
                </a:solidFill>
              </a:rPr>
              <a:t> incontinence, and upper and lower motor neuron signs usually become apparent within a few years after onset and loss of vestibular-ocular responses.</a:t>
            </a:r>
          </a:p>
          <a:p>
            <a:r>
              <a:rPr lang="en-US" sz="4000" dirty="0">
                <a:solidFill>
                  <a:schemeClr val="accent4">
                    <a:lumMod val="75000"/>
                  </a:schemeClr>
                </a:solidFill>
              </a:rPr>
              <a:t>Autopsy-degeneration of the </a:t>
            </a:r>
            <a:r>
              <a:rPr lang="en-US" sz="4000" dirty="0" err="1">
                <a:solidFill>
                  <a:schemeClr val="accent4">
                    <a:lumMod val="75000"/>
                  </a:schemeClr>
                </a:solidFill>
              </a:rPr>
              <a:t>oculomotor</a:t>
            </a:r>
            <a:r>
              <a:rPr lang="en-US" sz="4000" dirty="0">
                <a:solidFill>
                  <a:schemeClr val="accent4">
                    <a:lumMod val="75000"/>
                  </a:schemeClr>
                </a:solidFill>
              </a:rPr>
              <a:t> nucleus with sparing of the </a:t>
            </a:r>
            <a:r>
              <a:rPr lang="en-US" sz="4000" dirty="0" err="1">
                <a:solidFill>
                  <a:schemeClr val="accent4">
                    <a:lumMod val="75000"/>
                  </a:schemeClr>
                </a:solidFill>
              </a:rPr>
              <a:t>Edinger</a:t>
            </a:r>
            <a:r>
              <a:rPr lang="en-US" sz="4000" dirty="0">
                <a:solidFill>
                  <a:schemeClr val="accent4">
                    <a:lumMod val="75000"/>
                  </a:schemeClr>
                </a:solidFill>
              </a:rPr>
              <a:t>- </a:t>
            </a:r>
            <a:r>
              <a:rPr lang="en-US" sz="4000" dirty="0" err="1">
                <a:solidFill>
                  <a:schemeClr val="accent4">
                    <a:lumMod val="75000"/>
                  </a:schemeClr>
                </a:solidFill>
              </a:rPr>
              <a:t>Westphal</a:t>
            </a:r>
            <a:r>
              <a:rPr lang="en-US" sz="4000" dirty="0">
                <a:solidFill>
                  <a:schemeClr val="accent4">
                    <a:lumMod val="75000"/>
                  </a:schemeClr>
                </a:solidFill>
              </a:rPr>
              <a:t> nucleus.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92500" lnSpcReduction="20000"/>
          </a:bodyPr>
          <a:lstStyle/>
          <a:p>
            <a:r>
              <a:rPr lang="en-US" dirty="0" err="1">
                <a:solidFill>
                  <a:schemeClr val="accent4">
                    <a:lumMod val="75000"/>
                  </a:schemeClr>
                </a:solidFill>
              </a:rPr>
              <a:t>Neuropsychologic</a:t>
            </a:r>
            <a:r>
              <a:rPr lang="en-US" dirty="0">
                <a:solidFill>
                  <a:schemeClr val="accent4">
                    <a:lumMod val="75000"/>
                  </a:schemeClr>
                </a:solidFill>
              </a:rPr>
              <a:t> evaluation in patients with clinically diagnosed </a:t>
            </a:r>
            <a:r>
              <a:rPr lang="en-US" dirty="0" err="1">
                <a:solidFill>
                  <a:schemeClr val="accent4">
                    <a:lumMod val="75000"/>
                  </a:schemeClr>
                </a:solidFill>
              </a:rPr>
              <a:t>OPCArevealed</a:t>
            </a:r>
            <a:r>
              <a:rPr lang="en-US" dirty="0">
                <a:solidFill>
                  <a:schemeClr val="accent4">
                    <a:lumMod val="75000"/>
                  </a:schemeClr>
                </a:solidFill>
              </a:rPr>
              <a:t> </a:t>
            </a:r>
            <a:r>
              <a:rPr lang="en-US" dirty="0" err="1">
                <a:solidFill>
                  <a:schemeClr val="accent4">
                    <a:lumMod val="75000"/>
                  </a:schemeClr>
                </a:solidFill>
              </a:rPr>
              <a:t>emotionality,anxiety</a:t>
            </a:r>
            <a:r>
              <a:rPr lang="en-US" dirty="0">
                <a:solidFill>
                  <a:schemeClr val="accent4">
                    <a:lumMod val="75000"/>
                  </a:schemeClr>
                </a:solidFill>
              </a:rPr>
              <a:t> and a tendency toward depression.</a:t>
            </a:r>
          </a:p>
          <a:p>
            <a:r>
              <a:rPr lang="en-US" dirty="0">
                <a:solidFill>
                  <a:schemeClr val="accent4">
                    <a:lumMod val="75000"/>
                  </a:schemeClr>
                </a:solidFill>
              </a:rPr>
              <a:t>dementia in up to 80% of patients.</a:t>
            </a:r>
          </a:p>
          <a:p>
            <a:r>
              <a:rPr lang="en-US" b="1" dirty="0" err="1">
                <a:solidFill>
                  <a:schemeClr val="accent4">
                    <a:lumMod val="75000"/>
                  </a:schemeClr>
                </a:solidFill>
              </a:rPr>
              <a:t>Neurodiagnostic</a:t>
            </a:r>
            <a:r>
              <a:rPr lang="en-US" b="1" dirty="0">
                <a:solidFill>
                  <a:schemeClr val="accent4">
                    <a:lumMod val="75000"/>
                  </a:schemeClr>
                </a:solidFill>
              </a:rPr>
              <a:t> Studies</a:t>
            </a:r>
            <a:r>
              <a:rPr lang="en-US" dirty="0">
                <a:solidFill>
                  <a:schemeClr val="accent4">
                    <a:lumMod val="75000"/>
                  </a:schemeClr>
                </a:solidFill>
              </a:rPr>
              <a:t>  CT and MRI scans in patients with OPCA typically show </a:t>
            </a:r>
            <a:r>
              <a:rPr lang="en-US" dirty="0" err="1">
                <a:solidFill>
                  <a:schemeClr val="accent4">
                    <a:lumMod val="75000"/>
                  </a:schemeClr>
                </a:solidFill>
              </a:rPr>
              <a:t>pancerebellar</a:t>
            </a:r>
            <a:r>
              <a:rPr lang="en-US" dirty="0">
                <a:solidFill>
                  <a:schemeClr val="accent4">
                    <a:lumMod val="75000"/>
                  </a:schemeClr>
                </a:solidFill>
              </a:rPr>
              <a:t> and brain stem atrophy, enlarged 4th ventricle and </a:t>
            </a:r>
            <a:r>
              <a:rPr lang="en-US" dirty="0" err="1">
                <a:solidFill>
                  <a:schemeClr val="accent4">
                    <a:lumMod val="75000"/>
                  </a:schemeClr>
                </a:solidFill>
              </a:rPr>
              <a:t>cerebellopontine</a:t>
            </a:r>
            <a:r>
              <a:rPr lang="en-US" dirty="0">
                <a:solidFill>
                  <a:schemeClr val="accent4">
                    <a:lumMod val="75000"/>
                  </a:schemeClr>
                </a:solidFill>
              </a:rPr>
              <a:t> angle cisterns, and </a:t>
            </a:r>
            <a:r>
              <a:rPr lang="en-US" dirty="0" err="1">
                <a:solidFill>
                  <a:schemeClr val="accent4">
                    <a:lumMod val="75000"/>
                  </a:schemeClr>
                </a:solidFill>
              </a:rPr>
              <a:t>demyelination</a:t>
            </a:r>
            <a:r>
              <a:rPr lang="en-US" dirty="0">
                <a:solidFill>
                  <a:schemeClr val="accent4">
                    <a:lumMod val="75000"/>
                  </a:schemeClr>
                </a:solidFill>
              </a:rPr>
              <a:t> of transverse </a:t>
            </a:r>
            <a:r>
              <a:rPr lang="en-US" dirty="0" err="1">
                <a:solidFill>
                  <a:schemeClr val="accent4">
                    <a:lumMod val="75000"/>
                  </a:schemeClr>
                </a:solidFill>
              </a:rPr>
              <a:t>pontine</a:t>
            </a:r>
            <a:r>
              <a:rPr lang="en-US" dirty="0">
                <a:solidFill>
                  <a:schemeClr val="accent4">
                    <a:lumMod val="75000"/>
                  </a:schemeClr>
                </a:solidFill>
              </a:rPr>
              <a:t> fibers on T2-weighted </a:t>
            </a:r>
            <a:r>
              <a:rPr lang="en-US" dirty="0" err="1">
                <a:solidFill>
                  <a:schemeClr val="accent4">
                    <a:lumMod val="75000"/>
                  </a:schemeClr>
                </a:solidFill>
              </a:rPr>
              <a:t>MRl</a:t>
            </a:r>
            <a:r>
              <a:rPr lang="en-US" dirty="0">
                <a:solidFill>
                  <a:schemeClr val="accent4">
                    <a:lumMod val="75000"/>
                  </a:schemeClr>
                </a:solidFill>
              </a:rPr>
              <a:t> images.</a:t>
            </a:r>
          </a:p>
          <a:p>
            <a:pPr>
              <a:buNone/>
            </a:pPr>
            <a:r>
              <a:rPr lang="en-US" dirty="0">
                <a:solidFill>
                  <a:schemeClr val="accent4">
                    <a:lumMod val="75000"/>
                  </a:schemeClr>
                </a:solidFill>
              </a:rPr>
              <a:t>      PET scans show reduced metabolic rate in the brain stem and </a:t>
            </a:r>
            <a:r>
              <a:rPr lang="en-US" dirty="0" err="1">
                <a:solidFill>
                  <a:schemeClr val="accent4">
                    <a:lumMod val="75000"/>
                  </a:schemeClr>
                </a:solidFill>
              </a:rPr>
              <a:t>cerebellum.In</a:t>
            </a:r>
            <a:r>
              <a:rPr lang="en-US" dirty="0">
                <a:solidFill>
                  <a:schemeClr val="accent4">
                    <a:lumMod val="75000"/>
                  </a:schemeClr>
                </a:solidFill>
              </a:rPr>
              <a:t> one study, 73% of brain stem auditory evoked responses were abnormal</a:t>
            </a:r>
          </a:p>
          <a:p>
            <a:pPr>
              <a:buNone/>
            </a:pPr>
            <a:r>
              <a:rPr lang="en-US" dirty="0">
                <a:solidFill>
                  <a:schemeClr val="accent4">
                    <a:lumMod val="75000"/>
                  </a:schemeClr>
                </a:solidFill>
              </a:rPr>
              <a:t> </a:t>
            </a:r>
            <a:r>
              <a:rPr lang="en-US" sz="1500" b="1" i="1" dirty="0">
                <a:solidFill>
                  <a:schemeClr val="accent1"/>
                </a:solidFill>
              </a:rPr>
              <a:t>Clinical desk </a:t>
            </a:r>
            <a:r>
              <a:rPr lang="en-US" sz="1500" b="1" i="1" dirty="0" err="1">
                <a:solidFill>
                  <a:schemeClr val="accent1"/>
                </a:solidFill>
              </a:rPr>
              <a:t>referance</a:t>
            </a:r>
            <a:r>
              <a:rPr lang="en-US" sz="1500" b="1" i="1" dirty="0">
                <a:solidFill>
                  <a:schemeClr val="accent1"/>
                </a:solidFill>
              </a:rPr>
              <a:t> </a:t>
            </a:r>
            <a:r>
              <a:rPr lang="en-US" sz="1500" b="1" i="1" dirty="0" err="1">
                <a:solidFill>
                  <a:schemeClr val="accent1"/>
                </a:solidFill>
              </a:rPr>
              <a:t>parkinsons</a:t>
            </a:r>
            <a:r>
              <a:rPr lang="en-US" sz="1500" b="1" i="1" dirty="0">
                <a:solidFill>
                  <a:schemeClr val="accent1"/>
                </a:solidFill>
              </a:rPr>
              <a:t> disease by </a:t>
            </a:r>
            <a:r>
              <a:rPr lang="en-US" sz="1500" b="1" i="1" dirty="0" err="1">
                <a:solidFill>
                  <a:schemeClr val="accent1"/>
                </a:solidFill>
              </a:rPr>
              <a:t>donald</a:t>
            </a:r>
            <a:r>
              <a:rPr lang="en-US" sz="1500" b="1" i="1" dirty="0">
                <a:solidFill>
                  <a:schemeClr val="accent1"/>
                </a:solidFill>
              </a:rPr>
              <a:t> </a:t>
            </a:r>
            <a:r>
              <a:rPr lang="en-US" sz="1500" b="1" i="1" dirty="0" err="1">
                <a:solidFill>
                  <a:schemeClr val="accent1"/>
                </a:solidFill>
              </a:rPr>
              <a:t>grosset,katherine</a:t>
            </a:r>
            <a:r>
              <a:rPr lang="en-US" sz="1500" b="1" i="1" dirty="0">
                <a:solidFill>
                  <a:schemeClr val="accent1"/>
                </a:solidFill>
              </a:rPr>
              <a:t> </a:t>
            </a:r>
            <a:r>
              <a:rPr lang="en-US" sz="1500" b="1" i="1" dirty="0" err="1">
                <a:solidFill>
                  <a:schemeClr val="accent1"/>
                </a:solidFill>
              </a:rPr>
              <a:t>grosset</a:t>
            </a:r>
            <a:endParaRPr lang="en-US" sz="1500" b="1" i="1" dirty="0">
              <a:solidFill>
                <a:schemeClr val="accent1"/>
              </a:solidFill>
            </a:endParaRPr>
          </a:p>
          <a:p>
            <a:pPr>
              <a:buNone/>
            </a:pPr>
            <a:r>
              <a:rPr lang="en-US" sz="4400" b="1" i="1" dirty="0">
                <a:solidFill>
                  <a:schemeClr val="accent1"/>
                </a:solidFill>
              </a:rPr>
              <a:t>        </a:t>
            </a:r>
            <a:endParaRPr lang="en-US" dirty="0">
              <a:solidFill>
                <a:schemeClr val="accent4">
                  <a:lumMod val="75000"/>
                </a:schemeClr>
              </a:solidFill>
              <a:latin typeface="Times New Roman" pitchFamily="18" charset="0"/>
              <a:cs typeface="Times New Roman" pitchFamily="18" charset="0"/>
            </a:endParaRPr>
          </a:p>
          <a:p>
            <a:pPr>
              <a:buNone/>
            </a:pPr>
            <a:endParaRPr lang="en-US" dirty="0">
              <a:solidFill>
                <a:schemeClr val="accent4">
                  <a:lumMod val="75000"/>
                </a:schemeClr>
              </a:solidFill>
            </a:endParaRPr>
          </a:p>
          <a:p>
            <a:pPr>
              <a:buNone/>
            </a:pPr>
            <a:endParaRPr lang="en-US" dirty="0">
              <a:solidFill>
                <a:schemeClr val="accent4">
                  <a:lumMod val="75000"/>
                </a:schemeClr>
              </a:solidFill>
            </a:endParaRP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2"/>
                </a:solidFill>
                <a:latin typeface="Times New Roman" pitchFamily="18" charset="0"/>
                <a:cs typeface="Times New Roman" pitchFamily="18" charset="0"/>
              </a:rPr>
              <a:t>Other </a:t>
            </a:r>
            <a:r>
              <a:rPr lang="en-US" b="1" dirty="0" err="1">
                <a:solidFill>
                  <a:schemeClr val="accent2"/>
                </a:solidFill>
                <a:latin typeface="Times New Roman" pitchFamily="18" charset="0"/>
                <a:cs typeface="Times New Roman" pitchFamily="18" charset="0"/>
              </a:rPr>
              <a:t>parkinsonian</a:t>
            </a:r>
            <a:r>
              <a:rPr lang="en-US" b="1" dirty="0">
                <a:solidFill>
                  <a:schemeClr val="accent2"/>
                </a:solidFill>
                <a:latin typeface="Times New Roman" pitchFamily="18" charset="0"/>
                <a:cs typeface="Times New Roman" pitchFamily="18" charset="0"/>
              </a:rPr>
              <a:t> conditions</a:t>
            </a:r>
            <a:br>
              <a:rPr lang="en-US" b="1" dirty="0">
                <a:solidFill>
                  <a:schemeClr val="accent2"/>
                </a:solidFill>
                <a:latin typeface="Times New Roman" pitchFamily="18" charset="0"/>
                <a:cs typeface="Times New Roman" pitchFamily="18" charset="0"/>
              </a:rPr>
            </a:br>
            <a:endParaRPr lang="en-US"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257800"/>
          </a:xfrm>
        </p:spPr>
        <p:txBody>
          <a:bodyPr>
            <a:normAutofit fontScale="92500"/>
          </a:bodyPr>
          <a:lstStyle/>
          <a:p>
            <a:pPr>
              <a:buNone/>
            </a:pPr>
            <a:r>
              <a:rPr lang="en-US" sz="3600" b="1" dirty="0">
                <a:solidFill>
                  <a:schemeClr val="tx2"/>
                </a:solidFill>
                <a:latin typeface="Times New Roman" pitchFamily="18" charset="0"/>
                <a:cs typeface="Times New Roman" pitchFamily="18" charset="0"/>
              </a:rPr>
              <a:t>Vascular parkinsonism</a:t>
            </a:r>
          </a:p>
          <a:p>
            <a:r>
              <a:rPr lang="en-US" dirty="0">
                <a:solidFill>
                  <a:schemeClr val="accent4">
                    <a:lumMod val="75000"/>
                  </a:schemeClr>
                </a:solidFill>
                <a:latin typeface="Times New Roman" pitchFamily="18" charset="0"/>
                <a:cs typeface="Times New Roman" pitchFamily="18" charset="0"/>
              </a:rPr>
              <a:t>Increases with age, commoner in men</a:t>
            </a:r>
          </a:p>
          <a:p>
            <a:r>
              <a:rPr lang="en-US" dirty="0" err="1">
                <a:solidFill>
                  <a:schemeClr val="accent4">
                    <a:lumMod val="75000"/>
                  </a:schemeClr>
                </a:solidFill>
                <a:latin typeface="Times New Roman" pitchFamily="18" charset="0"/>
                <a:cs typeface="Times New Roman" pitchFamily="18" charset="0"/>
              </a:rPr>
              <a:t>Mpore</a:t>
            </a:r>
            <a:r>
              <a:rPr lang="en-US" dirty="0">
                <a:solidFill>
                  <a:schemeClr val="accent4">
                    <a:lumMod val="75000"/>
                  </a:schemeClr>
                </a:solidFill>
                <a:latin typeface="Times New Roman" pitchFamily="18" charset="0"/>
                <a:cs typeface="Times New Roman" pitchFamily="18" charset="0"/>
              </a:rPr>
              <a:t> typically lower body involvement</a:t>
            </a:r>
          </a:p>
          <a:p>
            <a:r>
              <a:rPr lang="en-US" dirty="0">
                <a:solidFill>
                  <a:schemeClr val="accent4">
                    <a:lumMod val="75000"/>
                  </a:schemeClr>
                </a:solidFill>
                <a:latin typeface="Times New Roman" pitchFamily="18" charset="0"/>
                <a:cs typeface="Times New Roman" pitchFamily="18" charset="0"/>
              </a:rPr>
              <a:t>Predominant gait disorder(short steps-</a:t>
            </a:r>
            <a:r>
              <a:rPr lang="en-US" dirty="0" err="1">
                <a:solidFill>
                  <a:schemeClr val="accent4">
                    <a:lumMod val="75000"/>
                  </a:schemeClr>
                </a:solidFill>
                <a:latin typeface="Times New Roman" pitchFamily="18" charset="0"/>
                <a:cs typeface="Times New Roman" pitchFamily="18" charset="0"/>
              </a:rPr>
              <a:t>marche</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apetit</a:t>
            </a:r>
            <a:r>
              <a:rPr lang="en-US" dirty="0">
                <a:solidFill>
                  <a:schemeClr val="accent4">
                    <a:lumMod val="75000"/>
                  </a:schemeClr>
                </a:solidFill>
                <a:latin typeface="Times New Roman" pitchFamily="18" charset="0"/>
                <a:cs typeface="Times New Roman" pitchFamily="18" charset="0"/>
              </a:rPr>
              <a:t> pas) with </a:t>
            </a:r>
            <a:r>
              <a:rPr lang="en-US" dirty="0" err="1">
                <a:solidFill>
                  <a:schemeClr val="accent4">
                    <a:lumMod val="75000"/>
                  </a:schemeClr>
                </a:solidFill>
                <a:latin typeface="Times New Roman" pitchFamily="18" charset="0"/>
                <a:cs typeface="Times New Roman" pitchFamily="18" charset="0"/>
              </a:rPr>
              <a:t>additonal</a:t>
            </a:r>
            <a:r>
              <a:rPr lang="en-US" dirty="0">
                <a:solidFill>
                  <a:schemeClr val="accent4">
                    <a:lumMod val="75000"/>
                  </a:schemeClr>
                </a:solidFill>
                <a:latin typeface="Times New Roman" pitchFamily="18" charset="0"/>
                <a:cs typeface="Times New Roman" pitchFamily="18" charset="0"/>
              </a:rPr>
              <a:t> features of dementia &amp; pyramidal signs.</a:t>
            </a:r>
          </a:p>
          <a:p>
            <a:r>
              <a:rPr lang="en-US" dirty="0">
                <a:solidFill>
                  <a:schemeClr val="accent4">
                    <a:lumMod val="75000"/>
                  </a:schemeClr>
                </a:solidFill>
                <a:latin typeface="Times New Roman" pitchFamily="18" charset="0"/>
                <a:cs typeface="Times New Roman" pitchFamily="18" charset="0"/>
              </a:rPr>
              <a:t>Some suggestion that there may be two types of vascular parkinsonism: 1) acute onset possibly associated with basal ganglia infarction. 2)a more insidious onset possibly associated with more diffuse </a:t>
            </a:r>
            <a:r>
              <a:rPr lang="en-US" dirty="0" err="1">
                <a:solidFill>
                  <a:schemeClr val="accent4">
                    <a:lumMod val="75000"/>
                  </a:schemeClr>
                </a:solidFill>
                <a:latin typeface="Times New Roman" pitchFamily="18" charset="0"/>
                <a:cs typeface="Times New Roman" pitchFamily="18" charset="0"/>
              </a:rPr>
              <a:t>subcortical</a:t>
            </a:r>
            <a:r>
              <a:rPr lang="en-US" dirty="0">
                <a:solidFill>
                  <a:schemeClr val="accent4">
                    <a:lumMod val="75000"/>
                  </a:schemeClr>
                </a:solidFill>
                <a:latin typeface="Times New Roman" pitchFamily="18" charset="0"/>
                <a:cs typeface="Times New Roman" pitchFamily="18" charset="0"/>
              </a:rPr>
              <a:t> white matter ischemia</a:t>
            </a:r>
          </a:p>
          <a:p>
            <a:r>
              <a:rPr lang="en-US" dirty="0">
                <a:solidFill>
                  <a:schemeClr val="accent4">
                    <a:lumMod val="75000"/>
                  </a:schemeClr>
                </a:solidFill>
                <a:latin typeface="Times New Roman" pitchFamily="18" charset="0"/>
                <a:cs typeface="Times New Roman" pitchFamily="18" charset="0"/>
              </a:rPr>
              <a:t>Vascular risk factors include hypertension &amp; diabetes, family history, </a:t>
            </a:r>
            <a:r>
              <a:rPr lang="en-US" dirty="0" err="1">
                <a:solidFill>
                  <a:schemeClr val="accent4">
                    <a:lumMod val="75000"/>
                  </a:schemeClr>
                </a:solidFill>
                <a:latin typeface="Times New Roman" pitchFamily="18" charset="0"/>
                <a:cs typeface="Times New Roman" pitchFamily="18" charset="0"/>
              </a:rPr>
              <a:t>hypercholesterolaemia</a:t>
            </a:r>
            <a:r>
              <a:rPr lang="en-US" dirty="0">
                <a:solidFill>
                  <a:schemeClr val="accent4">
                    <a:lumMod val="75000"/>
                  </a:schemeClr>
                </a:solidFill>
                <a:latin typeface="Times New Roman" pitchFamily="18" charset="0"/>
                <a:cs typeface="Times New Roman" pitchFamily="18" charset="0"/>
              </a:rPr>
              <a:t> &amp; smoking. </a:t>
            </a:r>
          </a:p>
          <a:p>
            <a:pPr>
              <a:buNone/>
            </a:pPr>
            <a:r>
              <a:rPr lang="en-US" dirty="0">
                <a:latin typeface="Times New Roman" pitchFamily="18" charset="0"/>
                <a:cs typeface="Times New Roman" pitchFamily="18"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r>
              <a:rPr lang="en-US" dirty="0">
                <a:solidFill>
                  <a:schemeClr val="accent4">
                    <a:lumMod val="75000"/>
                  </a:schemeClr>
                </a:solidFill>
                <a:latin typeface="Times New Roman" pitchFamily="18" charset="0"/>
                <a:cs typeface="Times New Roman" pitchFamily="18" charset="0"/>
              </a:rPr>
              <a:t>Structural imaging may show basal ganglia </a:t>
            </a:r>
            <a:r>
              <a:rPr lang="en-US" dirty="0" err="1">
                <a:solidFill>
                  <a:schemeClr val="accent4">
                    <a:lumMod val="75000"/>
                  </a:schemeClr>
                </a:solidFill>
                <a:latin typeface="Times New Roman" pitchFamily="18" charset="0"/>
                <a:cs typeface="Times New Roman" pitchFamily="18" charset="0"/>
              </a:rPr>
              <a:t>infarcts,subcortical</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ischaemia</a:t>
            </a:r>
            <a:r>
              <a:rPr lang="en-US" dirty="0">
                <a:solidFill>
                  <a:schemeClr val="accent4">
                    <a:lumMod val="75000"/>
                  </a:schemeClr>
                </a:solidFill>
                <a:latin typeface="Times New Roman" pitchFamily="18" charset="0"/>
                <a:cs typeface="Times New Roman" pitchFamily="18" charset="0"/>
              </a:rPr>
              <a:t> or more diffuse small vessel changes.</a:t>
            </a:r>
          </a:p>
          <a:p>
            <a:r>
              <a:rPr lang="en-US" dirty="0">
                <a:solidFill>
                  <a:schemeClr val="accent4">
                    <a:lumMod val="75000"/>
                  </a:schemeClr>
                </a:solidFill>
                <a:latin typeface="Times New Roman" pitchFamily="18" charset="0"/>
                <a:cs typeface="Times New Roman" pitchFamily="18" charset="0"/>
              </a:rPr>
              <a:t>Three pathological patterns of vascular parkinsonism:</a:t>
            </a:r>
          </a:p>
          <a:p>
            <a:pPr>
              <a:buNone/>
            </a:pPr>
            <a:r>
              <a:rPr lang="en-US" dirty="0">
                <a:solidFill>
                  <a:schemeClr val="accent4">
                    <a:lumMod val="75000"/>
                  </a:schemeClr>
                </a:solidFill>
                <a:latin typeface="Times New Roman" pitchFamily="18" charset="0"/>
                <a:cs typeface="Times New Roman" pitchFamily="18" charset="0"/>
              </a:rPr>
              <a:t>    1) Multiple </a:t>
            </a:r>
            <a:r>
              <a:rPr lang="en-US" dirty="0" err="1">
                <a:solidFill>
                  <a:schemeClr val="accent4">
                    <a:lumMod val="75000"/>
                  </a:schemeClr>
                </a:solidFill>
                <a:latin typeface="Times New Roman" pitchFamily="18" charset="0"/>
                <a:cs typeface="Times New Roman" pitchFamily="18" charset="0"/>
              </a:rPr>
              <a:t>lacunar</a:t>
            </a:r>
            <a:r>
              <a:rPr lang="en-US" dirty="0">
                <a:solidFill>
                  <a:schemeClr val="accent4">
                    <a:lumMod val="75000"/>
                  </a:schemeClr>
                </a:solidFill>
                <a:latin typeface="Times New Roman" pitchFamily="18" charset="0"/>
                <a:cs typeface="Times New Roman" pitchFamily="18" charset="0"/>
              </a:rPr>
              <a:t> infarcts clinically associated with gait disorders, pyramidal deficits, cognitive impairment &amp; </a:t>
            </a:r>
            <a:r>
              <a:rPr lang="en-US" dirty="0" err="1">
                <a:solidFill>
                  <a:schemeClr val="accent4">
                    <a:lumMod val="75000"/>
                  </a:schemeClr>
                </a:solidFill>
                <a:latin typeface="Times New Roman" pitchFamily="18" charset="0"/>
                <a:cs typeface="Times New Roman" pitchFamily="18" charset="0"/>
              </a:rPr>
              <a:t>pseudobulbar</a:t>
            </a:r>
            <a:r>
              <a:rPr lang="en-US" dirty="0">
                <a:solidFill>
                  <a:schemeClr val="accent4">
                    <a:lumMod val="75000"/>
                  </a:schemeClr>
                </a:solidFill>
                <a:latin typeface="Times New Roman" pitchFamily="18" charset="0"/>
                <a:cs typeface="Times New Roman" pitchFamily="18" charset="0"/>
              </a:rPr>
              <a:t> palsy</a:t>
            </a:r>
          </a:p>
          <a:p>
            <a:pPr>
              <a:buNone/>
            </a:pPr>
            <a:r>
              <a:rPr lang="en-US" dirty="0">
                <a:solidFill>
                  <a:schemeClr val="accent4">
                    <a:lumMod val="75000"/>
                  </a:schemeClr>
                </a:solidFill>
                <a:latin typeface="Times New Roman" pitchFamily="18" charset="0"/>
                <a:cs typeface="Times New Roman" pitchFamily="18" charset="0"/>
              </a:rPr>
              <a:t>    2) </a:t>
            </a:r>
            <a:r>
              <a:rPr lang="en-US" dirty="0" err="1">
                <a:solidFill>
                  <a:schemeClr val="accent4">
                    <a:lumMod val="75000"/>
                  </a:schemeClr>
                </a:solidFill>
                <a:latin typeface="Times New Roman" pitchFamily="18" charset="0"/>
                <a:cs typeface="Times New Roman" pitchFamily="18" charset="0"/>
              </a:rPr>
              <a:t>Subcortical</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anterioscelerotic</a:t>
            </a:r>
            <a:r>
              <a:rPr lang="en-US" dirty="0">
                <a:solidFill>
                  <a:schemeClr val="accent4">
                    <a:lumMod val="75000"/>
                  </a:schemeClr>
                </a:solidFill>
                <a:latin typeface="Times New Roman" pitchFamily="18" charset="0"/>
                <a:cs typeface="Times New Roman" pitchFamily="18" charset="0"/>
              </a:rPr>
              <a:t>  encephalopathy ( Binswanger disease) clinically associated with progressive gait disorder &amp; dementia</a:t>
            </a:r>
          </a:p>
          <a:p>
            <a:pPr>
              <a:buNone/>
            </a:pPr>
            <a:r>
              <a:rPr lang="en-US" dirty="0">
                <a:solidFill>
                  <a:schemeClr val="accent4">
                    <a:lumMod val="75000"/>
                  </a:schemeClr>
                </a:solidFill>
                <a:latin typeface="Times New Roman" pitchFamily="18" charset="0"/>
                <a:cs typeface="Times New Roman" pitchFamily="18" charset="0"/>
              </a:rPr>
              <a:t>    3) Basal ganglia infarct(usually </a:t>
            </a:r>
            <a:r>
              <a:rPr lang="en-US" dirty="0" err="1">
                <a:solidFill>
                  <a:schemeClr val="accent4">
                    <a:lumMod val="75000"/>
                  </a:schemeClr>
                </a:solidFill>
                <a:latin typeface="Times New Roman" pitchFamily="18" charset="0"/>
                <a:cs typeface="Times New Roman" pitchFamily="18" charset="0"/>
              </a:rPr>
              <a:t>lacunar</a:t>
            </a:r>
            <a:r>
              <a:rPr lang="en-US" dirty="0">
                <a:solidFill>
                  <a:schemeClr val="accent4">
                    <a:lumMod val="75000"/>
                  </a:schemeClr>
                </a:solidFill>
                <a:latin typeface="Times New Roman" pitchFamily="18" charset="0"/>
                <a:cs typeface="Times New Roman" pitchFamily="18" charset="0"/>
              </a:rPr>
              <a:t>) – this type is rare.</a:t>
            </a:r>
          </a:p>
          <a:p>
            <a:pPr>
              <a:buNone/>
            </a:pPr>
            <a:endParaRPr lang="en-US"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r>
              <a:rPr lang="en-US" dirty="0">
                <a:solidFill>
                  <a:schemeClr val="accent4">
                    <a:lumMod val="75000"/>
                  </a:schemeClr>
                </a:solidFill>
                <a:latin typeface="Times New Roman" pitchFamily="18" charset="0"/>
                <a:cs typeface="Times New Roman" pitchFamily="18" charset="0"/>
              </a:rPr>
              <a:t>Addressing vascular risk- control of hypertension, diabetes, </a:t>
            </a:r>
            <a:r>
              <a:rPr lang="en-US" dirty="0" err="1">
                <a:solidFill>
                  <a:schemeClr val="accent4">
                    <a:lumMod val="75000"/>
                  </a:schemeClr>
                </a:solidFill>
                <a:latin typeface="Times New Roman" pitchFamily="18" charset="0"/>
                <a:cs typeface="Times New Roman" pitchFamily="18" charset="0"/>
              </a:rPr>
              <a:t>hypercholesterolaemia</a:t>
            </a:r>
            <a:r>
              <a:rPr lang="en-US" dirty="0">
                <a:solidFill>
                  <a:schemeClr val="accent4">
                    <a:lumMod val="75000"/>
                  </a:schemeClr>
                </a:solidFill>
                <a:latin typeface="Times New Roman" pitchFamily="18" charset="0"/>
                <a:cs typeface="Times New Roman" pitchFamily="18" charset="0"/>
              </a:rPr>
              <a:t>, anti-</a:t>
            </a:r>
            <a:r>
              <a:rPr lang="en-US" dirty="0" err="1">
                <a:solidFill>
                  <a:schemeClr val="accent4">
                    <a:lumMod val="75000"/>
                  </a:schemeClr>
                </a:solidFill>
                <a:latin typeface="Times New Roman" pitchFamily="18" charset="0"/>
                <a:cs typeface="Times New Roman" pitchFamily="18" charset="0"/>
              </a:rPr>
              <a:t>platlet</a:t>
            </a:r>
            <a:r>
              <a:rPr lang="en-US" dirty="0">
                <a:solidFill>
                  <a:schemeClr val="accent4">
                    <a:lumMod val="75000"/>
                  </a:schemeClr>
                </a:solidFill>
                <a:latin typeface="Times New Roman" pitchFamily="18" charset="0"/>
                <a:cs typeface="Times New Roman" pitchFamily="18" charset="0"/>
              </a:rPr>
              <a:t> therapy &amp; smoking cessation.</a:t>
            </a:r>
          </a:p>
          <a:p>
            <a:pPr>
              <a:buNone/>
            </a:pPr>
            <a:endParaRPr lang="en-US" dirty="0">
              <a:solidFill>
                <a:schemeClr val="accent4">
                  <a:lumMod val="75000"/>
                </a:schemeClr>
              </a:solidFill>
              <a:latin typeface="Times New Roman" pitchFamily="18" charset="0"/>
              <a:cs typeface="Times New Roman" pitchFamily="18" charset="0"/>
            </a:endParaRPr>
          </a:p>
          <a:p>
            <a:r>
              <a:rPr lang="en-US" dirty="0">
                <a:solidFill>
                  <a:schemeClr val="accent4">
                    <a:lumMod val="75000"/>
                  </a:schemeClr>
                </a:solidFill>
                <a:latin typeface="Times New Roman" pitchFamily="18" charset="0"/>
                <a:cs typeface="Times New Roman" pitchFamily="18" charset="0"/>
              </a:rPr>
              <a:t>Try </a:t>
            </a:r>
            <a:r>
              <a:rPr lang="en-US" dirty="0" err="1">
                <a:solidFill>
                  <a:schemeClr val="accent4">
                    <a:lumMod val="75000"/>
                  </a:schemeClr>
                </a:solidFill>
                <a:latin typeface="Times New Roman" pitchFamily="18" charset="0"/>
                <a:cs typeface="Times New Roman" pitchFamily="18" charset="0"/>
              </a:rPr>
              <a:t>levodopa</a:t>
            </a:r>
            <a:r>
              <a:rPr lang="en-US" dirty="0">
                <a:solidFill>
                  <a:schemeClr val="accent4">
                    <a:lumMod val="75000"/>
                  </a:schemeClr>
                </a:solidFill>
                <a:latin typeface="Times New Roman" pitchFamily="18" charset="0"/>
                <a:cs typeface="Times New Roman" pitchFamily="18" charset="0"/>
              </a:rPr>
              <a:t> at  a sufficient dose(where tolerated)  &amp; continue treatment if there is benefit.</a:t>
            </a:r>
          </a:p>
        </p:txBody>
      </p:sp>
      <p:sp>
        <p:nvSpPr>
          <p:cNvPr id="4" name="Rectangle 3"/>
          <p:cNvSpPr/>
          <p:nvPr/>
        </p:nvSpPr>
        <p:spPr>
          <a:xfrm>
            <a:off x="1066800" y="3733800"/>
            <a:ext cx="5791200" cy="1138773"/>
          </a:xfrm>
          <a:prstGeom prst="rect">
            <a:avLst/>
          </a:prstGeom>
        </p:spPr>
        <p:txBody>
          <a:bodyPr wrap="square">
            <a:spAutoFit/>
          </a:bodyPr>
          <a:lstStyle/>
          <a:p>
            <a:pPr>
              <a:buNone/>
            </a:pPr>
            <a:r>
              <a:rPr lang="en-US" b="1" i="1" dirty="0">
                <a:solidFill>
                  <a:schemeClr val="accent1"/>
                </a:solidFill>
              </a:rPr>
              <a:t>Clinical desk </a:t>
            </a:r>
            <a:r>
              <a:rPr lang="en-US" b="1" i="1" dirty="0" err="1">
                <a:solidFill>
                  <a:schemeClr val="accent1"/>
                </a:solidFill>
              </a:rPr>
              <a:t>referance</a:t>
            </a:r>
            <a:r>
              <a:rPr lang="en-US" b="1" i="1" dirty="0">
                <a:solidFill>
                  <a:schemeClr val="accent1"/>
                </a:solidFill>
              </a:rPr>
              <a:t> </a:t>
            </a:r>
            <a:r>
              <a:rPr lang="en-US" b="1" i="1" dirty="0" err="1">
                <a:solidFill>
                  <a:schemeClr val="accent1"/>
                </a:solidFill>
              </a:rPr>
              <a:t>parkinsons</a:t>
            </a:r>
            <a:r>
              <a:rPr lang="en-US" b="1" i="1" dirty="0">
                <a:solidFill>
                  <a:schemeClr val="accent1"/>
                </a:solidFill>
              </a:rPr>
              <a:t> disease by </a:t>
            </a:r>
            <a:r>
              <a:rPr lang="en-US" b="1" i="1" dirty="0" err="1">
                <a:solidFill>
                  <a:schemeClr val="accent1"/>
                </a:solidFill>
              </a:rPr>
              <a:t>donald</a:t>
            </a:r>
            <a:r>
              <a:rPr lang="en-US" b="1" i="1" dirty="0">
                <a:solidFill>
                  <a:schemeClr val="accent1"/>
                </a:solidFill>
              </a:rPr>
              <a:t> </a:t>
            </a:r>
            <a:r>
              <a:rPr lang="en-US" b="1" i="1" dirty="0" err="1">
                <a:solidFill>
                  <a:schemeClr val="accent1"/>
                </a:solidFill>
              </a:rPr>
              <a:t>grosset,katherine</a:t>
            </a:r>
            <a:r>
              <a:rPr lang="en-US" b="1" i="1" dirty="0">
                <a:solidFill>
                  <a:schemeClr val="accent1"/>
                </a:solidFill>
              </a:rPr>
              <a:t> </a:t>
            </a:r>
            <a:r>
              <a:rPr lang="en-US" b="1" i="1" dirty="0" err="1">
                <a:solidFill>
                  <a:schemeClr val="accent1"/>
                </a:solidFill>
              </a:rPr>
              <a:t>grosset</a:t>
            </a:r>
            <a:endParaRPr lang="en-US" b="1" i="1" dirty="0">
              <a:solidFill>
                <a:schemeClr val="accent1"/>
              </a:solidFill>
            </a:endParaRPr>
          </a:p>
          <a:p>
            <a:pPr>
              <a:buNone/>
            </a:pPr>
            <a:r>
              <a:rPr lang="en-US" sz="3200" b="1" i="1" dirty="0">
                <a:solidFill>
                  <a:schemeClr val="accent1"/>
                </a:solidFill>
              </a:rPr>
              <a:t>        </a:t>
            </a:r>
            <a:endParaRPr lang="en-US"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Wilsons Disease</a:t>
            </a:r>
          </a:p>
        </p:txBody>
      </p:sp>
      <p:sp>
        <p:nvSpPr>
          <p:cNvPr id="3" name="Content Placeholder 2"/>
          <p:cNvSpPr>
            <a:spLocks noGrp="1"/>
          </p:cNvSpPr>
          <p:nvPr>
            <p:ph idx="1"/>
          </p:nvPr>
        </p:nvSpPr>
        <p:spPr/>
        <p:txBody>
          <a:bodyPr>
            <a:normAutofit lnSpcReduction="10000"/>
          </a:bodyPr>
          <a:lstStyle/>
          <a:p>
            <a:r>
              <a:rPr lang="en-US" dirty="0" err="1">
                <a:solidFill>
                  <a:schemeClr val="accent4">
                    <a:lumMod val="75000"/>
                  </a:schemeClr>
                </a:solidFill>
                <a:latin typeface="Times New Roman" pitchFamily="18" charset="0"/>
                <a:cs typeface="Times New Roman" pitchFamily="18" charset="0"/>
              </a:rPr>
              <a:t>Autosomal</a:t>
            </a:r>
            <a:r>
              <a:rPr lang="en-US" dirty="0">
                <a:solidFill>
                  <a:schemeClr val="accent4">
                    <a:lumMod val="75000"/>
                  </a:schemeClr>
                </a:solidFill>
                <a:latin typeface="Times New Roman" pitchFamily="18" charset="0"/>
                <a:cs typeface="Times New Roman" pitchFamily="18" charset="0"/>
              </a:rPr>
              <a:t> recessive disorder with deficiency of a copper-carrier membrane protein.</a:t>
            </a:r>
          </a:p>
          <a:p>
            <a:r>
              <a:rPr lang="en-US" dirty="0">
                <a:solidFill>
                  <a:schemeClr val="accent4">
                    <a:lumMod val="75000"/>
                  </a:schemeClr>
                </a:solidFill>
                <a:latin typeface="Times New Roman" pitchFamily="18" charset="0"/>
                <a:cs typeface="Times New Roman" pitchFamily="18" charset="0"/>
              </a:rPr>
              <a:t>Abnormal gene located on </a:t>
            </a:r>
            <a:r>
              <a:rPr lang="en-US" dirty="0" err="1">
                <a:solidFill>
                  <a:schemeClr val="accent4">
                    <a:lumMod val="75000"/>
                  </a:schemeClr>
                </a:solidFill>
                <a:latin typeface="Times New Roman" pitchFamily="18" charset="0"/>
                <a:cs typeface="Times New Roman" pitchFamily="18" charset="0"/>
              </a:rPr>
              <a:t>chr</a:t>
            </a:r>
            <a:r>
              <a:rPr lang="en-US" dirty="0">
                <a:solidFill>
                  <a:schemeClr val="accent4">
                    <a:lumMod val="75000"/>
                  </a:schemeClr>
                </a:solidFill>
                <a:latin typeface="Times New Roman" pitchFamily="18" charset="0"/>
                <a:cs typeface="Times New Roman" pitchFamily="18" charset="0"/>
              </a:rPr>
              <a:t> 13.</a:t>
            </a:r>
          </a:p>
          <a:p>
            <a:r>
              <a:rPr lang="en-US" dirty="0">
                <a:solidFill>
                  <a:schemeClr val="accent4">
                    <a:lumMod val="75000"/>
                  </a:schemeClr>
                </a:solidFill>
                <a:latin typeface="Times New Roman" pitchFamily="18" charset="0"/>
                <a:cs typeface="Times New Roman" pitchFamily="18" charset="0"/>
              </a:rPr>
              <a:t>Considered in young (&lt;50 yrs) presenting with parkinsonism</a:t>
            </a:r>
          </a:p>
          <a:p>
            <a:r>
              <a:rPr lang="en-US" dirty="0">
                <a:solidFill>
                  <a:schemeClr val="accent4">
                    <a:lumMod val="75000"/>
                  </a:schemeClr>
                </a:solidFill>
                <a:latin typeface="Times New Roman" pitchFamily="18" charset="0"/>
                <a:cs typeface="Times New Roman" pitchFamily="18" charset="0"/>
              </a:rPr>
              <a:t>50% present with neurological or psychiatric symptoms, rest with symptoms  of liver disease</a:t>
            </a:r>
          </a:p>
          <a:p>
            <a:r>
              <a:rPr lang="en-US" dirty="0">
                <a:solidFill>
                  <a:schemeClr val="accent4">
                    <a:lumMod val="75000"/>
                  </a:schemeClr>
                </a:solidFill>
                <a:latin typeface="Times New Roman" pitchFamily="18" charset="0"/>
                <a:cs typeface="Times New Roman" pitchFamily="18" charset="0"/>
              </a:rPr>
              <a:t>Serum </a:t>
            </a:r>
            <a:r>
              <a:rPr lang="en-US" dirty="0" err="1">
                <a:solidFill>
                  <a:schemeClr val="accent4">
                    <a:lumMod val="75000"/>
                  </a:schemeClr>
                </a:solidFill>
                <a:latin typeface="Times New Roman" pitchFamily="18" charset="0"/>
                <a:cs typeface="Times New Roman" pitchFamily="18" charset="0"/>
              </a:rPr>
              <a:t>ceruloplasmin</a:t>
            </a:r>
            <a:r>
              <a:rPr lang="en-US" dirty="0">
                <a:solidFill>
                  <a:schemeClr val="accent4">
                    <a:lumMod val="75000"/>
                  </a:schemeClr>
                </a:solidFill>
                <a:latin typeface="Times New Roman" pitchFamily="18" charset="0"/>
                <a:cs typeface="Times New Roman" pitchFamily="18" charset="0"/>
              </a:rPr>
              <a:t> is low &amp; urinary copper is raised.</a:t>
            </a:r>
          </a:p>
          <a:p>
            <a:r>
              <a:rPr lang="en-US" dirty="0" err="1">
                <a:solidFill>
                  <a:schemeClr val="accent4">
                    <a:lumMod val="75000"/>
                  </a:schemeClr>
                </a:solidFill>
                <a:latin typeface="Times New Roman" pitchFamily="18" charset="0"/>
                <a:cs typeface="Times New Roman" pitchFamily="18" charset="0"/>
              </a:rPr>
              <a:t>Kayser</a:t>
            </a:r>
            <a:r>
              <a:rPr lang="en-US" dirty="0">
                <a:solidFill>
                  <a:schemeClr val="accent4">
                    <a:lumMod val="75000"/>
                  </a:schemeClr>
                </a:solidFill>
                <a:latin typeface="Times New Roman" pitchFamily="18" charset="0"/>
                <a:cs typeface="Times New Roman" pitchFamily="18" charset="0"/>
              </a:rPr>
              <a:t>-Fleischer rings in cornea</a:t>
            </a:r>
          </a:p>
          <a:p>
            <a:r>
              <a:rPr lang="en-US" dirty="0" err="1">
                <a:solidFill>
                  <a:schemeClr val="accent4">
                    <a:lumMod val="75000"/>
                  </a:schemeClr>
                </a:solidFill>
                <a:latin typeface="Times New Roman" pitchFamily="18" charset="0"/>
                <a:cs typeface="Times New Roman" pitchFamily="18" charset="0"/>
              </a:rPr>
              <a:t>Penicillamine</a:t>
            </a:r>
            <a:r>
              <a:rPr lang="en-US" dirty="0">
                <a:solidFill>
                  <a:schemeClr val="accent4">
                    <a:lumMod val="75000"/>
                  </a:schemeClr>
                </a:solidFill>
                <a:latin typeface="Times New Roman" pitchFamily="18" charset="0"/>
                <a:cs typeface="Times New Roman" pitchFamily="18" charset="0"/>
              </a:rPr>
              <a:t> or other copper chelating agents benefit.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b="1" dirty="0">
                <a:solidFill>
                  <a:schemeClr val="accent2"/>
                </a:solidFill>
                <a:latin typeface="Times New Roman" pitchFamily="18" charset="0"/>
                <a:cs typeface="Times New Roman" pitchFamily="18" charset="0"/>
              </a:rPr>
              <a:t>Epidemiology</a:t>
            </a:r>
          </a:p>
        </p:txBody>
      </p:sp>
      <p:sp>
        <p:nvSpPr>
          <p:cNvPr id="12291" name="Rectangle 3"/>
          <p:cNvSpPr>
            <a:spLocks noGrp="1" noChangeArrowheads="1"/>
          </p:cNvSpPr>
          <p:nvPr>
            <p:ph type="body" idx="1"/>
          </p:nvPr>
        </p:nvSpPr>
        <p:spPr>
          <a:xfrm>
            <a:off x="457200" y="1935480"/>
            <a:ext cx="8229600" cy="4617720"/>
          </a:xfrm>
        </p:spPr>
        <p:txBody>
          <a:bodyPr>
            <a:normAutofit/>
          </a:bodyPr>
          <a:lstStyle/>
          <a:p>
            <a:r>
              <a:rPr lang="en-US" dirty="0">
                <a:solidFill>
                  <a:schemeClr val="accent4">
                    <a:lumMod val="75000"/>
                  </a:schemeClr>
                </a:solidFill>
                <a:latin typeface="Times New Roman" pitchFamily="18" charset="0"/>
                <a:cs typeface="Times New Roman" pitchFamily="18" charset="0"/>
              </a:rPr>
              <a:t>Average incidence is 20 per 100,000 in North America</a:t>
            </a:r>
          </a:p>
          <a:p>
            <a:r>
              <a:rPr lang="en-US" dirty="0">
                <a:solidFill>
                  <a:schemeClr val="accent4">
                    <a:lumMod val="75000"/>
                  </a:schemeClr>
                </a:solidFill>
                <a:latin typeface="Times New Roman" pitchFamily="18" charset="0"/>
                <a:cs typeface="Times New Roman" pitchFamily="18" charset="0"/>
              </a:rPr>
              <a:t>1 Million affected in the United States</a:t>
            </a:r>
          </a:p>
          <a:p>
            <a:r>
              <a:rPr lang="en-US" dirty="0">
                <a:solidFill>
                  <a:schemeClr val="accent4">
                    <a:lumMod val="75000"/>
                  </a:schemeClr>
                </a:solidFill>
                <a:latin typeface="Times New Roman" pitchFamily="18" charset="0"/>
                <a:cs typeface="Times New Roman" pitchFamily="18" charset="0"/>
              </a:rPr>
              <a:t>50,000 new cases per year</a:t>
            </a:r>
          </a:p>
          <a:p>
            <a:r>
              <a:rPr lang="en-US" dirty="0">
                <a:solidFill>
                  <a:schemeClr val="accent4">
                    <a:lumMod val="75000"/>
                  </a:schemeClr>
                </a:solidFill>
                <a:latin typeface="Times New Roman" pitchFamily="18" charset="0"/>
                <a:cs typeface="Times New Roman" pitchFamily="18" charset="0"/>
              </a:rPr>
              <a:t>Cost estimated to exceed $5.6 Billion annually  </a:t>
            </a:r>
          </a:p>
          <a:p>
            <a:r>
              <a:rPr lang="en-US" dirty="0">
                <a:solidFill>
                  <a:schemeClr val="accent4">
                    <a:lumMod val="75000"/>
                  </a:schemeClr>
                </a:solidFill>
                <a:latin typeface="Times New Roman" pitchFamily="18" charset="0"/>
                <a:cs typeface="Times New Roman" pitchFamily="18" charset="0"/>
              </a:rPr>
              <a:t>Caffeine and smoking shows some protective effects, </a:t>
            </a:r>
            <a:r>
              <a:rPr lang="en-US" dirty="0" err="1">
                <a:solidFill>
                  <a:schemeClr val="accent4">
                    <a:lumMod val="75000"/>
                  </a:schemeClr>
                </a:solidFill>
                <a:latin typeface="Times New Roman" pitchFamily="18" charset="0"/>
                <a:cs typeface="Times New Roman" pitchFamily="18" charset="0"/>
              </a:rPr>
              <a:t>Vit</a:t>
            </a:r>
            <a:r>
              <a:rPr lang="en-US" dirty="0">
                <a:solidFill>
                  <a:schemeClr val="accent4">
                    <a:lumMod val="75000"/>
                  </a:schemeClr>
                </a:solidFill>
                <a:latin typeface="Times New Roman" pitchFamily="18" charset="0"/>
                <a:cs typeface="Times New Roman" pitchFamily="18" charset="0"/>
              </a:rPr>
              <a:t> C &amp; E also</a:t>
            </a:r>
          </a:p>
          <a:p>
            <a:r>
              <a:rPr lang="en-US" dirty="0">
                <a:solidFill>
                  <a:schemeClr val="accent4">
                    <a:lumMod val="75000"/>
                  </a:schemeClr>
                </a:solidFill>
                <a:latin typeface="Times New Roman" pitchFamily="18" charset="0"/>
                <a:cs typeface="Times New Roman" pitchFamily="18" charset="0"/>
              </a:rPr>
              <a:t>African-Americans and Asians less likely than Caucasians to develop Parkinson’s  disease</a:t>
            </a:r>
          </a:p>
          <a:p>
            <a:r>
              <a:rPr lang="en-US" dirty="0">
                <a:solidFill>
                  <a:schemeClr val="accent4">
                    <a:lumMod val="75000"/>
                  </a:schemeClr>
                </a:solidFill>
                <a:latin typeface="Times New Roman" pitchFamily="18" charset="0"/>
                <a:cs typeface="Times New Roman" pitchFamily="18" charset="0"/>
              </a:rPr>
              <a:t>Average age of onset is 60 yrs</a:t>
            </a:r>
          </a:p>
          <a:p>
            <a:pPr>
              <a:buNone/>
            </a:pPr>
            <a:r>
              <a:rPr lang="en-US" sz="1700" dirty="0">
                <a:solidFill>
                  <a:schemeClr val="accent4">
                    <a:lumMod val="75000"/>
                  </a:schemeClr>
                </a:solidFill>
                <a:latin typeface="Times New Roman" pitchFamily="18" charset="0"/>
                <a:cs typeface="Times New Roman" pitchFamily="18" charset="0"/>
              </a:rPr>
              <a:t> </a:t>
            </a:r>
            <a:r>
              <a:rPr lang="en-GB" sz="1700" b="1" i="1" dirty="0">
                <a:solidFill>
                  <a:schemeClr val="accent1"/>
                </a:solidFill>
              </a:rPr>
              <a:t>National centre for biotechnology information(NCBI)www.ncbi.com</a:t>
            </a:r>
          </a:p>
          <a:p>
            <a:endParaRPr lang="en-US" dirty="0">
              <a:solidFill>
                <a:schemeClr val="accent4">
                  <a:lumMod val="75000"/>
                </a:schemeClr>
              </a:solidFill>
              <a:latin typeface="Times New Roman" pitchFamily="18" charset="0"/>
              <a:cs typeface="Times New Roman" pitchFamily="18" charset="0"/>
            </a:endParaRPr>
          </a:p>
          <a:p>
            <a:endParaRPr lang="en-US" dirty="0">
              <a:solidFill>
                <a:schemeClr val="accent4">
                  <a:lumMod val="7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Drug induced parkinsonism</a:t>
            </a:r>
          </a:p>
        </p:txBody>
      </p:sp>
      <p:sp>
        <p:nvSpPr>
          <p:cNvPr id="3" name="Content Placeholder 2"/>
          <p:cNvSpPr>
            <a:spLocks noGrp="1"/>
          </p:cNvSpPr>
          <p:nvPr>
            <p:ph idx="1"/>
          </p:nvPr>
        </p:nvSpPr>
        <p:spPr/>
        <p:txBody>
          <a:bodyPr/>
          <a:lstStyle/>
          <a:p>
            <a:r>
              <a:rPr lang="en-US" dirty="0" err="1">
                <a:solidFill>
                  <a:schemeClr val="accent4">
                    <a:lumMod val="75000"/>
                  </a:schemeClr>
                </a:solidFill>
              </a:rPr>
              <a:t>Neuroleptics</a:t>
            </a:r>
            <a:endParaRPr lang="en-US" dirty="0">
              <a:solidFill>
                <a:schemeClr val="accent4">
                  <a:lumMod val="75000"/>
                </a:schemeClr>
              </a:solidFill>
            </a:endParaRPr>
          </a:p>
          <a:p>
            <a:r>
              <a:rPr lang="en-US" dirty="0">
                <a:solidFill>
                  <a:schemeClr val="accent4">
                    <a:lumMod val="75000"/>
                  </a:schemeClr>
                </a:solidFill>
              </a:rPr>
              <a:t>Anti nausea agents (</a:t>
            </a:r>
            <a:r>
              <a:rPr lang="en-US" dirty="0" err="1">
                <a:solidFill>
                  <a:schemeClr val="accent4">
                    <a:lumMod val="75000"/>
                  </a:schemeClr>
                </a:solidFill>
              </a:rPr>
              <a:t>prochlorperazine</a:t>
            </a:r>
            <a:r>
              <a:rPr lang="en-US" dirty="0">
                <a:solidFill>
                  <a:schemeClr val="accent4">
                    <a:lumMod val="75000"/>
                  </a:schemeClr>
                </a:solidFill>
              </a:rPr>
              <a:t>, </a:t>
            </a:r>
            <a:r>
              <a:rPr lang="en-US" dirty="0" err="1">
                <a:solidFill>
                  <a:schemeClr val="accent4">
                    <a:lumMod val="75000"/>
                  </a:schemeClr>
                </a:solidFill>
              </a:rPr>
              <a:t>metaclopromide</a:t>
            </a:r>
            <a:r>
              <a:rPr lang="en-US" dirty="0">
                <a:solidFill>
                  <a:schemeClr val="accent4">
                    <a:lumMod val="75000"/>
                  </a:schemeClr>
                </a:solidFill>
              </a:rPr>
              <a:t>, </a:t>
            </a:r>
            <a:r>
              <a:rPr lang="en-US" dirty="0" err="1">
                <a:solidFill>
                  <a:schemeClr val="accent4">
                    <a:lumMod val="75000"/>
                  </a:schemeClr>
                </a:solidFill>
              </a:rPr>
              <a:t>cinnarizine</a:t>
            </a:r>
            <a:r>
              <a:rPr lang="en-US" dirty="0">
                <a:solidFill>
                  <a:schemeClr val="accent4">
                    <a:lumMod val="75000"/>
                  </a:schemeClr>
                </a:solidFill>
              </a:rPr>
              <a:t>)</a:t>
            </a:r>
          </a:p>
          <a:p>
            <a:r>
              <a:rPr lang="en-US" dirty="0">
                <a:solidFill>
                  <a:schemeClr val="accent4">
                    <a:lumMod val="75000"/>
                  </a:schemeClr>
                </a:solidFill>
              </a:rPr>
              <a:t>Sodium </a:t>
            </a:r>
            <a:r>
              <a:rPr lang="en-US" dirty="0" err="1">
                <a:solidFill>
                  <a:schemeClr val="accent4">
                    <a:lumMod val="75000"/>
                  </a:schemeClr>
                </a:solidFill>
              </a:rPr>
              <a:t>valproate</a:t>
            </a:r>
            <a:endParaRPr lang="en-US" dirty="0">
              <a:solidFill>
                <a:schemeClr val="accent4">
                  <a:lumMod val="75000"/>
                </a:schemeClr>
              </a:solidFill>
            </a:endParaRPr>
          </a:p>
          <a:p>
            <a:r>
              <a:rPr lang="en-US" dirty="0">
                <a:solidFill>
                  <a:schemeClr val="accent4">
                    <a:lumMod val="75000"/>
                  </a:schemeClr>
                </a:solidFill>
              </a:rPr>
              <a:t>Quinine</a:t>
            </a:r>
          </a:p>
          <a:p>
            <a:r>
              <a:rPr lang="en-US" dirty="0">
                <a:solidFill>
                  <a:schemeClr val="accent4">
                    <a:lumMod val="75000"/>
                  </a:schemeClr>
                </a:solidFill>
              </a:rPr>
              <a:t>Halothane</a:t>
            </a:r>
          </a:p>
          <a:p>
            <a:r>
              <a:rPr lang="en-US" dirty="0" err="1">
                <a:solidFill>
                  <a:schemeClr val="accent4">
                    <a:lumMod val="75000"/>
                  </a:schemeClr>
                </a:solidFill>
              </a:rPr>
              <a:t>Tetrabenazine</a:t>
            </a:r>
            <a:endParaRPr lang="en-US" dirty="0">
              <a:solidFill>
                <a:schemeClr val="accent4">
                  <a:lumMod val="75000"/>
                </a:schemeClr>
              </a:solidFill>
            </a:endParaRPr>
          </a:p>
          <a:p>
            <a:pPr>
              <a:buNone/>
            </a:pPr>
            <a:r>
              <a:rPr lang="en-US" dirty="0">
                <a:solidFill>
                  <a:srgbClr val="00B0F0"/>
                </a:solidFill>
              </a:rPr>
              <a:t>Drug induced or drug unmasked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533400"/>
            <a:ext cx="8229600" cy="5600700"/>
          </a:xfrm>
        </p:spPr>
        <p:txBody>
          <a:bodyPr/>
          <a:lstStyle/>
          <a:p>
            <a:pPr eaLnBrk="1" hangingPunct="1"/>
            <a:r>
              <a:rPr lang="en-US" sz="2400" dirty="0">
                <a:solidFill>
                  <a:schemeClr val="accent4">
                    <a:lumMod val="75000"/>
                  </a:schemeClr>
                </a:solidFill>
              </a:rPr>
              <a:t>A 36-year-old who had undergone an </a:t>
            </a:r>
            <a:r>
              <a:rPr lang="en-US" sz="2400" dirty="0" err="1">
                <a:solidFill>
                  <a:schemeClr val="accent4">
                    <a:lumMod val="75000"/>
                  </a:schemeClr>
                </a:solidFill>
              </a:rPr>
              <a:t>appendicectomy</a:t>
            </a:r>
            <a:r>
              <a:rPr lang="en-US" sz="2400" dirty="0">
                <a:solidFill>
                  <a:schemeClr val="accent4">
                    <a:lumMod val="75000"/>
                  </a:schemeClr>
                </a:solidFill>
              </a:rPr>
              <a:t> was referred to neurology unit with tremor at rest and </a:t>
            </a:r>
            <a:r>
              <a:rPr lang="en-US" sz="2400" dirty="0" err="1">
                <a:solidFill>
                  <a:schemeClr val="accent4">
                    <a:lumMod val="75000"/>
                  </a:schemeClr>
                </a:solidFill>
              </a:rPr>
              <a:t>bradykinesia</a:t>
            </a:r>
            <a:r>
              <a:rPr lang="en-US" sz="2400" dirty="0">
                <a:solidFill>
                  <a:schemeClr val="accent4">
                    <a:lumMod val="75000"/>
                  </a:schemeClr>
                </a:solidFill>
              </a:rPr>
              <a:t>. The surgery had been uneventful, and  patient had not taken any medication likely to affect the central nervous system for six weeks before his surgery. His only medication had been the halothane that was used as general </a:t>
            </a:r>
            <a:r>
              <a:rPr lang="en-US" sz="2400" dirty="0" err="1">
                <a:solidFill>
                  <a:schemeClr val="accent4">
                    <a:lumMod val="75000"/>
                  </a:schemeClr>
                </a:solidFill>
              </a:rPr>
              <a:t>anaesthetic</a:t>
            </a:r>
            <a:r>
              <a:rPr lang="en-US" sz="2400" dirty="0">
                <a:solidFill>
                  <a:schemeClr val="accent4">
                    <a:lumMod val="75000"/>
                  </a:schemeClr>
                </a:solidFill>
              </a:rPr>
              <a:t> for his </a:t>
            </a:r>
            <a:r>
              <a:rPr lang="en-US" sz="2400" dirty="0" err="1">
                <a:solidFill>
                  <a:schemeClr val="accent4">
                    <a:lumMod val="75000"/>
                  </a:schemeClr>
                </a:solidFill>
              </a:rPr>
              <a:t>appendicectomy</a:t>
            </a:r>
            <a:r>
              <a:rPr lang="en-US" sz="2400" dirty="0">
                <a:solidFill>
                  <a:schemeClr val="accent4">
                    <a:lumMod val="75000"/>
                  </a:schemeClr>
                </a:solidFill>
              </a:rPr>
              <a:t>, along with preoperative medications consisting of 5 mg diazepam injections, 1 mg starting dose of atropine, and 50 mg of </a:t>
            </a:r>
            <a:r>
              <a:rPr lang="en-US" sz="2400" dirty="0" err="1">
                <a:solidFill>
                  <a:schemeClr val="accent4">
                    <a:lumMod val="75000"/>
                  </a:schemeClr>
                </a:solidFill>
              </a:rPr>
              <a:t>pethidine</a:t>
            </a:r>
            <a:r>
              <a:rPr lang="en-US" sz="2400" dirty="0">
                <a:solidFill>
                  <a:schemeClr val="accent4">
                    <a:lumMod val="75000"/>
                  </a:schemeClr>
                </a:solidFill>
              </a:rPr>
              <a:t>. Postoperatively, he received intravenous </a:t>
            </a:r>
            <a:r>
              <a:rPr lang="en-US" sz="2400" dirty="0" err="1">
                <a:solidFill>
                  <a:schemeClr val="accent4">
                    <a:lumMod val="75000"/>
                  </a:schemeClr>
                </a:solidFill>
              </a:rPr>
              <a:t>ampicillin</a:t>
            </a:r>
            <a:r>
              <a:rPr lang="en-US" sz="2400" dirty="0">
                <a:solidFill>
                  <a:schemeClr val="accent4">
                    <a:lumMod val="75000"/>
                  </a:schemeClr>
                </a:solidFill>
              </a:rPr>
              <a:t> and </a:t>
            </a:r>
            <a:r>
              <a:rPr lang="en-US" sz="2400" dirty="0" err="1">
                <a:solidFill>
                  <a:schemeClr val="accent4">
                    <a:lumMod val="75000"/>
                  </a:schemeClr>
                </a:solidFill>
              </a:rPr>
              <a:t>cloxacillin</a:t>
            </a:r>
            <a:r>
              <a:rPr lang="en-US" sz="2400" dirty="0">
                <a:solidFill>
                  <a:schemeClr val="accent4">
                    <a:lumMod val="75000"/>
                  </a:schemeClr>
                </a:solidFill>
              </a:rPr>
              <a:t> at a dose of 1 g every six hours for one week, and 50 mg of </a:t>
            </a:r>
            <a:r>
              <a:rPr lang="en-US" sz="2400" dirty="0" err="1">
                <a:solidFill>
                  <a:schemeClr val="accent4">
                    <a:lumMod val="75000"/>
                  </a:schemeClr>
                </a:solidFill>
              </a:rPr>
              <a:t>tramadol</a:t>
            </a:r>
            <a:r>
              <a:rPr lang="en-US" sz="2400" dirty="0">
                <a:solidFill>
                  <a:schemeClr val="accent4">
                    <a:lumMod val="75000"/>
                  </a:schemeClr>
                </a:solidFill>
              </a:rPr>
              <a:t> every 12 hours for five days</a:t>
            </a:r>
            <a:endParaRPr lang="en-US" dirty="0">
              <a:solidFill>
                <a:schemeClr val="accent4">
                  <a:lumMod val="7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533400"/>
            <a:ext cx="8229600" cy="5600700"/>
          </a:xfrm>
        </p:spPr>
        <p:txBody>
          <a:bodyPr/>
          <a:lstStyle/>
          <a:p>
            <a:pPr eaLnBrk="1" hangingPunct="1"/>
            <a:r>
              <a:rPr lang="en-US" sz="2400" dirty="0">
                <a:solidFill>
                  <a:schemeClr val="accent4">
                    <a:lumMod val="75000"/>
                  </a:schemeClr>
                </a:solidFill>
              </a:rPr>
              <a:t> He has no family history of PD.</a:t>
            </a:r>
          </a:p>
          <a:p>
            <a:pPr eaLnBrk="1" hangingPunct="1"/>
            <a:r>
              <a:rPr lang="en-US" sz="2400" dirty="0">
                <a:solidFill>
                  <a:schemeClr val="accent4">
                    <a:lumMod val="75000"/>
                  </a:schemeClr>
                </a:solidFill>
              </a:rPr>
              <a:t>A careful neurological evaluation revealed asymmetrical rigidity, affecting the right side more than the left, with </a:t>
            </a:r>
            <a:r>
              <a:rPr lang="en-US" sz="2400" dirty="0" err="1">
                <a:solidFill>
                  <a:schemeClr val="accent4">
                    <a:lumMod val="75000"/>
                  </a:schemeClr>
                </a:solidFill>
              </a:rPr>
              <a:t>hypokinesia</a:t>
            </a:r>
            <a:r>
              <a:rPr lang="en-US" sz="2400" dirty="0">
                <a:solidFill>
                  <a:schemeClr val="accent4">
                    <a:lumMod val="75000"/>
                  </a:schemeClr>
                </a:solidFill>
              </a:rPr>
              <a:t> and tremor. Laboratory investigations, including full blood count, electrolytes and urea, and testing for malaria parasite, HIV and syphilis were essentially normal.</a:t>
            </a:r>
          </a:p>
          <a:p>
            <a:pPr eaLnBrk="1" hangingPunct="1"/>
            <a:r>
              <a:rPr lang="en-US" sz="2400" dirty="0">
                <a:solidFill>
                  <a:schemeClr val="accent4">
                    <a:lumMod val="75000"/>
                  </a:schemeClr>
                </a:solidFill>
              </a:rPr>
              <a:t>Our patient was diagnosed with drug-induced parkinsonism (DIP) and started on </a:t>
            </a:r>
            <a:r>
              <a:rPr lang="en-US" sz="2400" dirty="0" err="1">
                <a:solidFill>
                  <a:schemeClr val="accent4">
                    <a:lumMod val="75000"/>
                  </a:schemeClr>
                </a:solidFill>
              </a:rPr>
              <a:t>levodopa</a:t>
            </a:r>
            <a:r>
              <a:rPr lang="en-US" sz="2400" dirty="0">
                <a:solidFill>
                  <a:schemeClr val="accent4">
                    <a:lumMod val="75000"/>
                  </a:schemeClr>
                </a:solidFill>
              </a:rPr>
              <a:t>/</a:t>
            </a:r>
            <a:r>
              <a:rPr lang="en-US" sz="2400" dirty="0" err="1">
                <a:solidFill>
                  <a:schemeClr val="accent4">
                    <a:lumMod val="75000"/>
                  </a:schemeClr>
                </a:solidFill>
              </a:rPr>
              <a:t>carbidopa</a:t>
            </a:r>
            <a:r>
              <a:rPr lang="en-US" sz="2400" dirty="0">
                <a:solidFill>
                  <a:schemeClr val="accent4">
                    <a:lumMod val="75000"/>
                  </a:schemeClr>
                </a:solidFill>
              </a:rPr>
              <a:t> (250 mg) daily. After three days of treatment, the symptoms resolved completely and six weeks after he remained healthy.</a:t>
            </a:r>
          </a:p>
          <a:p>
            <a:pPr eaLnBrk="1" hangingPunct="1"/>
            <a:endParaRPr lang="en-US" sz="2400" dirty="0">
              <a:solidFill>
                <a:schemeClr val="accent4">
                  <a:lumMod val="75000"/>
                </a:schemeClr>
              </a:solidFill>
            </a:endParaRPr>
          </a:p>
          <a:p>
            <a:pPr eaLnBrk="1" hangingPunct="1">
              <a:buNone/>
            </a:pPr>
            <a:r>
              <a:rPr lang="en-US" sz="2400" dirty="0">
                <a:solidFill>
                  <a:schemeClr val="accent4">
                    <a:lumMod val="75000"/>
                  </a:schemeClr>
                </a:solidFill>
              </a:rPr>
              <a:t>;J Med Case Reports. 2011;5 © 2011 </a:t>
            </a:r>
            <a:r>
              <a:rPr lang="en-US" sz="2400" dirty="0" err="1">
                <a:solidFill>
                  <a:schemeClr val="accent4">
                    <a:lumMod val="75000"/>
                  </a:schemeClr>
                </a:solidFill>
              </a:rPr>
              <a:t>BioMed</a:t>
            </a:r>
            <a:r>
              <a:rPr lang="en-US" sz="2400" dirty="0">
                <a:solidFill>
                  <a:schemeClr val="accent4">
                    <a:lumMod val="75000"/>
                  </a:schemeClr>
                </a:solidFill>
              </a:rPr>
              <a:t> Central, Ltd.</a:t>
            </a:r>
          </a:p>
          <a:p>
            <a:pPr eaLnBrk="1" hangingPunct="1"/>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b="1" dirty="0">
                <a:solidFill>
                  <a:schemeClr val="accent2"/>
                </a:solidFill>
                <a:latin typeface="Times New Roman" pitchFamily="18" charset="0"/>
                <a:cs typeface="Times New Roman" pitchFamily="18" charset="0"/>
              </a:rPr>
              <a:t>Pharmacotherapy	</a:t>
            </a:r>
          </a:p>
        </p:txBody>
      </p:sp>
      <p:sp>
        <p:nvSpPr>
          <p:cNvPr id="21507" name="Rectangle 3"/>
          <p:cNvSpPr>
            <a:spLocks noGrp="1" noChangeArrowheads="1"/>
          </p:cNvSpPr>
          <p:nvPr>
            <p:ph type="body" idx="1"/>
          </p:nvPr>
        </p:nvSpPr>
        <p:spPr/>
        <p:txBody>
          <a:bodyPr/>
          <a:lstStyle/>
          <a:p>
            <a:r>
              <a:rPr lang="en-US" dirty="0" err="1">
                <a:solidFill>
                  <a:schemeClr val="accent4">
                    <a:lumMod val="75000"/>
                  </a:schemeClr>
                </a:solidFill>
                <a:latin typeface="Times New Roman" pitchFamily="18" charset="0"/>
                <a:cs typeface="Times New Roman" pitchFamily="18" charset="0"/>
              </a:rPr>
              <a:t>Levodopa</a:t>
            </a:r>
            <a:endParaRPr lang="en-US" dirty="0">
              <a:solidFill>
                <a:schemeClr val="accent4">
                  <a:lumMod val="75000"/>
                </a:schemeClr>
              </a:solidFill>
              <a:latin typeface="Times New Roman" pitchFamily="18" charset="0"/>
              <a:cs typeface="Times New Roman" pitchFamily="18" charset="0"/>
            </a:endParaRPr>
          </a:p>
          <a:p>
            <a:r>
              <a:rPr lang="en-US" dirty="0">
                <a:solidFill>
                  <a:schemeClr val="accent4">
                    <a:lumMod val="75000"/>
                  </a:schemeClr>
                </a:solidFill>
                <a:latin typeface="Times New Roman" pitchFamily="18" charset="0"/>
                <a:cs typeface="Times New Roman" pitchFamily="18" charset="0"/>
              </a:rPr>
              <a:t>Dopamine agonists</a:t>
            </a:r>
          </a:p>
          <a:p>
            <a:r>
              <a:rPr lang="en-US" dirty="0">
                <a:solidFill>
                  <a:schemeClr val="accent4">
                    <a:lumMod val="75000"/>
                  </a:schemeClr>
                </a:solidFill>
                <a:latin typeface="Times New Roman" pitchFamily="18" charset="0"/>
                <a:cs typeface="Times New Roman" pitchFamily="18" charset="0"/>
              </a:rPr>
              <a:t>COMT inhibitors</a:t>
            </a:r>
          </a:p>
          <a:p>
            <a:r>
              <a:rPr lang="en-US" dirty="0" err="1">
                <a:solidFill>
                  <a:schemeClr val="accent4">
                    <a:lumMod val="75000"/>
                  </a:schemeClr>
                </a:solidFill>
                <a:latin typeface="Times New Roman" pitchFamily="18" charset="0"/>
                <a:cs typeface="Times New Roman" pitchFamily="18" charset="0"/>
              </a:rPr>
              <a:t>Amantadine</a:t>
            </a:r>
            <a:endParaRPr lang="en-US" dirty="0">
              <a:solidFill>
                <a:schemeClr val="accent4">
                  <a:lumMod val="75000"/>
                </a:schemeClr>
              </a:solidFill>
              <a:latin typeface="Times New Roman" pitchFamily="18" charset="0"/>
              <a:cs typeface="Times New Roman" pitchFamily="18" charset="0"/>
            </a:endParaRPr>
          </a:p>
          <a:p>
            <a:r>
              <a:rPr lang="en-US" dirty="0" err="1">
                <a:solidFill>
                  <a:schemeClr val="accent4">
                    <a:lumMod val="75000"/>
                  </a:schemeClr>
                </a:solidFill>
                <a:latin typeface="Times New Roman" pitchFamily="18" charset="0"/>
                <a:cs typeface="Times New Roman" pitchFamily="18" charset="0"/>
              </a:rPr>
              <a:t>Anticholinergics</a:t>
            </a:r>
            <a:endParaRPr lang="en-US" dirty="0">
              <a:solidFill>
                <a:schemeClr val="accent4">
                  <a:lumMod val="75000"/>
                </a:schemeClr>
              </a:solidFill>
              <a:latin typeface="Times New Roman" pitchFamily="18" charset="0"/>
              <a:cs typeface="Times New Roman" pitchFamily="18" charset="0"/>
            </a:endParaRPr>
          </a:p>
          <a:p>
            <a:r>
              <a:rPr lang="en-US" dirty="0" err="1">
                <a:solidFill>
                  <a:schemeClr val="accent4">
                    <a:lumMod val="75000"/>
                  </a:schemeClr>
                </a:solidFill>
                <a:latin typeface="Times New Roman" pitchFamily="18" charset="0"/>
                <a:cs typeface="Times New Roman" pitchFamily="18" charset="0"/>
              </a:rPr>
              <a:t>Selegiline</a:t>
            </a:r>
            <a:endParaRPr lang="en-US" dirty="0">
              <a:solidFill>
                <a:schemeClr val="accent4">
                  <a:lumMod val="75000"/>
                </a:schemeClr>
              </a:solidFill>
              <a:latin typeface="Times New Roman" pitchFamily="18" charset="0"/>
              <a:cs typeface="Times New Roman" pitchFamily="18" charset="0"/>
            </a:endParaRPr>
          </a:p>
          <a:p>
            <a:pPr>
              <a:buFont typeface="Wingdings" pitchFamily="2" charset="2"/>
              <a:buNone/>
            </a:pPr>
            <a:endParaRPr lang="en-US"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n-US" b="1" dirty="0" err="1">
                <a:solidFill>
                  <a:schemeClr val="accent2"/>
                </a:solidFill>
                <a:latin typeface="Times New Roman" pitchFamily="18" charset="0"/>
                <a:cs typeface="Times New Roman" pitchFamily="18" charset="0"/>
              </a:rPr>
              <a:t>Levodopa</a:t>
            </a:r>
            <a:endParaRPr lang="en-US" b="1" dirty="0">
              <a:solidFill>
                <a:schemeClr val="accent2"/>
              </a:solidFill>
              <a:latin typeface="Times New Roman" pitchFamily="18" charset="0"/>
              <a:cs typeface="Times New Roman" pitchFamily="18" charset="0"/>
            </a:endParaRPr>
          </a:p>
        </p:txBody>
      </p:sp>
      <p:sp>
        <p:nvSpPr>
          <p:cNvPr id="22531" name="Rectangle 3"/>
          <p:cNvSpPr>
            <a:spLocks noGrp="1" noChangeArrowheads="1"/>
          </p:cNvSpPr>
          <p:nvPr>
            <p:ph type="body" idx="1"/>
          </p:nvPr>
        </p:nvSpPr>
        <p:spPr/>
        <p:txBody>
          <a:bodyPr>
            <a:normAutofit fontScale="92500" lnSpcReduction="20000"/>
          </a:bodyPr>
          <a:lstStyle/>
          <a:p>
            <a:r>
              <a:rPr lang="en-US" dirty="0">
                <a:solidFill>
                  <a:schemeClr val="accent4">
                    <a:lumMod val="75000"/>
                  </a:schemeClr>
                </a:solidFill>
                <a:latin typeface="Times New Roman" pitchFamily="18" charset="0"/>
                <a:cs typeface="Times New Roman" pitchFamily="18" charset="0"/>
              </a:rPr>
              <a:t>L-</a:t>
            </a:r>
            <a:r>
              <a:rPr lang="en-US" dirty="0" err="1">
                <a:solidFill>
                  <a:schemeClr val="accent4">
                    <a:lumMod val="75000"/>
                  </a:schemeClr>
                </a:solidFill>
                <a:latin typeface="Times New Roman" pitchFamily="18" charset="0"/>
                <a:cs typeface="Times New Roman" pitchFamily="18" charset="0"/>
              </a:rPr>
              <a:t>Dopa</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Larodopa</a:t>
            </a:r>
            <a:r>
              <a:rPr lang="en-US" dirty="0">
                <a:solidFill>
                  <a:schemeClr val="accent4">
                    <a:lumMod val="75000"/>
                  </a:schemeClr>
                </a:solidFill>
                <a:latin typeface="Times New Roman" pitchFamily="18" charset="0"/>
                <a:cs typeface="Times New Roman" pitchFamily="18" charset="0"/>
              </a:rPr>
              <a:t> by Roche) </a:t>
            </a:r>
          </a:p>
          <a:p>
            <a:r>
              <a:rPr lang="en-US" dirty="0">
                <a:solidFill>
                  <a:schemeClr val="accent4">
                    <a:lumMod val="75000"/>
                  </a:schemeClr>
                </a:solidFill>
              </a:rPr>
              <a:t>This neurotransmitter Is converted by the neurons (cells) in the brain into dopamine Which is stored within the cells until needed by the body for movement.</a:t>
            </a:r>
          </a:p>
          <a:p>
            <a:r>
              <a:rPr lang="en-US" dirty="0">
                <a:solidFill>
                  <a:schemeClr val="accent4">
                    <a:lumMod val="75000"/>
                  </a:schemeClr>
                </a:solidFill>
              </a:rPr>
              <a:t>The dopamine is then released into the synapse (space between the cells) and attaches to the dopamine receptor of another cell. This process permits proper  Control and modulation of body movement. </a:t>
            </a:r>
            <a:r>
              <a:rPr lang="en-US" dirty="0" err="1">
                <a:solidFill>
                  <a:schemeClr val="accent4">
                    <a:lumMod val="75000"/>
                  </a:schemeClr>
                </a:solidFill>
              </a:rPr>
              <a:t>Levodopa</a:t>
            </a:r>
            <a:r>
              <a:rPr lang="en-US" dirty="0">
                <a:solidFill>
                  <a:schemeClr val="accent4">
                    <a:lumMod val="75000"/>
                  </a:schemeClr>
                </a:solidFill>
              </a:rPr>
              <a:t>, the precursor of dopamine Is used because dopamine is unable to enter the brain.</a:t>
            </a:r>
            <a:endParaRPr lang="en-US" dirty="0">
              <a:solidFill>
                <a:schemeClr val="accent4">
                  <a:lumMod val="75000"/>
                </a:schemeClr>
              </a:solidFill>
              <a:latin typeface="Times New Roman" pitchFamily="18" charset="0"/>
              <a:cs typeface="Times New Roman" pitchFamily="18" charset="0"/>
            </a:endParaRPr>
          </a:p>
          <a:p>
            <a:r>
              <a:rPr lang="en-US" dirty="0">
                <a:solidFill>
                  <a:schemeClr val="accent4">
                    <a:lumMod val="75000"/>
                  </a:schemeClr>
                </a:solidFill>
                <a:latin typeface="Times New Roman" pitchFamily="18" charset="0"/>
                <a:cs typeface="Times New Roman" pitchFamily="18" charset="0"/>
              </a:rPr>
              <a:t>Adverse effects such as nausea, vomiting, postural hypotension, involuntary movements, restlessness, and cardiac arrhythmias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err="1">
                <a:latin typeface="Times New Roman" pitchFamily="18" charset="0"/>
                <a:cs typeface="Times New Roman" pitchFamily="18" charset="0"/>
              </a:rPr>
              <a:t>Levodopa</a:t>
            </a:r>
            <a:endParaRPr lang="en-US" dirty="0">
              <a:latin typeface="Times New Roman" pitchFamily="18" charset="0"/>
              <a:cs typeface="Times New Roman" pitchFamily="18" charset="0"/>
            </a:endParaRPr>
          </a:p>
        </p:txBody>
      </p:sp>
      <p:sp>
        <p:nvSpPr>
          <p:cNvPr id="23555" name="Rectangle 3"/>
          <p:cNvSpPr>
            <a:spLocks noGrp="1" noChangeArrowheads="1"/>
          </p:cNvSpPr>
          <p:nvPr>
            <p:ph type="body" idx="1"/>
          </p:nvPr>
        </p:nvSpPr>
        <p:spPr/>
        <p:txBody>
          <a:bodyPr>
            <a:normAutofit/>
          </a:bodyPr>
          <a:lstStyle/>
          <a:p>
            <a:r>
              <a:rPr lang="en-US" sz="2400" dirty="0" err="1">
                <a:solidFill>
                  <a:schemeClr val="accent4">
                    <a:lumMod val="75000"/>
                  </a:schemeClr>
                </a:solidFill>
              </a:rPr>
              <a:t>levodopa</a:t>
            </a:r>
            <a:r>
              <a:rPr lang="en-US" sz="2400" dirty="0">
                <a:solidFill>
                  <a:schemeClr val="accent4">
                    <a:lumMod val="75000"/>
                  </a:schemeClr>
                </a:solidFill>
              </a:rPr>
              <a:t> is almost always given in combination with a medication called </a:t>
            </a:r>
            <a:r>
              <a:rPr lang="en-US" sz="2400" dirty="0" err="1">
                <a:solidFill>
                  <a:schemeClr val="accent4">
                    <a:lumMod val="75000"/>
                  </a:schemeClr>
                </a:solidFill>
              </a:rPr>
              <a:t>carbidopa</a:t>
            </a:r>
            <a:r>
              <a:rPr lang="en-US" sz="2400" dirty="0">
                <a:solidFill>
                  <a:schemeClr val="accent4">
                    <a:lumMod val="75000"/>
                  </a:schemeClr>
                </a:solidFill>
              </a:rPr>
              <a:t>, which blocks </a:t>
            </a:r>
            <a:r>
              <a:rPr lang="en-US" sz="2400" dirty="0" err="1">
                <a:solidFill>
                  <a:schemeClr val="accent4">
                    <a:lumMod val="75000"/>
                  </a:schemeClr>
                </a:solidFill>
              </a:rPr>
              <a:t>dopa-decarboxylase</a:t>
            </a:r>
            <a:r>
              <a:rPr lang="en-US" sz="2400" dirty="0">
                <a:solidFill>
                  <a:schemeClr val="accent4">
                    <a:lumMod val="75000"/>
                  </a:schemeClr>
                </a:solidFill>
              </a:rPr>
              <a:t> outside the brain, allowing more </a:t>
            </a:r>
            <a:r>
              <a:rPr lang="en-US" sz="2400" dirty="0" err="1">
                <a:solidFill>
                  <a:schemeClr val="accent4">
                    <a:lumMod val="75000"/>
                  </a:schemeClr>
                </a:solidFill>
              </a:rPr>
              <a:t>levodopa</a:t>
            </a:r>
            <a:r>
              <a:rPr lang="en-US" sz="2400" dirty="0">
                <a:solidFill>
                  <a:schemeClr val="accent4">
                    <a:lumMod val="75000"/>
                  </a:schemeClr>
                </a:solidFill>
              </a:rPr>
              <a:t> to enter the </a:t>
            </a:r>
            <a:r>
              <a:rPr lang="en-US" sz="2400" dirty="0" err="1">
                <a:solidFill>
                  <a:schemeClr val="accent4">
                    <a:lumMod val="75000"/>
                  </a:schemeClr>
                </a:solidFill>
              </a:rPr>
              <a:t>brain.This</a:t>
            </a:r>
            <a:r>
              <a:rPr lang="en-US" sz="2400" dirty="0">
                <a:solidFill>
                  <a:schemeClr val="accent4">
                    <a:lumMod val="75000"/>
                  </a:schemeClr>
                </a:solidFill>
              </a:rPr>
              <a:t> dramatically decreases the occurrence of the side effects like </a:t>
            </a:r>
            <a:r>
              <a:rPr lang="en-US" sz="2400" dirty="0" err="1">
                <a:solidFill>
                  <a:schemeClr val="accent4">
                    <a:lumMod val="75000"/>
                  </a:schemeClr>
                </a:solidFill>
              </a:rPr>
              <a:t>nausea,orthostatic</a:t>
            </a:r>
            <a:r>
              <a:rPr lang="en-US" sz="2400" dirty="0">
                <a:solidFill>
                  <a:schemeClr val="accent4">
                    <a:lumMod val="75000"/>
                  </a:schemeClr>
                </a:solidFill>
              </a:rPr>
              <a:t> hypotension and loss of appetite.</a:t>
            </a:r>
            <a:endParaRPr lang="en-US" sz="2400" dirty="0">
              <a:solidFill>
                <a:schemeClr val="accent4">
                  <a:lumMod val="75000"/>
                </a:schemeClr>
              </a:solidFill>
              <a:latin typeface="Times New Roman" pitchFamily="18" charset="0"/>
              <a:cs typeface="Times New Roman" pitchFamily="18" charset="0"/>
            </a:endParaRPr>
          </a:p>
          <a:p>
            <a:pPr>
              <a:lnSpc>
                <a:spcPct val="80000"/>
              </a:lnSpc>
            </a:pPr>
            <a:r>
              <a:rPr lang="en-US" sz="2400" dirty="0">
                <a:solidFill>
                  <a:schemeClr val="accent4">
                    <a:lumMod val="75000"/>
                  </a:schemeClr>
                </a:solidFill>
                <a:latin typeface="Times New Roman" pitchFamily="18" charset="0"/>
                <a:cs typeface="Times New Roman" pitchFamily="18" charset="0"/>
              </a:rPr>
              <a:t>Initial dose of 25/100mg ½ QD for 7 days,  increase by ½ tab daily for 7 days until up to 1 tablet TID. Maximum dose of L-dopa is 800mg/day. To be taken empty stomach</a:t>
            </a:r>
          </a:p>
          <a:p>
            <a:pPr>
              <a:lnSpc>
                <a:spcPct val="80000"/>
              </a:lnSpc>
            </a:pPr>
            <a:endParaRPr lang="en-US" sz="2400" dirty="0">
              <a:solidFill>
                <a:schemeClr val="accent4">
                  <a:lumMod val="75000"/>
                </a:schemeClr>
              </a:solidFill>
              <a:latin typeface="Times New Roman" pitchFamily="18" charset="0"/>
              <a:cs typeface="Times New Roman" pitchFamily="18" charset="0"/>
            </a:endParaRPr>
          </a:p>
          <a:p>
            <a:pPr>
              <a:lnSpc>
                <a:spcPct val="80000"/>
              </a:lnSpc>
            </a:pPr>
            <a:r>
              <a:rPr lang="en-US" sz="2400" dirty="0">
                <a:solidFill>
                  <a:schemeClr val="accent4">
                    <a:lumMod val="75000"/>
                  </a:schemeClr>
                </a:solidFill>
                <a:latin typeface="Times New Roman" pitchFamily="18" charset="0"/>
                <a:cs typeface="Times New Roman" pitchFamily="18" charset="0"/>
              </a:rPr>
              <a:t>Preparations: IR, MD(</a:t>
            </a:r>
            <a:r>
              <a:rPr lang="en-US" sz="2400" dirty="0" err="1">
                <a:solidFill>
                  <a:schemeClr val="accent4">
                    <a:lumMod val="75000"/>
                  </a:schemeClr>
                </a:solidFill>
                <a:latin typeface="Times New Roman" pitchFamily="18" charset="0"/>
                <a:cs typeface="Times New Roman" pitchFamily="18" charset="0"/>
              </a:rPr>
              <a:t>parcopa</a:t>
            </a:r>
            <a:r>
              <a:rPr lang="en-US" sz="2400" dirty="0">
                <a:solidFill>
                  <a:schemeClr val="accent4">
                    <a:lumMod val="75000"/>
                  </a:schemeClr>
                </a:solidFill>
                <a:latin typeface="Times New Roman" pitchFamily="18" charset="0"/>
                <a:cs typeface="Times New Roman" pitchFamily="18" charset="0"/>
              </a:rPr>
              <a:t>),SR(</a:t>
            </a:r>
            <a:r>
              <a:rPr lang="en-US" sz="2400" dirty="0" err="1">
                <a:solidFill>
                  <a:schemeClr val="accent4">
                    <a:lumMod val="75000"/>
                  </a:schemeClr>
                </a:solidFill>
                <a:latin typeface="Times New Roman" pitchFamily="18" charset="0"/>
                <a:cs typeface="Times New Roman" pitchFamily="18" charset="0"/>
              </a:rPr>
              <a:t>sinemet</a:t>
            </a:r>
            <a:r>
              <a:rPr lang="en-US" sz="2400" dirty="0">
                <a:solidFill>
                  <a:schemeClr val="accent4">
                    <a:lumMod val="75000"/>
                  </a:schemeClr>
                </a:solidFill>
                <a:latin typeface="Times New Roman" pitchFamily="18" charset="0"/>
                <a:cs typeface="Times New Roman" pitchFamily="18" charset="0"/>
              </a:rPr>
              <a:t>) &amp; CR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001000" cy="5693866"/>
          </a:xfrm>
          <a:prstGeom prst="rect">
            <a:avLst/>
          </a:prstGeom>
        </p:spPr>
        <p:txBody>
          <a:bodyPr wrap="square">
            <a:spAutoFit/>
          </a:bodyPr>
          <a:lstStyle/>
          <a:p>
            <a:pPr>
              <a:buFont typeface="Wingdings" pitchFamily="2" charset="2"/>
              <a:buChar char="Ø"/>
            </a:pPr>
            <a:r>
              <a:rPr lang="en-US" sz="2800" dirty="0">
                <a:solidFill>
                  <a:schemeClr val="accent4">
                    <a:lumMod val="75000"/>
                  </a:schemeClr>
                </a:solidFill>
              </a:rPr>
              <a:t>Advantages of using </a:t>
            </a:r>
            <a:r>
              <a:rPr lang="en-US" sz="2800" dirty="0" err="1">
                <a:solidFill>
                  <a:schemeClr val="accent4">
                    <a:lumMod val="75000"/>
                  </a:schemeClr>
                </a:solidFill>
              </a:rPr>
              <a:t>carbidopa</a:t>
            </a:r>
            <a:r>
              <a:rPr lang="en-US" sz="2800" dirty="0">
                <a:solidFill>
                  <a:schemeClr val="accent4">
                    <a:lumMod val="75000"/>
                  </a:schemeClr>
                </a:solidFill>
              </a:rPr>
              <a:t> in combination with </a:t>
            </a:r>
            <a:r>
              <a:rPr lang="en-US" sz="2800" dirty="0" err="1">
                <a:solidFill>
                  <a:schemeClr val="accent4">
                    <a:lumMod val="75000"/>
                  </a:schemeClr>
                </a:solidFill>
              </a:rPr>
              <a:t>levodopa</a:t>
            </a:r>
            <a:r>
              <a:rPr lang="en-US" sz="2800" dirty="0">
                <a:solidFill>
                  <a:schemeClr val="accent4">
                    <a:lumMod val="75000"/>
                  </a:schemeClr>
                </a:solidFill>
              </a:rPr>
              <a:t> include:</a:t>
            </a:r>
          </a:p>
          <a:p>
            <a:pPr>
              <a:buNone/>
            </a:pPr>
            <a:r>
              <a:rPr lang="en-US" sz="2800" dirty="0">
                <a:solidFill>
                  <a:schemeClr val="accent4">
                    <a:lumMod val="75000"/>
                  </a:schemeClr>
                </a:solidFill>
              </a:rPr>
              <a:t>• minimizing dopamine side effects such as nausea</a:t>
            </a:r>
          </a:p>
          <a:p>
            <a:pPr>
              <a:buNone/>
            </a:pPr>
            <a:r>
              <a:rPr lang="en-US" sz="2800" dirty="0">
                <a:solidFill>
                  <a:schemeClr val="accent4">
                    <a:lumMod val="75000"/>
                  </a:schemeClr>
                </a:solidFill>
              </a:rPr>
              <a:t>• decreasing the required total daily dose of </a:t>
            </a:r>
            <a:r>
              <a:rPr lang="en-US" sz="2800" dirty="0" err="1">
                <a:solidFill>
                  <a:schemeClr val="accent4">
                    <a:lumMod val="75000"/>
                  </a:schemeClr>
                </a:solidFill>
              </a:rPr>
              <a:t>levodopa</a:t>
            </a:r>
            <a:endParaRPr lang="en-US" sz="2800" dirty="0">
              <a:solidFill>
                <a:schemeClr val="accent4">
                  <a:lumMod val="75000"/>
                </a:schemeClr>
              </a:solidFill>
            </a:endParaRPr>
          </a:p>
          <a:p>
            <a:pPr>
              <a:buNone/>
            </a:pPr>
            <a:r>
              <a:rPr lang="en-US" sz="2800" dirty="0">
                <a:solidFill>
                  <a:schemeClr val="accent4">
                    <a:lumMod val="75000"/>
                  </a:schemeClr>
                </a:solidFill>
              </a:rPr>
              <a:t>• allowing individuals to take vitamin B6 (which would otherwise decrease the effectiveness of </a:t>
            </a:r>
            <a:r>
              <a:rPr lang="en-US" sz="2800" dirty="0" err="1">
                <a:solidFill>
                  <a:schemeClr val="accent4">
                    <a:lumMod val="75000"/>
                  </a:schemeClr>
                </a:solidFill>
              </a:rPr>
              <a:t>levodopa</a:t>
            </a:r>
            <a:endParaRPr lang="en-US" sz="2800" dirty="0">
              <a:solidFill>
                <a:schemeClr val="accent4">
                  <a:lumMod val="75000"/>
                </a:schemeClr>
              </a:solidFill>
            </a:endParaRPr>
          </a:p>
          <a:p>
            <a:pPr>
              <a:buNone/>
            </a:pPr>
            <a:endParaRPr lang="en-US" sz="2800" dirty="0">
              <a:solidFill>
                <a:schemeClr val="accent4">
                  <a:lumMod val="75000"/>
                </a:schemeClr>
              </a:solidFill>
              <a:latin typeface="Times New Roman" pitchFamily="18" charset="0"/>
              <a:cs typeface="Times New Roman" pitchFamily="18" charset="0"/>
            </a:endParaRPr>
          </a:p>
          <a:p>
            <a:pPr>
              <a:buFont typeface="Wingdings" pitchFamily="2" charset="2"/>
              <a:buChar char="Ø"/>
            </a:pPr>
            <a:r>
              <a:rPr lang="en-US" sz="2800" dirty="0">
                <a:solidFill>
                  <a:schemeClr val="accent4">
                    <a:lumMod val="75000"/>
                  </a:schemeClr>
                </a:solidFill>
                <a:latin typeface="Times New Roman" pitchFamily="18" charset="0"/>
                <a:cs typeface="Times New Roman" pitchFamily="18" charset="0"/>
              </a:rPr>
              <a:t>On-off effect</a:t>
            </a:r>
          </a:p>
          <a:p>
            <a:pPr>
              <a:buFont typeface="Wingdings" pitchFamily="2" charset="2"/>
              <a:buChar char="Ø"/>
            </a:pPr>
            <a:r>
              <a:rPr lang="en-US" sz="2800" dirty="0">
                <a:solidFill>
                  <a:schemeClr val="accent4">
                    <a:lumMod val="75000"/>
                  </a:schemeClr>
                </a:solidFill>
                <a:latin typeface="Times New Roman" pitchFamily="18" charset="0"/>
                <a:cs typeface="Times New Roman" pitchFamily="18" charset="0"/>
              </a:rPr>
              <a:t>End of dose deterioration.</a:t>
            </a:r>
          </a:p>
          <a:p>
            <a:pPr>
              <a:buFont typeface="Wingdings" pitchFamily="2" charset="2"/>
              <a:buChar char="Ø"/>
            </a:pPr>
            <a:r>
              <a:rPr lang="en-US" sz="2800" dirty="0">
                <a:solidFill>
                  <a:schemeClr val="accent4">
                    <a:lumMod val="75000"/>
                  </a:schemeClr>
                </a:solidFill>
                <a:latin typeface="Times New Roman" pitchFamily="18" charset="0"/>
                <a:cs typeface="Times New Roman" pitchFamily="18" charset="0"/>
              </a:rPr>
              <a:t>s/e-</a:t>
            </a:r>
            <a:r>
              <a:rPr lang="en-US" sz="2800" dirty="0" err="1">
                <a:solidFill>
                  <a:schemeClr val="accent4">
                    <a:lumMod val="75000"/>
                  </a:schemeClr>
                </a:solidFill>
                <a:latin typeface="Times New Roman" pitchFamily="18" charset="0"/>
                <a:cs typeface="Times New Roman" pitchFamily="18" charset="0"/>
              </a:rPr>
              <a:t>nausea,insomnia,dyskinesias,hallucinations</a:t>
            </a:r>
            <a:r>
              <a:rPr lang="en-US" sz="2800" dirty="0">
                <a:solidFill>
                  <a:schemeClr val="accent4">
                    <a:lumMod val="75000"/>
                  </a:schemeClr>
                </a:solidFill>
                <a:latin typeface="Times New Roman" pitchFamily="18" charset="0"/>
                <a:cs typeface="Times New Roman" pitchFamily="18" charset="0"/>
              </a:rPr>
              <a:t>,</a:t>
            </a:r>
          </a:p>
          <a:p>
            <a:r>
              <a:rPr lang="en-US" sz="2800" dirty="0">
                <a:solidFill>
                  <a:schemeClr val="accent4">
                    <a:lumMod val="75000"/>
                  </a:schemeClr>
                </a:solidFill>
                <a:latin typeface="Times New Roman" pitchFamily="18" charset="0"/>
                <a:cs typeface="Times New Roman" pitchFamily="18" charset="0"/>
              </a:rPr>
              <a:t> vivid </a:t>
            </a:r>
            <a:r>
              <a:rPr lang="en-US" sz="2800" dirty="0" err="1">
                <a:solidFill>
                  <a:schemeClr val="accent4">
                    <a:lumMod val="75000"/>
                  </a:schemeClr>
                </a:solidFill>
                <a:latin typeface="Times New Roman" pitchFamily="18" charset="0"/>
                <a:cs typeface="Times New Roman" pitchFamily="18" charset="0"/>
              </a:rPr>
              <a:t>dreams,orthostatic</a:t>
            </a:r>
            <a:r>
              <a:rPr lang="en-US" sz="2800" dirty="0">
                <a:solidFill>
                  <a:schemeClr val="accent4">
                    <a:lumMod val="75000"/>
                  </a:schemeClr>
                </a:solidFill>
                <a:latin typeface="Times New Roman" pitchFamily="18" charset="0"/>
                <a:cs typeface="Times New Roman" pitchFamily="18" charset="0"/>
              </a:rPr>
              <a:t> hypotension</a:t>
            </a:r>
          </a:p>
        </p:txBody>
      </p:sp>
      <p:pic>
        <p:nvPicPr>
          <p:cNvPr id="84994" name="Picture 2"/>
          <p:cNvPicPr>
            <a:picLocks noChangeAspect="1" noChangeArrowheads="1"/>
          </p:cNvPicPr>
          <p:nvPr/>
        </p:nvPicPr>
        <p:blipFill>
          <a:blip r:embed="rId2" cstate="print"/>
          <a:srcRect/>
          <a:stretch>
            <a:fillRect/>
          </a:stretch>
        </p:blipFill>
        <p:spPr bwMode="auto">
          <a:xfrm>
            <a:off x="7543800" y="4114800"/>
            <a:ext cx="1371600" cy="22860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a:r>
              <a:rPr lang="en-US" sz="4000" b="1" dirty="0">
                <a:solidFill>
                  <a:schemeClr val="accent2"/>
                </a:solidFill>
                <a:latin typeface="Times New Roman" pitchFamily="18" charset="0"/>
                <a:cs typeface="Times New Roman" pitchFamily="18" charset="0"/>
              </a:rPr>
              <a:t>Dopamine Agonists</a:t>
            </a:r>
            <a:br>
              <a:rPr lang="en-US" sz="4000" b="1" dirty="0">
                <a:solidFill>
                  <a:schemeClr val="accent2"/>
                </a:solidFill>
                <a:latin typeface="Times New Roman" pitchFamily="18" charset="0"/>
                <a:cs typeface="Times New Roman" pitchFamily="18" charset="0"/>
              </a:rPr>
            </a:br>
            <a:r>
              <a:rPr lang="en-US" sz="4000" b="1" dirty="0">
                <a:solidFill>
                  <a:schemeClr val="accent2"/>
                </a:solidFill>
                <a:latin typeface="Times New Roman" pitchFamily="18" charset="0"/>
                <a:cs typeface="Times New Roman" pitchFamily="18" charset="0"/>
              </a:rPr>
              <a:t>“Synthetic Dopamine”</a:t>
            </a:r>
          </a:p>
        </p:txBody>
      </p:sp>
      <p:sp>
        <p:nvSpPr>
          <p:cNvPr id="24579" name="Rectangle 3"/>
          <p:cNvSpPr>
            <a:spLocks noGrp="1" noChangeArrowheads="1"/>
          </p:cNvSpPr>
          <p:nvPr>
            <p:ph type="body" idx="1"/>
          </p:nvPr>
        </p:nvSpPr>
        <p:spPr/>
        <p:txBody>
          <a:bodyPr/>
          <a:lstStyle/>
          <a:p>
            <a:pPr>
              <a:buFont typeface="Wingdings" pitchFamily="2" charset="2"/>
              <a:buNone/>
            </a:pPr>
            <a:endParaRPr lang="en-US" dirty="0">
              <a:latin typeface="Times New Roman" pitchFamily="18" charset="0"/>
              <a:cs typeface="Times New Roman" pitchFamily="18" charset="0"/>
            </a:endParaRPr>
          </a:p>
          <a:p>
            <a:r>
              <a:rPr lang="en-US" dirty="0" err="1">
                <a:solidFill>
                  <a:schemeClr val="accent4">
                    <a:lumMod val="75000"/>
                  </a:schemeClr>
                </a:solidFill>
                <a:latin typeface="Times New Roman" pitchFamily="18" charset="0"/>
                <a:cs typeface="Times New Roman" pitchFamily="18" charset="0"/>
              </a:rPr>
              <a:t>Bromocriptine</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Mesylate</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Parlodel</a:t>
            </a:r>
            <a:r>
              <a:rPr lang="en-US" dirty="0">
                <a:solidFill>
                  <a:schemeClr val="accent4">
                    <a:lumMod val="75000"/>
                  </a:schemeClr>
                </a:solidFill>
                <a:latin typeface="Times New Roman" pitchFamily="18" charset="0"/>
                <a:cs typeface="Times New Roman" pitchFamily="18" charset="0"/>
              </a:rPr>
              <a:t>)</a:t>
            </a:r>
          </a:p>
          <a:p>
            <a:r>
              <a:rPr lang="en-US" dirty="0" err="1">
                <a:solidFill>
                  <a:schemeClr val="accent4">
                    <a:lumMod val="75000"/>
                  </a:schemeClr>
                </a:solidFill>
                <a:latin typeface="Times New Roman" pitchFamily="18" charset="0"/>
                <a:cs typeface="Times New Roman" pitchFamily="18" charset="0"/>
              </a:rPr>
              <a:t>Pergolide</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Mesylate</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Permax</a:t>
            </a:r>
            <a:r>
              <a:rPr lang="en-US" dirty="0">
                <a:solidFill>
                  <a:schemeClr val="accent4">
                    <a:lumMod val="75000"/>
                  </a:schemeClr>
                </a:solidFill>
                <a:latin typeface="Times New Roman" pitchFamily="18" charset="0"/>
                <a:cs typeface="Times New Roman" pitchFamily="18" charset="0"/>
              </a:rPr>
              <a:t>)</a:t>
            </a:r>
          </a:p>
          <a:p>
            <a:r>
              <a:rPr lang="en-US" dirty="0" err="1">
                <a:solidFill>
                  <a:schemeClr val="accent4">
                    <a:lumMod val="75000"/>
                  </a:schemeClr>
                </a:solidFill>
                <a:latin typeface="Times New Roman" pitchFamily="18" charset="0"/>
                <a:cs typeface="Times New Roman" pitchFamily="18" charset="0"/>
              </a:rPr>
              <a:t>Pramipexol</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Mirapex</a:t>
            </a:r>
            <a:r>
              <a:rPr lang="en-US" dirty="0">
                <a:solidFill>
                  <a:schemeClr val="accent4">
                    <a:lumMod val="75000"/>
                  </a:schemeClr>
                </a:solidFill>
                <a:latin typeface="Times New Roman" pitchFamily="18" charset="0"/>
                <a:cs typeface="Times New Roman" pitchFamily="18" charset="0"/>
              </a:rPr>
              <a:t>)</a:t>
            </a:r>
          </a:p>
          <a:p>
            <a:r>
              <a:rPr lang="en-US" dirty="0" err="1">
                <a:solidFill>
                  <a:schemeClr val="accent4">
                    <a:lumMod val="75000"/>
                  </a:schemeClr>
                </a:solidFill>
                <a:latin typeface="Times New Roman" pitchFamily="18" charset="0"/>
                <a:cs typeface="Times New Roman" pitchFamily="18" charset="0"/>
              </a:rPr>
              <a:t>Ropinirole</a:t>
            </a:r>
            <a:r>
              <a:rPr lang="en-US" dirty="0">
                <a:solidFill>
                  <a:schemeClr val="accent4">
                    <a:lumMod val="75000"/>
                  </a:schemeClr>
                </a:solidFill>
                <a:latin typeface="Times New Roman" pitchFamily="18" charset="0"/>
                <a:cs typeface="Times New Roman" pitchFamily="18" charset="0"/>
              </a:rPr>
              <a:t> HCL (</a:t>
            </a:r>
            <a:r>
              <a:rPr lang="en-US" dirty="0" err="1">
                <a:solidFill>
                  <a:schemeClr val="accent4">
                    <a:lumMod val="75000"/>
                  </a:schemeClr>
                </a:solidFill>
                <a:latin typeface="Times New Roman" pitchFamily="18" charset="0"/>
                <a:cs typeface="Times New Roman" pitchFamily="18" charset="0"/>
              </a:rPr>
              <a:t>Requip</a:t>
            </a:r>
            <a:r>
              <a:rPr lang="en-US" dirty="0">
                <a:solidFill>
                  <a:schemeClr val="accent4">
                    <a:lumMod val="75000"/>
                  </a:schemeClr>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latin typeface="Times New Roman" pitchFamily="18" charset="0"/>
                <a:cs typeface="Times New Roman" pitchFamily="18" charset="0"/>
              </a:rPr>
              <a:t>Dopamine Agonists</a:t>
            </a:r>
          </a:p>
        </p:txBody>
      </p:sp>
      <p:sp>
        <p:nvSpPr>
          <p:cNvPr id="25603" name="Rectangle 3"/>
          <p:cNvSpPr>
            <a:spLocks noGrp="1" noChangeArrowheads="1"/>
          </p:cNvSpPr>
          <p:nvPr>
            <p:ph type="body" idx="1"/>
          </p:nvPr>
        </p:nvSpPr>
        <p:spPr/>
        <p:txBody>
          <a:bodyPr>
            <a:normAutofit lnSpcReduction="10000"/>
          </a:bodyPr>
          <a:lstStyle/>
          <a:p>
            <a:pPr>
              <a:lnSpc>
                <a:spcPct val="90000"/>
              </a:lnSpc>
            </a:pPr>
            <a:r>
              <a:rPr lang="en-US" sz="2400" dirty="0" err="1">
                <a:solidFill>
                  <a:schemeClr val="accent4">
                    <a:lumMod val="75000"/>
                  </a:schemeClr>
                </a:solidFill>
                <a:latin typeface="Times New Roman" pitchFamily="18" charset="0"/>
                <a:cs typeface="Times New Roman" pitchFamily="18" charset="0"/>
              </a:rPr>
              <a:t>Monotherapy</a:t>
            </a:r>
            <a:r>
              <a:rPr lang="en-US" sz="2400" dirty="0">
                <a:solidFill>
                  <a:schemeClr val="accent4">
                    <a:lumMod val="75000"/>
                  </a:schemeClr>
                </a:solidFill>
                <a:latin typeface="Times New Roman" pitchFamily="18" charset="0"/>
                <a:cs typeface="Times New Roman" pitchFamily="18" charset="0"/>
              </a:rPr>
              <a:t> or combination</a:t>
            </a:r>
          </a:p>
          <a:p>
            <a:pPr>
              <a:lnSpc>
                <a:spcPct val="90000"/>
              </a:lnSpc>
            </a:pPr>
            <a:r>
              <a:rPr lang="en-US" sz="2400" dirty="0">
                <a:solidFill>
                  <a:schemeClr val="accent4">
                    <a:lumMod val="75000"/>
                  </a:schemeClr>
                </a:solidFill>
                <a:latin typeface="Times New Roman" pitchFamily="18" charset="0"/>
                <a:cs typeface="Times New Roman" pitchFamily="18" charset="0"/>
              </a:rPr>
              <a:t>Direct action on post-synaptic dopamine </a:t>
            </a:r>
            <a:r>
              <a:rPr lang="en-US" sz="2400" dirty="0" err="1">
                <a:solidFill>
                  <a:schemeClr val="accent4">
                    <a:lumMod val="75000"/>
                  </a:schemeClr>
                </a:solidFill>
                <a:latin typeface="Times New Roman" pitchFamily="18" charset="0"/>
                <a:cs typeface="Times New Roman" pitchFamily="18" charset="0"/>
              </a:rPr>
              <a:t>receptors.These</a:t>
            </a:r>
            <a:r>
              <a:rPr lang="en-US" sz="2400" dirty="0">
                <a:solidFill>
                  <a:schemeClr val="accent4">
                    <a:lumMod val="75000"/>
                  </a:schemeClr>
                </a:solidFill>
                <a:latin typeface="Times New Roman" pitchFamily="18" charset="0"/>
                <a:cs typeface="Times New Roman" pitchFamily="18" charset="0"/>
              </a:rPr>
              <a:t> drugs activate dopamine receptor</a:t>
            </a:r>
          </a:p>
          <a:p>
            <a:pPr>
              <a:lnSpc>
                <a:spcPct val="90000"/>
              </a:lnSpc>
            </a:pPr>
            <a:r>
              <a:rPr lang="en-US" sz="2400" dirty="0">
                <a:solidFill>
                  <a:schemeClr val="accent4">
                    <a:lumMod val="75000"/>
                  </a:schemeClr>
                </a:solidFill>
                <a:latin typeface="Times New Roman" pitchFamily="18" charset="0"/>
                <a:cs typeface="Times New Roman" pitchFamily="18" charset="0"/>
              </a:rPr>
              <a:t>Are </a:t>
            </a:r>
            <a:r>
              <a:rPr lang="en-US" sz="2400" dirty="0" err="1">
                <a:solidFill>
                  <a:schemeClr val="accent4">
                    <a:lumMod val="75000"/>
                  </a:schemeClr>
                </a:solidFill>
                <a:latin typeface="Times New Roman" pitchFamily="18" charset="0"/>
                <a:cs typeface="Times New Roman" pitchFamily="18" charset="0"/>
              </a:rPr>
              <a:t>particulary</a:t>
            </a:r>
            <a:r>
              <a:rPr lang="en-US" sz="2400" dirty="0">
                <a:solidFill>
                  <a:schemeClr val="accent4">
                    <a:lumMod val="75000"/>
                  </a:schemeClr>
                </a:solidFill>
                <a:latin typeface="Times New Roman" pitchFamily="18" charset="0"/>
                <a:cs typeface="Times New Roman" pitchFamily="18" charset="0"/>
              </a:rPr>
              <a:t> </a:t>
            </a:r>
            <a:r>
              <a:rPr lang="en-US" sz="2400" dirty="0" err="1">
                <a:solidFill>
                  <a:schemeClr val="accent4">
                    <a:lumMod val="75000"/>
                  </a:schemeClr>
                </a:solidFill>
                <a:latin typeface="Times New Roman" pitchFamily="18" charset="0"/>
                <a:cs typeface="Times New Roman" pitchFamily="18" charset="0"/>
              </a:rPr>
              <a:t>usefull</a:t>
            </a:r>
            <a:r>
              <a:rPr lang="en-US" sz="2400" dirty="0">
                <a:solidFill>
                  <a:schemeClr val="accent4">
                    <a:lumMod val="75000"/>
                  </a:schemeClr>
                </a:solidFill>
                <a:latin typeface="Times New Roman" pitchFamily="18" charset="0"/>
                <a:cs typeface="Times New Roman" pitchFamily="18" charset="0"/>
              </a:rPr>
              <a:t> for:</a:t>
            </a:r>
          </a:p>
          <a:p>
            <a:pPr lvl="1">
              <a:lnSpc>
                <a:spcPct val="90000"/>
              </a:lnSpc>
            </a:pPr>
            <a:r>
              <a:rPr lang="en-US" sz="2000" dirty="0">
                <a:solidFill>
                  <a:schemeClr val="accent4">
                    <a:lumMod val="75000"/>
                  </a:schemeClr>
                </a:solidFill>
                <a:latin typeface="Times New Roman" pitchFamily="18" charset="0"/>
                <a:cs typeface="Times New Roman" pitchFamily="18" charset="0"/>
              </a:rPr>
              <a:t>Prolonging the effective treatment period in patients with deteriorating response.</a:t>
            </a:r>
          </a:p>
          <a:p>
            <a:pPr lvl="1">
              <a:lnSpc>
                <a:spcPct val="90000"/>
              </a:lnSpc>
            </a:pPr>
            <a:r>
              <a:rPr lang="en-US" sz="2000" dirty="0">
                <a:solidFill>
                  <a:schemeClr val="accent4">
                    <a:lumMod val="75000"/>
                  </a:schemeClr>
                </a:solidFill>
                <a:latin typeface="Times New Roman" pitchFamily="18" charset="0"/>
                <a:cs typeface="Times New Roman" pitchFamily="18" charset="0"/>
              </a:rPr>
              <a:t>Delaying the onset of L-dopa therapy.  Particularly in younger patients.</a:t>
            </a:r>
          </a:p>
          <a:p>
            <a:pPr lvl="1">
              <a:lnSpc>
                <a:spcPct val="90000"/>
              </a:lnSpc>
            </a:pPr>
            <a:r>
              <a:rPr lang="en-US" sz="2000" dirty="0">
                <a:solidFill>
                  <a:schemeClr val="accent4">
                    <a:lumMod val="75000"/>
                  </a:schemeClr>
                </a:solidFill>
                <a:latin typeface="Times New Roman" pitchFamily="18" charset="0"/>
                <a:cs typeface="Times New Roman" pitchFamily="18" charset="0"/>
              </a:rPr>
              <a:t>Treating patients who cannot tolerate high doses of L-dopa.</a:t>
            </a:r>
          </a:p>
          <a:p>
            <a:pPr>
              <a:lnSpc>
                <a:spcPct val="90000"/>
              </a:lnSpc>
            </a:pPr>
            <a:r>
              <a:rPr lang="en-US" sz="2400" dirty="0">
                <a:solidFill>
                  <a:schemeClr val="accent4">
                    <a:lumMod val="75000"/>
                  </a:schemeClr>
                </a:solidFill>
                <a:latin typeface="Times New Roman" pitchFamily="18" charset="0"/>
                <a:cs typeface="Times New Roman" pitchFamily="18" charset="0"/>
              </a:rPr>
              <a:t>Associated with more side effects than L-dopa</a:t>
            </a:r>
          </a:p>
          <a:p>
            <a:pPr>
              <a:lnSpc>
                <a:spcPct val="90000"/>
              </a:lnSpc>
            </a:pPr>
            <a:r>
              <a:rPr lang="en-US" sz="2400" dirty="0">
                <a:solidFill>
                  <a:schemeClr val="accent4">
                    <a:lumMod val="75000"/>
                  </a:schemeClr>
                </a:solidFill>
                <a:latin typeface="Times New Roman" pitchFamily="18" charset="0"/>
                <a:cs typeface="Times New Roman" pitchFamily="18" charset="0"/>
              </a:rPr>
              <a:t>Potential adverse effects include somnolence, </a:t>
            </a:r>
            <a:r>
              <a:rPr lang="en-US" sz="2400" dirty="0" err="1">
                <a:solidFill>
                  <a:schemeClr val="accent4">
                    <a:lumMod val="75000"/>
                  </a:schemeClr>
                </a:solidFill>
                <a:latin typeface="Times New Roman" pitchFamily="18" charset="0"/>
                <a:cs typeface="Times New Roman" pitchFamily="18" charset="0"/>
              </a:rPr>
              <a:t>dyskinesias</a:t>
            </a:r>
            <a:r>
              <a:rPr lang="en-US" sz="2400" dirty="0">
                <a:solidFill>
                  <a:schemeClr val="accent4">
                    <a:lumMod val="75000"/>
                  </a:schemeClr>
                </a:solidFill>
                <a:latin typeface="Times New Roman" pitchFamily="18" charset="0"/>
                <a:cs typeface="Times New Roman" pitchFamily="18" charset="0"/>
              </a:rPr>
              <a:t>, nausea, vomiting, orthostatic hypotension, nightmares, hallucinations, confusion, dizziness, </a:t>
            </a:r>
            <a:r>
              <a:rPr lang="en-US" sz="2400" dirty="0" err="1">
                <a:solidFill>
                  <a:schemeClr val="accent4">
                    <a:lumMod val="75000"/>
                  </a:schemeClr>
                </a:solidFill>
                <a:latin typeface="Times New Roman" pitchFamily="18" charset="0"/>
                <a:cs typeface="Times New Roman" pitchFamily="18" charset="0"/>
              </a:rPr>
              <a:t>hypersexuality</a:t>
            </a:r>
            <a:r>
              <a:rPr lang="en-US" sz="2400" dirty="0">
                <a:solidFill>
                  <a:schemeClr val="accent4">
                    <a:lumMod val="75000"/>
                  </a:schemeClr>
                </a:solidFill>
                <a:latin typeface="Times New Roman" pitchFamily="18" charset="0"/>
                <a:cs typeface="Times New Roman" pitchFamily="18" charset="0"/>
              </a:rPr>
              <a:t>, compulsive gambling</a:t>
            </a:r>
          </a:p>
          <a:p>
            <a:pPr>
              <a:lnSpc>
                <a:spcPct val="90000"/>
              </a:lnSpc>
              <a:buFont typeface="Wingdings" pitchFamily="2" charset="2"/>
              <a:buNone/>
            </a:pPr>
            <a:endParaRPr lang="en-US" sz="24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latin typeface="Times New Roman" pitchFamily="18" charset="0"/>
                <a:cs typeface="Times New Roman" pitchFamily="18" charset="0"/>
              </a:rPr>
              <a:t>Ergot Agonist Dosing</a:t>
            </a:r>
          </a:p>
        </p:txBody>
      </p:sp>
      <p:sp>
        <p:nvSpPr>
          <p:cNvPr id="36867" name="Rectangle 3"/>
          <p:cNvSpPr>
            <a:spLocks noGrp="1" noChangeArrowheads="1"/>
          </p:cNvSpPr>
          <p:nvPr>
            <p:ph type="body" idx="1"/>
          </p:nvPr>
        </p:nvSpPr>
        <p:spPr/>
        <p:txBody>
          <a:bodyPr>
            <a:normAutofit fontScale="92500" lnSpcReduction="10000"/>
          </a:bodyPr>
          <a:lstStyle/>
          <a:p>
            <a:pPr>
              <a:lnSpc>
                <a:spcPct val="90000"/>
              </a:lnSpc>
            </a:pPr>
            <a:r>
              <a:rPr lang="en-US" sz="2400" b="1" dirty="0" err="1">
                <a:solidFill>
                  <a:schemeClr val="accent4">
                    <a:lumMod val="75000"/>
                  </a:schemeClr>
                </a:solidFill>
                <a:latin typeface="Times New Roman" pitchFamily="18" charset="0"/>
                <a:cs typeface="Times New Roman" pitchFamily="18" charset="0"/>
              </a:rPr>
              <a:t>Bromocriptine</a:t>
            </a:r>
            <a:r>
              <a:rPr lang="en-US" sz="2400" b="1" dirty="0">
                <a:solidFill>
                  <a:schemeClr val="accent4">
                    <a:lumMod val="75000"/>
                  </a:schemeClr>
                </a:solidFill>
                <a:latin typeface="Times New Roman" pitchFamily="18" charset="0"/>
                <a:cs typeface="Times New Roman" pitchFamily="18" charset="0"/>
              </a:rPr>
              <a:t> (</a:t>
            </a:r>
            <a:r>
              <a:rPr lang="en-US" sz="2400" b="1" dirty="0" err="1">
                <a:solidFill>
                  <a:schemeClr val="accent4">
                    <a:lumMod val="75000"/>
                  </a:schemeClr>
                </a:solidFill>
                <a:latin typeface="Times New Roman" pitchFamily="18" charset="0"/>
                <a:cs typeface="Times New Roman" pitchFamily="18" charset="0"/>
              </a:rPr>
              <a:t>Parlodel</a:t>
            </a:r>
            <a:r>
              <a:rPr lang="en-US" sz="2400" b="1" dirty="0">
                <a:solidFill>
                  <a:schemeClr val="accent4">
                    <a:lumMod val="75000"/>
                  </a:schemeClr>
                </a:solidFill>
                <a:latin typeface="Times New Roman" pitchFamily="18" charset="0"/>
                <a:cs typeface="Times New Roman" pitchFamily="18" charset="0"/>
              </a:rPr>
              <a:t>)</a:t>
            </a:r>
          </a:p>
          <a:p>
            <a:pPr lvl="1">
              <a:lnSpc>
                <a:spcPct val="90000"/>
              </a:lnSpc>
            </a:pPr>
            <a:r>
              <a:rPr lang="en-US" sz="2000" dirty="0">
                <a:solidFill>
                  <a:schemeClr val="accent4">
                    <a:lumMod val="75000"/>
                  </a:schemeClr>
                </a:solidFill>
                <a:latin typeface="Times New Roman" pitchFamily="18" charset="0"/>
                <a:cs typeface="Times New Roman" pitchFamily="18" charset="0"/>
              </a:rPr>
              <a:t>Partial agonist</a:t>
            </a:r>
          </a:p>
          <a:p>
            <a:pPr lvl="1">
              <a:lnSpc>
                <a:spcPct val="90000"/>
              </a:lnSpc>
            </a:pPr>
            <a:r>
              <a:rPr lang="en-US" sz="2000" dirty="0">
                <a:solidFill>
                  <a:schemeClr val="accent4">
                    <a:lumMod val="75000"/>
                  </a:schemeClr>
                </a:solidFill>
                <a:latin typeface="Times New Roman" pitchFamily="18" charset="0"/>
                <a:cs typeface="Times New Roman" pitchFamily="18" charset="0"/>
              </a:rPr>
              <a:t>Initial 1.25mg QD-BID</a:t>
            </a:r>
          </a:p>
          <a:p>
            <a:pPr lvl="1">
              <a:lnSpc>
                <a:spcPct val="90000"/>
              </a:lnSpc>
            </a:pPr>
            <a:r>
              <a:rPr lang="en-US" sz="2000" dirty="0">
                <a:solidFill>
                  <a:schemeClr val="accent4">
                    <a:lumMod val="75000"/>
                  </a:schemeClr>
                </a:solidFill>
                <a:latin typeface="Times New Roman" pitchFamily="18" charset="0"/>
                <a:cs typeface="Times New Roman" pitchFamily="18" charset="0"/>
              </a:rPr>
              <a:t>Titrate 1.25mg to 2.5mg/d every week</a:t>
            </a:r>
          </a:p>
          <a:p>
            <a:pPr lvl="1">
              <a:lnSpc>
                <a:spcPct val="90000"/>
              </a:lnSpc>
            </a:pPr>
            <a:r>
              <a:rPr lang="en-US" sz="2000" dirty="0">
                <a:solidFill>
                  <a:schemeClr val="accent4">
                    <a:lumMod val="75000"/>
                  </a:schemeClr>
                </a:solidFill>
                <a:latin typeface="Times New Roman" pitchFamily="18" charset="0"/>
                <a:cs typeface="Times New Roman" pitchFamily="18" charset="0"/>
              </a:rPr>
              <a:t>Average dose &lt;30mg/day.  Some patients may require up to 120mg/day</a:t>
            </a:r>
          </a:p>
          <a:p>
            <a:pPr lvl="2">
              <a:lnSpc>
                <a:spcPct val="90000"/>
              </a:lnSpc>
            </a:pPr>
            <a:endParaRPr lang="en-US" sz="1800" dirty="0">
              <a:solidFill>
                <a:schemeClr val="accent4">
                  <a:lumMod val="75000"/>
                </a:schemeClr>
              </a:solidFill>
              <a:latin typeface="Times New Roman" pitchFamily="18" charset="0"/>
              <a:cs typeface="Times New Roman" pitchFamily="18" charset="0"/>
            </a:endParaRPr>
          </a:p>
          <a:p>
            <a:pPr>
              <a:lnSpc>
                <a:spcPct val="90000"/>
              </a:lnSpc>
            </a:pPr>
            <a:r>
              <a:rPr lang="en-US" sz="2400" b="1" dirty="0" err="1">
                <a:solidFill>
                  <a:schemeClr val="accent4">
                    <a:lumMod val="75000"/>
                  </a:schemeClr>
                </a:solidFill>
                <a:latin typeface="Times New Roman" pitchFamily="18" charset="0"/>
                <a:cs typeface="Times New Roman" pitchFamily="18" charset="0"/>
              </a:rPr>
              <a:t>Pergolide</a:t>
            </a:r>
            <a:r>
              <a:rPr lang="en-US" sz="2400" b="1" dirty="0">
                <a:solidFill>
                  <a:schemeClr val="accent4">
                    <a:lumMod val="75000"/>
                  </a:schemeClr>
                </a:solidFill>
                <a:latin typeface="Times New Roman" pitchFamily="18" charset="0"/>
                <a:cs typeface="Times New Roman" pitchFamily="18" charset="0"/>
              </a:rPr>
              <a:t> (</a:t>
            </a:r>
            <a:r>
              <a:rPr lang="en-US" sz="2400" b="1" dirty="0" err="1">
                <a:solidFill>
                  <a:schemeClr val="accent4">
                    <a:lumMod val="75000"/>
                  </a:schemeClr>
                </a:solidFill>
                <a:latin typeface="Times New Roman" pitchFamily="18" charset="0"/>
                <a:cs typeface="Times New Roman" pitchFamily="18" charset="0"/>
              </a:rPr>
              <a:t>Permax</a:t>
            </a:r>
            <a:r>
              <a:rPr lang="en-US" sz="2400" b="1" dirty="0">
                <a:solidFill>
                  <a:schemeClr val="accent4">
                    <a:lumMod val="75000"/>
                  </a:schemeClr>
                </a:solidFill>
                <a:latin typeface="Times New Roman" pitchFamily="18" charset="0"/>
                <a:cs typeface="Times New Roman" pitchFamily="18" charset="0"/>
              </a:rPr>
              <a:t>)</a:t>
            </a:r>
          </a:p>
          <a:p>
            <a:pPr lvl="1">
              <a:lnSpc>
                <a:spcPct val="90000"/>
              </a:lnSpc>
            </a:pPr>
            <a:r>
              <a:rPr lang="en-US" sz="2000" dirty="0">
                <a:solidFill>
                  <a:schemeClr val="accent4">
                    <a:lumMod val="75000"/>
                  </a:schemeClr>
                </a:solidFill>
                <a:latin typeface="Times New Roman" pitchFamily="18" charset="0"/>
                <a:cs typeface="Times New Roman" pitchFamily="18" charset="0"/>
              </a:rPr>
              <a:t>Full agonist</a:t>
            </a:r>
          </a:p>
          <a:p>
            <a:pPr lvl="1">
              <a:lnSpc>
                <a:spcPct val="90000"/>
              </a:lnSpc>
            </a:pPr>
            <a:r>
              <a:rPr lang="en-US" sz="2000" dirty="0">
                <a:solidFill>
                  <a:schemeClr val="accent4">
                    <a:lumMod val="75000"/>
                  </a:schemeClr>
                </a:solidFill>
                <a:latin typeface="Times New Roman" pitchFamily="18" charset="0"/>
                <a:cs typeface="Times New Roman" pitchFamily="18" charset="0"/>
              </a:rPr>
              <a:t>13 times more potent than </a:t>
            </a:r>
            <a:r>
              <a:rPr lang="en-US" sz="2000" dirty="0" err="1">
                <a:solidFill>
                  <a:schemeClr val="accent4">
                    <a:lumMod val="75000"/>
                  </a:schemeClr>
                </a:solidFill>
                <a:latin typeface="Times New Roman" pitchFamily="18" charset="0"/>
                <a:cs typeface="Times New Roman" pitchFamily="18" charset="0"/>
              </a:rPr>
              <a:t>bromocriptine</a:t>
            </a:r>
            <a:endParaRPr lang="en-US" sz="2000" dirty="0">
              <a:solidFill>
                <a:schemeClr val="accent4">
                  <a:lumMod val="75000"/>
                </a:schemeClr>
              </a:solidFill>
              <a:latin typeface="Times New Roman" pitchFamily="18" charset="0"/>
              <a:cs typeface="Times New Roman" pitchFamily="18" charset="0"/>
            </a:endParaRPr>
          </a:p>
          <a:p>
            <a:pPr lvl="1">
              <a:lnSpc>
                <a:spcPct val="90000"/>
              </a:lnSpc>
            </a:pPr>
            <a:r>
              <a:rPr lang="en-US" sz="2000" dirty="0">
                <a:solidFill>
                  <a:schemeClr val="accent4">
                    <a:lumMod val="75000"/>
                  </a:schemeClr>
                </a:solidFill>
                <a:latin typeface="Times New Roman" pitchFamily="18" charset="0"/>
                <a:cs typeface="Times New Roman" pitchFamily="18" charset="0"/>
              </a:rPr>
              <a:t>Initial 0.05mg/d for 2 days, increasing by 0.1 to 0.15mg/d every 3 days over a 12 day period</a:t>
            </a:r>
          </a:p>
          <a:p>
            <a:pPr lvl="1">
              <a:lnSpc>
                <a:spcPct val="90000"/>
              </a:lnSpc>
            </a:pPr>
            <a:r>
              <a:rPr lang="en-US" sz="2000" dirty="0">
                <a:solidFill>
                  <a:schemeClr val="accent4">
                    <a:lumMod val="75000"/>
                  </a:schemeClr>
                </a:solidFill>
                <a:latin typeface="Times New Roman" pitchFamily="18" charset="0"/>
                <a:cs typeface="Times New Roman" pitchFamily="18" charset="0"/>
              </a:rPr>
              <a:t>May increase by 0.25mg every 3 days until symptoms are eliminated or adverse effects occur</a:t>
            </a:r>
          </a:p>
          <a:p>
            <a:pPr lvl="1">
              <a:lnSpc>
                <a:spcPct val="90000"/>
              </a:lnSpc>
            </a:pPr>
            <a:r>
              <a:rPr lang="en-US" sz="2000" dirty="0">
                <a:solidFill>
                  <a:schemeClr val="accent4">
                    <a:lumMod val="75000"/>
                  </a:schemeClr>
                </a:solidFill>
                <a:latin typeface="Times New Roman" pitchFamily="18" charset="0"/>
                <a:cs typeface="Times New Roman" pitchFamily="18" charset="0"/>
              </a:rPr>
              <a:t>Mean dose 3mg/d</a:t>
            </a:r>
          </a:p>
          <a:p>
            <a:pPr lvl="1">
              <a:lnSpc>
                <a:spcPct val="90000"/>
              </a:lnSpc>
            </a:pPr>
            <a:r>
              <a:rPr lang="en-US" sz="2000" dirty="0">
                <a:solidFill>
                  <a:schemeClr val="accent4">
                    <a:lumMod val="75000"/>
                  </a:schemeClr>
                </a:solidFill>
                <a:latin typeface="Times New Roman" pitchFamily="18" charset="0"/>
                <a:cs typeface="Times New Roman" pitchFamily="18" charset="0"/>
              </a:rPr>
              <a:t>Linked to fibrotic heart valve changes</a:t>
            </a:r>
          </a:p>
          <a:p>
            <a:pPr>
              <a:lnSpc>
                <a:spcPct val="90000"/>
              </a:lnSpc>
              <a:buFont typeface="Wingdings" pitchFamily="2" charset="2"/>
              <a:buNone/>
            </a:pPr>
            <a:endParaRPr lang="en-US" sz="2400" dirty="0">
              <a:latin typeface="Times New Roman" pitchFamily="18" charset="0"/>
              <a:cs typeface="Times New Roman" pitchFamily="18" charset="0"/>
            </a:endParaRPr>
          </a:p>
          <a:p>
            <a:pPr>
              <a:lnSpc>
                <a:spcPct val="90000"/>
              </a:lnSpc>
              <a:buFont typeface="Wingdings" pitchFamily="2" charset="2"/>
              <a:buNone/>
            </a:pPr>
            <a:endParaRPr lang="en-US" sz="2400" dirty="0">
              <a:latin typeface="Times New Roman" pitchFamily="18" charset="0"/>
              <a:cs typeface="Times New Roman" pitchFamily="18" charset="0"/>
            </a:endParaRPr>
          </a:p>
          <a:p>
            <a:pPr lvl="1">
              <a:lnSpc>
                <a:spcPct val="90000"/>
              </a:lnSpc>
            </a:pPr>
            <a:endParaRPr lang="en-US"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lnSpcReduction="10000"/>
          </a:bodyPr>
          <a:lstStyle/>
          <a:p>
            <a:pPr marL="1630363" lvl="1" indent="-762000">
              <a:buClr>
                <a:srgbClr val="6699FF"/>
              </a:buClr>
              <a:buSzPct val="130000"/>
              <a:buFont typeface="Wingdings" pitchFamily="2" charset="2"/>
              <a:buChar char="§"/>
            </a:pPr>
            <a:r>
              <a:rPr lang="fi-FI" sz="3200" dirty="0">
                <a:solidFill>
                  <a:schemeClr val="accent4">
                    <a:lumMod val="75000"/>
                  </a:schemeClr>
                </a:solidFill>
                <a:latin typeface="Times New Roman" pitchFamily="18" charset="0"/>
                <a:cs typeface="Times New Roman" pitchFamily="18" charset="0"/>
              </a:rPr>
              <a:t>The most common movement disorder affecting 1-2 % of the general population over the age of 55 years.</a:t>
            </a:r>
          </a:p>
          <a:p>
            <a:pPr marL="1630363" lvl="1" indent="-762000">
              <a:buClr>
                <a:srgbClr val="6699FF"/>
              </a:buClr>
              <a:buSzPct val="130000"/>
              <a:buFont typeface="Wingdings" pitchFamily="2" charset="2"/>
              <a:buChar char="§"/>
            </a:pPr>
            <a:r>
              <a:rPr lang="fi-FI" sz="3200" dirty="0">
                <a:solidFill>
                  <a:schemeClr val="accent4">
                    <a:lumMod val="75000"/>
                  </a:schemeClr>
                </a:solidFill>
                <a:latin typeface="Times New Roman" pitchFamily="18" charset="0"/>
                <a:cs typeface="Times New Roman" pitchFamily="18" charset="0"/>
              </a:rPr>
              <a:t>Juvenile onset &lt; 1% cases(&lt; 21 yrs)</a:t>
            </a:r>
          </a:p>
          <a:p>
            <a:pPr marL="1630363" lvl="1" indent="-762000">
              <a:buClr>
                <a:srgbClr val="6699FF"/>
              </a:buClr>
              <a:buSzPct val="130000"/>
              <a:buFont typeface="Wingdings" pitchFamily="2" charset="2"/>
              <a:buChar char="§"/>
            </a:pPr>
            <a:r>
              <a:rPr lang="fi-FI" sz="3200" dirty="0">
                <a:solidFill>
                  <a:schemeClr val="accent4">
                    <a:lumMod val="75000"/>
                  </a:schemeClr>
                </a:solidFill>
                <a:latin typeface="Times New Roman" pitchFamily="18" charset="0"/>
                <a:cs typeface="Times New Roman" pitchFamily="18" charset="0"/>
              </a:rPr>
              <a:t>Young onset 20-40yrs</a:t>
            </a:r>
          </a:p>
          <a:p>
            <a:pPr marL="1630363" lvl="1" indent="-762000">
              <a:buClr>
                <a:srgbClr val="6699FF"/>
              </a:buClr>
              <a:buSzPct val="130000"/>
              <a:buFont typeface="Wingdings" pitchFamily="2" charset="2"/>
              <a:buChar char="§"/>
            </a:pPr>
            <a:r>
              <a:rPr lang="fi-FI" sz="3200" dirty="0">
                <a:solidFill>
                  <a:schemeClr val="accent4">
                    <a:lumMod val="75000"/>
                  </a:schemeClr>
                </a:solidFill>
                <a:latin typeface="Times New Roman" pitchFamily="18" charset="0"/>
                <a:cs typeface="Times New Roman" pitchFamily="18" charset="0"/>
              </a:rPr>
              <a:t>Prevalence highest in Europe &amp; North America</a:t>
            </a:r>
          </a:p>
          <a:p>
            <a:pPr marL="1630363" lvl="1" indent="-762000">
              <a:buClr>
                <a:srgbClr val="6699FF"/>
              </a:buClr>
              <a:buSzPct val="130000"/>
              <a:buFont typeface="Wingdings" pitchFamily="2" charset="2"/>
              <a:buChar char="§"/>
            </a:pPr>
            <a:r>
              <a:rPr lang="fi-FI" sz="3200" dirty="0">
                <a:solidFill>
                  <a:schemeClr val="accent4">
                    <a:lumMod val="75000"/>
                  </a:schemeClr>
                </a:solidFill>
                <a:latin typeface="Times New Roman" pitchFamily="18" charset="0"/>
                <a:cs typeface="Times New Roman" pitchFamily="18" charset="0"/>
              </a:rPr>
              <a:t>Men &gt; Women(1.5 times)</a:t>
            </a:r>
          </a:p>
          <a:p>
            <a:pPr marL="1630363" lvl="1" indent="-762000">
              <a:buClr>
                <a:srgbClr val="6699FF"/>
              </a:buClr>
              <a:buSzPct val="130000"/>
              <a:buFont typeface="Wingdings" pitchFamily="2" charset="2"/>
              <a:buChar char="§"/>
            </a:pPr>
            <a:r>
              <a:rPr lang="fi-FI" sz="3200" dirty="0">
                <a:solidFill>
                  <a:schemeClr val="accent4">
                    <a:lumMod val="75000"/>
                  </a:schemeClr>
                </a:solidFill>
                <a:latin typeface="Times New Roman" pitchFamily="18" charset="0"/>
                <a:cs typeface="Times New Roman" pitchFamily="18" charset="0"/>
              </a:rPr>
              <a:t>The second most common neurodegenerative disorder after Alzheimer´s disease (AD).</a:t>
            </a:r>
          </a:p>
          <a:p>
            <a:endParaRPr lang="en-US"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err="1">
                <a:latin typeface="Times New Roman" pitchFamily="18" charset="0"/>
                <a:cs typeface="Times New Roman" pitchFamily="18" charset="0"/>
              </a:rPr>
              <a:t>Nonergot</a:t>
            </a:r>
            <a:r>
              <a:rPr lang="en-US" dirty="0">
                <a:latin typeface="Times New Roman" pitchFamily="18" charset="0"/>
                <a:cs typeface="Times New Roman" pitchFamily="18" charset="0"/>
              </a:rPr>
              <a:t> Agonist Dosing</a:t>
            </a:r>
          </a:p>
        </p:txBody>
      </p:sp>
      <p:sp>
        <p:nvSpPr>
          <p:cNvPr id="37891" name="Rectangle 3"/>
          <p:cNvSpPr>
            <a:spLocks noGrp="1" noChangeArrowheads="1"/>
          </p:cNvSpPr>
          <p:nvPr>
            <p:ph type="body" idx="1"/>
          </p:nvPr>
        </p:nvSpPr>
        <p:spPr/>
        <p:txBody>
          <a:bodyPr>
            <a:normAutofit lnSpcReduction="10000"/>
          </a:bodyPr>
          <a:lstStyle/>
          <a:p>
            <a:pPr>
              <a:lnSpc>
                <a:spcPct val="80000"/>
              </a:lnSpc>
            </a:pPr>
            <a:r>
              <a:rPr lang="en-US" sz="2800" b="1" dirty="0" err="1">
                <a:solidFill>
                  <a:schemeClr val="accent4">
                    <a:lumMod val="75000"/>
                  </a:schemeClr>
                </a:solidFill>
                <a:latin typeface="Times New Roman" pitchFamily="18" charset="0"/>
                <a:cs typeface="Times New Roman" pitchFamily="18" charset="0"/>
              </a:rPr>
              <a:t>Pramipexole</a:t>
            </a:r>
            <a:r>
              <a:rPr lang="en-US" sz="2800" b="1" dirty="0">
                <a:solidFill>
                  <a:schemeClr val="accent4">
                    <a:lumMod val="75000"/>
                  </a:schemeClr>
                </a:solidFill>
                <a:latin typeface="Times New Roman" pitchFamily="18" charset="0"/>
                <a:cs typeface="Times New Roman" pitchFamily="18" charset="0"/>
              </a:rPr>
              <a:t> (</a:t>
            </a:r>
            <a:r>
              <a:rPr lang="en-US" sz="2800" b="1" dirty="0" err="1">
                <a:solidFill>
                  <a:schemeClr val="accent4">
                    <a:lumMod val="75000"/>
                  </a:schemeClr>
                </a:solidFill>
                <a:latin typeface="Times New Roman" pitchFamily="18" charset="0"/>
                <a:cs typeface="Times New Roman" pitchFamily="18" charset="0"/>
              </a:rPr>
              <a:t>Mirapex</a:t>
            </a:r>
            <a:r>
              <a:rPr lang="en-US" sz="2800" dirty="0">
                <a:solidFill>
                  <a:schemeClr val="accent4">
                    <a:lumMod val="75000"/>
                  </a:schemeClr>
                </a:solidFill>
                <a:latin typeface="Times New Roman" pitchFamily="18" charset="0"/>
                <a:cs typeface="Times New Roman" pitchFamily="18" charset="0"/>
              </a:rPr>
              <a:t>)</a:t>
            </a:r>
          </a:p>
          <a:p>
            <a:pPr lvl="1">
              <a:lnSpc>
                <a:spcPct val="80000"/>
              </a:lnSpc>
            </a:pPr>
            <a:r>
              <a:rPr lang="en-US" sz="2400" dirty="0" err="1">
                <a:solidFill>
                  <a:schemeClr val="accent4">
                    <a:lumMod val="75000"/>
                  </a:schemeClr>
                </a:solidFill>
                <a:latin typeface="Times New Roman" pitchFamily="18" charset="0"/>
                <a:cs typeface="Times New Roman" pitchFamily="18" charset="0"/>
              </a:rPr>
              <a:t>Monotherapy</a:t>
            </a:r>
            <a:r>
              <a:rPr lang="en-US" sz="2400" dirty="0">
                <a:solidFill>
                  <a:schemeClr val="accent4">
                    <a:lumMod val="75000"/>
                  </a:schemeClr>
                </a:solidFill>
                <a:latin typeface="Times New Roman" pitchFamily="18" charset="0"/>
                <a:cs typeface="Times New Roman" pitchFamily="18" charset="0"/>
              </a:rPr>
              <a:t> or Adjunct</a:t>
            </a:r>
          </a:p>
          <a:p>
            <a:pPr lvl="1">
              <a:lnSpc>
                <a:spcPct val="80000"/>
              </a:lnSpc>
            </a:pPr>
            <a:r>
              <a:rPr lang="en-US" sz="2400" dirty="0">
                <a:solidFill>
                  <a:schemeClr val="accent4">
                    <a:lumMod val="75000"/>
                  </a:schemeClr>
                </a:solidFill>
                <a:latin typeface="Times New Roman" pitchFamily="18" charset="0"/>
                <a:cs typeface="Times New Roman" pitchFamily="18" charset="0"/>
              </a:rPr>
              <a:t>Initial dose of 0.125 mg TID and increased every 5 to 7 days as tolerated up to 3 to 4.5mg/d</a:t>
            </a:r>
          </a:p>
          <a:p>
            <a:pPr lvl="1">
              <a:lnSpc>
                <a:spcPct val="80000"/>
              </a:lnSpc>
            </a:pPr>
            <a:r>
              <a:rPr lang="en-US" sz="2400" dirty="0">
                <a:solidFill>
                  <a:schemeClr val="accent4">
                    <a:lumMod val="75000"/>
                  </a:schemeClr>
                </a:solidFill>
                <a:latin typeface="Times New Roman" pitchFamily="18" charset="0"/>
                <a:cs typeface="Times New Roman" pitchFamily="18" charset="0"/>
              </a:rPr>
              <a:t>Higher doses are not more effective than 1.5mg/d and are associated with more side effects</a:t>
            </a:r>
          </a:p>
          <a:p>
            <a:pPr lvl="1">
              <a:lnSpc>
                <a:spcPct val="80000"/>
              </a:lnSpc>
            </a:pPr>
            <a:r>
              <a:rPr lang="en-US" sz="2400" dirty="0">
                <a:solidFill>
                  <a:schemeClr val="accent4">
                    <a:lumMod val="75000"/>
                  </a:schemeClr>
                </a:solidFill>
                <a:latin typeface="Times New Roman" pitchFamily="18" charset="0"/>
                <a:cs typeface="Times New Roman" pitchFamily="18" charset="0"/>
              </a:rPr>
              <a:t>Mean 27% reduction of L-</a:t>
            </a:r>
            <a:r>
              <a:rPr lang="en-US" sz="2400" dirty="0" err="1">
                <a:solidFill>
                  <a:schemeClr val="accent4">
                    <a:lumMod val="75000"/>
                  </a:schemeClr>
                </a:solidFill>
                <a:latin typeface="Times New Roman" pitchFamily="18" charset="0"/>
                <a:cs typeface="Times New Roman" pitchFamily="18" charset="0"/>
              </a:rPr>
              <a:t>Dopa</a:t>
            </a:r>
            <a:endParaRPr lang="en-US" sz="2400" dirty="0">
              <a:solidFill>
                <a:schemeClr val="accent4">
                  <a:lumMod val="75000"/>
                </a:schemeClr>
              </a:solidFill>
              <a:latin typeface="Times New Roman" pitchFamily="18" charset="0"/>
              <a:cs typeface="Times New Roman" pitchFamily="18" charset="0"/>
            </a:endParaRPr>
          </a:p>
          <a:p>
            <a:pPr lvl="1">
              <a:lnSpc>
                <a:spcPct val="80000"/>
              </a:lnSpc>
            </a:pPr>
            <a:r>
              <a:rPr lang="en-US" dirty="0">
                <a:solidFill>
                  <a:schemeClr val="accent4">
                    <a:lumMod val="75000"/>
                  </a:schemeClr>
                </a:solidFill>
                <a:latin typeface="Times New Roman" pitchFamily="18" charset="0"/>
                <a:cs typeface="Times New Roman" pitchFamily="18" charset="0"/>
              </a:rPr>
              <a:t>Antidepressant effect due to D3 activity</a:t>
            </a:r>
            <a:endParaRPr lang="en-US" sz="2400" dirty="0">
              <a:solidFill>
                <a:schemeClr val="accent4">
                  <a:lumMod val="75000"/>
                </a:schemeClr>
              </a:solidFill>
              <a:latin typeface="Times New Roman" pitchFamily="18" charset="0"/>
              <a:cs typeface="Times New Roman" pitchFamily="18" charset="0"/>
            </a:endParaRPr>
          </a:p>
          <a:p>
            <a:pPr lvl="1">
              <a:lnSpc>
                <a:spcPct val="80000"/>
              </a:lnSpc>
            </a:pPr>
            <a:r>
              <a:rPr lang="en-US" sz="2400" dirty="0">
                <a:solidFill>
                  <a:schemeClr val="accent4">
                    <a:lumMod val="75000"/>
                  </a:schemeClr>
                </a:solidFill>
                <a:latin typeface="Times New Roman" pitchFamily="18" charset="0"/>
                <a:cs typeface="Times New Roman" pitchFamily="18" charset="0"/>
              </a:rPr>
              <a:t>Decrease dose with renal function impairment</a:t>
            </a:r>
          </a:p>
          <a:p>
            <a:pPr lvl="1">
              <a:lnSpc>
                <a:spcPct val="80000"/>
              </a:lnSpc>
            </a:pPr>
            <a:r>
              <a:rPr lang="en-US" sz="2400" dirty="0">
                <a:solidFill>
                  <a:schemeClr val="accent4">
                    <a:lumMod val="75000"/>
                  </a:schemeClr>
                </a:solidFill>
                <a:latin typeface="Times New Roman" pitchFamily="18" charset="0"/>
                <a:cs typeface="Times New Roman" pitchFamily="18" charset="0"/>
              </a:rPr>
              <a:t>Drugs that are secreted by the cationic transport system may decrease the clearance of </a:t>
            </a:r>
            <a:r>
              <a:rPr lang="en-US" sz="2400" dirty="0" err="1">
                <a:solidFill>
                  <a:schemeClr val="accent4">
                    <a:lumMod val="75000"/>
                  </a:schemeClr>
                </a:solidFill>
                <a:latin typeface="Times New Roman" pitchFamily="18" charset="0"/>
                <a:cs typeface="Times New Roman" pitchFamily="18" charset="0"/>
              </a:rPr>
              <a:t>pramipexole</a:t>
            </a:r>
            <a:r>
              <a:rPr lang="en-US" sz="2400" dirty="0">
                <a:solidFill>
                  <a:schemeClr val="accent4">
                    <a:lumMod val="75000"/>
                  </a:schemeClr>
                </a:solidFill>
                <a:latin typeface="Times New Roman" pitchFamily="18" charset="0"/>
                <a:cs typeface="Times New Roman" pitchFamily="18" charset="0"/>
              </a:rPr>
              <a:t> by 20%.  These include </a:t>
            </a:r>
            <a:r>
              <a:rPr lang="en-US" sz="2400" dirty="0" err="1">
                <a:solidFill>
                  <a:schemeClr val="accent4">
                    <a:lumMod val="75000"/>
                  </a:schemeClr>
                </a:solidFill>
                <a:latin typeface="Times New Roman" pitchFamily="18" charset="0"/>
                <a:cs typeface="Times New Roman" pitchFamily="18" charset="0"/>
              </a:rPr>
              <a:t>cimetidine</a:t>
            </a:r>
            <a:r>
              <a:rPr lang="en-US" sz="2400" dirty="0">
                <a:solidFill>
                  <a:schemeClr val="accent4">
                    <a:lumMod val="75000"/>
                  </a:schemeClr>
                </a:solidFill>
                <a:latin typeface="Times New Roman" pitchFamily="18" charset="0"/>
                <a:cs typeface="Times New Roman" pitchFamily="18" charset="0"/>
              </a:rPr>
              <a:t>, </a:t>
            </a:r>
            <a:r>
              <a:rPr lang="en-US" sz="2400" dirty="0" err="1">
                <a:solidFill>
                  <a:schemeClr val="accent4">
                    <a:lumMod val="75000"/>
                  </a:schemeClr>
                </a:solidFill>
                <a:latin typeface="Times New Roman" pitchFamily="18" charset="0"/>
                <a:cs typeface="Times New Roman" pitchFamily="18" charset="0"/>
              </a:rPr>
              <a:t>diltiazem</a:t>
            </a:r>
            <a:r>
              <a:rPr lang="en-US" sz="2400" dirty="0">
                <a:solidFill>
                  <a:schemeClr val="accent4">
                    <a:lumMod val="75000"/>
                  </a:schemeClr>
                </a:solidFill>
                <a:latin typeface="Times New Roman" pitchFamily="18" charset="0"/>
                <a:cs typeface="Times New Roman" pitchFamily="18" charset="0"/>
              </a:rPr>
              <a:t>, </a:t>
            </a:r>
            <a:r>
              <a:rPr lang="en-US" sz="2400" dirty="0" err="1">
                <a:solidFill>
                  <a:schemeClr val="accent4">
                    <a:lumMod val="75000"/>
                  </a:schemeClr>
                </a:solidFill>
                <a:latin typeface="Times New Roman" pitchFamily="18" charset="0"/>
                <a:cs typeface="Times New Roman" pitchFamily="18" charset="0"/>
              </a:rPr>
              <a:t>quinidine</a:t>
            </a:r>
            <a:r>
              <a:rPr lang="en-US" sz="2400" dirty="0">
                <a:solidFill>
                  <a:schemeClr val="accent4">
                    <a:lumMod val="75000"/>
                  </a:schemeClr>
                </a:solidFill>
                <a:latin typeface="Times New Roman" pitchFamily="18" charset="0"/>
                <a:cs typeface="Times New Roman" pitchFamily="18" charset="0"/>
              </a:rPr>
              <a:t>, quinine, ranitidine, </a:t>
            </a:r>
            <a:r>
              <a:rPr lang="en-US" sz="2400" dirty="0" err="1">
                <a:solidFill>
                  <a:schemeClr val="accent4">
                    <a:lumMod val="75000"/>
                  </a:schemeClr>
                </a:solidFill>
                <a:latin typeface="Times New Roman" pitchFamily="18" charset="0"/>
                <a:cs typeface="Times New Roman" pitchFamily="18" charset="0"/>
              </a:rPr>
              <a:t>triamterene</a:t>
            </a:r>
            <a:r>
              <a:rPr lang="en-US" sz="2400" dirty="0">
                <a:solidFill>
                  <a:schemeClr val="accent4">
                    <a:lumMod val="75000"/>
                  </a:schemeClr>
                </a:solidFill>
                <a:latin typeface="Times New Roman" pitchFamily="18" charset="0"/>
                <a:cs typeface="Times New Roman" pitchFamily="18" charset="0"/>
              </a:rPr>
              <a:t>, and </a:t>
            </a:r>
            <a:r>
              <a:rPr lang="en-US" sz="2400" dirty="0" err="1">
                <a:solidFill>
                  <a:schemeClr val="accent4">
                    <a:lumMod val="75000"/>
                  </a:schemeClr>
                </a:solidFill>
                <a:latin typeface="Times New Roman" pitchFamily="18" charset="0"/>
                <a:cs typeface="Times New Roman" pitchFamily="18" charset="0"/>
              </a:rPr>
              <a:t>verapamil</a:t>
            </a:r>
            <a:r>
              <a:rPr lang="en-US" sz="2400" dirty="0">
                <a:solidFill>
                  <a:schemeClr val="accent4">
                    <a:lumMod val="75000"/>
                  </a:schemeClr>
                </a:solidFill>
                <a:latin typeface="Times New Roman" pitchFamily="18" charset="0"/>
                <a:cs typeface="Times New Roman" pitchFamily="18" charset="0"/>
              </a:rPr>
              <a:t>. </a:t>
            </a:r>
          </a:p>
          <a:p>
            <a:pPr>
              <a:lnSpc>
                <a:spcPct val="80000"/>
              </a:lnSpc>
              <a:buFont typeface="Wingdings" pitchFamily="2" charset="2"/>
              <a:buNone/>
            </a:pPr>
            <a:endParaRPr lang="en-US" sz="2800" dirty="0">
              <a:latin typeface="Times New Roman" pitchFamily="18" charset="0"/>
              <a:cs typeface="Times New Roman" pitchFamily="18" charset="0"/>
            </a:endParaRPr>
          </a:p>
          <a:p>
            <a:pPr lvl="1">
              <a:lnSpc>
                <a:spcPct val="80000"/>
              </a:lnSpc>
            </a:pPr>
            <a:endParaRPr lang="en-US" sz="2400"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err="1">
                <a:latin typeface="Times New Roman" pitchFamily="18" charset="0"/>
                <a:cs typeface="Times New Roman" pitchFamily="18" charset="0"/>
              </a:rPr>
              <a:t>Nonergot</a:t>
            </a:r>
            <a:r>
              <a:rPr lang="en-US" dirty="0">
                <a:latin typeface="Times New Roman" pitchFamily="18" charset="0"/>
                <a:cs typeface="Times New Roman" pitchFamily="18" charset="0"/>
              </a:rPr>
              <a:t> Agonist Dosing</a:t>
            </a:r>
          </a:p>
        </p:txBody>
      </p:sp>
      <p:sp>
        <p:nvSpPr>
          <p:cNvPr id="40963" name="Rectangle 3"/>
          <p:cNvSpPr>
            <a:spLocks noGrp="1" noChangeArrowheads="1"/>
          </p:cNvSpPr>
          <p:nvPr>
            <p:ph type="body" idx="1"/>
          </p:nvPr>
        </p:nvSpPr>
        <p:spPr/>
        <p:txBody>
          <a:bodyPr/>
          <a:lstStyle/>
          <a:p>
            <a:pPr>
              <a:lnSpc>
                <a:spcPct val="90000"/>
              </a:lnSpc>
            </a:pPr>
            <a:r>
              <a:rPr lang="en-US" sz="2400" b="1" dirty="0" err="1">
                <a:solidFill>
                  <a:schemeClr val="accent4">
                    <a:lumMod val="75000"/>
                  </a:schemeClr>
                </a:solidFill>
                <a:latin typeface="Times New Roman" pitchFamily="18" charset="0"/>
                <a:cs typeface="Times New Roman" pitchFamily="18" charset="0"/>
              </a:rPr>
              <a:t>Ropinirole</a:t>
            </a:r>
            <a:r>
              <a:rPr lang="en-US" sz="2400" b="1" dirty="0">
                <a:solidFill>
                  <a:schemeClr val="accent4">
                    <a:lumMod val="75000"/>
                  </a:schemeClr>
                </a:solidFill>
                <a:latin typeface="Times New Roman" pitchFamily="18" charset="0"/>
                <a:cs typeface="Times New Roman" pitchFamily="18" charset="0"/>
              </a:rPr>
              <a:t> (</a:t>
            </a:r>
            <a:r>
              <a:rPr lang="en-US" sz="2400" b="1" dirty="0" err="1">
                <a:solidFill>
                  <a:schemeClr val="accent4">
                    <a:lumMod val="75000"/>
                  </a:schemeClr>
                </a:solidFill>
                <a:latin typeface="Times New Roman" pitchFamily="18" charset="0"/>
                <a:cs typeface="Times New Roman" pitchFamily="18" charset="0"/>
              </a:rPr>
              <a:t>Requip</a:t>
            </a:r>
            <a:r>
              <a:rPr lang="en-US" sz="2400" b="1" dirty="0">
                <a:solidFill>
                  <a:schemeClr val="accent4">
                    <a:lumMod val="75000"/>
                  </a:schemeClr>
                </a:solidFill>
                <a:latin typeface="Times New Roman" pitchFamily="18" charset="0"/>
                <a:cs typeface="Times New Roman" pitchFamily="18" charset="0"/>
              </a:rPr>
              <a:t>) </a:t>
            </a:r>
          </a:p>
          <a:p>
            <a:pPr lvl="1">
              <a:lnSpc>
                <a:spcPct val="90000"/>
              </a:lnSpc>
            </a:pPr>
            <a:r>
              <a:rPr lang="en-US" sz="2000" dirty="0" err="1">
                <a:solidFill>
                  <a:schemeClr val="accent4">
                    <a:lumMod val="75000"/>
                  </a:schemeClr>
                </a:solidFill>
                <a:latin typeface="Times New Roman" pitchFamily="18" charset="0"/>
                <a:cs typeface="Times New Roman" pitchFamily="18" charset="0"/>
              </a:rPr>
              <a:t>Monotherpy</a:t>
            </a:r>
            <a:r>
              <a:rPr lang="en-US" sz="2000" dirty="0">
                <a:solidFill>
                  <a:schemeClr val="accent4">
                    <a:lumMod val="75000"/>
                  </a:schemeClr>
                </a:solidFill>
                <a:latin typeface="Times New Roman" pitchFamily="18" charset="0"/>
                <a:cs typeface="Times New Roman" pitchFamily="18" charset="0"/>
              </a:rPr>
              <a:t> or Adjunct</a:t>
            </a:r>
          </a:p>
          <a:p>
            <a:pPr lvl="1">
              <a:lnSpc>
                <a:spcPct val="90000"/>
              </a:lnSpc>
            </a:pPr>
            <a:r>
              <a:rPr lang="en-US" sz="2000" dirty="0">
                <a:solidFill>
                  <a:schemeClr val="accent4">
                    <a:lumMod val="75000"/>
                  </a:schemeClr>
                </a:solidFill>
                <a:latin typeface="Times New Roman" pitchFamily="18" charset="0"/>
                <a:cs typeface="Times New Roman" pitchFamily="18" charset="0"/>
              </a:rPr>
              <a:t>Initial dose of 0.25mg TID and increased by 0.25mg TID on a weekly basis.  After the fourth week doses may be increased by 1.5mg/d up to 9mg/d.  Further adjustment may be obtained by 3mg/d increases up to 24mg/day</a:t>
            </a:r>
          </a:p>
          <a:p>
            <a:pPr lvl="1">
              <a:lnSpc>
                <a:spcPct val="90000"/>
              </a:lnSpc>
            </a:pPr>
            <a:r>
              <a:rPr lang="en-US" sz="2000" dirty="0">
                <a:solidFill>
                  <a:schemeClr val="accent4">
                    <a:lumMod val="75000"/>
                  </a:schemeClr>
                </a:solidFill>
                <a:latin typeface="Times New Roman" pitchFamily="18" charset="0"/>
                <a:cs typeface="Times New Roman" pitchFamily="18" charset="0"/>
              </a:rPr>
              <a:t>Mean 19% reduction of L-dopa</a:t>
            </a:r>
          </a:p>
          <a:p>
            <a:pPr lvl="1">
              <a:lnSpc>
                <a:spcPct val="90000"/>
              </a:lnSpc>
            </a:pPr>
            <a:r>
              <a:rPr lang="en-US" sz="2000" dirty="0">
                <a:solidFill>
                  <a:schemeClr val="accent4">
                    <a:lumMod val="75000"/>
                  </a:schemeClr>
                </a:solidFill>
                <a:latin typeface="Times New Roman" pitchFamily="18" charset="0"/>
                <a:cs typeface="Times New Roman" pitchFamily="18" charset="0"/>
              </a:rPr>
              <a:t>Drugs that inhibit or induce CYP1A2 will affect the clearance of </a:t>
            </a:r>
            <a:r>
              <a:rPr lang="en-US" sz="2000" dirty="0" err="1">
                <a:solidFill>
                  <a:schemeClr val="accent4">
                    <a:lumMod val="75000"/>
                  </a:schemeClr>
                </a:solidFill>
                <a:latin typeface="Times New Roman" pitchFamily="18" charset="0"/>
                <a:cs typeface="Times New Roman" pitchFamily="18" charset="0"/>
              </a:rPr>
              <a:t>ropinirole</a:t>
            </a:r>
            <a:r>
              <a:rPr lang="en-US" sz="2000" dirty="0">
                <a:solidFill>
                  <a:schemeClr val="accent4">
                    <a:lumMod val="75000"/>
                  </a:schemeClr>
                </a:solidFill>
                <a:latin typeface="Times New Roman" pitchFamily="18" charset="0"/>
                <a:cs typeface="Times New Roman" pitchFamily="18" charset="0"/>
              </a:rPr>
              <a:t>.  Inhibitors such as </a:t>
            </a:r>
            <a:r>
              <a:rPr lang="en-US" sz="2000" dirty="0" err="1">
                <a:solidFill>
                  <a:schemeClr val="accent4">
                    <a:lumMod val="75000"/>
                  </a:schemeClr>
                </a:solidFill>
                <a:latin typeface="Times New Roman" pitchFamily="18" charset="0"/>
                <a:cs typeface="Times New Roman" pitchFamily="18" charset="0"/>
              </a:rPr>
              <a:t>cimetidine</a:t>
            </a:r>
            <a:r>
              <a:rPr lang="en-US" sz="2000" dirty="0">
                <a:solidFill>
                  <a:schemeClr val="accent4">
                    <a:lumMod val="75000"/>
                  </a:schemeClr>
                </a:solidFill>
                <a:latin typeface="Times New Roman" pitchFamily="18" charset="0"/>
                <a:cs typeface="Times New Roman" pitchFamily="18" charset="0"/>
              </a:rPr>
              <a:t>, ciprofloxacin, </a:t>
            </a:r>
            <a:r>
              <a:rPr lang="en-US" sz="2000" dirty="0" err="1">
                <a:solidFill>
                  <a:schemeClr val="accent4">
                    <a:lumMod val="75000"/>
                  </a:schemeClr>
                </a:solidFill>
                <a:latin typeface="Times New Roman" pitchFamily="18" charset="0"/>
                <a:cs typeface="Times New Roman" pitchFamily="18" charset="0"/>
              </a:rPr>
              <a:t>clarithromycin</a:t>
            </a:r>
            <a:r>
              <a:rPr lang="en-US" sz="2000" dirty="0">
                <a:solidFill>
                  <a:schemeClr val="accent4">
                    <a:lumMod val="75000"/>
                  </a:schemeClr>
                </a:solidFill>
                <a:latin typeface="Times New Roman" pitchFamily="18" charset="0"/>
                <a:cs typeface="Times New Roman" pitchFamily="18" charset="0"/>
              </a:rPr>
              <a:t>, </a:t>
            </a:r>
            <a:r>
              <a:rPr lang="en-US" sz="2000" dirty="0" err="1">
                <a:solidFill>
                  <a:schemeClr val="accent4">
                    <a:lumMod val="75000"/>
                  </a:schemeClr>
                </a:solidFill>
                <a:latin typeface="Times New Roman" pitchFamily="18" charset="0"/>
                <a:cs typeface="Times New Roman" pitchFamily="18" charset="0"/>
              </a:rPr>
              <a:t>diltiazem</a:t>
            </a:r>
            <a:r>
              <a:rPr lang="en-US" sz="2000" dirty="0">
                <a:solidFill>
                  <a:schemeClr val="accent4">
                    <a:lumMod val="75000"/>
                  </a:schemeClr>
                </a:solidFill>
                <a:latin typeface="Times New Roman" pitchFamily="18" charset="0"/>
                <a:cs typeface="Times New Roman" pitchFamily="18" charset="0"/>
              </a:rPr>
              <a:t>, </a:t>
            </a:r>
            <a:r>
              <a:rPr lang="en-US" sz="2000" dirty="0" err="1">
                <a:solidFill>
                  <a:schemeClr val="accent4">
                    <a:lumMod val="75000"/>
                  </a:schemeClr>
                </a:solidFill>
                <a:latin typeface="Times New Roman" pitchFamily="18" charset="0"/>
                <a:cs typeface="Times New Roman" pitchFamily="18" charset="0"/>
              </a:rPr>
              <a:t>enoxacin</a:t>
            </a:r>
            <a:r>
              <a:rPr lang="en-US" sz="2000" dirty="0">
                <a:solidFill>
                  <a:schemeClr val="accent4">
                    <a:lumMod val="75000"/>
                  </a:schemeClr>
                </a:solidFill>
                <a:latin typeface="Times New Roman" pitchFamily="18" charset="0"/>
                <a:cs typeface="Times New Roman" pitchFamily="18" charset="0"/>
              </a:rPr>
              <a:t>, erythromycin, </a:t>
            </a:r>
            <a:r>
              <a:rPr lang="en-US" sz="2000" dirty="0" err="1">
                <a:solidFill>
                  <a:schemeClr val="accent4">
                    <a:lumMod val="75000"/>
                  </a:schemeClr>
                </a:solidFill>
                <a:latin typeface="Times New Roman" pitchFamily="18" charset="0"/>
                <a:cs typeface="Times New Roman" pitchFamily="18" charset="0"/>
              </a:rPr>
              <a:t>fluvoxamine</a:t>
            </a:r>
            <a:r>
              <a:rPr lang="en-US" sz="2000" dirty="0">
                <a:solidFill>
                  <a:schemeClr val="accent4">
                    <a:lumMod val="75000"/>
                  </a:schemeClr>
                </a:solidFill>
                <a:latin typeface="Times New Roman" pitchFamily="18" charset="0"/>
                <a:cs typeface="Times New Roman" pitchFamily="18" charset="0"/>
              </a:rPr>
              <a:t>, </a:t>
            </a:r>
            <a:r>
              <a:rPr lang="en-US" sz="2000" dirty="0" err="1">
                <a:solidFill>
                  <a:schemeClr val="accent4">
                    <a:lumMod val="75000"/>
                  </a:schemeClr>
                </a:solidFill>
                <a:latin typeface="Times New Roman" pitchFamily="18" charset="0"/>
                <a:cs typeface="Times New Roman" pitchFamily="18" charset="0"/>
              </a:rPr>
              <a:t>mexiletine</a:t>
            </a:r>
            <a:r>
              <a:rPr lang="en-US" sz="2000" dirty="0">
                <a:solidFill>
                  <a:schemeClr val="accent4">
                    <a:lumMod val="75000"/>
                  </a:schemeClr>
                </a:solidFill>
                <a:latin typeface="Times New Roman" pitchFamily="18" charset="0"/>
                <a:cs typeface="Times New Roman" pitchFamily="18" charset="0"/>
              </a:rPr>
              <a:t>, </a:t>
            </a:r>
            <a:r>
              <a:rPr lang="en-US" sz="2000" dirty="0" err="1">
                <a:solidFill>
                  <a:schemeClr val="accent4">
                    <a:lumMod val="75000"/>
                  </a:schemeClr>
                </a:solidFill>
                <a:latin typeface="Times New Roman" pitchFamily="18" charset="0"/>
                <a:cs typeface="Times New Roman" pitchFamily="18" charset="0"/>
              </a:rPr>
              <a:t>norfloxain</a:t>
            </a:r>
            <a:r>
              <a:rPr lang="en-US" sz="2000" dirty="0">
                <a:solidFill>
                  <a:schemeClr val="accent4">
                    <a:lumMod val="75000"/>
                  </a:schemeClr>
                </a:solidFill>
                <a:latin typeface="Times New Roman" pitchFamily="18" charset="0"/>
                <a:cs typeface="Times New Roman" pitchFamily="18" charset="0"/>
              </a:rPr>
              <a:t>, </a:t>
            </a:r>
            <a:r>
              <a:rPr lang="en-US" sz="2000" dirty="0" err="1">
                <a:solidFill>
                  <a:schemeClr val="accent4">
                    <a:lumMod val="75000"/>
                  </a:schemeClr>
                </a:solidFill>
                <a:latin typeface="Times New Roman" pitchFamily="18" charset="0"/>
                <a:cs typeface="Times New Roman" pitchFamily="18" charset="0"/>
              </a:rPr>
              <a:t>omeprazole</a:t>
            </a:r>
            <a:r>
              <a:rPr lang="en-US" sz="2000" dirty="0">
                <a:solidFill>
                  <a:schemeClr val="accent4">
                    <a:lumMod val="75000"/>
                  </a:schemeClr>
                </a:solidFill>
                <a:latin typeface="Times New Roman" pitchFamily="18" charset="0"/>
                <a:cs typeface="Times New Roman" pitchFamily="18" charset="0"/>
              </a:rPr>
              <a:t>, </a:t>
            </a:r>
            <a:r>
              <a:rPr lang="en-US" sz="2000" dirty="0" err="1">
                <a:solidFill>
                  <a:schemeClr val="accent4">
                    <a:lumMod val="75000"/>
                  </a:schemeClr>
                </a:solidFill>
                <a:latin typeface="Times New Roman" pitchFamily="18" charset="0"/>
                <a:cs typeface="Times New Roman" pitchFamily="18" charset="0"/>
              </a:rPr>
              <a:t>ritonavir</a:t>
            </a:r>
            <a:r>
              <a:rPr lang="en-US" sz="2000" dirty="0">
                <a:solidFill>
                  <a:schemeClr val="accent4">
                    <a:lumMod val="75000"/>
                  </a:schemeClr>
                </a:solidFill>
                <a:latin typeface="Times New Roman" pitchFamily="18" charset="0"/>
                <a:cs typeface="Times New Roman" pitchFamily="18" charset="0"/>
              </a:rPr>
              <a:t>, and </a:t>
            </a:r>
            <a:r>
              <a:rPr lang="en-US" sz="2000" dirty="0" err="1">
                <a:solidFill>
                  <a:schemeClr val="accent4">
                    <a:lumMod val="75000"/>
                  </a:schemeClr>
                </a:solidFill>
                <a:latin typeface="Times New Roman" pitchFamily="18" charset="0"/>
                <a:cs typeface="Times New Roman" pitchFamily="18" charset="0"/>
              </a:rPr>
              <a:t>troleandomycin</a:t>
            </a:r>
            <a:r>
              <a:rPr lang="en-US" sz="2000" dirty="0">
                <a:solidFill>
                  <a:schemeClr val="accent4">
                    <a:lumMod val="75000"/>
                  </a:schemeClr>
                </a:solidFill>
                <a:latin typeface="Times New Roman" pitchFamily="18" charset="0"/>
                <a:cs typeface="Times New Roman" pitchFamily="18" charset="0"/>
              </a:rPr>
              <a:t>.  Inducers such as </a:t>
            </a:r>
            <a:r>
              <a:rPr lang="en-US" sz="2000" dirty="0" err="1">
                <a:solidFill>
                  <a:schemeClr val="accent4">
                    <a:lumMod val="75000"/>
                  </a:schemeClr>
                </a:solidFill>
                <a:latin typeface="Times New Roman" pitchFamily="18" charset="0"/>
                <a:cs typeface="Times New Roman" pitchFamily="18" charset="0"/>
              </a:rPr>
              <a:t>carbamazepine</a:t>
            </a:r>
            <a:r>
              <a:rPr lang="en-US" sz="2000" dirty="0">
                <a:solidFill>
                  <a:schemeClr val="accent4">
                    <a:lumMod val="75000"/>
                  </a:schemeClr>
                </a:solidFill>
                <a:latin typeface="Times New Roman" pitchFamily="18" charset="0"/>
                <a:cs typeface="Times New Roman" pitchFamily="18" charset="0"/>
              </a:rPr>
              <a:t>, </a:t>
            </a:r>
            <a:r>
              <a:rPr lang="en-US" sz="2000" dirty="0" err="1">
                <a:solidFill>
                  <a:schemeClr val="accent4">
                    <a:lumMod val="75000"/>
                  </a:schemeClr>
                </a:solidFill>
                <a:latin typeface="Times New Roman" pitchFamily="18" charset="0"/>
                <a:cs typeface="Times New Roman" pitchFamily="18" charset="0"/>
              </a:rPr>
              <a:t>phenobarbital</a:t>
            </a:r>
            <a:r>
              <a:rPr lang="en-US" sz="2000" dirty="0">
                <a:solidFill>
                  <a:schemeClr val="accent4">
                    <a:lumMod val="75000"/>
                  </a:schemeClr>
                </a:solidFill>
                <a:latin typeface="Times New Roman" pitchFamily="18" charset="0"/>
                <a:cs typeface="Times New Roman" pitchFamily="18" charset="0"/>
              </a:rPr>
              <a:t>, </a:t>
            </a:r>
            <a:r>
              <a:rPr lang="en-US" sz="2000" dirty="0" err="1">
                <a:solidFill>
                  <a:schemeClr val="accent4">
                    <a:lumMod val="75000"/>
                  </a:schemeClr>
                </a:solidFill>
                <a:latin typeface="Times New Roman" pitchFamily="18" charset="0"/>
                <a:cs typeface="Times New Roman" pitchFamily="18" charset="0"/>
              </a:rPr>
              <a:t>phenytoin</a:t>
            </a:r>
            <a:r>
              <a:rPr lang="en-US" sz="2000" dirty="0">
                <a:solidFill>
                  <a:schemeClr val="accent4">
                    <a:lumMod val="75000"/>
                  </a:schemeClr>
                </a:solidFill>
                <a:latin typeface="Times New Roman" pitchFamily="18" charset="0"/>
                <a:cs typeface="Times New Roman" pitchFamily="18" charset="0"/>
              </a:rPr>
              <a:t>, and </a:t>
            </a:r>
            <a:r>
              <a:rPr lang="en-US" sz="2000" dirty="0" err="1">
                <a:solidFill>
                  <a:schemeClr val="accent4">
                    <a:lumMod val="75000"/>
                  </a:schemeClr>
                </a:solidFill>
                <a:latin typeface="Times New Roman" pitchFamily="18" charset="0"/>
                <a:cs typeface="Times New Roman" pitchFamily="18" charset="0"/>
              </a:rPr>
              <a:t>rifampin</a:t>
            </a:r>
            <a:r>
              <a:rPr lang="en-US" sz="2000" dirty="0">
                <a:solidFill>
                  <a:schemeClr val="accent4">
                    <a:lumMod val="75000"/>
                  </a:schemeClr>
                </a:solidFill>
                <a:latin typeface="Times New Roman" pitchFamily="18" charset="0"/>
                <a:cs typeface="Times New Roman" pitchFamily="18" charset="0"/>
              </a:rPr>
              <a:t>.  </a:t>
            </a:r>
          </a:p>
          <a:p>
            <a:pPr lvl="1">
              <a:lnSpc>
                <a:spcPct val="90000"/>
              </a:lnSpc>
            </a:pPr>
            <a:r>
              <a:rPr lang="en-US" sz="2000" dirty="0">
                <a:solidFill>
                  <a:schemeClr val="accent4">
                    <a:lumMod val="75000"/>
                  </a:schemeClr>
                </a:solidFill>
                <a:latin typeface="Times New Roman" pitchFamily="18" charset="0"/>
                <a:cs typeface="Times New Roman" pitchFamily="18" charset="0"/>
              </a:rPr>
              <a:t>If therapy is stopped, discontinue over seven day</a:t>
            </a:r>
            <a:r>
              <a:rPr lang="en-US" sz="2000" dirty="0">
                <a:latin typeface="Times New Roman" pitchFamily="18" charset="0"/>
                <a:cs typeface="Times New Roman" pitchFamily="18" charset="0"/>
              </a:rPr>
              <a:t>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itchFamily="18" charset="0"/>
                <a:cs typeface="Times New Roman" pitchFamily="18" charset="0"/>
              </a:rPr>
              <a:t>Nonergot</a:t>
            </a:r>
            <a:r>
              <a:rPr lang="en-US" dirty="0">
                <a:latin typeface="Times New Roman" pitchFamily="18" charset="0"/>
                <a:cs typeface="Times New Roman" pitchFamily="18" charset="0"/>
              </a:rPr>
              <a:t> Agonist Dosing</a:t>
            </a:r>
          </a:p>
        </p:txBody>
      </p:sp>
      <p:sp>
        <p:nvSpPr>
          <p:cNvPr id="3" name="Content Placeholder 2"/>
          <p:cNvSpPr>
            <a:spLocks noGrp="1"/>
          </p:cNvSpPr>
          <p:nvPr>
            <p:ph idx="1"/>
          </p:nvPr>
        </p:nvSpPr>
        <p:spPr/>
        <p:txBody>
          <a:bodyPr>
            <a:normAutofit lnSpcReduction="10000"/>
          </a:bodyPr>
          <a:lstStyle/>
          <a:p>
            <a:pPr>
              <a:buNone/>
            </a:pPr>
            <a:r>
              <a:rPr lang="en-US" b="1" dirty="0">
                <a:solidFill>
                  <a:schemeClr val="accent4">
                    <a:lumMod val="75000"/>
                  </a:schemeClr>
                </a:solidFill>
                <a:latin typeface="Times New Roman" pitchFamily="18" charset="0"/>
                <a:cs typeface="Times New Roman" pitchFamily="18" charset="0"/>
              </a:rPr>
              <a:t>    </a:t>
            </a:r>
            <a:r>
              <a:rPr lang="en-US" b="1" dirty="0" err="1">
                <a:solidFill>
                  <a:schemeClr val="accent4">
                    <a:lumMod val="75000"/>
                  </a:schemeClr>
                </a:solidFill>
                <a:latin typeface="Times New Roman" pitchFamily="18" charset="0"/>
                <a:cs typeface="Times New Roman" pitchFamily="18" charset="0"/>
              </a:rPr>
              <a:t>Apomorphine</a:t>
            </a:r>
            <a:endParaRPr lang="en-US" b="1" dirty="0">
              <a:solidFill>
                <a:schemeClr val="accent4">
                  <a:lumMod val="75000"/>
                </a:schemeClr>
              </a:solidFill>
              <a:latin typeface="Times New Roman" pitchFamily="18" charset="0"/>
              <a:cs typeface="Times New Roman" pitchFamily="18" charset="0"/>
            </a:endParaRPr>
          </a:p>
          <a:p>
            <a:r>
              <a:rPr lang="en-US" dirty="0">
                <a:solidFill>
                  <a:schemeClr val="accent4">
                    <a:lumMod val="75000"/>
                  </a:schemeClr>
                </a:solidFill>
                <a:latin typeface="Times New Roman" pitchFamily="18" charset="0"/>
                <a:cs typeface="Times New Roman" pitchFamily="18" charset="0"/>
              </a:rPr>
              <a:t>Non-ergot DA with extensive FPM.</a:t>
            </a:r>
          </a:p>
          <a:p>
            <a:r>
              <a:rPr lang="en-US" dirty="0">
                <a:solidFill>
                  <a:schemeClr val="accent4">
                    <a:lumMod val="75000"/>
                  </a:schemeClr>
                </a:solidFill>
                <a:latin typeface="Times New Roman" pitchFamily="18" charset="0"/>
                <a:cs typeface="Times New Roman" pitchFamily="18" charset="0"/>
              </a:rPr>
              <a:t>Given SC. Rescue therapy for wearing off.</a:t>
            </a:r>
          </a:p>
          <a:p>
            <a:r>
              <a:rPr lang="en-US" dirty="0">
                <a:solidFill>
                  <a:schemeClr val="accent4">
                    <a:lumMod val="75000"/>
                  </a:schemeClr>
                </a:solidFill>
                <a:latin typeface="Times New Roman" pitchFamily="18" charset="0"/>
                <a:cs typeface="Times New Roman" pitchFamily="18" charset="0"/>
              </a:rPr>
              <a:t>Reduce oral drugs gradually before shifting to </a:t>
            </a:r>
            <a:r>
              <a:rPr lang="en-US" dirty="0" err="1">
                <a:solidFill>
                  <a:schemeClr val="accent4">
                    <a:lumMod val="75000"/>
                  </a:schemeClr>
                </a:solidFill>
                <a:latin typeface="Times New Roman" pitchFamily="18" charset="0"/>
                <a:cs typeface="Times New Roman" pitchFamily="18" charset="0"/>
              </a:rPr>
              <a:t>apomorphine</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monotherapy</a:t>
            </a:r>
            <a:r>
              <a:rPr lang="en-US" dirty="0">
                <a:solidFill>
                  <a:schemeClr val="accent4">
                    <a:lumMod val="75000"/>
                  </a:schemeClr>
                </a:solidFill>
                <a:latin typeface="Times New Roman" pitchFamily="18" charset="0"/>
                <a:cs typeface="Times New Roman" pitchFamily="18" charset="0"/>
              </a:rPr>
              <a:t>  in daytime( </a:t>
            </a:r>
            <a:r>
              <a:rPr lang="en-US" dirty="0" err="1">
                <a:solidFill>
                  <a:schemeClr val="accent4">
                    <a:lumMod val="75000"/>
                  </a:schemeClr>
                </a:solidFill>
                <a:latin typeface="Times New Roman" pitchFamily="18" charset="0"/>
                <a:cs typeface="Times New Roman" pitchFamily="18" charset="0"/>
              </a:rPr>
              <a:t>levodopa</a:t>
            </a:r>
            <a:r>
              <a:rPr lang="en-US" dirty="0">
                <a:solidFill>
                  <a:schemeClr val="accent4">
                    <a:lumMod val="75000"/>
                  </a:schemeClr>
                </a:solidFill>
                <a:latin typeface="Times New Roman" pitchFamily="18" charset="0"/>
                <a:cs typeface="Times New Roman" pitchFamily="18" charset="0"/>
              </a:rPr>
              <a:t> at night)</a:t>
            </a:r>
          </a:p>
          <a:p>
            <a:r>
              <a:rPr lang="en-US" dirty="0" err="1">
                <a:solidFill>
                  <a:schemeClr val="accent4">
                    <a:lumMod val="75000"/>
                  </a:schemeClr>
                </a:solidFill>
                <a:latin typeface="Times New Roman" pitchFamily="18" charset="0"/>
                <a:cs typeface="Times New Roman" pitchFamily="18" charset="0"/>
              </a:rPr>
              <a:t>Domperidone</a:t>
            </a:r>
            <a:r>
              <a:rPr lang="en-US" dirty="0">
                <a:solidFill>
                  <a:schemeClr val="accent4">
                    <a:lumMod val="75000"/>
                  </a:schemeClr>
                </a:solidFill>
                <a:latin typeface="Times New Roman" pitchFamily="18" charset="0"/>
                <a:cs typeface="Times New Roman" pitchFamily="18" charset="0"/>
              </a:rPr>
              <a:t> premedication for GI side effects</a:t>
            </a:r>
          </a:p>
          <a:p>
            <a:pPr>
              <a:buNone/>
            </a:pP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Rotigotine</a:t>
            </a:r>
            <a:r>
              <a:rPr lang="en-US" dirty="0">
                <a:solidFill>
                  <a:schemeClr val="accent4">
                    <a:lumMod val="75000"/>
                  </a:schemeClr>
                </a:solidFill>
                <a:latin typeface="Times New Roman" pitchFamily="18" charset="0"/>
                <a:cs typeface="Times New Roman" pitchFamily="18" charset="0"/>
              </a:rPr>
              <a:t>  - D3/D2/D1 DA.</a:t>
            </a:r>
          </a:p>
          <a:p>
            <a:pPr>
              <a:buFont typeface="Wingdings" pitchFamily="2" charset="2"/>
              <a:buChar char="Ø"/>
            </a:pP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Transdermal</a:t>
            </a:r>
            <a:r>
              <a:rPr lang="en-US" dirty="0">
                <a:solidFill>
                  <a:schemeClr val="accent4">
                    <a:lumMod val="75000"/>
                  </a:schemeClr>
                </a:solidFill>
                <a:latin typeface="Times New Roman" pitchFamily="18" charset="0"/>
                <a:cs typeface="Times New Roman" pitchFamily="18" charset="0"/>
              </a:rPr>
              <a:t>  2, 4, 6 mg patches.</a:t>
            </a:r>
          </a:p>
          <a:p>
            <a:pPr>
              <a:buFont typeface="Wingdings" pitchFamily="2" charset="2"/>
              <a:buChar char="Ø"/>
            </a:pPr>
            <a:r>
              <a:rPr lang="en-US" dirty="0">
                <a:solidFill>
                  <a:schemeClr val="accent4">
                    <a:lumMod val="75000"/>
                  </a:schemeClr>
                </a:solidFill>
                <a:latin typeface="Times New Roman" pitchFamily="18" charset="0"/>
                <a:cs typeface="Times New Roman" pitchFamily="18" charset="0"/>
              </a:rPr>
              <a:t>Starting dose 2 mg /24 </a:t>
            </a:r>
            <a:r>
              <a:rPr lang="en-US" dirty="0" err="1">
                <a:solidFill>
                  <a:schemeClr val="accent4">
                    <a:lumMod val="75000"/>
                  </a:schemeClr>
                </a:solidFill>
                <a:latin typeface="Times New Roman" pitchFamily="18" charset="0"/>
                <a:cs typeface="Times New Roman" pitchFamily="18" charset="0"/>
              </a:rPr>
              <a:t>hrs.Top</a:t>
            </a:r>
            <a:r>
              <a:rPr lang="en-US" dirty="0">
                <a:solidFill>
                  <a:schemeClr val="accent4">
                    <a:lumMod val="75000"/>
                  </a:schemeClr>
                </a:solidFill>
                <a:latin typeface="Times New Roman" pitchFamily="18" charset="0"/>
                <a:cs typeface="Times New Roman" pitchFamily="18" charset="0"/>
              </a:rPr>
              <a:t> dose 16 mg/24 hrs.</a:t>
            </a:r>
          </a:p>
          <a:p>
            <a:pPr>
              <a:buFont typeface="Wingdings" pitchFamily="2" charset="2"/>
              <a:buChar char="Ø"/>
            </a:pPr>
            <a:r>
              <a:rPr lang="en-US" dirty="0">
                <a:solidFill>
                  <a:schemeClr val="accent4">
                    <a:lumMod val="75000"/>
                  </a:schemeClr>
                </a:solidFill>
                <a:latin typeface="Times New Roman" pitchFamily="18" charset="0"/>
                <a:cs typeface="Times New Roman" pitchFamily="18" charset="0"/>
              </a:rPr>
              <a:t>Skin reactions may happen</a:t>
            </a:r>
          </a:p>
          <a:p>
            <a:pPr>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latin typeface="Times New Roman" pitchFamily="18" charset="0"/>
                <a:cs typeface="Times New Roman" pitchFamily="18" charset="0"/>
              </a:rPr>
              <a:t>COMT Inhibitor Dosing</a:t>
            </a:r>
          </a:p>
        </p:txBody>
      </p:sp>
      <p:sp>
        <p:nvSpPr>
          <p:cNvPr id="38915" name="Rectangle 3"/>
          <p:cNvSpPr>
            <a:spLocks noGrp="1" noChangeArrowheads="1"/>
          </p:cNvSpPr>
          <p:nvPr>
            <p:ph type="body" idx="1"/>
          </p:nvPr>
        </p:nvSpPr>
        <p:spPr/>
        <p:txBody>
          <a:bodyPr/>
          <a:lstStyle/>
          <a:p>
            <a:r>
              <a:rPr lang="en-US" b="1" dirty="0" err="1">
                <a:solidFill>
                  <a:schemeClr val="accent4">
                    <a:lumMod val="75000"/>
                  </a:schemeClr>
                </a:solidFill>
                <a:latin typeface="Times New Roman" pitchFamily="18" charset="0"/>
                <a:cs typeface="Times New Roman" pitchFamily="18" charset="0"/>
              </a:rPr>
              <a:t>Entacapone</a:t>
            </a:r>
            <a:r>
              <a:rPr lang="en-US" b="1" dirty="0">
                <a:solidFill>
                  <a:schemeClr val="accent4">
                    <a:lumMod val="75000"/>
                  </a:schemeClr>
                </a:solidFill>
                <a:latin typeface="Times New Roman" pitchFamily="18" charset="0"/>
                <a:cs typeface="Times New Roman" pitchFamily="18" charset="0"/>
              </a:rPr>
              <a:t> (</a:t>
            </a:r>
            <a:r>
              <a:rPr lang="en-US" b="1" dirty="0" err="1">
                <a:solidFill>
                  <a:schemeClr val="accent4">
                    <a:lumMod val="75000"/>
                  </a:schemeClr>
                </a:solidFill>
                <a:latin typeface="Times New Roman" pitchFamily="18" charset="0"/>
                <a:cs typeface="Times New Roman" pitchFamily="18" charset="0"/>
              </a:rPr>
              <a:t>Comtan</a:t>
            </a:r>
            <a:r>
              <a:rPr lang="en-US" b="1" dirty="0">
                <a:solidFill>
                  <a:schemeClr val="accent4">
                    <a:lumMod val="75000"/>
                  </a:schemeClr>
                </a:solidFill>
                <a:latin typeface="Times New Roman" pitchFamily="18" charset="0"/>
                <a:cs typeface="Times New Roman" pitchFamily="18" charset="0"/>
              </a:rPr>
              <a:t>)</a:t>
            </a:r>
          </a:p>
          <a:p>
            <a:pPr lvl="1"/>
            <a:r>
              <a:rPr lang="en-US" dirty="0">
                <a:solidFill>
                  <a:schemeClr val="accent4">
                    <a:lumMod val="75000"/>
                  </a:schemeClr>
                </a:solidFill>
                <a:latin typeface="Times New Roman" pitchFamily="18" charset="0"/>
                <a:cs typeface="Times New Roman" pitchFamily="18" charset="0"/>
              </a:rPr>
              <a:t>Decreases metabolic loss of dopamine to 3-o-methyl </a:t>
            </a:r>
            <a:r>
              <a:rPr lang="en-US" dirty="0" err="1">
                <a:solidFill>
                  <a:schemeClr val="accent4">
                    <a:lumMod val="75000"/>
                  </a:schemeClr>
                </a:solidFill>
                <a:latin typeface="Times New Roman" pitchFamily="18" charset="0"/>
                <a:cs typeface="Times New Roman" pitchFamily="18" charset="0"/>
              </a:rPr>
              <a:t>dopa</a:t>
            </a:r>
            <a:r>
              <a:rPr lang="en-US" dirty="0">
                <a:solidFill>
                  <a:schemeClr val="accent4">
                    <a:lumMod val="75000"/>
                  </a:schemeClr>
                </a:solidFill>
                <a:latin typeface="Times New Roman" pitchFamily="18" charset="0"/>
                <a:cs typeface="Times New Roman" pitchFamily="18" charset="0"/>
              </a:rPr>
              <a:t> thus </a:t>
            </a:r>
            <a:r>
              <a:rPr lang="en-US" dirty="0" err="1">
                <a:solidFill>
                  <a:schemeClr val="accent4">
                    <a:lumMod val="75000"/>
                  </a:schemeClr>
                </a:solidFill>
                <a:latin typeface="Times New Roman" pitchFamily="18" charset="0"/>
                <a:cs typeface="Times New Roman" pitchFamily="18" charset="0"/>
              </a:rPr>
              <a:t>increaseing</a:t>
            </a:r>
            <a:r>
              <a:rPr lang="en-US" dirty="0">
                <a:solidFill>
                  <a:schemeClr val="accent4">
                    <a:lumMod val="75000"/>
                  </a:schemeClr>
                </a:solidFill>
                <a:latin typeface="Times New Roman" pitchFamily="18" charset="0"/>
                <a:cs typeface="Times New Roman" pitchFamily="18" charset="0"/>
              </a:rPr>
              <a:t> the effectiveness of </a:t>
            </a:r>
            <a:r>
              <a:rPr lang="en-US" dirty="0" err="1">
                <a:solidFill>
                  <a:schemeClr val="accent4">
                    <a:lumMod val="75000"/>
                  </a:schemeClr>
                </a:solidFill>
                <a:latin typeface="Times New Roman" pitchFamily="18" charset="0"/>
                <a:cs typeface="Times New Roman" pitchFamily="18" charset="0"/>
              </a:rPr>
              <a:t>levodopa</a:t>
            </a:r>
            <a:endParaRPr lang="en-US" dirty="0">
              <a:solidFill>
                <a:schemeClr val="accent4">
                  <a:lumMod val="75000"/>
                </a:schemeClr>
              </a:solidFill>
              <a:latin typeface="Times New Roman" pitchFamily="18" charset="0"/>
              <a:cs typeface="Times New Roman" pitchFamily="18" charset="0"/>
            </a:endParaRPr>
          </a:p>
          <a:p>
            <a:pPr lvl="1"/>
            <a:r>
              <a:rPr lang="en-US" dirty="0">
                <a:solidFill>
                  <a:schemeClr val="accent4">
                    <a:lumMod val="75000"/>
                  </a:schemeClr>
                </a:solidFill>
                <a:latin typeface="Times New Roman" pitchFamily="18" charset="0"/>
                <a:cs typeface="Times New Roman" pitchFamily="18" charset="0"/>
              </a:rPr>
              <a:t>Particularly indicated for wearing off.</a:t>
            </a:r>
          </a:p>
          <a:p>
            <a:pPr lvl="1"/>
            <a:r>
              <a:rPr lang="en-US" dirty="0">
                <a:solidFill>
                  <a:schemeClr val="accent4">
                    <a:lumMod val="75000"/>
                  </a:schemeClr>
                </a:solidFill>
                <a:latin typeface="Times New Roman" pitchFamily="18" charset="0"/>
                <a:cs typeface="Times New Roman" pitchFamily="18" charset="0"/>
              </a:rPr>
              <a:t>Initial dose of 200mg with each dose of </a:t>
            </a:r>
            <a:r>
              <a:rPr lang="en-US" dirty="0" err="1">
                <a:solidFill>
                  <a:schemeClr val="accent4">
                    <a:lumMod val="75000"/>
                  </a:schemeClr>
                </a:solidFill>
                <a:latin typeface="Times New Roman" pitchFamily="18" charset="0"/>
                <a:cs typeface="Times New Roman" pitchFamily="18" charset="0"/>
              </a:rPr>
              <a:t>levodopa</a:t>
            </a:r>
            <a:r>
              <a:rPr lang="en-US" dirty="0">
                <a:solidFill>
                  <a:schemeClr val="accent4">
                    <a:lumMod val="75000"/>
                  </a:schemeClr>
                </a:solidFill>
                <a:latin typeface="Times New Roman" pitchFamily="18" charset="0"/>
                <a:cs typeface="Times New Roman" pitchFamily="18" charset="0"/>
              </a:rPr>
              <a:t> up to 8 times daily</a:t>
            </a:r>
          </a:p>
          <a:p>
            <a:pPr lvl="1"/>
            <a:r>
              <a:rPr lang="en-US" dirty="0">
                <a:solidFill>
                  <a:schemeClr val="accent4">
                    <a:lumMod val="75000"/>
                  </a:schemeClr>
                </a:solidFill>
                <a:latin typeface="Times New Roman" pitchFamily="18" charset="0"/>
                <a:cs typeface="Times New Roman" pitchFamily="18" charset="0"/>
              </a:rPr>
              <a:t>Exacerbation of L-dopa side effects , diarrhea, urine discoloration, abdominal pain</a:t>
            </a:r>
          </a:p>
          <a:p>
            <a:pPr lvl="1">
              <a:buFont typeface="Wingdings" pitchFamily="2" charset="2"/>
              <a:buNone/>
            </a:pPr>
            <a:endParaRPr lang="en-US" dirty="0">
              <a:latin typeface="Times New Roman" pitchFamily="18" charset="0"/>
              <a:cs typeface="Times New Roman" pitchFamily="18" charset="0"/>
            </a:endParaRPr>
          </a:p>
          <a:p>
            <a:pPr lvl="1"/>
            <a:endParaRPr lang="en-US"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ChangeArrowheads="1"/>
          </p:cNvSpPr>
          <p:nvPr/>
        </p:nvSpPr>
        <p:spPr bwMode="auto">
          <a:xfrm>
            <a:off x="215900" y="333375"/>
            <a:ext cx="8839200" cy="3475038"/>
          </a:xfrm>
          <a:prstGeom prst="rect">
            <a:avLst/>
          </a:prstGeom>
          <a:noFill/>
          <a:ln w="9525">
            <a:noFill/>
            <a:miter lim="800000"/>
            <a:headEnd/>
            <a:tailEnd/>
          </a:ln>
          <a:effectLst/>
        </p:spPr>
        <p:txBody>
          <a:bodyPr lIns="92075" tIns="46038" rIns="92075" bIns="46038">
            <a:spAutoFit/>
          </a:bodyPr>
          <a:lstStyle/>
          <a:p>
            <a:pPr marL="571500" indent="-571500"/>
            <a:r>
              <a:rPr lang="fi-FI" sz="4600" b="1" baseline="0">
                <a:solidFill>
                  <a:srgbClr val="FFFF00"/>
                </a:solidFill>
                <a:effectLst>
                  <a:outerShdw blurRad="38100" dist="38100" dir="2700000" algn="tl">
                    <a:srgbClr val="000000"/>
                  </a:outerShdw>
                </a:effectLst>
                <a:latin typeface="Times New Roman" charset="0"/>
              </a:rPr>
              <a:t>	</a:t>
            </a:r>
            <a:endParaRPr lang="fi-FI" sz="4000" b="1" baseline="0">
              <a:solidFill>
                <a:schemeClr val="bg1"/>
              </a:solidFill>
              <a:effectLst>
                <a:outerShdw blurRad="38100" dist="38100" dir="2700000" algn="tl">
                  <a:srgbClr val="000000"/>
                </a:outerShdw>
              </a:effectLst>
              <a:latin typeface="Times New Roman" charset="0"/>
            </a:endParaRPr>
          </a:p>
          <a:p>
            <a:pPr marL="571500" indent="-571500"/>
            <a:endParaRPr lang="fi-FI" sz="4000" b="1" u="sng" baseline="0">
              <a:solidFill>
                <a:srgbClr val="FFFF00"/>
              </a:solidFill>
              <a:effectLst>
                <a:outerShdw blurRad="38100" dist="38100" dir="2700000" algn="tl">
                  <a:srgbClr val="000000"/>
                </a:outerShdw>
              </a:effectLst>
              <a:latin typeface="Times New Roman" charset="0"/>
            </a:endParaRPr>
          </a:p>
          <a:p>
            <a:pPr marL="571500" indent="-571500"/>
            <a:endParaRPr lang="fi-FI" sz="3200" b="1" u="sng" baseline="0">
              <a:solidFill>
                <a:srgbClr val="FFFF00"/>
              </a:solidFill>
              <a:effectLst>
                <a:outerShdw blurRad="38100" dist="38100" dir="2700000" algn="tl">
                  <a:srgbClr val="000000"/>
                </a:outerShdw>
              </a:effectLst>
              <a:latin typeface="Times New Roman" charset="0"/>
            </a:endParaRPr>
          </a:p>
          <a:p>
            <a:pPr marL="571500" indent="-571500"/>
            <a:endParaRPr lang="fi-FI" sz="3200" b="1" u="sng" baseline="0">
              <a:solidFill>
                <a:srgbClr val="FFFF00"/>
              </a:solidFill>
              <a:effectLst>
                <a:outerShdw blurRad="38100" dist="38100" dir="2700000" algn="tl">
                  <a:srgbClr val="000000"/>
                </a:outerShdw>
              </a:effectLst>
              <a:latin typeface="Times New Roman" charset="0"/>
            </a:endParaRPr>
          </a:p>
          <a:p>
            <a:pPr marL="571500" indent="-571500">
              <a:buClr>
                <a:srgbClr val="6699FF"/>
              </a:buClr>
              <a:buSzPct val="130000"/>
              <a:buFont typeface="Wingdings" pitchFamily="2" charset="2"/>
              <a:buChar char="§"/>
            </a:pPr>
            <a:endParaRPr lang="fi-FI" sz="2800" b="1" baseline="0">
              <a:solidFill>
                <a:srgbClr val="FFFF00"/>
              </a:solidFill>
              <a:effectLst>
                <a:outerShdw blurRad="38100" dist="38100" dir="2700000" algn="tl">
                  <a:srgbClr val="000000"/>
                </a:outerShdw>
              </a:effectLst>
              <a:latin typeface="Times New Roman" charset="0"/>
            </a:endParaRPr>
          </a:p>
          <a:p>
            <a:pPr marL="571500" indent="-571500" algn="just">
              <a:buFontTx/>
              <a:buChar char="•"/>
            </a:pPr>
            <a:endParaRPr lang="fi-FI" sz="2000" b="1" baseline="0">
              <a:solidFill>
                <a:srgbClr val="FFFF00"/>
              </a:solidFill>
              <a:effectLst>
                <a:outerShdw blurRad="38100" dist="38100" dir="2700000" algn="tl">
                  <a:srgbClr val="000000"/>
                </a:outerShdw>
              </a:effectLst>
              <a:latin typeface="Times New Roman" charset="0"/>
            </a:endParaRPr>
          </a:p>
          <a:p>
            <a:pPr marL="571500" indent="-571500" algn="just">
              <a:buFontTx/>
              <a:buChar char="•"/>
            </a:pPr>
            <a:endParaRPr lang="fi-FI" sz="2400" b="1" baseline="0">
              <a:solidFill>
                <a:srgbClr val="FFFF00"/>
              </a:solidFill>
              <a:effectLst>
                <a:outerShdw blurRad="38100" dist="38100" dir="2700000" algn="tl">
                  <a:srgbClr val="000000"/>
                </a:outerShdw>
              </a:effectLst>
              <a:latin typeface="Times New Roman" charset="0"/>
            </a:endParaRPr>
          </a:p>
        </p:txBody>
      </p:sp>
      <p:sp>
        <p:nvSpPr>
          <p:cNvPr id="237573" name="Text Box 1029"/>
          <p:cNvSpPr txBox="1">
            <a:spLocks noChangeArrowheads="1"/>
          </p:cNvSpPr>
          <p:nvPr/>
        </p:nvSpPr>
        <p:spPr bwMode="auto">
          <a:xfrm>
            <a:off x="1289050" y="838200"/>
            <a:ext cx="6553200" cy="1571842"/>
          </a:xfrm>
          <a:prstGeom prst="rect">
            <a:avLst/>
          </a:prstGeom>
          <a:noFill/>
          <a:ln w="9525">
            <a:noFill/>
            <a:miter lim="800000"/>
            <a:headEnd/>
            <a:tailEnd/>
          </a:ln>
          <a:effectLst/>
        </p:spPr>
        <p:txBody>
          <a:bodyPr wrap="square" lIns="90000" tIns="46800" rIns="90000" bIns="46800">
            <a:spAutoFit/>
          </a:bodyPr>
          <a:lstStyle/>
          <a:p>
            <a:pPr eaLnBrk="0" hangingPunct="0"/>
            <a:r>
              <a:rPr lang="en-GB" sz="2400" b="1" baseline="0" dirty="0">
                <a:solidFill>
                  <a:schemeClr val="accent4">
                    <a:lumMod val="75000"/>
                  </a:schemeClr>
                </a:solidFill>
                <a:latin typeface="Times New Roman" charset="0"/>
              </a:rPr>
              <a:t>Inhibition of peripheral COMT </a:t>
            </a:r>
            <a:r>
              <a:rPr lang="fi-FI" sz="2400" b="1" baseline="0" dirty="0">
                <a:solidFill>
                  <a:schemeClr val="accent4">
                    <a:lumMod val="75000"/>
                  </a:schemeClr>
                </a:solidFill>
                <a:latin typeface="Times New Roman" charset="0"/>
              </a:rPr>
              <a:t>by entacapone </a:t>
            </a:r>
            <a:r>
              <a:rPr lang="en-GB" sz="2400" b="1" baseline="0" dirty="0">
                <a:solidFill>
                  <a:schemeClr val="accent4">
                    <a:lumMod val="75000"/>
                  </a:schemeClr>
                </a:solidFill>
                <a:latin typeface="Times New Roman" charset="0"/>
              </a:rPr>
              <a:t>increases the amount of L-DOPA and dopamine in the brain and</a:t>
            </a:r>
            <a:r>
              <a:rPr lang="fi-FI" sz="2400" b="1" baseline="0" dirty="0">
                <a:solidFill>
                  <a:schemeClr val="accent4">
                    <a:lumMod val="75000"/>
                  </a:schemeClr>
                </a:solidFill>
                <a:latin typeface="Times New Roman" charset="0"/>
              </a:rPr>
              <a:t> </a:t>
            </a:r>
            <a:r>
              <a:rPr lang="en-GB" sz="2400" b="1" baseline="0" dirty="0">
                <a:solidFill>
                  <a:schemeClr val="accent4">
                    <a:lumMod val="75000"/>
                  </a:schemeClr>
                </a:solidFill>
                <a:latin typeface="Times New Roman" charset="0"/>
              </a:rPr>
              <a:t>improves the alleviation of P</a:t>
            </a:r>
            <a:r>
              <a:rPr lang="fi-FI" sz="2400" b="1" baseline="0" dirty="0">
                <a:solidFill>
                  <a:schemeClr val="accent4">
                    <a:lumMod val="75000"/>
                  </a:schemeClr>
                </a:solidFill>
                <a:latin typeface="Times New Roman" charset="0"/>
              </a:rPr>
              <a:t>D</a:t>
            </a:r>
            <a:r>
              <a:rPr lang="en-GB" sz="2400" b="1" baseline="0" dirty="0">
                <a:solidFill>
                  <a:schemeClr val="accent4">
                    <a:lumMod val="75000"/>
                  </a:schemeClr>
                </a:solidFill>
                <a:latin typeface="Times New Roman" charset="0"/>
              </a:rPr>
              <a:t> symptoms.</a:t>
            </a:r>
          </a:p>
        </p:txBody>
      </p:sp>
      <p:graphicFrame>
        <p:nvGraphicFramePr>
          <p:cNvPr id="249856" name="Object 1024"/>
          <p:cNvGraphicFramePr>
            <a:graphicFrameLocks noChangeAspect="1"/>
          </p:cNvGraphicFramePr>
          <p:nvPr/>
        </p:nvGraphicFramePr>
        <p:xfrm>
          <a:off x="1208088" y="2078038"/>
          <a:ext cx="6872287" cy="4670425"/>
        </p:xfrm>
        <a:graphic>
          <a:graphicData uri="http://schemas.openxmlformats.org/presentationml/2006/ole">
            <mc:AlternateContent xmlns:mc="http://schemas.openxmlformats.org/markup-compatibility/2006">
              <mc:Choice xmlns:v="urn:schemas-microsoft-com:vml" Requires="v">
                <p:oleObj spid="_x0000_s32771" name="Document" r:id="rId4" imgW="5931360" imgH="4626000" progId="Word.Document.8">
                  <p:embed/>
                </p:oleObj>
              </mc:Choice>
              <mc:Fallback>
                <p:oleObj name="Document" r:id="rId4" imgW="5931360" imgH="46260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1541" t="5930"/>
                      <a:stretch>
                        <a:fillRect/>
                      </a:stretch>
                    </p:blipFill>
                    <p:spPr bwMode="auto">
                      <a:xfrm>
                        <a:off x="1208088" y="2078038"/>
                        <a:ext cx="687228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685800"/>
            <a:ext cx="8229600" cy="1143000"/>
          </a:xfrm>
        </p:spPr>
        <p:txBody>
          <a:bodyPr/>
          <a:lstStyle/>
          <a:p>
            <a:pPr algn="ctr"/>
            <a:r>
              <a:rPr lang="en-US" b="1" dirty="0">
                <a:solidFill>
                  <a:schemeClr val="accent2"/>
                </a:solidFill>
                <a:latin typeface="Times New Roman" pitchFamily="18" charset="0"/>
                <a:cs typeface="Times New Roman" pitchFamily="18" charset="0"/>
              </a:rPr>
              <a:t>COMT Inhibitor Dosing</a:t>
            </a:r>
          </a:p>
        </p:txBody>
      </p:sp>
      <p:sp>
        <p:nvSpPr>
          <p:cNvPr id="39939" name="Rectangle 3"/>
          <p:cNvSpPr>
            <a:spLocks noGrp="1" noChangeArrowheads="1"/>
          </p:cNvSpPr>
          <p:nvPr>
            <p:ph type="body" idx="1"/>
          </p:nvPr>
        </p:nvSpPr>
        <p:spPr/>
        <p:txBody>
          <a:bodyPr/>
          <a:lstStyle/>
          <a:p>
            <a:pPr>
              <a:lnSpc>
                <a:spcPct val="90000"/>
              </a:lnSpc>
            </a:pPr>
            <a:r>
              <a:rPr lang="en-US" b="1" dirty="0" err="1">
                <a:solidFill>
                  <a:schemeClr val="accent4">
                    <a:lumMod val="75000"/>
                  </a:schemeClr>
                </a:solidFill>
                <a:latin typeface="Times New Roman" pitchFamily="18" charset="0"/>
                <a:cs typeface="Times New Roman" pitchFamily="18" charset="0"/>
              </a:rPr>
              <a:t>Tolcapone</a:t>
            </a:r>
            <a:r>
              <a:rPr lang="en-US" b="1" dirty="0">
                <a:solidFill>
                  <a:schemeClr val="accent4">
                    <a:lumMod val="75000"/>
                  </a:schemeClr>
                </a:solidFill>
                <a:latin typeface="Times New Roman" pitchFamily="18" charset="0"/>
                <a:cs typeface="Times New Roman" pitchFamily="18" charset="0"/>
              </a:rPr>
              <a:t> (</a:t>
            </a:r>
            <a:r>
              <a:rPr lang="en-US" b="1" dirty="0" err="1">
                <a:solidFill>
                  <a:schemeClr val="accent4">
                    <a:lumMod val="75000"/>
                  </a:schemeClr>
                </a:solidFill>
                <a:latin typeface="Times New Roman" pitchFamily="18" charset="0"/>
                <a:cs typeface="Times New Roman" pitchFamily="18" charset="0"/>
              </a:rPr>
              <a:t>Tasmar</a:t>
            </a:r>
            <a:r>
              <a:rPr lang="en-US" b="1" dirty="0">
                <a:solidFill>
                  <a:schemeClr val="accent4">
                    <a:lumMod val="75000"/>
                  </a:schemeClr>
                </a:solidFill>
                <a:latin typeface="Times New Roman" pitchFamily="18" charset="0"/>
                <a:cs typeface="Times New Roman" pitchFamily="18" charset="0"/>
              </a:rPr>
              <a:t>)</a:t>
            </a:r>
          </a:p>
          <a:p>
            <a:pPr lvl="1">
              <a:lnSpc>
                <a:spcPct val="90000"/>
              </a:lnSpc>
            </a:pPr>
            <a:r>
              <a:rPr lang="en-US" dirty="0">
                <a:solidFill>
                  <a:schemeClr val="accent4">
                    <a:lumMod val="75000"/>
                  </a:schemeClr>
                </a:solidFill>
                <a:latin typeface="Times New Roman" pitchFamily="18" charset="0"/>
                <a:cs typeface="Times New Roman" pitchFamily="18" charset="0"/>
              </a:rPr>
              <a:t>Adjunct therapy</a:t>
            </a:r>
          </a:p>
          <a:p>
            <a:pPr lvl="1">
              <a:lnSpc>
                <a:spcPct val="90000"/>
              </a:lnSpc>
            </a:pPr>
            <a:r>
              <a:rPr lang="en-US" dirty="0">
                <a:solidFill>
                  <a:schemeClr val="accent4">
                    <a:lumMod val="75000"/>
                  </a:schemeClr>
                </a:solidFill>
                <a:latin typeface="Times New Roman" pitchFamily="18" charset="0"/>
                <a:cs typeface="Times New Roman" pitchFamily="18" charset="0"/>
              </a:rPr>
              <a:t>Initial 100mg TID up to 200mg TID </a:t>
            </a:r>
          </a:p>
          <a:p>
            <a:pPr lvl="1">
              <a:lnSpc>
                <a:spcPct val="90000"/>
              </a:lnSpc>
            </a:pPr>
            <a:r>
              <a:rPr lang="en-US" dirty="0">
                <a:solidFill>
                  <a:schemeClr val="accent4">
                    <a:lumMod val="75000"/>
                  </a:schemeClr>
                </a:solidFill>
                <a:latin typeface="Times New Roman" pitchFamily="18" charset="0"/>
                <a:cs typeface="Times New Roman" pitchFamily="18" charset="0"/>
              </a:rPr>
              <a:t>More potent and longer acting than </a:t>
            </a:r>
            <a:r>
              <a:rPr lang="en-US" dirty="0" err="1">
                <a:solidFill>
                  <a:schemeClr val="accent4">
                    <a:lumMod val="75000"/>
                  </a:schemeClr>
                </a:solidFill>
                <a:latin typeface="Times New Roman" pitchFamily="18" charset="0"/>
                <a:cs typeface="Times New Roman" pitchFamily="18" charset="0"/>
              </a:rPr>
              <a:t>entacapone</a:t>
            </a:r>
            <a:endParaRPr lang="en-US" dirty="0">
              <a:solidFill>
                <a:schemeClr val="accent4">
                  <a:lumMod val="75000"/>
                </a:schemeClr>
              </a:solidFill>
              <a:latin typeface="Times New Roman" pitchFamily="18" charset="0"/>
              <a:cs typeface="Times New Roman" pitchFamily="18" charset="0"/>
            </a:endParaRPr>
          </a:p>
          <a:p>
            <a:pPr lvl="1">
              <a:lnSpc>
                <a:spcPct val="90000"/>
              </a:lnSpc>
            </a:pPr>
            <a:r>
              <a:rPr lang="en-US" dirty="0">
                <a:solidFill>
                  <a:schemeClr val="accent4">
                    <a:lumMod val="75000"/>
                  </a:schemeClr>
                </a:solidFill>
                <a:latin typeface="Times New Roman" pitchFamily="18" charset="0"/>
                <a:cs typeface="Times New Roman" pitchFamily="18" charset="0"/>
              </a:rPr>
              <a:t>Decrease L-dopa by 25 to 50%</a:t>
            </a:r>
          </a:p>
          <a:p>
            <a:pPr lvl="1">
              <a:lnSpc>
                <a:spcPct val="90000"/>
              </a:lnSpc>
            </a:pPr>
            <a:r>
              <a:rPr lang="en-US" dirty="0">
                <a:solidFill>
                  <a:schemeClr val="accent4">
                    <a:lumMod val="75000"/>
                  </a:schemeClr>
                </a:solidFill>
                <a:latin typeface="Times New Roman" pitchFamily="18" charset="0"/>
                <a:cs typeface="Times New Roman" pitchFamily="18" charset="0"/>
              </a:rPr>
              <a:t>Exacerbation of L-dopa side effects, diarrhea, urine discoloration, liver toxicity. </a:t>
            </a:r>
          </a:p>
          <a:p>
            <a:pPr lvl="1">
              <a:lnSpc>
                <a:spcPct val="90000"/>
              </a:lnSpc>
            </a:pPr>
            <a:r>
              <a:rPr lang="en-US" dirty="0">
                <a:solidFill>
                  <a:schemeClr val="accent4">
                    <a:lumMod val="75000"/>
                  </a:schemeClr>
                </a:solidFill>
                <a:latin typeface="Times New Roman" pitchFamily="18" charset="0"/>
                <a:cs typeface="Times New Roman" pitchFamily="18" charset="0"/>
              </a:rPr>
              <a:t>Monitor LFTs every 2 weeks for 1 year, every 4 weeks for 6 months, then every 8 weeks</a:t>
            </a:r>
          </a:p>
          <a:p>
            <a:pPr lvl="1">
              <a:lnSpc>
                <a:spcPct val="90000"/>
              </a:lnSpc>
            </a:pPr>
            <a:endParaRPr lang="en-US"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n-US" b="1" dirty="0" err="1">
                <a:solidFill>
                  <a:schemeClr val="accent2"/>
                </a:solidFill>
                <a:latin typeface="Times New Roman" pitchFamily="18" charset="0"/>
                <a:cs typeface="Times New Roman" pitchFamily="18" charset="0"/>
              </a:rPr>
              <a:t>Amantadine</a:t>
            </a:r>
            <a:endParaRPr lang="en-US" b="1" dirty="0">
              <a:solidFill>
                <a:schemeClr val="accent2"/>
              </a:solidFill>
              <a:latin typeface="Times New Roman" pitchFamily="18" charset="0"/>
              <a:cs typeface="Times New Roman" pitchFamily="18" charset="0"/>
            </a:endParaRPr>
          </a:p>
        </p:txBody>
      </p:sp>
      <p:sp>
        <p:nvSpPr>
          <p:cNvPr id="29699" name="Rectangle 3"/>
          <p:cNvSpPr>
            <a:spLocks noGrp="1" noChangeArrowheads="1"/>
          </p:cNvSpPr>
          <p:nvPr>
            <p:ph type="body" idx="1"/>
          </p:nvPr>
        </p:nvSpPr>
        <p:spPr/>
        <p:txBody>
          <a:bodyPr>
            <a:normAutofit lnSpcReduction="10000"/>
          </a:bodyPr>
          <a:lstStyle/>
          <a:p>
            <a:r>
              <a:rPr lang="en-US" sz="2800" dirty="0" err="1">
                <a:solidFill>
                  <a:schemeClr val="accent4">
                    <a:lumMod val="75000"/>
                  </a:schemeClr>
                </a:solidFill>
                <a:latin typeface="Times New Roman" pitchFamily="18" charset="0"/>
                <a:cs typeface="Times New Roman" pitchFamily="18" charset="0"/>
              </a:rPr>
              <a:t>Amantadine</a:t>
            </a:r>
            <a:r>
              <a:rPr lang="en-US" sz="2800" dirty="0">
                <a:solidFill>
                  <a:schemeClr val="accent4">
                    <a:lumMod val="75000"/>
                  </a:schemeClr>
                </a:solidFill>
                <a:latin typeface="Times New Roman" pitchFamily="18" charset="0"/>
                <a:cs typeface="Times New Roman" pitchFamily="18" charset="0"/>
              </a:rPr>
              <a:t> HCL (</a:t>
            </a:r>
            <a:r>
              <a:rPr lang="en-US" sz="2800" dirty="0" err="1">
                <a:solidFill>
                  <a:schemeClr val="accent4">
                    <a:lumMod val="75000"/>
                  </a:schemeClr>
                </a:solidFill>
                <a:latin typeface="Times New Roman" pitchFamily="18" charset="0"/>
                <a:cs typeface="Times New Roman" pitchFamily="18" charset="0"/>
              </a:rPr>
              <a:t>Symmetrel</a:t>
            </a:r>
            <a:r>
              <a:rPr lang="en-US" sz="2800" dirty="0">
                <a:solidFill>
                  <a:schemeClr val="accent4">
                    <a:lumMod val="75000"/>
                  </a:schemeClr>
                </a:solidFill>
                <a:latin typeface="Times New Roman" pitchFamily="18" charset="0"/>
                <a:cs typeface="Times New Roman" pitchFamily="18" charset="0"/>
              </a:rPr>
              <a:t>)</a:t>
            </a:r>
          </a:p>
          <a:p>
            <a:pPr lvl="1"/>
            <a:r>
              <a:rPr lang="en-US" sz="2400" dirty="0">
                <a:solidFill>
                  <a:schemeClr val="accent4">
                    <a:lumMod val="75000"/>
                  </a:schemeClr>
                </a:solidFill>
                <a:latin typeface="Times New Roman" pitchFamily="18" charset="0"/>
                <a:cs typeface="Times New Roman" pitchFamily="18" charset="0"/>
              </a:rPr>
              <a:t>Inhibits dopamine recapture thus increasing the amount of dopamine available in brain</a:t>
            </a:r>
          </a:p>
          <a:p>
            <a:pPr lvl="1"/>
            <a:r>
              <a:rPr lang="en-US" sz="2400" dirty="0">
                <a:solidFill>
                  <a:schemeClr val="accent4">
                    <a:lumMod val="75000"/>
                  </a:schemeClr>
                </a:solidFill>
                <a:latin typeface="Times New Roman" pitchFamily="18" charset="0"/>
                <a:cs typeface="Times New Roman" pitchFamily="18" charset="0"/>
              </a:rPr>
              <a:t>Blocks acetylcholine and glutamate receptors</a:t>
            </a:r>
          </a:p>
          <a:p>
            <a:pPr lvl="1"/>
            <a:r>
              <a:rPr lang="en-US" sz="2400" dirty="0">
                <a:solidFill>
                  <a:schemeClr val="accent4">
                    <a:lumMod val="75000"/>
                  </a:schemeClr>
                </a:solidFill>
                <a:latin typeface="Times New Roman" pitchFamily="18" charset="0"/>
                <a:cs typeface="Times New Roman" pitchFamily="18" charset="0"/>
              </a:rPr>
              <a:t>Dose 100mg BID to TID</a:t>
            </a:r>
          </a:p>
          <a:p>
            <a:pPr lvl="1"/>
            <a:r>
              <a:rPr lang="en-US" sz="2400" dirty="0">
                <a:solidFill>
                  <a:schemeClr val="accent4">
                    <a:lumMod val="75000"/>
                  </a:schemeClr>
                </a:solidFill>
                <a:latin typeface="Times New Roman" pitchFamily="18" charset="0"/>
                <a:cs typeface="Times New Roman" pitchFamily="18" charset="0"/>
              </a:rPr>
              <a:t>Caution in renal failure patients</a:t>
            </a:r>
          </a:p>
          <a:p>
            <a:pPr lvl="1"/>
            <a:r>
              <a:rPr lang="en-US" sz="2400" dirty="0">
                <a:solidFill>
                  <a:schemeClr val="accent4">
                    <a:lumMod val="75000"/>
                  </a:schemeClr>
                </a:solidFill>
                <a:latin typeface="Times New Roman" pitchFamily="18" charset="0"/>
                <a:cs typeface="Times New Roman" pitchFamily="18" charset="0"/>
              </a:rPr>
              <a:t>Currently used to reduce </a:t>
            </a:r>
            <a:r>
              <a:rPr lang="en-US" sz="2400" dirty="0" err="1">
                <a:solidFill>
                  <a:schemeClr val="accent4">
                    <a:lumMod val="75000"/>
                  </a:schemeClr>
                </a:solidFill>
                <a:latin typeface="Times New Roman" pitchFamily="18" charset="0"/>
                <a:cs typeface="Times New Roman" pitchFamily="18" charset="0"/>
              </a:rPr>
              <a:t>choreic</a:t>
            </a:r>
            <a:r>
              <a:rPr lang="en-US" sz="2400" dirty="0">
                <a:solidFill>
                  <a:schemeClr val="accent4">
                    <a:lumMod val="75000"/>
                  </a:schemeClr>
                </a:solidFill>
                <a:latin typeface="Times New Roman" pitchFamily="18" charset="0"/>
                <a:cs typeface="Times New Roman" pitchFamily="18" charset="0"/>
              </a:rPr>
              <a:t> movements/</a:t>
            </a:r>
            <a:r>
              <a:rPr lang="en-US" sz="2400" dirty="0" err="1">
                <a:solidFill>
                  <a:schemeClr val="accent4">
                    <a:lumMod val="75000"/>
                  </a:schemeClr>
                </a:solidFill>
                <a:latin typeface="Times New Roman" pitchFamily="18" charset="0"/>
                <a:cs typeface="Times New Roman" pitchFamily="18" charset="0"/>
              </a:rPr>
              <a:t>dyskinesia</a:t>
            </a:r>
            <a:endParaRPr lang="en-US" sz="2400" dirty="0">
              <a:solidFill>
                <a:schemeClr val="accent4">
                  <a:lumMod val="75000"/>
                </a:schemeClr>
              </a:solidFill>
              <a:latin typeface="Times New Roman" pitchFamily="18" charset="0"/>
              <a:cs typeface="Times New Roman" pitchFamily="18" charset="0"/>
            </a:endParaRPr>
          </a:p>
          <a:p>
            <a:pPr lvl="1"/>
            <a:r>
              <a:rPr lang="en-US" sz="2400" dirty="0">
                <a:solidFill>
                  <a:schemeClr val="accent4">
                    <a:lumMod val="75000"/>
                  </a:schemeClr>
                </a:solidFill>
                <a:latin typeface="Times New Roman" pitchFamily="18" charset="0"/>
                <a:cs typeface="Times New Roman" pitchFamily="18" charset="0"/>
              </a:rPr>
              <a:t>Narrow therapeutic range</a:t>
            </a:r>
          </a:p>
          <a:p>
            <a:pPr lvl="1"/>
            <a:r>
              <a:rPr lang="en-US" sz="2400" dirty="0">
                <a:solidFill>
                  <a:schemeClr val="accent4">
                    <a:lumMod val="75000"/>
                  </a:schemeClr>
                </a:solidFill>
                <a:latin typeface="Times New Roman" pitchFamily="18" charset="0"/>
                <a:cs typeface="Times New Roman" pitchFamily="18" charset="0"/>
              </a:rPr>
              <a:t>Unpleasant side effects such as nausea, dizziness, confusion, hallucinations, nightmares, dry mouth peripheral edema, and </a:t>
            </a:r>
            <a:r>
              <a:rPr lang="en-US" sz="2400" dirty="0" err="1">
                <a:solidFill>
                  <a:schemeClr val="accent4">
                    <a:lumMod val="75000"/>
                  </a:schemeClr>
                </a:solidFill>
                <a:latin typeface="Times New Roman" pitchFamily="18" charset="0"/>
                <a:cs typeface="Times New Roman" pitchFamily="18" charset="0"/>
              </a:rPr>
              <a:t>livedo</a:t>
            </a:r>
            <a:r>
              <a:rPr lang="en-US" sz="2400" dirty="0">
                <a:solidFill>
                  <a:schemeClr val="accent4">
                    <a:lumMod val="75000"/>
                  </a:schemeClr>
                </a:solidFill>
                <a:latin typeface="Times New Roman" pitchFamily="18" charset="0"/>
                <a:cs typeface="Times New Roman" pitchFamily="18" charset="0"/>
              </a:rPr>
              <a:t> </a:t>
            </a:r>
            <a:r>
              <a:rPr lang="en-US" sz="2400" dirty="0" err="1">
                <a:solidFill>
                  <a:schemeClr val="accent4">
                    <a:lumMod val="75000"/>
                  </a:schemeClr>
                </a:solidFill>
                <a:latin typeface="Times New Roman" pitchFamily="18" charset="0"/>
                <a:cs typeface="Times New Roman" pitchFamily="18" charset="0"/>
              </a:rPr>
              <a:t>reticularis</a:t>
            </a:r>
            <a:endParaRPr lang="en-US" sz="2400" dirty="0">
              <a:solidFill>
                <a:schemeClr val="accent4">
                  <a:lumMod val="75000"/>
                </a:schemeClr>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pPr lvl="1">
              <a:buFont typeface="Wingdings" pitchFamily="2" charset="2"/>
              <a:buNone/>
            </a:pPr>
            <a:endParaRPr lang="en-US" sz="24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US" b="1" dirty="0" err="1">
                <a:solidFill>
                  <a:schemeClr val="accent2"/>
                </a:solidFill>
                <a:latin typeface="Times New Roman" pitchFamily="18" charset="0"/>
                <a:cs typeface="Times New Roman" pitchFamily="18" charset="0"/>
              </a:rPr>
              <a:t>Anticholinergics</a:t>
            </a:r>
            <a:endParaRPr lang="en-US" b="1" dirty="0">
              <a:solidFill>
                <a:schemeClr val="accent2"/>
              </a:solidFill>
              <a:latin typeface="Times New Roman" pitchFamily="18" charset="0"/>
              <a:cs typeface="Times New Roman" pitchFamily="18" charset="0"/>
            </a:endParaRPr>
          </a:p>
        </p:txBody>
      </p:sp>
      <p:sp>
        <p:nvSpPr>
          <p:cNvPr id="30723" name="Rectangle 3"/>
          <p:cNvSpPr>
            <a:spLocks noGrp="1" noChangeArrowheads="1"/>
          </p:cNvSpPr>
          <p:nvPr>
            <p:ph type="body" idx="1"/>
          </p:nvPr>
        </p:nvSpPr>
        <p:spPr/>
        <p:txBody>
          <a:bodyPr>
            <a:normAutofit/>
          </a:bodyPr>
          <a:lstStyle/>
          <a:p>
            <a:r>
              <a:rPr lang="en-US" dirty="0" err="1">
                <a:solidFill>
                  <a:schemeClr val="accent4">
                    <a:lumMod val="75000"/>
                  </a:schemeClr>
                </a:solidFill>
                <a:latin typeface="Times New Roman" pitchFamily="18" charset="0"/>
                <a:cs typeface="Times New Roman" pitchFamily="18" charset="0"/>
              </a:rPr>
              <a:t>Trihexyphenidyl</a:t>
            </a:r>
            <a:r>
              <a:rPr lang="en-US" dirty="0">
                <a:solidFill>
                  <a:schemeClr val="accent4">
                    <a:lumMod val="75000"/>
                  </a:schemeClr>
                </a:solidFill>
                <a:latin typeface="Times New Roman" pitchFamily="18" charset="0"/>
                <a:cs typeface="Times New Roman" pitchFamily="18" charset="0"/>
              </a:rPr>
              <a:t> HCL (</a:t>
            </a:r>
            <a:r>
              <a:rPr lang="en-US" dirty="0" err="1">
                <a:solidFill>
                  <a:schemeClr val="accent4">
                    <a:lumMod val="75000"/>
                  </a:schemeClr>
                </a:solidFill>
                <a:latin typeface="Times New Roman" pitchFamily="18" charset="0"/>
                <a:cs typeface="Times New Roman" pitchFamily="18" charset="0"/>
              </a:rPr>
              <a:t>Artane</a:t>
            </a:r>
            <a:r>
              <a:rPr lang="en-US" dirty="0">
                <a:solidFill>
                  <a:schemeClr val="accent4">
                    <a:lumMod val="75000"/>
                  </a:schemeClr>
                </a:solidFill>
                <a:latin typeface="Times New Roman" pitchFamily="18" charset="0"/>
                <a:cs typeface="Times New Roman" pitchFamily="18" charset="0"/>
              </a:rPr>
              <a:t>)</a:t>
            </a:r>
          </a:p>
          <a:p>
            <a:r>
              <a:rPr lang="en-US" dirty="0" err="1">
                <a:solidFill>
                  <a:schemeClr val="accent4">
                    <a:lumMod val="75000"/>
                  </a:schemeClr>
                </a:solidFill>
                <a:latin typeface="Times New Roman" pitchFamily="18" charset="0"/>
                <a:cs typeface="Times New Roman" pitchFamily="18" charset="0"/>
              </a:rPr>
              <a:t>Benztropine</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Mesylate</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Cogentin</a:t>
            </a:r>
            <a:r>
              <a:rPr lang="en-US" dirty="0">
                <a:solidFill>
                  <a:schemeClr val="accent4">
                    <a:lumMod val="75000"/>
                  </a:schemeClr>
                </a:solidFill>
                <a:latin typeface="Times New Roman" pitchFamily="18" charset="0"/>
                <a:cs typeface="Times New Roman" pitchFamily="18" charset="0"/>
              </a:rPr>
              <a:t>)</a:t>
            </a:r>
          </a:p>
          <a:p>
            <a:pPr lvl="1"/>
            <a:r>
              <a:rPr lang="en-US" dirty="0" err="1">
                <a:solidFill>
                  <a:schemeClr val="accent4">
                    <a:lumMod val="75000"/>
                  </a:schemeClr>
                </a:solidFill>
                <a:latin typeface="Times New Roman" pitchFamily="18" charset="0"/>
                <a:cs typeface="Times New Roman" pitchFamily="18" charset="0"/>
              </a:rPr>
              <a:t>Monotherapy</a:t>
            </a:r>
            <a:r>
              <a:rPr lang="en-US" dirty="0">
                <a:solidFill>
                  <a:schemeClr val="accent4">
                    <a:lumMod val="75000"/>
                  </a:schemeClr>
                </a:solidFill>
                <a:latin typeface="Times New Roman" pitchFamily="18" charset="0"/>
                <a:cs typeface="Times New Roman" pitchFamily="18" charset="0"/>
              </a:rPr>
              <a:t> or adjunct</a:t>
            </a:r>
          </a:p>
          <a:p>
            <a:pPr lvl="1"/>
            <a:r>
              <a:rPr lang="en-US" dirty="0" err="1">
                <a:solidFill>
                  <a:schemeClr val="accent4">
                    <a:lumMod val="75000"/>
                  </a:schemeClr>
                </a:solidFill>
                <a:latin typeface="Times New Roman" pitchFamily="18" charset="0"/>
                <a:cs typeface="Times New Roman" pitchFamily="18" charset="0"/>
              </a:rPr>
              <a:t>Predopaminergic</a:t>
            </a:r>
            <a:r>
              <a:rPr lang="en-US" dirty="0">
                <a:solidFill>
                  <a:schemeClr val="accent4">
                    <a:lumMod val="75000"/>
                  </a:schemeClr>
                </a:solidFill>
                <a:latin typeface="Times New Roman" pitchFamily="18" charset="0"/>
                <a:cs typeface="Times New Roman" pitchFamily="18" charset="0"/>
              </a:rPr>
              <a:t> therapy</a:t>
            </a:r>
          </a:p>
          <a:p>
            <a:pPr lvl="1"/>
            <a:r>
              <a:rPr lang="en-US" dirty="0">
                <a:solidFill>
                  <a:schemeClr val="accent4">
                    <a:lumMod val="75000"/>
                  </a:schemeClr>
                </a:solidFill>
                <a:latin typeface="Times New Roman" pitchFamily="18" charset="0"/>
                <a:cs typeface="Times New Roman" pitchFamily="18" charset="0"/>
              </a:rPr>
              <a:t>Long touted as most effective for reducing tremor &amp; rigidity</a:t>
            </a:r>
          </a:p>
          <a:p>
            <a:pPr lvl="1"/>
            <a:r>
              <a:rPr lang="en-US" dirty="0">
                <a:solidFill>
                  <a:schemeClr val="accent4">
                    <a:lumMod val="75000"/>
                  </a:schemeClr>
                </a:solidFill>
                <a:latin typeface="Times New Roman" pitchFamily="18" charset="0"/>
                <a:cs typeface="Times New Roman" pitchFamily="18" charset="0"/>
              </a:rPr>
              <a:t>Restores balance between DA &amp; ACH by decreasing ACH</a:t>
            </a:r>
          </a:p>
          <a:p>
            <a:pPr lvl="1"/>
            <a:r>
              <a:rPr lang="en-US" dirty="0">
                <a:solidFill>
                  <a:schemeClr val="accent4">
                    <a:lumMod val="75000"/>
                  </a:schemeClr>
                </a:solidFill>
                <a:latin typeface="Times New Roman" pitchFamily="18" charset="0"/>
                <a:cs typeface="Times New Roman" pitchFamily="18" charset="0"/>
              </a:rPr>
              <a:t>Can be used in drug-induced parkinsonism</a:t>
            </a:r>
          </a:p>
          <a:p>
            <a:pPr lvl="1"/>
            <a:r>
              <a:rPr lang="en-US" dirty="0">
                <a:solidFill>
                  <a:schemeClr val="accent4">
                    <a:lumMod val="75000"/>
                  </a:schemeClr>
                </a:solidFill>
                <a:latin typeface="Times New Roman" pitchFamily="18" charset="0"/>
                <a:cs typeface="Times New Roman" pitchFamily="18" charset="0"/>
              </a:rPr>
              <a:t>Use Limited by side effects especially in the elderly(memory problems).</a:t>
            </a:r>
          </a:p>
          <a:p>
            <a:pPr>
              <a:buFont typeface="Wingdings" pitchFamily="2" charset="2"/>
              <a:buNone/>
            </a:pPr>
            <a:endParaRPr lang="en-US" dirty="0">
              <a:latin typeface="Times New Roman" pitchFamily="18" charset="0"/>
              <a:cs typeface="Times New Roman" pitchFamily="18" charset="0"/>
            </a:endParaRPr>
          </a:p>
          <a:p>
            <a:pPr>
              <a:buFont typeface="Wingdings" pitchFamily="2" charset="2"/>
              <a:buNone/>
            </a:pPr>
            <a:endParaRPr lang="en-US"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b="1" dirty="0" err="1">
                <a:solidFill>
                  <a:schemeClr val="accent2"/>
                </a:solidFill>
                <a:latin typeface="Times New Roman" pitchFamily="18" charset="0"/>
                <a:cs typeface="Times New Roman" pitchFamily="18" charset="0"/>
              </a:rPr>
              <a:t>Selegiline</a:t>
            </a:r>
            <a:endParaRPr lang="en-US" b="1" dirty="0">
              <a:solidFill>
                <a:schemeClr val="accent2"/>
              </a:solidFill>
              <a:latin typeface="Times New Roman" pitchFamily="18" charset="0"/>
              <a:cs typeface="Times New Roman" pitchFamily="18" charset="0"/>
            </a:endParaRPr>
          </a:p>
        </p:txBody>
      </p:sp>
      <p:sp>
        <p:nvSpPr>
          <p:cNvPr id="31747" name="Rectangle 3"/>
          <p:cNvSpPr>
            <a:spLocks noGrp="1" noChangeArrowheads="1"/>
          </p:cNvSpPr>
          <p:nvPr>
            <p:ph type="body" idx="1"/>
          </p:nvPr>
        </p:nvSpPr>
        <p:spPr/>
        <p:txBody>
          <a:bodyPr>
            <a:normAutofit/>
          </a:bodyPr>
          <a:lstStyle/>
          <a:p>
            <a:pPr>
              <a:lnSpc>
                <a:spcPct val="80000"/>
              </a:lnSpc>
            </a:pPr>
            <a:r>
              <a:rPr lang="en-US" sz="2800" dirty="0" err="1">
                <a:solidFill>
                  <a:schemeClr val="accent4">
                    <a:lumMod val="75000"/>
                  </a:schemeClr>
                </a:solidFill>
                <a:latin typeface="Times New Roman" pitchFamily="18" charset="0"/>
                <a:cs typeface="Times New Roman" pitchFamily="18" charset="0"/>
              </a:rPr>
              <a:t>Selegiline</a:t>
            </a:r>
            <a:r>
              <a:rPr lang="en-US" sz="2800" dirty="0">
                <a:solidFill>
                  <a:schemeClr val="accent4">
                    <a:lumMod val="75000"/>
                  </a:schemeClr>
                </a:solidFill>
                <a:latin typeface="Times New Roman" pitchFamily="18" charset="0"/>
                <a:cs typeface="Times New Roman" pitchFamily="18" charset="0"/>
              </a:rPr>
              <a:t> HCL (</a:t>
            </a:r>
            <a:r>
              <a:rPr lang="en-US" sz="2800" dirty="0" err="1">
                <a:solidFill>
                  <a:schemeClr val="accent4">
                    <a:lumMod val="75000"/>
                  </a:schemeClr>
                </a:solidFill>
                <a:latin typeface="Times New Roman" pitchFamily="18" charset="0"/>
                <a:cs typeface="Times New Roman" pitchFamily="18" charset="0"/>
              </a:rPr>
              <a:t>Eldepryl</a:t>
            </a:r>
            <a:r>
              <a:rPr lang="en-US" sz="2800" dirty="0">
                <a:solidFill>
                  <a:schemeClr val="accent4">
                    <a:lumMod val="75000"/>
                  </a:schemeClr>
                </a:solidFill>
                <a:latin typeface="Times New Roman" pitchFamily="18" charset="0"/>
                <a:cs typeface="Times New Roman" pitchFamily="18" charset="0"/>
              </a:rPr>
              <a:t>)</a:t>
            </a:r>
          </a:p>
          <a:p>
            <a:pPr lvl="1">
              <a:lnSpc>
                <a:spcPct val="80000"/>
              </a:lnSpc>
            </a:pPr>
            <a:r>
              <a:rPr lang="en-US" sz="2400" dirty="0">
                <a:solidFill>
                  <a:schemeClr val="accent4">
                    <a:lumMod val="75000"/>
                  </a:schemeClr>
                </a:solidFill>
                <a:latin typeface="Times New Roman" pitchFamily="18" charset="0"/>
                <a:cs typeface="Times New Roman" pitchFamily="18" charset="0"/>
              </a:rPr>
              <a:t>Prevent breakdown of dopamine in brain &amp; inhibit reuptake of dopamine at pre-synaptic receptor.</a:t>
            </a:r>
          </a:p>
          <a:p>
            <a:pPr lvl="1">
              <a:lnSpc>
                <a:spcPct val="80000"/>
              </a:lnSpc>
            </a:pPr>
            <a:r>
              <a:rPr lang="en-US" sz="2400" dirty="0" err="1">
                <a:solidFill>
                  <a:schemeClr val="accent4">
                    <a:lumMod val="75000"/>
                  </a:schemeClr>
                </a:solidFill>
                <a:latin typeface="Times New Roman" pitchFamily="18" charset="0"/>
                <a:cs typeface="Times New Roman" pitchFamily="18" charset="0"/>
              </a:rPr>
              <a:t>Monotherapy</a:t>
            </a:r>
            <a:r>
              <a:rPr lang="en-US" sz="2400" dirty="0">
                <a:solidFill>
                  <a:schemeClr val="accent4">
                    <a:lumMod val="75000"/>
                  </a:schemeClr>
                </a:solidFill>
                <a:latin typeface="Times New Roman" pitchFamily="18" charset="0"/>
                <a:cs typeface="Times New Roman" pitchFamily="18" charset="0"/>
              </a:rPr>
              <a:t> or adjunct</a:t>
            </a:r>
          </a:p>
          <a:p>
            <a:pPr lvl="1">
              <a:lnSpc>
                <a:spcPct val="80000"/>
              </a:lnSpc>
            </a:pPr>
            <a:r>
              <a:rPr lang="en-US" sz="2400" dirty="0">
                <a:solidFill>
                  <a:schemeClr val="accent4">
                    <a:lumMod val="75000"/>
                  </a:schemeClr>
                </a:solidFill>
                <a:latin typeface="Times New Roman" pitchFamily="18" charset="0"/>
                <a:cs typeface="Times New Roman" pitchFamily="18" charset="0"/>
              </a:rPr>
              <a:t>MOA-inhibits monoamine </a:t>
            </a:r>
            <a:r>
              <a:rPr lang="en-US" sz="2400" dirty="0" err="1">
                <a:solidFill>
                  <a:schemeClr val="accent4">
                    <a:lumMod val="75000"/>
                  </a:schemeClr>
                </a:solidFill>
                <a:latin typeface="Times New Roman" pitchFamily="18" charset="0"/>
                <a:cs typeface="Times New Roman" pitchFamily="18" charset="0"/>
              </a:rPr>
              <a:t>oxidase</a:t>
            </a:r>
            <a:r>
              <a:rPr lang="en-US" sz="2400" dirty="0">
                <a:solidFill>
                  <a:schemeClr val="accent4">
                    <a:lumMod val="75000"/>
                  </a:schemeClr>
                </a:solidFill>
                <a:latin typeface="Times New Roman" pitchFamily="18" charset="0"/>
                <a:cs typeface="Times New Roman" pitchFamily="18" charset="0"/>
              </a:rPr>
              <a:t>-B (MAO-B)</a:t>
            </a:r>
          </a:p>
          <a:p>
            <a:pPr lvl="1">
              <a:lnSpc>
                <a:spcPct val="80000"/>
              </a:lnSpc>
            </a:pPr>
            <a:r>
              <a:rPr lang="en-US" dirty="0">
                <a:solidFill>
                  <a:schemeClr val="accent4">
                    <a:lumMod val="75000"/>
                  </a:schemeClr>
                </a:solidFill>
                <a:latin typeface="Times New Roman" pitchFamily="18" charset="0"/>
                <a:cs typeface="Times New Roman" pitchFamily="18" charset="0"/>
              </a:rPr>
              <a:t>Used for end of dose deterioration</a:t>
            </a:r>
            <a:endParaRPr lang="en-US" sz="2400" dirty="0">
              <a:solidFill>
                <a:schemeClr val="accent4">
                  <a:lumMod val="75000"/>
                </a:schemeClr>
              </a:solidFill>
              <a:latin typeface="Times New Roman" pitchFamily="18" charset="0"/>
              <a:cs typeface="Times New Roman" pitchFamily="18" charset="0"/>
            </a:endParaRPr>
          </a:p>
          <a:p>
            <a:pPr lvl="1">
              <a:lnSpc>
                <a:spcPct val="80000"/>
              </a:lnSpc>
            </a:pPr>
            <a:r>
              <a:rPr lang="en-US" sz="2400" dirty="0">
                <a:solidFill>
                  <a:schemeClr val="accent4">
                    <a:lumMod val="75000"/>
                  </a:schemeClr>
                </a:solidFill>
                <a:latin typeface="Times New Roman" pitchFamily="18" charset="0"/>
                <a:cs typeface="Times New Roman" pitchFamily="18" charset="0"/>
              </a:rPr>
              <a:t>Dosage of 5 mg BID with breakfast and lunch</a:t>
            </a:r>
          </a:p>
          <a:p>
            <a:pPr lvl="1">
              <a:lnSpc>
                <a:spcPct val="80000"/>
              </a:lnSpc>
            </a:pPr>
            <a:r>
              <a:rPr lang="en-US" sz="2400" dirty="0">
                <a:solidFill>
                  <a:schemeClr val="accent4">
                    <a:lumMod val="75000"/>
                  </a:schemeClr>
                </a:solidFill>
                <a:latin typeface="Times New Roman" pitchFamily="18" charset="0"/>
                <a:cs typeface="Times New Roman" pitchFamily="18" charset="0"/>
              </a:rPr>
              <a:t>When used as </a:t>
            </a:r>
            <a:r>
              <a:rPr lang="en-US" sz="2400" dirty="0" err="1">
                <a:solidFill>
                  <a:schemeClr val="accent4">
                    <a:lumMod val="75000"/>
                  </a:schemeClr>
                </a:solidFill>
                <a:latin typeface="Times New Roman" pitchFamily="18" charset="0"/>
                <a:cs typeface="Times New Roman" pitchFamily="18" charset="0"/>
              </a:rPr>
              <a:t>monotherapy</a:t>
            </a:r>
            <a:r>
              <a:rPr lang="en-US" sz="2400" dirty="0">
                <a:solidFill>
                  <a:schemeClr val="accent4">
                    <a:lumMod val="75000"/>
                  </a:schemeClr>
                </a:solidFill>
                <a:latin typeface="Times New Roman" pitchFamily="18" charset="0"/>
                <a:cs typeface="Times New Roman" pitchFamily="18" charset="0"/>
              </a:rPr>
              <a:t> delays the need of L-dopa by an average of nine months.  </a:t>
            </a:r>
          </a:p>
          <a:p>
            <a:pPr lvl="1">
              <a:lnSpc>
                <a:spcPct val="80000"/>
              </a:lnSpc>
            </a:pPr>
            <a:r>
              <a:rPr lang="en-US" sz="2400" dirty="0">
                <a:solidFill>
                  <a:schemeClr val="accent4">
                    <a:lumMod val="75000"/>
                  </a:schemeClr>
                </a:solidFill>
                <a:latin typeface="Times New Roman" pitchFamily="18" charset="0"/>
                <a:cs typeface="Times New Roman" pitchFamily="18" charset="0"/>
              </a:rPr>
              <a:t>Possible adverse effects include nausea, dizziness, abdominal pain, confusion, and exacerbation of L-dopa side effects</a:t>
            </a:r>
          </a:p>
          <a:p>
            <a:pPr lvl="1">
              <a:lnSpc>
                <a:spcPct val="80000"/>
              </a:lnSpc>
              <a:buFont typeface="Wingdings" pitchFamily="2" charset="2"/>
              <a:buNone/>
            </a:pPr>
            <a:endParaRPr lang="en-US" sz="2400" dirty="0">
              <a:latin typeface="Times New Roman" pitchFamily="18" charset="0"/>
              <a:cs typeface="Times New Roman" pitchFamily="18" charset="0"/>
            </a:endParaRPr>
          </a:p>
          <a:p>
            <a:pPr lvl="1">
              <a:lnSpc>
                <a:spcPct val="80000"/>
              </a:lnSpc>
            </a:pPr>
            <a:endParaRPr lang="en-US" sz="2400" dirty="0">
              <a:latin typeface="Times New Roman" pitchFamily="18" charset="0"/>
              <a:cs typeface="Times New Roman" pitchFamily="18" charset="0"/>
            </a:endParaRPr>
          </a:p>
          <a:p>
            <a:pPr>
              <a:lnSpc>
                <a:spcPct val="80000"/>
              </a:lnSpc>
            </a:pPr>
            <a:endParaRPr lang="en-US" sz="2800"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chemeClr val="accent2"/>
                </a:solidFill>
                <a:latin typeface="Times New Roman" pitchFamily="18" charset="0"/>
                <a:cs typeface="Times New Roman" pitchFamily="18" charset="0"/>
              </a:rPr>
              <a:t>Rasagiline</a:t>
            </a:r>
            <a:endParaRPr lang="en-US"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a:solidFill>
                  <a:schemeClr val="accent4">
                    <a:lumMod val="75000"/>
                  </a:schemeClr>
                </a:solidFill>
                <a:latin typeface="Times New Roman" pitchFamily="18" charset="0"/>
                <a:cs typeface="Times New Roman" pitchFamily="18" charset="0"/>
              </a:rPr>
              <a:t>MAO-B inhibitor</a:t>
            </a:r>
          </a:p>
          <a:p>
            <a:r>
              <a:rPr lang="en-US" dirty="0">
                <a:solidFill>
                  <a:schemeClr val="accent4">
                    <a:lumMod val="75000"/>
                  </a:schemeClr>
                </a:solidFill>
                <a:latin typeface="Times New Roman" pitchFamily="18" charset="0"/>
                <a:cs typeface="Times New Roman" pitchFamily="18" charset="0"/>
              </a:rPr>
              <a:t>2</a:t>
            </a:r>
            <a:r>
              <a:rPr lang="en-US" baseline="30000" dirty="0">
                <a:solidFill>
                  <a:schemeClr val="accent4">
                    <a:lumMod val="75000"/>
                  </a:schemeClr>
                </a:solidFill>
                <a:latin typeface="Times New Roman" pitchFamily="18" charset="0"/>
                <a:cs typeface="Times New Roman" pitchFamily="18" charset="0"/>
              </a:rPr>
              <a:t>nd</a:t>
            </a:r>
            <a:r>
              <a:rPr lang="en-US" dirty="0">
                <a:solidFill>
                  <a:schemeClr val="accent4">
                    <a:lumMod val="75000"/>
                  </a:schemeClr>
                </a:solidFill>
                <a:latin typeface="Times New Roman" pitchFamily="18" charset="0"/>
                <a:cs typeface="Times New Roman" pitchFamily="18" charset="0"/>
              </a:rPr>
              <a:t> generation. 5 times potent than </a:t>
            </a:r>
            <a:r>
              <a:rPr lang="en-US" dirty="0" err="1">
                <a:solidFill>
                  <a:schemeClr val="accent4">
                    <a:lumMod val="75000"/>
                  </a:schemeClr>
                </a:solidFill>
                <a:latin typeface="Times New Roman" pitchFamily="18" charset="0"/>
                <a:cs typeface="Times New Roman" pitchFamily="18" charset="0"/>
              </a:rPr>
              <a:t>selegiline</a:t>
            </a:r>
            <a:endParaRPr lang="en-US" dirty="0">
              <a:solidFill>
                <a:schemeClr val="accent4">
                  <a:lumMod val="75000"/>
                </a:schemeClr>
              </a:solidFill>
              <a:latin typeface="Times New Roman" pitchFamily="18" charset="0"/>
              <a:cs typeface="Times New Roman" pitchFamily="18" charset="0"/>
            </a:endParaRPr>
          </a:p>
          <a:p>
            <a:r>
              <a:rPr lang="en-US" dirty="0">
                <a:solidFill>
                  <a:schemeClr val="accent4">
                    <a:lumMod val="75000"/>
                  </a:schemeClr>
                </a:solidFill>
                <a:latin typeface="Times New Roman" pitchFamily="18" charset="0"/>
                <a:cs typeface="Times New Roman" pitchFamily="18" charset="0"/>
              </a:rPr>
              <a:t>Dosage  1 mg/day</a:t>
            </a:r>
          </a:p>
          <a:p>
            <a:r>
              <a:rPr lang="en-US" dirty="0">
                <a:solidFill>
                  <a:schemeClr val="accent4">
                    <a:lumMod val="75000"/>
                  </a:schemeClr>
                </a:solidFill>
                <a:latin typeface="Times New Roman" pitchFamily="18" charset="0"/>
                <a:cs typeface="Times New Roman" pitchFamily="18" charset="0"/>
              </a:rPr>
              <a:t>Can be used as </a:t>
            </a:r>
            <a:r>
              <a:rPr lang="en-US" dirty="0" err="1">
                <a:solidFill>
                  <a:schemeClr val="accent4">
                    <a:lumMod val="75000"/>
                  </a:schemeClr>
                </a:solidFill>
                <a:latin typeface="Times New Roman" pitchFamily="18" charset="0"/>
                <a:cs typeface="Times New Roman" pitchFamily="18" charset="0"/>
              </a:rPr>
              <a:t>monotherapy</a:t>
            </a:r>
            <a:r>
              <a:rPr lang="en-US" dirty="0">
                <a:solidFill>
                  <a:schemeClr val="accent4">
                    <a:lumMod val="75000"/>
                  </a:schemeClr>
                </a:solidFill>
                <a:latin typeface="Times New Roman" pitchFamily="18" charset="0"/>
                <a:cs typeface="Times New Roman" pitchFamily="18" charset="0"/>
              </a:rPr>
              <a:t> or adjunct with </a:t>
            </a:r>
            <a:r>
              <a:rPr lang="en-US" dirty="0" err="1">
                <a:solidFill>
                  <a:schemeClr val="accent4">
                    <a:lumMod val="75000"/>
                  </a:schemeClr>
                </a:solidFill>
                <a:latin typeface="Times New Roman" pitchFamily="18" charset="0"/>
                <a:cs typeface="Times New Roman" pitchFamily="18" charset="0"/>
              </a:rPr>
              <a:t>levodopa</a:t>
            </a:r>
            <a:endParaRPr lang="en-US"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rmAutofit fontScale="90000"/>
          </a:bodyPr>
          <a:lstStyle/>
          <a:p>
            <a:pPr algn="ctr"/>
            <a:br>
              <a:rPr lang="fi-FI" sz="5400" b="1" dirty="0">
                <a:solidFill>
                  <a:schemeClr val="bg1"/>
                </a:solidFill>
                <a:effectLst>
                  <a:outerShdw blurRad="38100" dist="38100" dir="2700000" algn="tl">
                    <a:srgbClr val="000000"/>
                  </a:outerShdw>
                </a:effectLst>
                <a:latin typeface="Times New Roman" pitchFamily="18" charset="0"/>
                <a:cs typeface="Times New Roman" pitchFamily="18" charset="0"/>
              </a:rPr>
            </a:br>
            <a:br>
              <a:rPr lang="fi-FI" sz="5400" b="1" dirty="0">
                <a:solidFill>
                  <a:schemeClr val="accent1">
                    <a:lumMod val="75000"/>
                  </a:schemeClr>
                </a:solidFill>
                <a:effectLst>
                  <a:outerShdw blurRad="38100" dist="38100" dir="2700000" algn="tl">
                    <a:srgbClr val="000000"/>
                  </a:outerShdw>
                </a:effectLst>
                <a:latin typeface="Times New Roman" pitchFamily="18" charset="0"/>
                <a:cs typeface="Times New Roman" pitchFamily="18" charset="0"/>
              </a:rPr>
            </a:br>
            <a:r>
              <a:rPr lang="fi-FI" sz="5400" b="1" dirty="0">
                <a:solidFill>
                  <a:schemeClr val="accent1">
                    <a:lumMod val="75000"/>
                  </a:schemeClr>
                </a:solidFill>
                <a:effectLst>
                  <a:outerShdw blurRad="38100" dist="38100" dir="2700000" algn="tl">
                    <a:srgbClr val="000000"/>
                  </a:outerShdw>
                </a:effectLst>
                <a:latin typeface="Times New Roman" pitchFamily="18" charset="0"/>
                <a:cs typeface="Times New Roman" pitchFamily="18" charset="0"/>
              </a:rPr>
              <a:t> </a:t>
            </a:r>
            <a:r>
              <a:rPr lang="fi-FI" sz="5400" b="1" dirty="0">
                <a:solidFill>
                  <a:schemeClr val="accent2"/>
                </a:solidFill>
                <a:effectLst>
                  <a:outerShdw blurRad="38100" dist="38100" dir="2700000" algn="tl">
                    <a:srgbClr val="000000"/>
                  </a:outerShdw>
                </a:effectLst>
                <a:latin typeface="Times New Roman" pitchFamily="18" charset="0"/>
                <a:cs typeface="Times New Roman" pitchFamily="18" charset="0"/>
              </a:rPr>
              <a:t>Risk factors for PD</a:t>
            </a:r>
            <a:endParaRPr lang="en-US"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2057400"/>
            <a:ext cx="8229600" cy="4389120"/>
          </a:xfrm>
        </p:spPr>
        <p:txBody>
          <a:bodyPr>
            <a:normAutofit fontScale="70000" lnSpcReduction="20000"/>
          </a:bodyPr>
          <a:lstStyle/>
          <a:p>
            <a:pPr marL="571500" indent="-571500">
              <a:buClr>
                <a:srgbClr val="6699FF"/>
              </a:buClr>
            </a:pPr>
            <a:r>
              <a:rPr lang="fi-FI" dirty="0">
                <a:solidFill>
                  <a:schemeClr val="accent4">
                    <a:lumMod val="75000"/>
                  </a:schemeClr>
                </a:solidFill>
                <a:latin typeface="Times New Roman" pitchFamily="18" charset="0"/>
                <a:cs typeface="Times New Roman" pitchFamily="18" charset="0"/>
              </a:rPr>
              <a:t>Age-</a:t>
            </a:r>
            <a:r>
              <a:rPr lang="fi-FI" i="1" dirty="0">
                <a:solidFill>
                  <a:schemeClr val="accent4">
                    <a:lumMod val="75000"/>
                  </a:schemeClr>
                </a:solidFill>
                <a:latin typeface="Times New Roman" pitchFamily="18" charset="0"/>
                <a:cs typeface="Times New Roman" pitchFamily="18" charset="0"/>
              </a:rPr>
              <a:t> </a:t>
            </a:r>
            <a:r>
              <a:rPr lang="fi-FI" dirty="0">
                <a:solidFill>
                  <a:schemeClr val="accent4">
                    <a:lumMod val="75000"/>
                  </a:schemeClr>
                </a:solidFill>
                <a:latin typeface="Times New Roman" pitchFamily="18" charset="0"/>
                <a:cs typeface="Times New Roman" pitchFamily="18" charset="0"/>
              </a:rPr>
              <a:t>the most important risk factor</a:t>
            </a:r>
          </a:p>
          <a:p>
            <a:pPr marL="571500" indent="-571500">
              <a:buClr>
                <a:srgbClr val="6699FF"/>
              </a:buClr>
              <a:buFont typeface="Wingdings" pitchFamily="2" charset="2"/>
              <a:buChar char="§"/>
            </a:pPr>
            <a:r>
              <a:rPr lang="fi-FI" dirty="0">
                <a:solidFill>
                  <a:schemeClr val="accent4">
                    <a:lumMod val="75000"/>
                  </a:schemeClr>
                </a:solidFill>
                <a:latin typeface="Times New Roman" pitchFamily="18" charset="0"/>
                <a:cs typeface="Times New Roman" pitchFamily="18" charset="0"/>
              </a:rPr>
              <a:t>Positive family history(risk doubled)</a:t>
            </a:r>
          </a:p>
          <a:p>
            <a:pPr marL="571500" indent="-571500">
              <a:buClr>
                <a:srgbClr val="6699FF"/>
              </a:buClr>
              <a:buFont typeface="Wingdings" pitchFamily="2" charset="2"/>
              <a:buChar char="§"/>
            </a:pPr>
            <a:r>
              <a:rPr lang="fi-FI" dirty="0">
                <a:solidFill>
                  <a:schemeClr val="accent4">
                    <a:lumMod val="75000"/>
                  </a:schemeClr>
                </a:solidFill>
                <a:latin typeface="Times New Roman" pitchFamily="18" charset="0"/>
                <a:cs typeface="Times New Roman" pitchFamily="18" charset="0"/>
              </a:rPr>
              <a:t>Male gender</a:t>
            </a:r>
          </a:p>
          <a:p>
            <a:pPr marL="571500" indent="-571500">
              <a:buClr>
                <a:srgbClr val="6699FF"/>
              </a:buClr>
              <a:buFont typeface="Wingdings" pitchFamily="2" charset="2"/>
              <a:buChar char="§"/>
            </a:pPr>
            <a:r>
              <a:rPr lang="fi-FI" dirty="0">
                <a:solidFill>
                  <a:schemeClr val="accent4">
                    <a:lumMod val="75000"/>
                  </a:schemeClr>
                </a:solidFill>
                <a:latin typeface="Times New Roman" pitchFamily="18" charset="0"/>
                <a:cs typeface="Times New Roman" pitchFamily="18" charset="0"/>
              </a:rPr>
              <a:t>Higher education</a:t>
            </a:r>
          </a:p>
          <a:p>
            <a:pPr marL="571500" indent="-571500">
              <a:buClr>
                <a:srgbClr val="6699FF"/>
              </a:buClr>
              <a:buFont typeface="Wingdings" pitchFamily="2" charset="2"/>
              <a:buChar char="§"/>
            </a:pPr>
            <a:r>
              <a:rPr lang="fi-FI" dirty="0">
                <a:solidFill>
                  <a:schemeClr val="accent4">
                    <a:lumMod val="75000"/>
                  </a:schemeClr>
                </a:solidFill>
                <a:latin typeface="Times New Roman" pitchFamily="18" charset="0"/>
                <a:cs typeface="Times New Roman" pitchFamily="18" charset="0"/>
              </a:rPr>
              <a:t>Environmental exposure: Herbicide and pesticide exposure, metals (manganese, iron), well water, farming, rural residence, wood pulp mills; and steel alloy industries</a:t>
            </a:r>
          </a:p>
          <a:p>
            <a:pPr marL="571500" indent="-571500">
              <a:buClr>
                <a:srgbClr val="6699FF"/>
              </a:buClr>
              <a:buFont typeface="Wingdings" pitchFamily="2" charset="2"/>
              <a:buChar char="§"/>
            </a:pPr>
            <a:r>
              <a:rPr lang="fi-FI" dirty="0">
                <a:solidFill>
                  <a:schemeClr val="accent4">
                    <a:lumMod val="75000"/>
                  </a:schemeClr>
                </a:solidFill>
                <a:latin typeface="Times New Roman" pitchFamily="18" charset="0"/>
                <a:cs typeface="Times New Roman" pitchFamily="18" charset="0"/>
              </a:rPr>
              <a:t>Race</a:t>
            </a:r>
          </a:p>
          <a:p>
            <a:pPr marL="571500" indent="-571500">
              <a:buClr>
                <a:srgbClr val="6699FF"/>
              </a:buClr>
              <a:buFont typeface="Wingdings" pitchFamily="2" charset="2"/>
              <a:buChar char="§"/>
            </a:pPr>
            <a:r>
              <a:rPr lang="fi-FI" dirty="0">
                <a:solidFill>
                  <a:schemeClr val="accent4">
                    <a:lumMod val="75000"/>
                  </a:schemeClr>
                </a:solidFill>
                <a:latin typeface="Times New Roman" pitchFamily="18" charset="0"/>
                <a:cs typeface="Times New Roman" pitchFamily="18" charset="0"/>
              </a:rPr>
              <a:t>Life experiences (emotional stress,parkinsonian personality)?</a:t>
            </a:r>
          </a:p>
          <a:p>
            <a:pPr marL="571500" indent="-571500">
              <a:buClr>
                <a:srgbClr val="6699FF"/>
              </a:buClr>
              <a:buFont typeface="Wingdings" pitchFamily="2" charset="2"/>
              <a:buChar char="§"/>
            </a:pPr>
            <a:r>
              <a:rPr lang="fi-FI" dirty="0">
                <a:solidFill>
                  <a:schemeClr val="accent4">
                    <a:lumMod val="75000"/>
                  </a:schemeClr>
                </a:solidFill>
                <a:latin typeface="Times New Roman" pitchFamily="18" charset="0"/>
                <a:cs typeface="Times New Roman" pitchFamily="18" charset="0"/>
              </a:rPr>
              <a:t>?Head trauma(Punch drunk syndrome)</a:t>
            </a:r>
          </a:p>
          <a:p>
            <a:pPr>
              <a:buNone/>
            </a:pPr>
            <a:r>
              <a:rPr lang="fi-FI" dirty="0">
                <a:solidFill>
                  <a:schemeClr val="accent4">
                    <a:lumMod val="75000"/>
                  </a:schemeClr>
                </a:solidFill>
                <a:latin typeface="Times New Roman" pitchFamily="18" charset="0"/>
                <a:cs typeface="Times New Roman" pitchFamily="18" charset="0"/>
              </a:rPr>
              <a:t>An inverse correlation between cigarette smoking and caffeine intake in case-control studies.</a:t>
            </a:r>
            <a:r>
              <a:rPr lang="en-US" sz="2800" b="1" i="1" dirty="0">
                <a:solidFill>
                  <a:schemeClr val="accent1"/>
                </a:solidFill>
              </a:rPr>
              <a:t> </a:t>
            </a:r>
          </a:p>
          <a:p>
            <a:pPr>
              <a:buNone/>
            </a:pPr>
            <a:r>
              <a:rPr lang="en-US" sz="2800" b="1" i="1" dirty="0">
                <a:solidFill>
                  <a:schemeClr val="accent1"/>
                </a:solidFill>
              </a:rPr>
              <a:t>       </a:t>
            </a:r>
            <a:r>
              <a:rPr lang="en-US" sz="2000" b="1" i="1" dirty="0">
                <a:solidFill>
                  <a:schemeClr val="accent1"/>
                </a:solidFill>
              </a:rPr>
              <a:t>Kaplan and </a:t>
            </a:r>
            <a:r>
              <a:rPr lang="en-US" sz="2000" b="1" i="1" dirty="0" err="1">
                <a:solidFill>
                  <a:schemeClr val="accent1"/>
                </a:solidFill>
              </a:rPr>
              <a:t>saddock’s</a:t>
            </a:r>
            <a:r>
              <a:rPr lang="en-US" sz="2000" b="1" i="1" dirty="0">
                <a:solidFill>
                  <a:schemeClr val="accent1"/>
                </a:solidFill>
              </a:rPr>
              <a:t> CTB</a:t>
            </a:r>
          </a:p>
          <a:p>
            <a:pPr>
              <a:buNone/>
            </a:pPr>
            <a:r>
              <a:rPr lang="en-US" sz="2000" b="1" i="1" dirty="0">
                <a:solidFill>
                  <a:schemeClr val="accent1"/>
                </a:solidFill>
              </a:rPr>
              <a:t>        </a:t>
            </a:r>
            <a:r>
              <a:rPr lang="en-US" sz="2000" b="1" dirty="0">
                <a:solidFill>
                  <a:schemeClr val="accent1"/>
                </a:solidFill>
              </a:rPr>
              <a:t>American Psychiatric Association. </a:t>
            </a:r>
            <a:r>
              <a:rPr lang="en-US" sz="2000" b="1" i="1" dirty="0">
                <a:solidFill>
                  <a:schemeClr val="accent1"/>
                </a:solidFill>
              </a:rPr>
              <a:t>Practice Guidelines for the Treatment of Psychiatric Disorders. </a:t>
            </a:r>
            <a:r>
              <a:rPr lang="en-US" sz="2000" b="1" dirty="0">
                <a:solidFill>
                  <a:schemeClr val="accent1"/>
                </a:solidFill>
              </a:rPr>
              <a:t>Fourth edition, text revised. Washington, DC: American Psychiatric Association, 2000. </a:t>
            </a:r>
            <a:endParaRPr lang="fi-FI" sz="2000" dirty="0">
              <a:solidFill>
                <a:schemeClr val="accent4">
                  <a:lumMod val="7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6096000" y="1600200"/>
            <a:ext cx="2362200" cy="1905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n-US" b="1" dirty="0">
                <a:solidFill>
                  <a:schemeClr val="accent2"/>
                </a:solidFill>
              </a:rPr>
              <a:t>Surgical Options</a:t>
            </a:r>
          </a:p>
        </p:txBody>
      </p:sp>
      <p:sp>
        <p:nvSpPr>
          <p:cNvPr id="32771" name="Rectangle 3"/>
          <p:cNvSpPr>
            <a:spLocks noGrp="1" noChangeArrowheads="1"/>
          </p:cNvSpPr>
          <p:nvPr>
            <p:ph type="body" idx="1"/>
          </p:nvPr>
        </p:nvSpPr>
        <p:spPr/>
        <p:txBody>
          <a:bodyPr/>
          <a:lstStyle/>
          <a:p>
            <a:pPr>
              <a:lnSpc>
                <a:spcPct val="80000"/>
              </a:lnSpc>
            </a:pPr>
            <a:r>
              <a:rPr lang="en-US" sz="2800" dirty="0" err="1">
                <a:solidFill>
                  <a:schemeClr val="accent4">
                    <a:lumMod val="75000"/>
                  </a:schemeClr>
                </a:solidFill>
              </a:rPr>
              <a:t>Pallidotomy</a:t>
            </a:r>
            <a:r>
              <a:rPr lang="en-US" sz="2800" dirty="0">
                <a:solidFill>
                  <a:schemeClr val="accent4">
                    <a:lumMod val="75000"/>
                  </a:schemeClr>
                </a:solidFill>
              </a:rPr>
              <a:t> and </a:t>
            </a:r>
            <a:r>
              <a:rPr lang="en-US" sz="2800" dirty="0" err="1">
                <a:solidFill>
                  <a:schemeClr val="accent4">
                    <a:lumMod val="75000"/>
                  </a:schemeClr>
                </a:solidFill>
              </a:rPr>
              <a:t>Pallidal</a:t>
            </a:r>
            <a:r>
              <a:rPr lang="en-US" sz="2800" dirty="0">
                <a:solidFill>
                  <a:schemeClr val="accent4">
                    <a:lumMod val="75000"/>
                  </a:schemeClr>
                </a:solidFill>
              </a:rPr>
              <a:t> Stimulation</a:t>
            </a:r>
          </a:p>
          <a:p>
            <a:pPr>
              <a:lnSpc>
                <a:spcPct val="80000"/>
              </a:lnSpc>
            </a:pPr>
            <a:r>
              <a:rPr lang="en-US" sz="2800" dirty="0" err="1">
                <a:solidFill>
                  <a:schemeClr val="accent4">
                    <a:lumMod val="75000"/>
                  </a:schemeClr>
                </a:solidFill>
              </a:rPr>
              <a:t>Thalamotomy</a:t>
            </a:r>
            <a:r>
              <a:rPr lang="en-US" sz="2800" dirty="0">
                <a:solidFill>
                  <a:schemeClr val="accent4">
                    <a:lumMod val="75000"/>
                  </a:schemeClr>
                </a:solidFill>
              </a:rPr>
              <a:t> and Thalamic Stimulation</a:t>
            </a:r>
          </a:p>
          <a:p>
            <a:pPr lvl="1">
              <a:lnSpc>
                <a:spcPct val="80000"/>
              </a:lnSpc>
            </a:pPr>
            <a:r>
              <a:rPr lang="en-US" sz="2400" dirty="0">
                <a:solidFill>
                  <a:schemeClr val="accent4">
                    <a:lumMod val="75000"/>
                  </a:schemeClr>
                </a:solidFill>
              </a:rPr>
              <a:t>Introduced in 1950</a:t>
            </a:r>
          </a:p>
          <a:p>
            <a:pPr lvl="1">
              <a:lnSpc>
                <a:spcPct val="80000"/>
              </a:lnSpc>
            </a:pPr>
            <a:r>
              <a:rPr lang="en-US" sz="2400" dirty="0" err="1">
                <a:solidFill>
                  <a:schemeClr val="accent4">
                    <a:lumMod val="75000"/>
                  </a:schemeClr>
                </a:solidFill>
              </a:rPr>
              <a:t>Pallidotomy</a:t>
            </a:r>
            <a:r>
              <a:rPr lang="en-US" sz="2400" dirty="0">
                <a:solidFill>
                  <a:schemeClr val="accent4">
                    <a:lumMod val="75000"/>
                  </a:schemeClr>
                </a:solidFill>
              </a:rPr>
              <a:t> improves tremor, rigidity, and </a:t>
            </a:r>
            <a:r>
              <a:rPr lang="en-US" sz="2400" dirty="0" err="1">
                <a:solidFill>
                  <a:schemeClr val="accent4">
                    <a:lumMod val="75000"/>
                  </a:schemeClr>
                </a:solidFill>
              </a:rPr>
              <a:t>bradykinesia</a:t>
            </a:r>
            <a:endParaRPr lang="en-US" sz="2400" dirty="0">
              <a:solidFill>
                <a:schemeClr val="accent4">
                  <a:lumMod val="75000"/>
                </a:schemeClr>
              </a:solidFill>
            </a:endParaRPr>
          </a:p>
          <a:p>
            <a:pPr lvl="1">
              <a:lnSpc>
                <a:spcPct val="80000"/>
              </a:lnSpc>
            </a:pPr>
            <a:r>
              <a:rPr lang="en-US" sz="2400" dirty="0" err="1">
                <a:solidFill>
                  <a:schemeClr val="accent4">
                    <a:lumMod val="75000"/>
                  </a:schemeClr>
                </a:solidFill>
              </a:rPr>
              <a:t>Thalamotomy</a:t>
            </a:r>
            <a:r>
              <a:rPr lang="en-US" sz="2400" dirty="0">
                <a:solidFill>
                  <a:schemeClr val="accent4">
                    <a:lumMod val="75000"/>
                  </a:schemeClr>
                </a:solidFill>
              </a:rPr>
              <a:t> relieves tremor, rigidity, but not </a:t>
            </a:r>
            <a:r>
              <a:rPr lang="en-US" sz="2400" dirty="0" err="1">
                <a:solidFill>
                  <a:schemeClr val="accent4">
                    <a:lumMod val="75000"/>
                  </a:schemeClr>
                </a:solidFill>
              </a:rPr>
              <a:t>bradykinesia</a:t>
            </a:r>
            <a:endParaRPr lang="en-US" sz="2400" dirty="0">
              <a:solidFill>
                <a:schemeClr val="accent4">
                  <a:lumMod val="75000"/>
                </a:schemeClr>
              </a:solidFill>
            </a:endParaRPr>
          </a:p>
          <a:p>
            <a:pPr lvl="1">
              <a:lnSpc>
                <a:spcPct val="80000"/>
              </a:lnSpc>
            </a:pPr>
            <a:r>
              <a:rPr lang="en-US" sz="2400" dirty="0">
                <a:solidFill>
                  <a:schemeClr val="accent4">
                    <a:lumMod val="75000"/>
                  </a:schemeClr>
                </a:solidFill>
              </a:rPr>
              <a:t>Neurosurgical treatment came to a end with the introduction of L-dopa in late 1960s</a:t>
            </a:r>
          </a:p>
          <a:p>
            <a:pPr lvl="1">
              <a:lnSpc>
                <a:spcPct val="80000"/>
              </a:lnSpc>
            </a:pPr>
            <a:r>
              <a:rPr lang="en-US" sz="2400" dirty="0">
                <a:solidFill>
                  <a:schemeClr val="accent4">
                    <a:lumMod val="75000"/>
                  </a:schemeClr>
                </a:solidFill>
              </a:rPr>
              <a:t>Resurgence of neurosurgical intervention with the failure of pharmacological treatments after 10 to 15 years of disease progression</a:t>
            </a:r>
          </a:p>
          <a:p>
            <a:pPr lvl="1">
              <a:lnSpc>
                <a:spcPct val="80000"/>
              </a:lnSpc>
            </a:pPr>
            <a:r>
              <a:rPr lang="en-US" sz="2400" dirty="0">
                <a:solidFill>
                  <a:schemeClr val="accent4">
                    <a:lumMod val="75000"/>
                  </a:schemeClr>
                </a:solidFill>
              </a:rPr>
              <a:t>Two methods: Ablation and deep brain stimulatio</a:t>
            </a:r>
            <a:r>
              <a:rPr lang="en-US" dirty="0">
                <a:solidFill>
                  <a:schemeClr val="accent4">
                    <a:lumMod val="75000"/>
                  </a:schemeClr>
                </a:solidFill>
              </a:rPr>
              <a:t>n</a:t>
            </a:r>
            <a:endParaRPr lang="en-US" sz="2400" dirty="0"/>
          </a:p>
          <a:p>
            <a:pPr lvl="1">
              <a:lnSpc>
                <a:spcPct val="80000"/>
              </a:lnSpc>
            </a:pPr>
            <a:endParaRPr lang="en-US" sz="2400" dirty="0"/>
          </a:p>
        </p:txBody>
      </p:sp>
      <p:pic>
        <p:nvPicPr>
          <p:cNvPr id="4" name="Picture 3"/>
          <p:cNvPicPr/>
          <p:nvPr/>
        </p:nvPicPr>
        <p:blipFill>
          <a:blip r:embed="rId2" cstate="print"/>
          <a:srcRect/>
          <a:stretch>
            <a:fillRect/>
          </a:stretch>
        </p:blipFill>
        <p:spPr bwMode="auto">
          <a:xfrm>
            <a:off x="7162800" y="533400"/>
            <a:ext cx="1619250" cy="241935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REHABILITATION</a:t>
            </a:r>
          </a:p>
        </p:txBody>
      </p:sp>
      <p:sp>
        <p:nvSpPr>
          <p:cNvPr id="3" name="Content Placeholder 2"/>
          <p:cNvSpPr>
            <a:spLocks noGrp="1"/>
          </p:cNvSpPr>
          <p:nvPr>
            <p:ph idx="1"/>
          </p:nvPr>
        </p:nvSpPr>
        <p:spPr/>
        <p:txBody>
          <a:bodyPr>
            <a:normAutofit fontScale="77500" lnSpcReduction="20000"/>
          </a:bodyPr>
          <a:lstStyle/>
          <a:p>
            <a:r>
              <a:rPr lang="en-US" dirty="0">
                <a:solidFill>
                  <a:schemeClr val="accent4">
                    <a:lumMod val="75000"/>
                  </a:schemeClr>
                </a:solidFill>
              </a:rPr>
              <a:t>Regular </a:t>
            </a:r>
            <a:r>
              <a:rPr lang="en-US" u="sng" dirty="0">
                <a:solidFill>
                  <a:schemeClr val="accent4">
                    <a:lumMod val="75000"/>
                  </a:schemeClr>
                </a:solidFill>
              </a:rPr>
              <a:t>physical exercise</a:t>
            </a:r>
            <a:r>
              <a:rPr lang="en-US" dirty="0">
                <a:solidFill>
                  <a:schemeClr val="accent4">
                    <a:lumMod val="75000"/>
                  </a:schemeClr>
                </a:solidFill>
              </a:rPr>
              <a:t> with or without </a:t>
            </a:r>
            <a:r>
              <a:rPr lang="en-US" u="sng" dirty="0">
                <a:solidFill>
                  <a:schemeClr val="accent4">
                    <a:lumMod val="75000"/>
                  </a:schemeClr>
                </a:solidFill>
              </a:rPr>
              <a:t>physiotherapy</a:t>
            </a:r>
            <a:r>
              <a:rPr lang="en-US" dirty="0">
                <a:solidFill>
                  <a:schemeClr val="accent4">
                    <a:lumMod val="75000"/>
                  </a:schemeClr>
                </a:solidFill>
              </a:rPr>
              <a:t> can be beneficial to maintain and improve mobility, flexibility, strength, gait speed, and quality of life.</a:t>
            </a:r>
          </a:p>
          <a:p>
            <a:r>
              <a:rPr lang="en-US" dirty="0">
                <a:solidFill>
                  <a:schemeClr val="accent4">
                    <a:lumMod val="75000"/>
                  </a:schemeClr>
                </a:solidFill>
              </a:rPr>
              <a:t>For  </a:t>
            </a:r>
            <a:r>
              <a:rPr lang="en-US" u="sng" dirty="0">
                <a:solidFill>
                  <a:schemeClr val="accent4">
                    <a:lumMod val="75000"/>
                  </a:schemeClr>
                </a:solidFill>
              </a:rPr>
              <a:t>rigidity</a:t>
            </a:r>
            <a:r>
              <a:rPr lang="en-US" dirty="0">
                <a:solidFill>
                  <a:schemeClr val="accent4">
                    <a:lumMod val="75000"/>
                  </a:schemeClr>
                </a:solidFill>
              </a:rPr>
              <a:t>, generalized relaxation techniques such as gentle rocking ,slow rotational movements of the extremities and trunk, rhythmic initiation, </a:t>
            </a:r>
            <a:r>
              <a:rPr lang="en-US" u="sng" dirty="0">
                <a:solidFill>
                  <a:schemeClr val="accent4">
                    <a:lumMod val="75000"/>
                  </a:schemeClr>
                </a:solidFill>
              </a:rPr>
              <a:t>diaphragmatic breathing</a:t>
            </a:r>
            <a:r>
              <a:rPr lang="en-US" dirty="0">
                <a:solidFill>
                  <a:schemeClr val="accent4">
                    <a:lumMod val="75000"/>
                  </a:schemeClr>
                </a:solidFill>
              </a:rPr>
              <a:t>, and </a:t>
            </a:r>
            <a:r>
              <a:rPr lang="en-US" u="sng" dirty="0">
                <a:solidFill>
                  <a:schemeClr val="accent4">
                    <a:lumMod val="75000"/>
                  </a:schemeClr>
                </a:solidFill>
              </a:rPr>
              <a:t>meditation</a:t>
            </a:r>
            <a:r>
              <a:rPr lang="en-US" dirty="0">
                <a:solidFill>
                  <a:schemeClr val="accent4">
                    <a:lumMod val="75000"/>
                  </a:schemeClr>
                </a:solidFill>
              </a:rPr>
              <a:t> techniques.</a:t>
            </a:r>
          </a:p>
          <a:p>
            <a:r>
              <a:rPr lang="en-US" dirty="0">
                <a:solidFill>
                  <a:schemeClr val="accent4">
                    <a:lumMod val="75000"/>
                  </a:schemeClr>
                </a:solidFill>
              </a:rPr>
              <a:t> for </a:t>
            </a:r>
            <a:r>
              <a:rPr lang="en-US" u="sng" dirty="0">
                <a:solidFill>
                  <a:schemeClr val="accent4">
                    <a:lumMod val="75000"/>
                  </a:schemeClr>
                </a:solidFill>
              </a:rPr>
              <a:t>gait</a:t>
            </a:r>
            <a:r>
              <a:rPr lang="en-US" dirty="0">
                <a:solidFill>
                  <a:schemeClr val="accent4">
                    <a:lumMod val="75000"/>
                  </a:schemeClr>
                </a:solidFill>
              </a:rPr>
              <a:t> and  </a:t>
            </a:r>
            <a:r>
              <a:rPr lang="en-US" u="sng" dirty="0" err="1">
                <a:solidFill>
                  <a:schemeClr val="accent4">
                    <a:lumMod val="75000"/>
                  </a:schemeClr>
                </a:solidFill>
              </a:rPr>
              <a:t>hypokinesia</a:t>
            </a:r>
            <a:r>
              <a:rPr lang="en-US" dirty="0">
                <a:solidFill>
                  <a:schemeClr val="accent4">
                    <a:lumMod val="75000"/>
                  </a:schemeClr>
                </a:solidFill>
              </a:rPr>
              <a:t> (slowness of movement), shuffling and decreased arm swing  utilizing assistive equipment (pole walking and treadmill walking) </a:t>
            </a:r>
          </a:p>
          <a:p>
            <a:r>
              <a:rPr lang="en-US" dirty="0">
                <a:solidFill>
                  <a:schemeClr val="accent4">
                    <a:lumMod val="75000"/>
                  </a:schemeClr>
                </a:solidFill>
              </a:rPr>
              <a:t> Strengthening exercises have shown improvements in strength and motor function.</a:t>
            </a:r>
          </a:p>
          <a:p>
            <a:r>
              <a:rPr lang="en-US" dirty="0">
                <a:solidFill>
                  <a:schemeClr val="accent4">
                    <a:lumMod val="75000"/>
                  </a:schemeClr>
                </a:solidFill>
              </a:rPr>
              <a:t>Deep diaphragmatic breathing exercises</a:t>
            </a:r>
          </a:p>
          <a:p>
            <a:r>
              <a:rPr lang="en-US" dirty="0">
                <a:solidFill>
                  <a:schemeClr val="accent4">
                    <a:lumMod val="75000"/>
                  </a:schemeClr>
                </a:solidFill>
              </a:rPr>
              <a:t> Exercise may improve constipation.</a:t>
            </a:r>
          </a:p>
          <a:p>
            <a:r>
              <a:rPr lang="en-US" dirty="0">
                <a:solidFill>
                  <a:schemeClr val="accent4">
                    <a:lumMod val="75000"/>
                  </a:schemeClr>
                </a:solidFill>
              </a:rPr>
              <a:t> </a:t>
            </a:r>
            <a:r>
              <a:rPr lang="en-US" u="sng" dirty="0">
                <a:solidFill>
                  <a:schemeClr val="accent4">
                    <a:lumMod val="75000"/>
                  </a:schemeClr>
                </a:solidFill>
              </a:rPr>
              <a:t>Lee Silverman voice treatment</a:t>
            </a:r>
            <a:r>
              <a:rPr lang="en-US" dirty="0">
                <a:solidFill>
                  <a:schemeClr val="accent4">
                    <a:lumMod val="75000"/>
                  </a:schemeClr>
                </a:solidFill>
              </a:rPr>
              <a:t> (LSVT)</a:t>
            </a:r>
          </a:p>
          <a:p>
            <a:endParaRPr lang="en-US" b="1" dirty="0">
              <a:solidFill>
                <a:schemeClr val="accent4">
                  <a:lumMod val="75000"/>
                </a:schemeClr>
              </a:solidFill>
            </a:endParaRP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DIET</a:t>
            </a:r>
          </a:p>
        </p:txBody>
      </p:sp>
      <p:sp>
        <p:nvSpPr>
          <p:cNvPr id="3" name="Content Placeholder 2"/>
          <p:cNvSpPr>
            <a:spLocks noGrp="1"/>
          </p:cNvSpPr>
          <p:nvPr>
            <p:ph idx="1"/>
          </p:nvPr>
        </p:nvSpPr>
        <p:spPr/>
        <p:txBody>
          <a:bodyPr>
            <a:normAutofit fontScale="92500" lnSpcReduction="20000"/>
          </a:bodyPr>
          <a:lstStyle/>
          <a:p>
            <a:pPr>
              <a:buNone/>
            </a:pPr>
            <a:endParaRPr lang="en-US" b="1" dirty="0"/>
          </a:p>
          <a:p>
            <a:r>
              <a:rPr lang="en-US" dirty="0">
                <a:solidFill>
                  <a:schemeClr val="accent4">
                    <a:lumMod val="75000"/>
                  </a:schemeClr>
                </a:solidFill>
              </a:rPr>
              <a:t>Muscles and nerves that control the digestive process may be affected by PD, resulting in </a:t>
            </a:r>
            <a:r>
              <a:rPr lang="en-US" u="sng" dirty="0">
                <a:solidFill>
                  <a:schemeClr val="accent4">
                    <a:lumMod val="75000"/>
                  </a:schemeClr>
                </a:solidFill>
              </a:rPr>
              <a:t>constipation</a:t>
            </a:r>
            <a:r>
              <a:rPr lang="en-US" dirty="0">
                <a:solidFill>
                  <a:schemeClr val="accent4">
                    <a:lumMod val="75000"/>
                  </a:schemeClr>
                </a:solidFill>
              </a:rPr>
              <a:t> and </a:t>
            </a:r>
            <a:r>
              <a:rPr lang="en-US" u="sng" dirty="0" err="1">
                <a:solidFill>
                  <a:schemeClr val="accent4">
                    <a:lumMod val="75000"/>
                  </a:schemeClr>
                </a:solidFill>
              </a:rPr>
              <a:t>gastroparesis</a:t>
            </a:r>
            <a:endParaRPr lang="en-US" u="sng" dirty="0">
              <a:solidFill>
                <a:schemeClr val="accent4">
                  <a:lumMod val="75000"/>
                </a:schemeClr>
              </a:solidFill>
            </a:endParaRPr>
          </a:p>
          <a:p>
            <a:r>
              <a:rPr lang="en-US" dirty="0">
                <a:solidFill>
                  <a:schemeClr val="accent4">
                    <a:lumMod val="75000"/>
                  </a:schemeClr>
                </a:solidFill>
              </a:rPr>
              <a:t> A balanced diet, based on periodical nutritional assessments, is recommended.</a:t>
            </a:r>
          </a:p>
          <a:p>
            <a:r>
              <a:rPr lang="en-US" dirty="0">
                <a:solidFill>
                  <a:schemeClr val="accent4">
                    <a:lumMod val="75000"/>
                  </a:schemeClr>
                </a:solidFill>
              </a:rPr>
              <a:t>For </a:t>
            </a:r>
            <a:r>
              <a:rPr lang="en-US" dirty="0" err="1">
                <a:solidFill>
                  <a:schemeClr val="accent4">
                    <a:lumMod val="75000"/>
                  </a:schemeClr>
                </a:solidFill>
              </a:rPr>
              <a:t>dysphagia</a:t>
            </a:r>
            <a:r>
              <a:rPr lang="en-US" dirty="0">
                <a:solidFill>
                  <a:schemeClr val="accent4">
                    <a:lumMod val="75000"/>
                  </a:schemeClr>
                </a:solidFill>
              </a:rPr>
              <a:t> it may be helpful to use </a:t>
            </a:r>
            <a:r>
              <a:rPr lang="en-US" u="sng" dirty="0">
                <a:solidFill>
                  <a:schemeClr val="accent4">
                    <a:lumMod val="75000"/>
                  </a:schemeClr>
                </a:solidFill>
              </a:rPr>
              <a:t>thickening agents</a:t>
            </a:r>
            <a:r>
              <a:rPr lang="en-US" dirty="0">
                <a:solidFill>
                  <a:schemeClr val="accent4">
                    <a:lumMod val="75000"/>
                  </a:schemeClr>
                </a:solidFill>
              </a:rPr>
              <a:t> for liquid intake and an upright posture when eating, both measures reducing the risk of choking. </a:t>
            </a:r>
            <a:endParaRPr lang="en-US">
              <a:solidFill>
                <a:schemeClr val="accent4">
                  <a:lumMod val="75000"/>
                </a:schemeClr>
              </a:solidFill>
            </a:endParaRPr>
          </a:p>
          <a:p>
            <a:r>
              <a:rPr lang="en-US" u="sng">
                <a:solidFill>
                  <a:schemeClr val="accent4">
                    <a:lumMod val="75000"/>
                  </a:schemeClr>
                </a:solidFill>
              </a:rPr>
              <a:t>Gastrostomy</a:t>
            </a:r>
            <a:r>
              <a:rPr lang="en-US" dirty="0">
                <a:solidFill>
                  <a:schemeClr val="accent4">
                    <a:lumMod val="75000"/>
                  </a:schemeClr>
                </a:solidFill>
              </a:rPr>
              <a:t> to deliver food directly into the stomach is possible in severe cases.</a:t>
            </a:r>
          </a:p>
          <a:p>
            <a:r>
              <a:rPr lang="en-US" dirty="0">
                <a:solidFill>
                  <a:schemeClr val="accent4">
                    <a:lumMod val="75000"/>
                  </a:schemeClr>
                </a:solidFill>
              </a:rPr>
              <a:t>To minimize interaction with proteins, </a:t>
            </a:r>
            <a:r>
              <a:rPr lang="en-US" dirty="0" err="1">
                <a:solidFill>
                  <a:schemeClr val="accent4">
                    <a:lumMod val="75000"/>
                  </a:schemeClr>
                </a:solidFill>
              </a:rPr>
              <a:t>levodopa</a:t>
            </a:r>
            <a:r>
              <a:rPr lang="en-US" dirty="0">
                <a:solidFill>
                  <a:schemeClr val="accent4">
                    <a:lumMod val="75000"/>
                  </a:schemeClr>
                </a:solidFill>
              </a:rPr>
              <a:t> should be taken 30 minutes before meals.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b="1" dirty="0">
                <a:solidFill>
                  <a:schemeClr val="accent1"/>
                </a:solidFill>
              </a:rPr>
              <a:t>Under Investigation</a:t>
            </a:r>
          </a:p>
        </p:txBody>
      </p:sp>
      <p:sp>
        <p:nvSpPr>
          <p:cNvPr id="69635" name="Rectangle 3"/>
          <p:cNvSpPr>
            <a:spLocks noGrp="1" noChangeArrowheads="1"/>
          </p:cNvSpPr>
          <p:nvPr>
            <p:ph type="body" idx="1"/>
          </p:nvPr>
        </p:nvSpPr>
        <p:spPr/>
        <p:txBody>
          <a:bodyPr/>
          <a:lstStyle/>
          <a:p>
            <a:r>
              <a:rPr lang="en-US" dirty="0">
                <a:solidFill>
                  <a:schemeClr val="accent4">
                    <a:lumMod val="75000"/>
                  </a:schemeClr>
                </a:solidFill>
              </a:rPr>
              <a:t>Implantable pumps</a:t>
            </a:r>
          </a:p>
          <a:p>
            <a:r>
              <a:rPr lang="en-US" dirty="0">
                <a:solidFill>
                  <a:schemeClr val="accent4">
                    <a:lumMod val="75000"/>
                  </a:schemeClr>
                </a:solidFill>
              </a:rPr>
              <a:t>Implantable capsules containing dopamine-producing cells</a:t>
            </a:r>
          </a:p>
          <a:p>
            <a:r>
              <a:rPr lang="en-US" dirty="0">
                <a:solidFill>
                  <a:schemeClr val="accent4">
                    <a:lumMod val="75000"/>
                  </a:schemeClr>
                </a:solidFill>
              </a:rPr>
              <a:t>New medications to target one of the five individual brain receptors for dopamine</a:t>
            </a:r>
          </a:p>
          <a:p>
            <a:r>
              <a:rPr lang="en-US" dirty="0">
                <a:solidFill>
                  <a:schemeClr val="accent4">
                    <a:lumMod val="75000"/>
                  </a:schemeClr>
                </a:solidFill>
              </a:rPr>
              <a:t>Continued genetic </a:t>
            </a:r>
            <a:r>
              <a:rPr lang="en-US" dirty="0" err="1">
                <a:solidFill>
                  <a:schemeClr val="accent4">
                    <a:lumMod val="75000"/>
                  </a:schemeClr>
                </a:solidFill>
              </a:rPr>
              <a:t>researcssh</a:t>
            </a:r>
            <a:r>
              <a:rPr lang="en-US" dirty="0"/>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NON MOTOR FEATURES OF PARKINSON’S DISEASE</a:t>
            </a:r>
          </a:p>
        </p:txBody>
      </p:sp>
      <p:sp>
        <p:nvSpPr>
          <p:cNvPr id="3" name="Content Placeholder 2"/>
          <p:cNvSpPr>
            <a:spLocks noGrp="1"/>
          </p:cNvSpPr>
          <p:nvPr>
            <p:ph idx="1"/>
          </p:nvPr>
        </p:nvSpPr>
        <p:spPr/>
        <p:txBody>
          <a:bodyPr/>
          <a:lstStyle/>
          <a:p>
            <a:r>
              <a:rPr lang="en-US" dirty="0">
                <a:solidFill>
                  <a:schemeClr val="accent4">
                    <a:lumMod val="75000"/>
                  </a:schemeClr>
                </a:solidFill>
              </a:rPr>
              <a:t>COGNITIVE MANIFESTATIONS</a:t>
            </a:r>
          </a:p>
          <a:p>
            <a:endParaRPr lang="en-US" dirty="0">
              <a:solidFill>
                <a:schemeClr val="accent4">
                  <a:lumMod val="75000"/>
                </a:schemeClr>
              </a:solidFill>
            </a:endParaRPr>
          </a:p>
          <a:p>
            <a:r>
              <a:rPr lang="en-US" dirty="0">
                <a:solidFill>
                  <a:schemeClr val="accent4">
                    <a:lumMod val="75000"/>
                  </a:schemeClr>
                </a:solidFill>
              </a:rPr>
              <a:t>PSYCHIATRIC MANIFESTATIONS</a:t>
            </a:r>
          </a:p>
          <a:p>
            <a:endParaRPr lang="en-US" dirty="0">
              <a:solidFill>
                <a:schemeClr val="accent4">
                  <a:lumMod val="75000"/>
                </a:schemeClr>
              </a:solidFill>
            </a:endParaRPr>
          </a:p>
          <a:p>
            <a:r>
              <a:rPr lang="en-US" dirty="0">
                <a:solidFill>
                  <a:schemeClr val="accent4">
                    <a:lumMod val="75000"/>
                  </a:schemeClr>
                </a:solidFill>
              </a:rPr>
              <a:t>BEHAVIOURAL DYSFUNCTION</a:t>
            </a:r>
          </a:p>
          <a:p>
            <a:endParaRPr lang="en-US" dirty="0">
              <a:solidFill>
                <a:schemeClr val="accent4">
                  <a:lumMod val="75000"/>
                </a:schemeClr>
              </a:solidFill>
            </a:endParaRPr>
          </a:p>
          <a:p>
            <a:r>
              <a:rPr lang="en-US" dirty="0">
                <a:solidFill>
                  <a:schemeClr val="accent4">
                    <a:lumMod val="75000"/>
                  </a:schemeClr>
                </a:solidFill>
              </a:rPr>
              <a:t>SLEEPDISTURBANCES</a:t>
            </a:r>
          </a:p>
          <a:p>
            <a:pPr>
              <a:buNone/>
            </a:pPr>
            <a:endParaRPr lang="en-US" dirty="0">
              <a:solidFill>
                <a:schemeClr val="accent4">
                  <a:lumMod val="75000"/>
                </a:schemeClr>
              </a:solidFill>
            </a:endParaRPr>
          </a:p>
          <a:p>
            <a:r>
              <a:rPr lang="en-US" dirty="0">
                <a:solidFill>
                  <a:schemeClr val="accent4">
                    <a:lumMod val="75000"/>
                  </a:schemeClr>
                </a:solidFill>
              </a:rPr>
              <a:t>AUTONOMIC DYSFUNCTION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descr="http://img.medscape.com/fullsize/migrated/573/997/ncp573997.fig1.gif"/>
          <p:cNvPicPr>
            <a:picLocks noGrp="1"/>
          </p:cNvPicPr>
          <p:nvPr>
            <p:ph idx="1"/>
          </p:nvPr>
        </p:nvPicPr>
        <p:blipFill>
          <a:blip r:embed="rId2" cstate="print"/>
          <a:srcRect/>
          <a:stretch>
            <a:fillRect/>
          </a:stretch>
        </p:blipFill>
        <p:spPr>
          <a:xfrm>
            <a:off x="1143000" y="1066800"/>
            <a:ext cx="6477000" cy="4876800"/>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Grp="1" noChangeAspect="1" noChangeArrowheads="1"/>
          </p:cNvPicPr>
          <p:nvPr>
            <p:ph idx="1"/>
          </p:nvPr>
        </p:nvPicPr>
        <p:blipFill>
          <a:blip r:embed="rId2" cstate="print"/>
          <a:srcRect/>
          <a:stretch>
            <a:fillRect/>
          </a:stretch>
        </p:blipFill>
        <p:spPr bwMode="auto">
          <a:xfrm>
            <a:off x="609601" y="1981200"/>
            <a:ext cx="4572000" cy="3505200"/>
          </a:xfrm>
          <a:prstGeom prst="rect">
            <a:avLst/>
          </a:prstGeom>
          <a:noFill/>
          <a:ln w="9525">
            <a:noFill/>
            <a:miter lim="800000"/>
            <a:headEnd/>
            <a:tailEnd/>
          </a:ln>
          <a:effectLst/>
        </p:spPr>
      </p:pic>
      <p:pic>
        <p:nvPicPr>
          <p:cNvPr id="76803" name="Picture 3"/>
          <p:cNvPicPr>
            <a:picLocks noChangeAspect="1" noChangeArrowheads="1"/>
          </p:cNvPicPr>
          <p:nvPr/>
        </p:nvPicPr>
        <p:blipFill>
          <a:blip r:embed="rId3" cstate="print"/>
          <a:srcRect/>
          <a:stretch>
            <a:fillRect/>
          </a:stretch>
        </p:blipFill>
        <p:spPr bwMode="auto">
          <a:xfrm>
            <a:off x="5867400" y="1752600"/>
            <a:ext cx="2819400" cy="4267200"/>
          </a:xfrm>
          <a:prstGeom prst="rect">
            <a:avLst/>
          </a:prstGeom>
          <a:noFill/>
          <a:ln w="9525">
            <a:noFill/>
            <a:miter lim="800000"/>
            <a:headEnd/>
            <a:tailEnd/>
          </a:ln>
          <a:effectLst/>
        </p:spPr>
      </p:pic>
      <p:sp>
        <p:nvSpPr>
          <p:cNvPr id="6" name="Rectangle 5"/>
          <p:cNvSpPr/>
          <p:nvPr/>
        </p:nvSpPr>
        <p:spPr>
          <a:xfrm>
            <a:off x="838200" y="304800"/>
            <a:ext cx="8818458" cy="923330"/>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6B1791"/>
                </a:solidFill>
                <a:effectLst/>
              </a:rPr>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pPr algn="ctr"/>
            <a:r>
              <a:rPr lang="en-US" b="1" dirty="0">
                <a:solidFill>
                  <a:schemeClr val="accent2"/>
                </a:solidFill>
                <a:latin typeface="Times New Roman" pitchFamily="18" charset="0"/>
                <a:cs typeface="Times New Roman" pitchFamily="18" charset="0"/>
              </a:rPr>
              <a:t>Etiology</a:t>
            </a:r>
          </a:p>
        </p:txBody>
      </p:sp>
      <p:sp>
        <p:nvSpPr>
          <p:cNvPr id="3" name="Content Placeholder 2"/>
          <p:cNvSpPr>
            <a:spLocks noGrp="1"/>
          </p:cNvSpPr>
          <p:nvPr>
            <p:ph idx="1"/>
          </p:nvPr>
        </p:nvSpPr>
        <p:spPr/>
        <p:txBody>
          <a:bodyPr>
            <a:normAutofit fontScale="92500"/>
          </a:bodyPr>
          <a:lstStyle/>
          <a:p>
            <a:r>
              <a:rPr lang="en-US" dirty="0">
                <a:solidFill>
                  <a:schemeClr val="accent4">
                    <a:lumMod val="75000"/>
                  </a:schemeClr>
                </a:solidFill>
                <a:latin typeface="Times New Roman" pitchFamily="18" charset="0"/>
                <a:cs typeface="Times New Roman" pitchFamily="18" charset="0"/>
              </a:rPr>
              <a:t>Loss of </a:t>
            </a:r>
            <a:r>
              <a:rPr lang="en-US" dirty="0" err="1">
                <a:solidFill>
                  <a:schemeClr val="accent4">
                    <a:lumMod val="75000"/>
                  </a:schemeClr>
                </a:solidFill>
                <a:latin typeface="Times New Roman" pitchFamily="18" charset="0"/>
                <a:cs typeface="Times New Roman" pitchFamily="18" charset="0"/>
              </a:rPr>
              <a:t>dopaminergic</a:t>
            </a:r>
            <a:r>
              <a:rPr lang="en-US" dirty="0">
                <a:solidFill>
                  <a:schemeClr val="accent4">
                    <a:lumMod val="75000"/>
                  </a:schemeClr>
                </a:solidFill>
                <a:latin typeface="Times New Roman" pitchFamily="18" charset="0"/>
                <a:cs typeface="Times New Roman" pitchFamily="18" charset="0"/>
              </a:rPr>
              <a:t> neurons in the ventral tier of </a:t>
            </a:r>
            <a:r>
              <a:rPr lang="en-US" dirty="0" err="1">
                <a:solidFill>
                  <a:schemeClr val="accent4">
                    <a:lumMod val="75000"/>
                  </a:schemeClr>
                </a:solidFill>
                <a:latin typeface="Times New Roman" pitchFamily="18" charset="0"/>
                <a:cs typeface="Times New Roman" pitchFamily="18" charset="0"/>
              </a:rPr>
              <a:t>substantia</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niagra</a:t>
            </a:r>
            <a:r>
              <a:rPr lang="en-US" dirty="0">
                <a:solidFill>
                  <a:schemeClr val="accent4">
                    <a:lumMod val="75000"/>
                  </a:schemeClr>
                </a:solidFill>
                <a:latin typeface="Times New Roman" pitchFamily="18" charset="0"/>
                <a:cs typeface="Times New Roman" pitchFamily="18" charset="0"/>
              </a:rPr>
              <a:t> pars </a:t>
            </a:r>
            <a:r>
              <a:rPr lang="en-US" dirty="0" err="1">
                <a:solidFill>
                  <a:schemeClr val="accent4">
                    <a:lumMod val="75000"/>
                  </a:schemeClr>
                </a:solidFill>
                <a:latin typeface="Times New Roman" pitchFamily="18" charset="0"/>
                <a:cs typeface="Times New Roman" pitchFamily="18" charset="0"/>
              </a:rPr>
              <a:t>compacta</a:t>
            </a:r>
            <a:r>
              <a:rPr lang="en-US" dirty="0">
                <a:solidFill>
                  <a:schemeClr val="accent4">
                    <a:lumMod val="75000"/>
                  </a:schemeClr>
                </a:solidFill>
                <a:latin typeface="Times New Roman" pitchFamily="18" charset="0"/>
                <a:cs typeface="Times New Roman" pitchFamily="18" charset="0"/>
              </a:rPr>
              <a:t>(</a:t>
            </a:r>
            <a:r>
              <a:rPr lang="en-US" dirty="0" err="1">
                <a:solidFill>
                  <a:schemeClr val="accent4">
                    <a:lumMod val="75000"/>
                  </a:schemeClr>
                </a:solidFill>
                <a:latin typeface="Times New Roman" pitchFamily="18" charset="0"/>
                <a:cs typeface="Times New Roman" pitchFamily="18" charset="0"/>
              </a:rPr>
              <a:t>SNpc</a:t>
            </a:r>
            <a:r>
              <a:rPr lang="en-US" dirty="0">
                <a:solidFill>
                  <a:schemeClr val="accent4">
                    <a:lumMod val="75000"/>
                  </a:schemeClr>
                </a:solidFill>
                <a:latin typeface="Times New Roman" pitchFamily="18" charset="0"/>
                <a:cs typeface="Times New Roman" pitchFamily="18" charset="0"/>
              </a:rPr>
              <a:t>) </a:t>
            </a:r>
            <a:r>
              <a:rPr lang="en-US" dirty="0" err="1">
                <a:solidFill>
                  <a:schemeClr val="accent4">
                    <a:lumMod val="75000"/>
                  </a:schemeClr>
                </a:solidFill>
                <a:latin typeface="Times New Roman" pitchFamily="18" charset="0"/>
                <a:cs typeface="Times New Roman" pitchFamily="18" charset="0"/>
              </a:rPr>
              <a:t>nigrostriatal</a:t>
            </a:r>
            <a:r>
              <a:rPr lang="en-US" dirty="0">
                <a:solidFill>
                  <a:schemeClr val="accent4">
                    <a:lumMod val="75000"/>
                  </a:schemeClr>
                </a:solidFill>
                <a:latin typeface="Times New Roman" pitchFamily="18" charset="0"/>
                <a:cs typeface="Times New Roman" pitchFamily="18" charset="0"/>
              </a:rPr>
              <a:t> pathway.</a:t>
            </a:r>
          </a:p>
          <a:p>
            <a:r>
              <a:rPr lang="en-US" dirty="0">
                <a:solidFill>
                  <a:schemeClr val="accent4">
                    <a:lumMod val="75000"/>
                  </a:schemeClr>
                </a:solidFill>
                <a:latin typeface="Times New Roman" pitchFamily="18" charset="0"/>
                <a:cs typeface="Times New Roman" pitchFamily="18" charset="0"/>
              </a:rPr>
              <a:t>Neuronal degeneration due to oxidative stress, mitochondrial dysfunction, </a:t>
            </a:r>
            <a:r>
              <a:rPr lang="en-US" dirty="0" err="1">
                <a:solidFill>
                  <a:schemeClr val="accent4">
                    <a:lumMod val="75000"/>
                  </a:schemeClr>
                </a:solidFill>
                <a:latin typeface="Times New Roman" pitchFamily="18" charset="0"/>
                <a:cs typeface="Times New Roman" pitchFamily="18" charset="0"/>
              </a:rPr>
              <a:t>excitotoxicity</a:t>
            </a:r>
            <a:r>
              <a:rPr lang="en-US" dirty="0">
                <a:solidFill>
                  <a:schemeClr val="accent4">
                    <a:lumMod val="75000"/>
                  </a:schemeClr>
                </a:solidFill>
                <a:latin typeface="Times New Roman" pitchFamily="18" charset="0"/>
                <a:cs typeface="Times New Roman" pitchFamily="18" charset="0"/>
              </a:rPr>
              <a:t>, calcium induced injury, apoptosis</a:t>
            </a:r>
          </a:p>
          <a:p>
            <a:r>
              <a:rPr lang="en-US" dirty="0">
                <a:solidFill>
                  <a:schemeClr val="accent4">
                    <a:lumMod val="75000"/>
                  </a:schemeClr>
                </a:solidFill>
                <a:latin typeface="Times New Roman" pitchFamily="18" charset="0"/>
                <a:cs typeface="Times New Roman" pitchFamily="18" charset="0"/>
              </a:rPr>
              <a:t>Toxins –viral infections of CNS, industrial exposures (</a:t>
            </a:r>
            <a:r>
              <a:rPr lang="en-US" dirty="0" err="1">
                <a:solidFill>
                  <a:schemeClr val="accent4">
                    <a:lumMod val="75000"/>
                  </a:schemeClr>
                </a:solidFill>
                <a:latin typeface="Times New Roman" pitchFamily="18" charset="0"/>
                <a:cs typeface="Times New Roman" pitchFamily="18" charset="0"/>
              </a:rPr>
              <a:t>Mn,CO,MPTP,OP</a:t>
            </a:r>
            <a:r>
              <a:rPr lang="en-US" dirty="0">
                <a:solidFill>
                  <a:schemeClr val="accent4">
                    <a:lumMod val="75000"/>
                  </a:schemeClr>
                </a:solidFill>
                <a:latin typeface="Times New Roman" pitchFamily="18" charset="0"/>
                <a:cs typeface="Times New Roman" pitchFamily="18" charset="0"/>
              </a:rPr>
              <a:t>)</a:t>
            </a:r>
          </a:p>
          <a:p>
            <a:pPr>
              <a:buNone/>
            </a:pPr>
            <a:endParaRPr lang="en-US" sz="1600" b="1" i="1" dirty="0">
              <a:solidFill>
                <a:schemeClr val="accent1"/>
              </a:solidFill>
            </a:endParaRPr>
          </a:p>
          <a:p>
            <a:pPr>
              <a:buNone/>
            </a:pPr>
            <a:endParaRPr lang="en-US" sz="1600" b="1" i="1" dirty="0">
              <a:solidFill>
                <a:schemeClr val="accent1"/>
              </a:solidFill>
            </a:endParaRPr>
          </a:p>
          <a:p>
            <a:pPr>
              <a:buNone/>
            </a:pPr>
            <a:r>
              <a:rPr lang="en-US" sz="1600" b="1" i="1" dirty="0">
                <a:solidFill>
                  <a:schemeClr val="accent1"/>
                </a:solidFill>
              </a:rPr>
              <a:t>       Kaplan and </a:t>
            </a:r>
            <a:r>
              <a:rPr lang="en-US" sz="1600" b="1" i="1" dirty="0" err="1">
                <a:solidFill>
                  <a:schemeClr val="accent1"/>
                </a:solidFill>
              </a:rPr>
              <a:t>saddock’s</a:t>
            </a:r>
            <a:r>
              <a:rPr lang="en-US" sz="1600" b="1" i="1" dirty="0">
                <a:solidFill>
                  <a:schemeClr val="accent1"/>
                </a:solidFill>
              </a:rPr>
              <a:t> CTB</a:t>
            </a:r>
          </a:p>
          <a:p>
            <a:pPr>
              <a:buNone/>
            </a:pPr>
            <a:r>
              <a:rPr lang="en-US" sz="1600" b="1" i="1" dirty="0">
                <a:solidFill>
                  <a:schemeClr val="accent1"/>
                </a:solidFill>
              </a:rPr>
              <a:t>       Clinical desk </a:t>
            </a:r>
            <a:r>
              <a:rPr lang="en-US" sz="1600" b="1" i="1" dirty="0" err="1">
                <a:solidFill>
                  <a:schemeClr val="accent1"/>
                </a:solidFill>
              </a:rPr>
              <a:t>referance</a:t>
            </a:r>
            <a:r>
              <a:rPr lang="en-US" sz="1600" b="1" i="1" dirty="0">
                <a:solidFill>
                  <a:schemeClr val="accent1"/>
                </a:solidFill>
              </a:rPr>
              <a:t> </a:t>
            </a:r>
            <a:r>
              <a:rPr lang="en-US" sz="1600" b="1" i="1" dirty="0" err="1">
                <a:solidFill>
                  <a:schemeClr val="accent1"/>
                </a:solidFill>
              </a:rPr>
              <a:t>parkinsons</a:t>
            </a:r>
            <a:r>
              <a:rPr lang="en-US" sz="1600" b="1" i="1" dirty="0">
                <a:solidFill>
                  <a:schemeClr val="accent1"/>
                </a:solidFill>
              </a:rPr>
              <a:t> disease by </a:t>
            </a:r>
            <a:r>
              <a:rPr lang="en-US" sz="1600" b="1" i="1" dirty="0" err="1">
                <a:solidFill>
                  <a:schemeClr val="accent1"/>
                </a:solidFill>
              </a:rPr>
              <a:t>donald</a:t>
            </a:r>
            <a:r>
              <a:rPr lang="en-US" sz="1600" b="1" i="1" dirty="0">
                <a:solidFill>
                  <a:schemeClr val="accent1"/>
                </a:solidFill>
              </a:rPr>
              <a:t> </a:t>
            </a:r>
            <a:r>
              <a:rPr lang="en-US" sz="1600" b="1" i="1" dirty="0" err="1">
                <a:solidFill>
                  <a:schemeClr val="accent1"/>
                </a:solidFill>
              </a:rPr>
              <a:t>grosset,katherine</a:t>
            </a:r>
            <a:r>
              <a:rPr lang="en-US" sz="1600" b="1" i="1" dirty="0">
                <a:solidFill>
                  <a:schemeClr val="accent1"/>
                </a:solidFill>
              </a:rPr>
              <a:t> </a:t>
            </a:r>
            <a:r>
              <a:rPr lang="en-US" sz="1600" b="1" i="1" dirty="0" err="1">
                <a:solidFill>
                  <a:schemeClr val="accent1"/>
                </a:solidFill>
              </a:rPr>
              <a:t>grosset</a:t>
            </a:r>
            <a:endParaRPr lang="en-US" sz="1600" b="1" i="1" dirty="0">
              <a:solidFill>
                <a:schemeClr val="accent1"/>
              </a:solidFill>
            </a:endParaRPr>
          </a:p>
          <a:p>
            <a:pPr>
              <a:buNone/>
            </a:pPr>
            <a:r>
              <a:rPr lang="en-US" sz="2800" b="1" i="1" dirty="0">
                <a:solidFill>
                  <a:schemeClr val="accent1"/>
                </a:solidFill>
              </a:rPr>
              <a:t>        </a:t>
            </a:r>
            <a:endParaRPr lang="en-US"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latin typeface="Times New Roman" pitchFamily="18" charset="0"/>
                <a:cs typeface="Times New Roman" pitchFamily="18" charset="0"/>
              </a:rPr>
              <a:t>Genetic Factors</a:t>
            </a:r>
          </a:p>
        </p:txBody>
      </p:sp>
      <p:sp>
        <p:nvSpPr>
          <p:cNvPr id="3" name="Content Placeholder 2"/>
          <p:cNvSpPr>
            <a:spLocks noGrp="1"/>
          </p:cNvSpPr>
          <p:nvPr>
            <p:ph idx="1"/>
          </p:nvPr>
        </p:nvSpPr>
        <p:spPr/>
        <p:txBody>
          <a:bodyPr>
            <a:normAutofit lnSpcReduction="10000"/>
          </a:bodyPr>
          <a:lstStyle/>
          <a:p>
            <a:r>
              <a:rPr lang="en-US" dirty="0">
                <a:solidFill>
                  <a:schemeClr val="accent4">
                    <a:lumMod val="75000"/>
                  </a:schemeClr>
                </a:solidFill>
                <a:latin typeface="Times New Roman" pitchFamily="18" charset="0"/>
                <a:cs typeface="Times New Roman" pitchFamily="18" charset="0"/>
              </a:rPr>
              <a:t>Majority sporadic (&gt;95%), rest genetic</a:t>
            </a:r>
          </a:p>
          <a:p>
            <a:r>
              <a:rPr lang="en-US" dirty="0">
                <a:solidFill>
                  <a:schemeClr val="accent4">
                    <a:lumMod val="75000"/>
                  </a:schemeClr>
                </a:solidFill>
                <a:latin typeface="Times New Roman" pitchFamily="18" charset="0"/>
                <a:cs typeface="Times New Roman" pitchFamily="18" charset="0"/>
              </a:rPr>
              <a:t>Functional imaging-reduced basal ganglia 18-fluorodopa uptake in monozygotic twins than </a:t>
            </a:r>
            <a:r>
              <a:rPr lang="en-US" dirty="0" err="1">
                <a:solidFill>
                  <a:schemeClr val="accent4">
                    <a:lumMod val="75000"/>
                  </a:schemeClr>
                </a:solidFill>
                <a:latin typeface="Times New Roman" pitchFamily="18" charset="0"/>
                <a:cs typeface="Times New Roman" pitchFamily="18" charset="0"/>
              </a:rPr>
              <a:t>dizygotic</a:t>
            </a:r>
            <a:r>
              <a:rPr lang="en-US" dirty="0">
                <a:solidFill>
                  <a:schemeClr val="accent4">
                    <a:lumMod val="75000"/>
                  </a:schemeClr>
                </a:solidFill>
                <a:latin typeface="Times New Roman" pitchFamily="18" charset="0"/>
                <a:cs typeface="Times New Roman" pitchFamily="18" charset="0"/>
              </a:rPr>
              <a:t> twins.</a:t>
            </a:r>
          </a:p>
          <a:p>
            <a:r>
              <a:rPr lang="en-US" dirty="0">
                <a:solidFill>
                  <a:schemeClr val="accent4">
                    <a:lumMod val="75000"/>
                  </a:schemeClr>
                </a:solidFill>
                <a:latin typeface="Times New Roman" pitchFamily="18" charset="0"/>
                <a:cs typeface="Times New Roman" pitchFamily="18" charset="0"/>
              </a:rPr>
              <a:t>Gene mutations- PARK 1 to 11</a:t>
            </a:r>
          </a:p>
          <a:p>
            <a:r>
              <a:rPr lang="en-US" dirty="0">
                <a:solidFill>
                  <a:schemeClr val="accent4">
                    <a:lumMod val="75000"/>
                  </a:schemeClr>
                </a:solidFill>
                <a:latin typeface="Times New Roman" pitchFamily="18" charset="0"/>
                <a:cs typeface="Times New Roman" pitchFamily="18" charset="0"/>
              </a:rPr>
              <a:t>Alpha </a:t>
            </a:r>
            <a:r>
              <a:rPr lang="en-US" dirty="0" err="1">
                <a:solidFill>
                  <a:schemeClr val="accent4">
                    <a:lumMod val="75000"/>
                  </a:schemeClr>
                </a:solidFill>
                <a:latin typeface="Times New Roman" pitchFamily="18" charset="0"/>
                <a:cs typeface="Times New Roman" pitchFamily="18" charset="0"/>
              </a:rPr>
              <a:t>Synuclein</a:t>
            </a:r>
            <a:r>
              <a:rPr lang="en-US" dirty="0">
                <a:solidFill>
                  <a:schemeClr val="accent4">
                    <a:lumMod val="75000"/>
                  </a:schemeClr>
                </a:solidFill>
                <a:latin typeface="Times New Roman" pitchFamily="18" charset="0"/>
                <a:cs typeface="Times New Roman" pitchFamily="18" charset="0"/>
              </a:rPr>
              <a:t> gene(SNCA) mutation -1</a:t>
            </a:r>
            <a:r>
              <a:rPr lang="en-US" baseline="30000" dirty="0">
                <a:solidFill>
                  <a:schemeClr val="accent4">
                    <a:lumMod val="75000"/>
                  </a:schemeClr>
                </a:solidFill>
                <a:latin typeface="Times New Roman" pitchFamily="18" charset="0"/>
                <a:cs typeface="Times New Roman" pitchFamily="18" charset="0"/>
              </a:rPr>
              <a:t>st</a:t>
            </a:r>
            <a:r>
              <a:rPr lang="en-US" dirty="0">
                <a:solidFill>
                  <a:schemeClr val="accent4">
                    <a:lumMod val="75000"/>
                  </a:schemeClr>
                </a:solidFill>
                <a:latin typeface="Times New Roman" pitchFamily="18" charset="0"/>
                <a:cs typeface="Times New Roman" pitchFamily="18" charset="0"/>
              </a:rPr>
              <a:t> mutation associated with AD PD.</a:t>
            </a:r>
          </a:p>
          <a:p>
            <a:r>
              <a:rPr lang="en-US" dirty="0">
                <a:solidFill>
                  <a:schemeClr val="accent4">
                    <a:lumMod val="75000"/>
                  </a:schemeClr>
                </a:solidFill>
                <a:latin typeface="Times New Roman" pitchFamily="18" charset="0"/>
                <a:cs typeface="Times New Roman" pitchFamily="18" charset="0"/>
              </a:rPr>
              <a:t>Most common genetic risk factor G2385R LRRK2 among </a:t>
            </a:r>
            <a:r>
              <a:rPr lang="en-US" dirty="0" err="1">
                <a:solidFill>
                  <a:schemeClr val="accent4">
                    <a:lumMod val="75000"/>
                  </a:schemeClr>
                </a:solidFill>
                <a:latin typeface="Times New Roman" pitchFamily="18" charset="0"/>
                <a:cs typeface="Times New Roman" pitchFamily="18" charset="0"/>
              </a:rPr>
              <a:t>asians</a:t>
            </a:r>
            <a:r>
              <a:rPr lang="en-US" dirty="0">
                <a:solidFill>
                  <a:schemeClr val="accent4">
                    <a:lumMod val="75000"/>
                  </a:schemeClr>
                </a:solidFill>
                <a:latin typeface="Times New Roman" pitchFamily="18" charset="0"/>
                <a:cs typeface="Times New Roman" pitchFamily="18" charset="0"/>
              </a:rPr>
              <a:t>.</a:t>
            </a:r>
          </a:p>
          <a:p>
            <a:r>
              <a:rPr lang="en-US" dirty="0">
                <a:solidFill>
                  <a:schemeClr val="accent4">
                    <a:lumMod val="75000"/>
                  </a:schemeClr>
                </a:solidFill>
                <a:latin typeface="Times New Roman" pitchFamily="18" charset="0"/>
                <a:cs typeface="Times New Roman" pitchFamily="18" charset="0"/>
              </a:rPr>
              <a:t>LRRK2 (locus PARK8 on </a:t>
            </a:r>
            <a:r>
              <a:rPr lang="en-US" dirty="0" err="1">
                <a:solidFill>
                  <a:schemeClr val="accent4">
                    <a:lumMod val="75000"/>
                  </a:schemeClr>
                </a:solidFill>
                <a:latin typeface="Times New Roman" pitchFamily="18" charset="0"/>
                <a:cs typeface="Times New Roman" pitchFamily="18" charset="0"/>
              </a:rPr>
              <a:t>chr</a:t>
            </a:r>
            <a:r>
              <a:rPr lang="en-US" dirty="0">
                <a:solidFill>
                  <a:schemeClr val="accent4">
                    <a:lumMod val="75000"/>
                  </a:schemeClr>
                </a:solidFill>
                <a:latin typeface="Times New Roman" pitchFamily="18" charset="0"/>
                <a:cs typeface="Times New Roman" pitchFamily="18" charset="0"/>
              </a:rPr>
              <a:t> 12q12) most </a:t>
            </a:r>
            <a:r>
              <a:rPr lang="en-US" dirty="0" err="1">
                <a:solidFill>
                  <a:schemeClr val="accent4">
                    <a:lumMod val="75000"/>
                  </a:schemeClr>
                </a:solidFill>
                <a:latin typeface="Times New Roman" pitchFamily="18" charset="0"/>
                <a:cs typeface="Times New Roman" pitchFamily="18" charset="0"/>
              </a:rPr>
              <a:t>prevelant</a:t>
            </a:r>
            <a:r>
              <a:rPr lang="en-US" dirty="0">
                <a:solidFill>
                  <a:schemeClr val="accent4">
                    <a:lumMod val="75000"/>
                  </a:schemeClr>
                </a:solidFill>
                <a:latin typeface="Times New Roman" pitchFamily="18" charset="0"/>
                <a:cs typeface="Times New Roman" pitchFamily="18" charset="0"/>
              </a:rPr>
              <a:t> with familial &amp; sporadic cases</a:t>
            </a:r>
          </a:p>
          <a:p>
            <a:pPr>
              <a:buNone/>
            </a:pPr>
            <a:endParaRPr lang="en-US" dirty="0">
              <a:solidFill>
                <a:schemeClr val="accent4">
                  <a:lumMod val="75000"/>
                </a:schemeClr>
              </a:solidFill>
              <a:latin typeface="Times New Roman" pitchFamily="18" charset="0"/>
              <a:cs typeface="Times New Roman" pitchFamily="18" charset="0"/>
            </a:endParaRPr>
          </a:p>
          <a:p>
            <a:endParaRPr lang="en-US" dirty="0">
              <a:solidFill>
                <a:schemeClr val="accent4">
                  <a:lumMod val="75000"/>
                </a:schemeClr>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1166</TotalTime>
  <Words>5076</Words>
  <Application>Microsoft Office PowerPoint</Application>
  <PresentationFormat>On-screen Show (4:3)</PresentationFormat>
  <Paragraphs>643</Paragraphs>
  <Slides>76</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87" baseType="lpstr">
      <vt:lpstr>Arial</vt:lpstr>
      <vt:lpstr>Calibri</vt:lpstr>
      <vt:lpstr>Comic Sans MS</vt:lpstr>
      <vt:lpstr>Constantia</vt:lpstr>
      <vt:lpstr>Symbol</vt:lpstr>
      <vt:lpstr>Times New Roman</vt:lpstr>
      <vt:lpstr>Wingdings</vt:lpstr>
      <vt:lpstr>Wingdings 2</vt:lpstr>
      <vt:lpstr>Flow</vt:lpstr>
      <vt:lpstr>Photo Editor Photo</vt:lpstr>
      <vt:lpstr>Document</vt:lpstr>
      <vt:lpstr>PARKINSON’S DISEASE</vt:lpstr>
      <vt:lpstr>PowerPoint Presentation</vt:lpstr>
      <vt:lpstr>INTRODUCTION</vt:lpstr>
      <vt:lpstr>Historical Perspective</vt:lpstr>
      <vt:lpstr>Epidemiology</vt:lpstr>
      <vt:lpstr>PowerPoint Presentation</vt:lpstr>
      <vt:lpstr>   Risk factors for PD</vt:lpstr>
      <vt:lpstr>Etiology</vt:lpstr>
      <vt:lpstr>Genetic Factors</vt:lpstr>
      <vt:lpstr>Gene Mutations</vt:lpstr>
      <vt:lpstr>Neuropathology of PD</vt:lpstr>
      <vt:lpstr>PowerPoint Presentation</vt:lpstr>
      <vt:lpstr>Functional neuroanatomy of PD</vt:lpstr>
      <vt:lpstr>Substantia nigra and the extrapyramidal system</vt:lpstr>
      <vt:lpstr>Dopamine pathways in human brain</vt:lpstr>
      <vt:lpstr>Dopamine synthesis</vt:lpstr>
      <vt:lpstr>PowerPoint Presentation</vt:lpstr>
      <vt:lpstr>PowerPoint Presentation</vt:lpstr>
      <vt:lpstr>PowerPoint Presentation</vt:lpstr>
      <vt:lpstr>Diagnostic Features</vt:lpstr>
      <vt:lpstr>Resting tremor</vt:lpstr>
      <vt:lpstr>PowerPoint Presentation</vt:lpstr>
      <vt:lpstr>Bradykinesia</vt:lpstr>
      <vt:lpstr>Rigidity</vt:lpstr>
      <vt:lpstr>Additional clinical features of PD</vt:lpstr>
      <vt:lpstr>Characteristic Problems</vt:lpstr>
      <vt:lpstr>Diagnosis</vt:lpstr>
      <vt:lpstr>Can you ride a bicycle?</vt:lpstr>
      <vt:lpstr>Exclusion Criteria</vt:lpstr>
      <vt:lpstr>Red flags(alerts)</vt:lpstr>
      <vt:lpstr>PowerPoint Presentation</vt:lpstr>
      <vt:lpstr>Hoehn and Yahr Staging of Severity of Parkinson’s Disease</vt:lpstr>
      <vt:lpstr>Schwab &amp; England Activities of Daily Living Scale</vt:lpstr>
      <vt:lpstr>Parkinsonism plus syndromes</vt:lpstr>
      <vt:lpstr>PowerPoint Presentation</vt:lpstr>
      <vt:lpstr>Corticobasal degeneration</vt:lpstr>
      <vt:lpstr>PowerPoint Presentation</vt:lpstr>
      <vt:lpstr>Dementia with lewy bodies</vt:lpstr>
      <vt:lpstr>PowerPoint Presentation</vt:lpstr>
      <vt:lpstr>PowerPoint Presentation</vt:lpstr>
      <vt:lpstr>Multiple system atrophy</vt:lpstr>
      <vt:lpstr>PowerPoint Presentation</vt:lpstr>
      <vt:lpstr>PowerPoint Presentation</vt:lpstr>
      <vt:lpstr>Olivopontocerebellar atrophy</vt:lpstr>
      <vt:lpstr>PowerPoint Presentation</vt:lpstr>
      <vt:lpstr>Other parkinsonian conditions </vt:lpstr>
      <vt:lpstr>PowerPoint Presentation</vt:lpstr>
      <vt:lpstr>PowerPoint Presentation</vt:lpstr>
      <vt:lpstr>Wilsons Disease</vt:lpstr>
      <vt:lpstr>Drug induced parkinsonism</vt:lpstr>
      <vt:lpstr>PowerPoint Presentation</vt:lpstr>
      <vt:lpstr>PowerPoint Presentation</vt:lpstr>
      <vt:lpstr>Pharmacotherapy </vt:lpstr>
      <vt:lpstr>Levodopa</vt:lpstr>
      <vt:lpstr>Levodopa</vt:lpstr>
      <vt:lpstr>PowerPoint Presentation</vt:lpstr>
      <vt:lpstr>Dopamine Agonists “Synthetic Dopamine”</vt:lpstr>
      <vt:lpstr>Dopamine Agonists</vt:lpstr>
      <vt:lpstr>Ergot Agonist Dosing</vt:lpstr>
      <vt:lpstr>Nonergot Agonist Dosing</vt:lpstr>
      <vt:lpstr>Nonergot Agonist Dosing</vt:lpstr>
      <vt:lpstr>Nonergot Agonist Dosing</vt:lpstr>
      <vt:lpstr>COMT Inhibitor Dosing</vt:lpstr>
      <vt:lpstr>PowerPoint Presentation</vt:lpstr>
      <vt:lpstr>COMT Inhibitor Dosing</vt:lpstr>
      <vt:lpstr>Amantadine</vt:lpstr>
      <vt:lpstr>Anticholinergics</vt:lpstr>
      <vt:lpstr>Selegiline</vt:lpstr>
      <vt:lpstr>Rasagiline</vt:lpstr>
      <vt:lpstr>Surgical Options</vt:lpstr>
      <vt:lpstr>REHABILITATION</vt:lpstr>
      <vt:lpstr>DIET</vt:lpstr>
      <vt:lpstr>Under Investigation</vt:lpstr>
      <vt:lpstr>NON MOTOR FEATURES OF PARKINSON’S DISEASE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PARKINSON’S DISEASE</dc:title>
  <dc:creator>Dr.Aashish Kadakia</dc:creator>
  <cp:lastModifiedBy>918477051901</cp:lastModifiedBy>
  <cp:revision>148</cp:revision>
  <dcterms:created xsi:type="dcterms:W3CDTF">2011-06-26T08:35:58Z</dcterms:created>
  <dcterms:modified xsi:type="dcterms:W3CDTF">2020-08-14T09:41:04Z</dcterms:modified>
</cp:coreProperties>
</file>