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68" r:id="rId12"/>
    <p:sldId id="271" r:id="rId13"/>
    <p:sldId id="272" r:id="rId14"/>
    <p:sldId id="273" r:id="rId15"/>
    <p:sldId id="274" r:id="rId16"/>
    <p:sldId id="276" r:id="rId17"/>
    <p:sldId id="277" r:id="rId18"/>
    <p:sldId id="275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77" d="100"/>
          <a:sy n="77" d="100"/>
        </p:scale>
        <p:origin x="16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3834C-6897-4B7D-BBD1-4C71026564D6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3AB0-70DF-4572-96D9-0290F629B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676400"/>
          </a:xfrm>
        </p:spPr>
        <p:txBody>
          <a:bodyPr/>
          <a:lstStyle/>
          <a:p>
            <a:r>
              <a:rPr lang="en-US" b="1" dirty="0"/>
              <a:t>PSYCHOTHERAPIES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4267200"/>
            <a:ext cx="45720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By: Dr </a:t>
            </a:r>
            <a:r>
              <a:rPr lang="en-US" dirty="0" err="1"/>
              <a:t>Jenish</a:t>
            </a:r>
            <a:r>
              <a:rPr lang="en-US" dirty="0"/>
              <a:t> </a:t>
            </a:r>
            <a:r>
              <a:rPr lang="en-US" dirty="0" err="1"/>
              <a:t>Vanparia</a:t>
            </a:r>
            <a:endParaRPr lang="en-US" dirty="0"/>
          </a:p>
          <a:p>
            <a:r>
              <a:rPr lang="en-US" dirty="0"/>
              <a:t>Department of Psychiatry</a:t>
            </a:r>
          </a:p>
          <a:p>
            <a:r>
              <a:rPr lang="en-US" dirty="0"/>
              <a:t>SBKS MI &amp; RC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Operant Conditioning Procedures </a:t>
            </a:r>
            <a:br>
              <a:rPr lang="en-US" b="1" i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/>
              <a:t>for Increasing </a:t>
            </a:r>
            <a:r>
              <a:rPr lang="en-US" b="1" i="1" dirty="0" err="1"/>
              <a:t>Behaviour</a:t>
            </a:r>
            <a:endParaRPr lang="en-US" b="1" i="1" dirty="0"/>
          </a:p>
          <a:p>
            <a:r>
              <a:rPr lang="en-US" dirty="0"/>
              <a:t>The common methods for augmenting an adaptive </a:t>
            </a:r>
            <a:r>
              <a:rPr lang="en-US" dirty="0" err="1"/>
              <a:t>behaviour</a:t>
            </a:r>
            <a:r>
              <a:rPr lang="en-US" dirty="0"/>
              <a:t> include:</a:t>
            </a:r>
          </a:p>
          <a:p>
            <a:r>
              <a:rPr lang="en-US" i="1" u="sng" dirty="0"/>
              <a:t>Positive reinforcement</a:t>
            </a:r>
            <a:r>
              <a:rPr lang="en-US" i="1" dirty="0"/>
              <a:t>: Here, the desirable </a:t>
            </a:r>
            <a:r>
              <a:rPr lang="en-US" dirty="0" err="1"/>
              <a:t>behaviour</a:t>
            </a:r>
            <a:r>
              <a:rPr lang="en-US" dirty="0"/>
              <a:t> is reinforced by a reward, either material or symbolic.</a:t>
            </a:r>
          </a:p>
          <a:p>
            <a:r>
              <a:rPr lang="en-US" i="1" u="sng" dirty="0"/>
              <a:t>Negative reinforcement</a:t>
            </a:r>
            <a:r>
              <a:rPr lang="en-US" i="1" dirty="0"/>
              <a:t>: Here, on performance </a:t>
            </a:r>
            <a:r>
              <a:rPr lang="en-US" dirty="0"/>
              <a:t>of the desirable </a:t>
            </a:r>
            <a:r>
              <a:rPr lang="en-US" dirty="0" err="1"/>
              <a:t>behaviour</a:t>
            </a:r>
            <a:r>
              <a:rPr lang="en-US" dirty="0"/>
              <a:t>, punishment can be avoided.</a:t>
            </a:r>
          </a:p>
          <a:p>
            <a:r>
              <a:rPr lang="en-US" dirty="0"/>
              <a:t> </a:t>
            </a:r>
            <a:r>
              <a:rPr lang="en-US" i="1" u="sng" dirty="0" err="1"/>
              <a:t>Modelling</a:t>
            </a:r>
            <a:r>
              <a:rPr lang="en-US" i="1" dirty="0"/>
              <a:t>: The person is exposed to ‘model’ </a:t>
            </a:r>
            <a:r>
              <a:rPr lang="en-US" dirty="0" err="1"/>
              <a:t>behaviour</a:t>
            </a:r>
            <a:r>
              <a:rPr lang="en-US" dirty="0"/>
              <a:t> and is induced to copy it.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1" dirty="0"/>
            </a:br>
            <a:r>
              <a:rPr lang="en-US" b="1" i="1" dirty="0"/>
              <a:t>Flooding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usually the method used in the treatment of phobias.</a:t>
            </a:r>
          </a:p>
          <a:p>
            <a:r>
              <a:rPr lang="en-US" dirty="0"/>
              <a:t> Here, the person is directly exposed to the phobic stimulus, but escape is made impossible. </a:t>
            </a:r>
          </a:p>
          <a:p>
            <a:r>
              <a:rPr lang="en-US" dirty="0"/>
              <a:t>By prolonged contact with the phobic stimulus, therapist’s guidance and encouragement, and therapist’s </a:t>
            </a:r>
            <a:r>
              <a:rPr lang="en-US" dirty="0" err="1"/>
              <a:t>modelling</a:t>
            </a:r>
            <a:r>
              <a:rPr lang="en-US" dirty="0"/>
              <a:t> </a:t>
            </a:r>
            <a:r>
              <a:rPr lang="en-US" dirty="0" err="1"/>
              <a:t>behaviour</a:t>
            </a:r>
            <a:r>
              <a:rPr lang="en-US" dirty="0"/>
              <a:t>, anxiety decreases and the phobic </a:t>
            </a:r>
            <a:r>
              <a:rPr lang="en-US" dirty="0" err="1"/>
              <a:t>behaviour</a:t>
            </a:r>
            <a:r>
              <a:rPr lang="en-US" dirty="0"/>
              <a:t> diminishes.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Operant Conditioning Procedures for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i="1" dirty="0">
                <a:solidFill>
                  <a:srgbClr val="FF0000"/>
                </a:solidFill>
              </a:rPr>
              <a:t>Decreasing </a:t>
            </a:r>
            <a:r>
              <a:rPr lang="en-US" b="1" i="1" dirty="0" err="1">
                <a:solidFill>
                  <a:srgbClr val="FF0000"/>
                </a:solidFill>
              </a:rPr>
              <a:t>Behaviour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i="1" dirty="0"/>
              <a:t>Time-out: Here, the reinforcement is withdrawn </a:t>
            </a:r>
            <a:r>
              <a:rPr lang="en-US" dirty="0"/>
              <a:t>for some time, contingent upon the undesired response. Time-out is often used in therapy with children.</a:t>
            </a:r>
          </a:p>
          <a:p>
            <a:r>
              <a:rPr lang="en-US" dirty="0"/>
              <a:t>ii. </a:t>
            </a:r>
            <a:r>
              <a:rPr lang="en-US" i="1" dirty="0"/>
              <a:t>Punishment: Aversive stimulus is here </a:t>
            </a:r>
            <a:r>
              <a:rPr lang="en-US" dirty="0"/>
              <a:t>presented, contingent upon undesired response (i.e. whenever undesired response occurs, punishment is given).</a:t>
            </a:r>
          </a:p>
          <a:p>
            <a:r>
              <a:rPr lang="en-US" dirty="0"/>
              <a:t>iii. </a:t>
            </a:r>
            <a:r>
              <a:rPr lang="en-US" i="1" dirty="0"/>
              <a:t>Satiation: The undesired response is positively </a:t>
            </a:r>
            <a:r>
              <a:rPr lang="en-US" dirty="0"/>
              <a:t>reinforced, so that tiring occurs. A similar technique is </a:t>
            </a:r>
            <a:r>
              <a:rPr lang="en-US" i="1" dirty="0"/>
              <a:t>negative practice procedure.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Cognitive Therapy or Cognitive</a:t>
            </a: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Behaviour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Therapy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Cognitive </a:t>
            </a:r>
            <a:r>
              <a:rPr lang="en-US" dirty="0" err="1"/>
              <a:t>behaviour</a:t>
            </a:r>
            <a:r>
              <a:rPr lang="en-US" dirty="0"/>
              <a:t> therapy (CBT) is a type of psychotherapy which aims at correcting the maladaptive methods of thinking, thus providing relief from consequent symptoms. </a:t>
            </a:r>
          </a:p>
          <a:p>
            <a:r>
              <a:rPr lang="en-US" dirty="0"/>
              <a:t>used for treatment of depression, anxiety disorder, panic disorder, phobias, eating disorders, anticipatory anxiety, and also for teaching problem-solving methods.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typical cognitive therapy schedule consists of about 15 visits over a three-month period. </a:t>
            </a:r>
          </a:p>
          <a:p>
            <a:r>
              <a:rPr lang="en-US" dirty="0"/>
              <a:t>Some important techniques in CBT are: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i="1" dirty="0"/>
              <a:t>Cognitive techniques such as </a:t>
            </a:r>
            <a:r>
              <a:rPr lang="en-US" i="1" dirty="0" err="1"/>
              <a:t>recognising</a:t>
            </a:r>
            <a:r>
              <a:rPr lang="en-US" i="1" dirty="0"/>
              <a:t> and </a:t>
            </a:r>
            <a:r>
              <a:rPr lang="en-US" dirty="0"/>
              <a:t>correcting negative automatic thoughts, teaching reattribution techniques, increasing objectivity in perspectives, identifying and testing maladaptive assumptions, and </a:t>
            </a:r>
            <a:r>
              <a:rPr lang="en-US" dirty="0" err="1"/>
              <a:t>decentering</a:t>
            </a:r>
            <a:r>
              <a:rPr lang="en-US" dirty="0"/>
              <a:t>,</a:t>
            </a:r>
          </a:p>
          <a:p>
            <a:pPr>
              <a:buNone/>
            </a:pPr>
            <a:r>
              <a:rPr lang="en-US" dirty="0"/>
              <a:t>   ii. </a:t>
            </a:r>
            <a:r>
              <a:rPr lang="en-US" i="1" dirty="0" err="1"/>
              <a:t>Behavioural</a:t>
            </a:r>
            <a:r>
              <a:rPr lang="en-US" i="1" dirty="0"/>
              <a:t> techniques such as activity </a:t>
            </a:r>
            <a:r>
              <a:rPr lang="en-US" dirty="0"/>
              <a:t>scheduling, homework assignments, graded task assignment, </a:t>
            </a:r>
            <a:r>
              <a:rPr lang="en-US" dirty="0" err="1"/>
              <a:t>behavioural</a:t>
            </a:r>
            <a:r>
              <a:rPr lang="en-US" dirty="0"/>
              <a:t> rehearsal, role playing, and diversion techniques, and</a:t>
            </a:r>
          </a:p>
          <a:p>
            <a:pPr>
              <a:buNone/>
            </a:pPr>
            <a:r>
              <a:rPr lang="en-US" dirty="0"/>
              <a:t>   iii. </a:t>
            </a:r>
            <a:r>
              <a:rPr lang="en-US" i="1" dirty="0"/>
              <a:t>Teaching problem-solving skills.</a:t>
            </a:r>
          </a:p>
          <a:p>
            <a:pPr>
              <a:buNone/>
            </a:pPr>
            <a:r>
              <a:rPr lang="en-US" dirty="0"/>
              <a:t>   iv. </a:t>
            </a:r>
            <a:r>
              <a:rPr lang="en-US" i="1" dirty="0"/>
              <a:t>Mindfulness, originally a Buddhist technique, </a:t>
            </a:r>
            <a:r>
              <a:rPr lang="en-US" dirty="0"/>
              <a:t>can also be combined with CBT.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Supportive Psychotherapy</a:t>
            </a:r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   This is a very directive method of psychotherapy, with the focus clearly on existing symptoms and/or current life situations. The aims of the therapy are: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i</a:t>
            </a:r>
            <a:r>
              <a:rPr lang="en-US" dirty="0"/>
              <a:t>. Correction of the situational problem.</a:t>
            </a:r>
          </a:p>
          <a:p>
            <a:pPr>
              <a:buNone/>
            </a:pPr>
            <a:r>
              <a:rPr lang="en-US" dirty="0"/>
              <a:t>   ii. Symptom rectification.</a:t>
            </a:r>
          </a:p>
          <a:p>
            <a:pPr>
              <a:buNone/>
            </a:pPr>
            <a:r>
              <a:rPr lang="en-US" dirty="0"/>
              <a:t>   iii. Restoring or strengthening defenses. Prevention of emotional breakdown.</a:t>
            </a:r>
          </a:p>
          <a:p>
            <a:pPr>
              <a:buNone/>
            </a:pPr>
            <a:r>
              <a:rPr lang="en-US" dirty="0"/>
              <a:t>   v. Teaching new coping skills.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Family and Marital Therapy</a:t>
            </a:r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family therapy and marital therapy (also called as couples therapy), the focus of intervention is not on the individual but is instead on the family as a unit or the marital unit.</a:t>
            </a:r>
          </a:p>
          <a:p>
            <a:r>
              <a:rPr lang="en-US" dirty="0"/>
              <a:t>Whenever there are relational problems within a family or marital unit (either primarily or secondary to a psychiatric disorder), family and/or marital therapy is indicated.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Group Therapy</a:t>
            </a:r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Group therapy (or group psychotherapy) is a less time-consuming procedure, in which usually 8-10 people can be treated at one time.</a:t>
            </a:r>
          </a:p>
          <a:p>
            <a:r>
              <a:rPr lang="en-US" dirty="0"/>
              <a:t>Group therapy offers patients (and their relatives) an opportunity to </a:t>
            </a:r>
            <a:r>
              <a:rPr lang="en-US" dirty="0" err="1"/>
              <a:t>realise</a:t>
            </a:r>
            <a:r>
              <a:rPr lang="en-US" dirty="0"/>
              <a:t> that many others have and share problems which are very similar to their own problems, and that they are not alone in their suffering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/>
              <a:t>Over the years, many types of group therapies have emerged such as self-help groups (Alcoholics Anonymous for alcoholics, </a:t>
            </a:r>
          </a:p>
          <a:p>
            <a:r>
              <a:rPr lang="en-US" dirty="0"/>
              <a:t>Weight Watchers for obese, </a:t>
            </a:r>
          </a:p>
          <a:p>
            <a:r>
              <a:rPr lang="en-US" dirty="0"/>
              <a:t>Phoenix-House for opiate dependent individuals),</a:t>
            </a:r>
          </a:p>
          <a:p>
            <a:r>
              <a:rPr lang="en-US" dirty="0"/>
              <a:t>Transactional Analysis groups (Eric Berne), </a:t>
            </a:r>
          </a:p>
          <a:p>
            <a:r>
              <a:rPr lang="en-US" dirty="0"/>
              <a:t>Training groups (Kurt </a:t>
            </a:r>
            <a:r>
              <a:rPr lang="en-US" dirty="0" err="1"/>
              <a:t>Lewin</a:t>
            </a:r>
            <a:r>
              <a:rPr lang="en-US" dirty="0"/>
              <a:t>), </a:t>
            </a:r>
          </a:p>
          <a:p>
            <a:r>
              <a:rPr lang="en-US" dirty="0"/>
              <a:t>Psychodrama (Jacob Moreno) and the like.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Suggestion</a:t>
            </a:r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Although an integral part of supportive psychotherapy, it is often used alone. </a:t>
            </a:r>
          </a:p>
          <a:p>
            <a:r>
              <a:rPr lang="en-US" dirty="0"/>
              <a:t>It is used by nearly all medical practitioners, without </a:t>
            </a:r>
            <a:r>
              <a:rPr lang="en-US" dirty="0" err="1"/>
              <a:t>realising</a:t>
            </a:r>
            <a:r>
              <a:rPr lang="en-US" dirty="0"/>
              <a:t> or naming it as such. </a:t>
            </a:r>
          </a:p>
          <a:p>
            <a:r>
              <a:rPr lang="en-US" dirty="0"/>
              <a:t>It is suggestion, which is in part responsible for the placebo response. </a:t>
            </a:r>
          </a:p>
          <a:p>
            <a:r>
              <a:rPr lang="en-US" dirty="0"/>
              <a:t>A placebo prescribed confidently by an ‘impressive’ physician can lead to some improvement in about 33% of patients with most conditions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PSYCHOTHERAPY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Psychotherapy can be defined (modified from </a:t>
            </a:r>
            <a:r>
              <a:rPr lang="en-US" dirty="0" err="1"/>
              <a:t>Wolberg</a:t>
            </a:r>
            <a:r>
              <a:rPr lang="en-US" dirty="0"/>
              <a:t>) as, the treatment by psychological means, of the problems of an emotional nature, in which a therapist deliberately establishes a professional relationship with the patient to,</a:t>
            </a:r>
          </a:p>
          <a:p>
            <a:r>
              <a:rPr lang="en-US" dirty="0"/>
              <a:t>1. Remove, modify or retard existing symptoms,</a:t>
            </a:r>
          </a:p>
          <a:p>
            <a:r>
              <a:rPr lang="en-US" dirty="0"/>
              <a:t>2. Mediate disturbed patterns of </a:t>
            </a:r>
            <a:r>
              <a:rPr lang="en-US" dirty="0" err="1"/>
              <a:t>behaviour</a:t>
            </a:r>
            <a:r>
              <a:rPr lang="en-US" dirty="0"/>
              <a:t>, and/or</a:t>
            </a:r>
          </a:p>
          <a:p>
            <a:r>
              <a:rPr lang="en-US" dirty="0"/>
              <a:t>3. Promote positive personality growth and development.</a:t>
            </a:r>
          </a:p>
          <a:p>
            <a:r>
              <a:rPr lang="en-US" dirty="0"/>
              <a:t>Psychotherapy can be conducted by either verbal</a:t>
            </a:r>
          </a:p>
          <a:p>
            <a:r>
              <a:rPr lang="en-US" dirty="0"/>
              <a:t>or non-verbal means.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/>
              <a:t>     Thank You!!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Types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49056" t="10549" r="22642" b="44008"/>
          <a:stretch>
            <a:fillRect/>
          </a:stretch>
        </p:blipFill>
        <p:spPr bwMode="auto">
          <a:xfrm>
            <a:off x="0" y="1676400"/>
            <a:ext cx="441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49057" t="55649" r="24528" b="5199"/>
          <a:stretch>
            <a:fillRect/>
          </a:stretch>
        </p:blipFill>
        <p:spPr bwMode="auto">
          <a:xfrm>
            <a:off x="4495800" y="1752600"/>
            <a:ext cx="419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/>
              <a:t>Classical Psychoanalysis</a:t>
            </a:r>
            <a:br>
              <a:rPr lang="en-US" b="1" i="1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/>
              <a:t>Freudian psychoanalysis typically needs 2-5 visits/week by the patient for a period of 3-5 years (even longer). </a:t>
            </a:r>
          </a:p>
          <a:p>
            <a:r>
              <a:rPr lang="en-US" dirty="0"/>
              <a:t>No detailed history taking, mental status examination, or </a:t>
            </a:r>
            <a:r>
              <a:rPr lang="en-US" dirty="0" err="1"/>
              <a:t>formalised</a:t>
            </a:r>
            <a:r>
              <a:rPr lang="en-US" dirty="0"/>
              <a:t> psychiatric diagnosis is attempted. </a:t>
            </a:r>
          </a:p>
          <a:p>
            <a:r>
              <a:rPr lang="en-US" dirty="0"/>
              <a:t>The patient is allowed to communicate unguided, by using ‘free association’.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b="1" i="1" u="sng" dirty="0"/>
              <a:t>Psychoanalytically-oriented</a:t>
            </a:r>
            <a:br>
              <a:rPr lang="en-US" b="1" i="1" u="sng" dirty="0"/>
            </a:br>
            <a:r>
              <a:rPr lang="en-US" b="1" i="1" u="sng" dirty="0"/>
              <a:t>(Psychodynamic) Psychotherapy</a:t>
            </a:r>
            <a:br>
              <a:rPr lang="en-US" b="1" i="1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Psychoanalytically-oriented, psychodynamic psychotherapy is a much more direct form of psychoanalysis.</a:t>
            </a:r>
          </a:p>
          <a:p>
            <a:r>
              <a:rPr lang="en-US" dirty="0"/>
              <a:t>The duration of therapy is much briefer and advice is given to the patient occasionally. </a:t>
            </a:r>
          </a:p>
          <a:p>
            <a:r>
              <a:rPr lang="en-US" dirty="0"/>
              <a:t>The patient and the therapist may sit face-to-face or else couch is used. </a:t>
            </a:r>
          </a:p>
          <a:p>
            <a:r>
              <a:rPr lang="en-US" dirty="0"/>
              <a:t>The rest of technique is nearly the same as psychoanalysis.</a:t>
            </a:r>
          </a:p>
          <a:p>
            <a:r>
              <a:rPr lang="en-US" dirty="0"/>
              <a:t>How ever, additional modes of treatment, including drug therapy can be used.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>
                <a:solidFill>
                  <a:schemeClr val="accent6">
                    <a:lumMod val="75000"/>
                  </a:schemeClr>
                </a:solidFill>
              </a:rPr>
              <a:t>Behaviour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 Therapy</a:t>
            </a:r>
            <a:b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Behaviour</a:t>
            </a:r>
            <a:r>
              <a:rPr lang="en-US" dirty="0"/>
              <a:t> therapy is a type of psychotherapy (broadly defined) which is based on theories of learning, and aims at modifying maladaptive </a:t>
            </a:r>
            <a:r>
              <a:rPr lang="en-US" dirty="0" err="1"/>
              <a:t>behaviour</a:t>
            </a:r>
            <a:r>
              <a:rPr lang="en-US" dirty="0"/>
              <a:t> and substituting it with adaptive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 err="1"/>
              <a:t>behaviour</a:t>
            </a:r>
            <a:r>
              <a:rPr lang="en-US" dirty="0"/>
              <a:t> that is followed by a reward is more likely to occur again (</a:t>
            </a:r>
            <a:r>
              <a:rPr lang="en-US" i="1" dirty="0"/>
              <a:t>operant model), and that </a:t>
            </a:r>
            <a:r>
              <a:rPr lang="en-US" i="1" dirty="0" err="1"/>
              <a:t>behaviour</a:t>
            </a:r>
            <a:r>
              <a:rPr lang="en-US" i="1" dirty="0"/>
              <a:t> is learned more easily if </a:t>
            </a:r>
            <a:r>
              <a:rPr lang="en-US" dirty="0"/>
              <a:t>taught in small steps.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One of the simplest methods of </a:t>
            </a:r>
            <a:r>
              <a:rPr lang="en-US" dirty="0" err="1"/>
              <a:t>behaviour</a:t>
            </a:r>
            <a:r>
              <a:rPr lang="en-US" dirty="0"/>
              <a:t> analysis is called as ABC charting, which involves a close look at the:</a:t>
            </a:r>
          </a:p>
          <a:p>
            <a:r>
              <a:rPr lang="en-US" dirty="0" err="1"/>
              <a:t>i</a:t>
            </a:r>
            <a:r>
              <a:rPr lang="en-US" dirty="0"/>
              <a:t>. Antecedent (e.g. circumstances under which the </a:t>
            </a:r>
            <a:r>
              <a:rPr lang="en-US" dirty="0" err="1"/>
              <a:t>behaviour</a:t>
            </a:r>
            <a:r>
              <a:rPr lang="en-US" dirty="0"/>
              <a:t> began; who, if any, were present other details),</a:t>
            </a:r>
          </a:p>
          <a:p>
            <a:r>
              <a:rPr lang="en-US" dirty="0"/>
              <a:t>ii. </a:t>
            </a:r>
            <a:r>
              <a:rPr lang="en-US" dirty="0" err="1"/>
              <a:t>Behaviour</a:t>
            </a:r>
            <a:r>
              <a:rPr lang="en-US" dirty="0"/>
              <a:t> (description of the </a:t>
            </a:r>
            <a:r>
              <a:rPr lang="en-US" dirty="0" err="1"/>
              <a:t>behaviour</a:t>
            </a:r>
            <a:r>
              <a:rPr lang="en-US" dirty="0"/>
              <a:t> in detail), and</a:t>
            </a:r>
          </a:p>
          <a:p>
            <a:r>
              <a:rPr lang="en-US" dirty="0"/>
              <a:t>iii. Consequence (what happened afterwards; what factors helped to maintain </a:t>
            </a:r>
            <a:r>
              <a:rPr lang="en-US" dirty="0" err="1"/>
              <a:t>behaviour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Systematic </a:t>
            </a:r>
            <a:r>
              <a:rPr lang="en-US" b="1" i="1" dirty="0" err="1">
                <a:solidFill>
                  <a:srgbClr val="FF0000"/>
                </a:solidFill>
              </a:rPr>
              <a:t>Desensitisation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based on the principle of reciprocal inhibition</a:t>
            </a:r>
          </a:p>
          <a:p>
            <a:r>
              <a:rPr lang="en-US" dirty="0"/>
              <a:t>The principle states that if a response incompatible with anxiety is made to occur at the same time as an anxiety-provoking stimulus,</a:t>
            </a:r>
          </a:p>
          <a:p>
            <a:r>
              <a:rPr lang="en-US" dirty="0"/>
              <a:t>anxiety is reduced by reciprocal inhibition.</a:t>
            </a:r>
          </a:p>
          <a:p>
            <a:r>
              <a:rPr lang="en-US" dirty="0"/>
              <a:t>This consists of three main steps:</a:t>
            </a:r>
          </a:p>
          <a:p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i="1" dirty="0"/>
              <a:t>Relaxation training </a:t>
            </a:r>
          </a:p>
          <a:p>
            <a:r>
              <a:rPr lang="en-US" dirty="0"/>
              <a:t>ii. </a:t>
            </a:r>
            <a:r>
              <a:rPr lang="en-US" i="1" dirty="0"/>
              <a:t>Hierarchy construction</a:t>
            </a:r>
          </a:p>
          <a:p>
            <a:r>
              <a:rPr lang="en-US" dirty="0" err="1"/>
              <a:t>iii</a:t>
            </a:r>
            <a:r>
              <a:rPr lang="en-US" i="1" dirty="0" err="1"/>
              <a:t>.Systematic</a:t>
            </a:r>
            <a:r>
              <a:rPr lang="en-US" i="1" dirty="0"/>
              <a:t> </a:t>
            </a:r>
            <a:r>
              <a:rPr lang="en-US" i="1" dirty="0" err="1"/>
              <a:t>desensitisation</a:t>
            </a:r>
            <a:r>
              <a:rPr lang="en-US" i="1" dirty="0"/>
              <a:t> </a:t>
            </a:r>
            <a:r>
              <a:rPr lang="en-US" i="1" dirty="0" err="1"/>
              <a:t>proper:</a:t>
            </a:r>
            <a:r>
              <a:rPr lang="en-US" dirty="0" err="1"/>
              <a:t>SD</a:t>
            </a:r>
            <a:r>
              <a:rPr lang="en-US" dirty="0"/>
              <a:t> is a treatment of choice in phobias and obsessive- compulsive disorders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Aversion Therapy</a:t>
            </a:r>
            <a:br>
              <a:rPr lang="en-US" b="1" i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Aversion therapy is used for the treatment of conditions which are pleasant but felt undesirable by the patient, </a:t>
            </a:r>
          </a:p>
          <a:p>
            <a:r>
              <a:rPr lang="en-US" dirty="0"/>
              <a:t>e.g. alcohol dependence, </a:t>
            </a:r>
            <a:r>
              <a:rPr lang="en-US" dirty="0" err="1"/>
              <a:t>transvestism</a:t>
            </a:r>
            <a:r>
              <a:rPr lang="en-US" dirty="0"/>
              <a:t>, ego </a:t>
            </a:r>
            <a:r>
              <a:rPr lang="en-US" dirty="0" err="1"/>
              <a:t>dystonic</a:t>
            </a:r>
            <a:r>
              <a:rPr lang="en-US" dirty="0"/>
              <a:t> homosexuality, other sexual deviations.</a:t>
            </a:r>
          </a:p>
          <a:p>
            <a:r>
              <a:rPr lang="en-US" dirty="0"/>
              <a:t>The underlying principle is pairing of the pleasant stimulus (such as alcohol) with an </a:t>
            </a:r>
            <a:r>
              <a:rPr lang="en-US" dirty="0" err="1"/>
              <a:t>unplea</a:t>
            </a:r>
            <a:r>
              <a:rPr lang="en-US" dirty="0"/>
              <a:t> </a:t>
            </a:r>
            <a:r>
              <a:rPr lang="en-US" dirty="0" err="1"/>
              <a:t>sant</a:t>
            </a:r>
            <a:r>
              <a:rPr lang="en-US" dirty="0"/>
              <a:t> response (such as brief electrical stimulus), so that even in absence of unpleasant response (after the therapy is over), the pleasant stimulus becomes unpleasant by association.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1253</Words>
  <Application>Microsoft Office PowerPoint</Application>
  <PresentationFormat>On-screen Show (4:3)</PresentationFormat>
  <Paragraphs>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PSYCHOTHERAPIES</vt:lpstr>
      <vt:lpstr>PSYCHOTHERAPY</vt:lpstr>
      <vt:lpstr>Types</vt:lpstr>
      <vt:lpstr>Classical Psychoanalysis </vt:lpstr>
      <vt:lpstr>Psychoanalytically-oriented (Psychodynamic) Psychotherapy </vt:lpstr>
      <vt:lpstr>Behaviour Therapy </vt:lpstr>
      <vt:lpstr>PowerPoint Presentation</vt:lpstr>
      <vt:lpstr>Systematic Desensitisation</vt:lpstr>
      <vt:lpstr>Aversion Therapy </vt:lpstr>
      <vt:lpstr>Operant Conditioning Procedures  </vt:lpstr>
      <vt:lpstr> Flooding </vt:lpstr>
      <vt:lpstr>Operant Conditioning Procedures for Decreasing Behaviour</vt:lpstr>
      <vt:lpstr>Cognitive Therapy or Cognitive Behaviour Therapy</vt:lpstr>
      <vt:lpstr>PowerPoint Presentation</vt:lpstr>
      <vt:lpstr> Supportive Psychotherapy </vt:lpstr>
      <vt:lpstr> Family and Marital Therapy </vt:lpstr>
      <vt:lpstr> Group Therapy </vt:lpstr>
      <vt:lpstr>PowerPoint Presentation</vt:lpstr>
      <vt:lpstr> Suggestion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vijay</dc:creator>
  <cp:lastModifiedBy>918477051901</cp:lastModifiedBy>
  <cp:revision>5</cp:revision>
  <dcterms:created xsi:type="dcterms:W3CDTF">2020-04-10T15:30:36Z</dcterms:created>
  <dcterms:modified xsi:type="dcterms:W3CDTF">2020-08-14T09:41:48Z</dcterms:modified>
</cp:coreProperties>
</file>