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08B12-F5F0-4FA2-8364-1EF9568FD632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BF1AE-3ED8-4278-9917-08F6141E8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CB7E14-2044-4B68-947F-46AF6832C58E}" type="slidenum">
              <a:rPr lang="en-US" altLang="en-US" smtClean="0">
                <a:latin typeface="Times" pitchFamily="1" charset="0"/>
                <a:cs typeface="Arial" pitchFamily="34" charset="0"/>
              </a:rPr>
              <a:pPr/>
              <a:t>7</a:t>
            </a:fld>
            <a:endParaRPr lang="en-US" altLang="en-US" smtClean="0">
              <a:latin typeface="Times" pitchFamily="1" charset="0"/>
              <a:cs typeface="Arial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latin typeface="Times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ua/imgres?imgurl=http://www.germes-online.com/direct/dbimage/50178394/Frozen_Pork_Liver.jpg&amp;imgrefurl=http://www.germes-online.com/catalog/48/179/325230/sell_frozen_pork_liver.html&amp;usg=__8rJ_hm4Ei2TX87Qe9zeLAfFvyLE=&amp;h=360&amp;w=360&amp;sz=19&amp;hl=uk&amp;start=16&amp;sig2=MIWKv5NhyC_fgvF4WNuTSw&amp;tbnid=TGJ2Lk4r2OGthM:&amp;tbnh=121&amp;tbnw=121&amp;ei=uw-jSarGDpiY0AWInY2fDQ&amp;prev=/images?q=liver&amp;gbv=2&amp;hl=uk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Vit</a:t>
            </a:r>
            <a:r>
              <a:rPr lang="en-US" dirty="0" smtClean="0"/>
              <a:t> B5 and </a:t>
            </a:r>
            <a:r>
              <a:rPr lang="en-US" dirty="0" err="1" smtClean="0"/>
              <a:t>Vit</a:t>
            </a:r>
            <a:r>
              <a:rPr lang="en-US" dirty="0" smtClean="0"/>
              <a:t> B12 and </a:t>
            </a:r>
            <a:r>
              <a:rPr lang="en-US" dirty="0" err="1" smtClean="0"/>
              <a:t>Vit</a:t>
            </a:r>
            <a:r>
              <a:rPr lang="en-US" dirty="0" smtClean="0"/>
              <a:t> B6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Tejas Shah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357438" y="2143125"/>
            <a:ext cx="4214812" cy="4029075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smtClean="0">
                <a:latin typeface="+mj-lt"/>
              </a:rPr>
              <a:t>Men and women    1-2 mg/day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320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i="1" smtClean="0">
                <a:solidFill>
                  <a:srgbClr val="00B050"/>
                </a:solidFill>
                <a:latin typeface="+mj-lt"/>
              </a:rPr>
              <a:t>Additionally during pregnancy and lactation it is 2.5</a:t>
            </a:r>
            <a:r>
              <a:rPr lang="en-US" sz="3200" smtClean="0">
                <a:latin typeface="+mj-lt"/>
              </a:rPr>
              <a:t>		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7829550" cy="9382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RECOMMENDATIONS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High doses of B-6 may be recommended to treat carpal tunnel syndrome and sleep disorders, but continued use of high doses may result in permanent nerve damage. </a:t>
            </a:r>
          </a:p>
          <a:p>
            <a:pPr marL="365760" indent="-256032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2800" dirty="0" smtClean="0">
              <a:latin typeface="+mj-lt"/>
            </a:endParaRP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Pregnant women should always consult their doctor before taking this supplement and all others. 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en-US" smtClean="0"/>
              <a:t>Warnings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14563"/>
            <a:ext cx="8229600" cy="4110037"/>
          </a:xfrm>
        </p:spPr>
        <p:txBody>
          <a:bodyPr rtlCol="0">
            <a:normAutofit/>
          </a:bodyPr>
          <a:lstStyle/>
          <a:p>
            <a:pPr marL="621792" lvl="1" algn="just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dirty="0" smtClean="0">
                <a:latin typeface="+mj-lt"/>
              </a:rPr>
              <a:t>nervousness, insomnia</a:t>
            </a:r>
          </a:p>
          <a:p>
            <a:pPr marL="621792" lvl="1" algn="just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dirty="0" smtClean="0">
                <a:latin typeface="+mj-lt"/>
              </a:rPr>
              <a:t>loss of muscle control, muscle weakness</a:t>
            </a:r>
          </a:p>
          <a:p>
            <a:pPr marL="621792" lvl="1" algn="just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dirty="0" smtClean="0">
                <a:latin typeface="+mj-lt"/>
              </a:rPr>
              <a:t>arm and leg cramps</a:t>
            </a:r>
          </a:p>
          <a:p>
            <a:pPr marL="621792" lvl="1" algn="just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dirty="0" smtClean="0">
                <a:latin typeface="+mj-lt"/>
              </a:rPr>
              <a:t>water retention</a:t>
            </a:r>
          </a:p>
          <a:p>
            <a:pPr marL="621792" lvl="1" algn="just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dirty="0" smtClean="0">
                <a:latin typeface="+mj-lt"/>
              </a:rPr>
              <a:t>skin lesions</a:t>
            </a:r>
          </a:p>
          <a:p>
            <a:pPr marL="365760" indent="-256032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3600" dirty="0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B-6 Deficiency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>
                <a:latin typeface="+mj-lt"/>
              </a:rPr>
              <a:t>very rare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>
                <a:latin typeface="+mj-lt"/>
              </a:rPr>
              <a:t>alcoholics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>
                <a:latin typeface="+mj-lt"/>
              </a:rPr>
              <a:t>patients with kidney failure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>
                <a:latin typeface="+mj-lt"/>
              </a:rPr>
              <a:t>women using oral contraceptives pills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Who’s at Risk?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1071563"/>
            <a:ext cx="3429000" cy="35004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smtClean="0"/>
              <a:t/>
            </a:r>
            <a:br>
              <a:rPr lang="en-US" sz="5400" smtClean="0"/>
            </a:br>
            <a:r>
              <a:rPr lang="en-US" sz="5400" smtClean="0"/>
              <a:t/>
            </a:r>
            <a:br>
              <a:rPr lang="en-US" sz="5400" smtClean="0"/>
            </a:br>
            <a:r>
              <a:rPr lang="en-US" sz="5400" smtClean="0"/>
              <a:t/>
            </a:r>
            <a:br>
              <a:rPr lang="en-US" sz="5400" smtClean="0"/>
            </a:br>
            <a:r>
              <a:rPr lang="en-US" sz="5400" smtClean="0"/>
              <a:t/>
            </a:r>
            <a:br>
              <a:rPr lang="en-US" sz="5400" smtClean="0"/>
            </a:br>
            <a:r>
              <a:rPr lang="en-US" sz="5400" smtClean="0"/>
              <a:t>BIOTIN</a:t>
            </a:r>
            <a:br>
              <a:rPr lang="en-US" sz="5400" smtClean="0"/>
            </a:br>
            <a:r>
              <a:rPr lang="en-US" sz="5400" smtClean="0"/>
              <a:t>OR</a:t>
            </a:r>
            <a:br>
              <a:rPr lang="en-US" sz="5400" smtClean="0"/>
            </a:br>
            <a:r>
              <a:rPr lang="en-US" sz="5400" smtClean="0"/>
              <a:t> VIT B-7</a:t>
            </a:r>
          </a:p>
        </p:txBody>
      </p:sp>
      <p:pic>
        <p:nvPicPr>
          <p:cNvPr id="61443" name="Picture 10" descr="C:\Documents and Settings\ssstork\Local Settings\Temporary Internet Files\Content.IE5\66QBT2ZN\MPj04117010000[1].jpg"/>
          <p:cNvPicPr>
            <a:picLocks noChangeAspect="1" noChangeArrowheads="1"/>
          </p:cNvPicPr>
          <p:nvPr/>
        </p:nvPicPr>
        <p:blipFill>
          <a:blip r:embed="rId2" cstate="print"/>
          <a:srcRect l="38770" t="3572"/>
          <a:stretch>
            <a:fillRect/>
          </a:stretch>
        </p:blipFill>
        <p:spPr bwMode="auto">
          <a:xfrm>
            <a:off x="4763" y="0"/>
            <a:ext cx="50339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63"/>
            <a:ext cx="8229600" cy="5253037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Widespread in foods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Organ meats, fish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Egg yolks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Soybeans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Whole grains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00B050"/>
                </a:solidFill>
              </a:rPr>
              <a:t>Biotin can also be synthesized by intestinal bacteria.</a:t>
            </a:r>
            <a:endParaRPr lang="en-US" b="1" dirty="0" smtClean="0">
              <a:solidFill>
                <a:srgbClr val="FF0000"/>
              </a:solidFill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  <a:latin typeface="+mj-lt"/>
              </a:rPr>
              <a:t>RDA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200" dirty="0" smtClean="0">
                <a:latin typeface="+mj-lt"/>
              </a:rPr>
              <a:t>Adults: 30 </a:t>
            </a:r>
            <a:r>
              <a:rPr lang="en-US" altLang="en-US" sz="3200" dirty="0" smtClean="0">
                <a:latin typeface="+mj-lt"/>
                <a:sym typeface="Symbol" pitchFamily="18" charset="2"/>
              </a:rPr>
              <a:t>g/day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Absorption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/>
              <a:t>: </a:t>
            </a:r>
            <a:r>
              <a:rPr lang="en-US" sz="3200" dirty="0" smtClean="0">
                <a:latin typeface="+mj-lt"/>
              </a:rPr>
              <a:t>jejunum and ileum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en-US" sz="3200" b="1" dirty="0" smtClean="0">
              <a:latin typeface="+mj-lt"/>
              <a:sym typeface="Symbol" pitchFamily="18" charset="2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Cooper Black" pitchFamily="18" charset="0"/>
            </a:endParaRPr>
          </a:p>
        </p:txBody>
      </p:sp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SOURCES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rds.yahoo.com/_ylt=A0WTefSlDapHOJkA4RKjzbkF/SIG=12gbgls7h/EXP=1202413349/**http%3A/medicalimages.allrefer.com/large/vitamin-d-sourc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7468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IN" smtClean="0"/>
          </a:p>
        </p:txBody>
      </p:sp>
      <p:pic>
        <p:nvPicPr>
          <p:cNvPr id="63492" name="Picture 7" descr="http://tbn2.google.com/images?q=tbn:TGJ2Lk4r2OGthM:http://www.germes-online.com/direct/dbimage/50178394/Frozen_Pork_Liver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12122" t="18898" r="5455" b="18071"/>
          <a:stretch>
            <a:fillRect/>
          </a:stretch>
        </p:blipFill>
        <p:spPr bwMode="auto">
          <a:xfrm>
            <a:off x="4572000" y="2500313"/>
            <a:ext cx="129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3" name="Picture 5" descr="http://media.rd.com/rd/images/rdc/books/magic-foods/eggs-a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63" y="2428875"/>
            <a:ext cx="11779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00063" y="17145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mic Sans MS" pitchFamily="66" charset="0"/>
                <a:cs typeface="Arial" charset="0"/>
              </a:rPr>
              <a:t>Daily requirement: 12-25 </a:t>
            </a:r>
            <a:r>
              <a:rPr lang="en-US" altLang="en-US" sz="1600" b="1" dirty="0">
                <a:latin typeface="+mj-lt"/>
                <a:cs typeface="Arial" charset="0"/>
                <a:sym typeface="Symbol" pitchFamily="18" charset="2"/>
              </a:rPr>
              <a:t>g/day</a:t>
            </a:r>
            <a:endParaRPr lang="en-US" sz="1600" b="1" dirty="0"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313"/>
            <a:ext cx="8991600" cy="5500687"/>
          </a:xfrm>
        </p:spPr>
        <p:txBody>
          <a:bodyPr rtlCol="0">
            <a:normAutofit fontScale="85000" lnSpcReduction="10000"/>
          </a:bodyPr>
          <a:lstStyle/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1) </a:t>
            </a:r>
            <a:r>
              <a:rPr lang="en-US" sz="2800" u="sng" dirty="0" smtClean="0">
                <a:latin typeface="+mj-lt"/>
                <a:cs typeface="Times New Roman" pitchFamily="18" charset="0"/>
              </a:rPr>
              <a:t>Acetyl CoA  carboxylase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- add CO2 to acetyl CoA to form malonyl CoA, rate limiting step in fatty acid synthesis.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Acetyl-CoA+CO2+ATP             malonyl CoA+ ADP + Pi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2800" dirty="0" smtClean="0">
              <a:latin typeface="+mj-lt"/>
              <a:cs typeface="Times New Roman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2) </a:t>
            </a:r>
            <a:r>
              <a:rPr lang="en-US" sz="2800" u="sng" dirty="0" smtClean="0">
                <a:latin typeface="+mj-lt"/>
                <a:cs typeface="Times New Roman" pitchFamily="18" charset="0"/>
              </a:rPr>
              <a:t>Propionyl CoA carboxylase-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Propionyl-CoA+CO2+ATP           methyl malonyl CoA+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                                                       ADP + Pi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3) </a:t>
            </a:r>
            <a:r>
              <a:rPr lang="en-US" sz="2800" u="sng" dirty="0" smtClean="0">
                <a:latin typeface="+mj-lt"/>
                <a:cs typeface="Times New Roman" pitchFamily="18" charset="0"/>
              </a:rPr>
              <a:t>Pyruvate carboxylase-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Pyruvate +CO2+ATP              oxaloacetate + ADP + Pi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*  Provides oxaloacetate (TCA cycle), enzyme of gluconeogenic pathway</a:t>
            </a:r>
          </a:p>
        </p:txBody>
      </p:sp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10715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cs typeface="Times New Roman" pitchFamily="18" charset="0"/>
              </a:rPr>
              <a:t>FUNCTIONS : Coenzyme activity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929063" y="3857625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429000" y="2428875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14688" y="5286375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14375"/>
            <a:ext cx="8763000" cy="5915025"/>
          </a:xfrm>
        </p:spPr>
        <p:txBody>
          <a:bodyPr rtlCol="0"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Biotin independent carboxylation reactions:-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-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Carbamoyl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phosphate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synthetase</a:t>
            </a:r>
            <a:r>
              <a:rPr lang="en-US" sz="2800" dirty="0" smtClean="0">
                <a:latin typeface="+mj-lt"/>
                <a:cs typeface="Times New Roman" pitchFamily="18" charset="0"/>
              </a:rPr>
              <a:t>-                                              						urea synthesis 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 						    pyrimidine synthesis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- Addition of CO2 to form C6 in purine ring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- Malic enzyme (pyruvate           malate)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2800" dirty="0" smtClean="0"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Biotin antagonists-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-Avidin (egg white)- heat labile, neutralized by heating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                            1 molecule bound with 4 molecules         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                             of biotin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                             [biotin- egg yolk, avidin- egg white]</a:t>
            </a:r>
          </a:p>
          <a:p>
            <a:pPr marL="365760" indent="-256032" fontAlgn="auto">
              <a:spcAft>
                <a:spcPts val="0"/>
              </a:spcAft>
              <a:buFontTx/>
              <a:buChar char="-"/>
              <a:defRPr/>
            </a:pPr>
            <a:endParaRPr lang="en-US" sz="2800" dirty="0" smtClean="0"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2800" dirty="0">
              <a:latin typeface="+mj-lt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29063" y="3214688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82575" indent="-282575" fontAlgn="auto">
              <a:spcBef>
                <a:spcPct val="5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 smtClean="0">
                <a:latin typeface="+mj-lt"/>
              </a:rPr>
              <a:t>Rare : pregnancy and alcoholics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Depression, lethargy, and hallucinations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Numb or tingling sensation in the arms and legs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Red, scaly rash around the eyes, nose and mouth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Hair loss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i="1" dirty="0" smtClean="0">
                <a:solidFill>
                  <a:srgbClr val="00B050"/>
                </a:solidFill>
                <a:latin typeface="+mj-lt"/>
              </a:rPr>
              <a:t>Biotin can be bound with an raw egg-white protein called </a:t>
            </a:r>
            <a:r>
              <a:rPr lang="en-US" i="1" dirty="0" err="1" smtClean="0">
                <a:solidFill>
                  <a:srgbClr val="00B050"/>
                </a:solidFill>
                <a:latin typeface="+mj-lt"/>
              </a:rPr>
              <a:t>avidin</a:t>
            </a:r>
            <a:r>
              <a:rPr lang="en-US" i="1" dirty="0" smtClean="0">
                <a:solidFill>
                  <a:srgbClr val="00B050"/>
                </a:solidFill>
                <a:latin typeface="+mj-lt"/>
              </a:rPr>
              <a:t>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/>
              <a:t>No reported toxicities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i="1" dirty="0" smtClean="0">
              <a:solidFill>
                <a:srgbClr val="00B050"/>
              </a:solidFill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800" dirty="0">
              <a:latin typeface="+mj-lt"/>
            </a:endParaRPr>
          </a:p>
        </p:txBody>
      </p:sp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z="4000" smtClean="0"/>
              <a:t>DEFICIENCY SYMPTOMS</a:t>
            </a:r>
            <a:endParaRPr lang="en-IN" sz="4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5"/>
          <p:cNvSpPr>
            <a:spLocks noGrp="1" noChangeArrowheads="1"/>
          </p:cNvSpPr>
          <p:nvPr>
            <p:ph idx="1"/>
          </p:nvPr>
        </p:nvSpPr>
        <p:spPr>
          <a:xfrm>
            <a:off x="5257800" y="1447800"/>
            <a:ext cx="3657600" cy="4114800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+mj-lt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Pantothenic Acid (VIT B-5)</a:t>
            </a:r>
          </a:p>
        </p:txBody>
      </p:sp>
      <p:pic>
        <p:nvPicPr>
          <p:cNvPr id="49156" name="Picture 6" descr="in-text_pg1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4343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7" name="Picture 7" descr="C:\Documents and Settings\sstork\Local Settings\Temporary Internet Files\Content.IE5\3Y0NVT0P\MPj0400569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2357438"/>
            <a:ext cx="2009775" cy="251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600" y="228600"/>
            <a:ext cx="3962400" cy="31289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800" smtClean="0"/>
              <a:t>VITAMIN B</a:t>
            </a:r>
            <a:r>
              <a:rPr lang="en-US" sz="4800" baseline="-25000" smtClean="0"/>
              <a:t>12</a:t>
            </a:r>
            <a:r>
              <a:rPr lang="en-US" sz="4800" smtClean="0"/>
              <a:t> </a:t>
            </a:r>
          </a:p>
        </p:txBody>
      </p:sp>
      <p:pic>
        <p:nvPicPr>
          <p:cNvPr id="67587" name="Picture 4" descr="Meats%20&amp;%20Protie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488315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COBALAMIN (COBALT ATOM IN CORRIN RING)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EXTRINSIC FACTOR OF CASTLE (EF)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ANTIPERNICIOUS ANEMIA FACTOR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DEPENDING ON R GROUP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 smtClean="0">
                <a:latin typeface="+mj-lt"/>
              </a:rPr>
              <a:t>CYANIDE-CYANOCOBALAMIN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 smtClean="0">
                <a:latin typeface="+mj-lt"/>
              </a:rPr>
              <a:t>OH-HYDROXYCOBALAMIN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 smtClean="0">
                <a:latin typeface="+mj-lt"/>
              </a:rPr>
              <a:t>CH3- METHYL COBALAMIN</a:t>
            </a:r>
            <a:endParaRPr lang="en-IN" dirty="0">
              <a:latin typeface="+mj-lt"/>
            </a:endParaRPr>
          </a:p>
        </p:txBody>
      </p:sp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VITAMIN B-12</a:t>
            </a:r>
            <a:endParaRPr lang="en-IN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latin typeface="+mj-lt"/>
              </a:rPr>
              <a:t>Animal products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dirty="0" smtClean="0">
                <a:latin typeface="+mj-lt"/>
              </a:rPr>
              <a:t>Meat, poultry fish, shellfish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dirty="0" smtClean="0">
                <a:latin typeface="+mj-lt"/>
              </a:rPr>
              <a:t>Milk, cheese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600" dirty="0" smtClean="0">
                <a:latin typeface="+mj-lt"/>
              </a:rPr>
              <a:t>Eggs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latin typeface="+mj-lt"/>
              </a:rPr>
              <a:t>Fortified cereals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</p:txBody>
      </p:sp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SOURCES</a:t>
            </a:r>
            <a:endParaRPr lang="en-IN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52975"/>
          </a:xfrm>
        </p:spPr>
        <p:txBody>
          <a:bodyPr rtlCol="0">
            <a:normAutofit/>
          </a:bodyPr>
          <a:lstStyle/>
          <a:p>
            <a:pPr marL="273050" lvl="1" indent="-273050" fontAlgn="auto">
              <a:spcBef>
                <a:spcPts val="324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itchFamily="34" charset="0"/>
              <a:buChar char="–"/>
              <a:defRPr/>
            </a:pPr>
            <a:r>
              <a:rPr lang="en-US" altLang="en-US" sz="3600" dirty="0" smtClean="0">
                <a:latin typeface="+mj-lt"/>
              </a:rPr>
              <a:t>Adults: 1 - 2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g/day</a:t>
            </a:r>
          </a:p>
          <a:p>
            <a:pPr marL="273050" lvl="1" indent="-273050" fontAlgn="auto">
              <a:spcBef>
                <a:spcPts val="324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itchFamily="34" charset="0"/>
              <a:buChar char="–"/>
              <a:defRPr/>
            </a:pPr>
            <a:r>
              <a:rPr lang="en-US" altLang="en-US" sz="3600" dirty="0" smtClean="0">
                <a:latin typeface="+mj-lt"/>
                <a:sym typeface="Symbol" pitchFamily="18" charset="2"/>
              </a:rPr>
              <a:t>Pregnancy and lactation – 2 </a:t>
            </a:r>
            <a:r>
              <a:rPr lang="en-US" altLang="en-US" sz="3600" dirty="0" smtClean="0">
                <a:sym typeface="Symbol" pitchFamily="18" charset="2"/>
              </a:rPr>
              <a:t>g/day</a:t>
            </a:r>
            <a:endParaRPr lang="en-US" altLang="en-US" sz="3600" dirty="0" smtClean="0">
              <a:latin typeface="+mj-lt"/>
              <a:sym typeface="Symbol" pitchFamily="18" charset="2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3600" dirty="0" smtClean="0">
                <a:latin typeface="+mj-lt"/>
              </a:rPr>
              <a:t>Absorption requires : </a:t>
            </a:r>
            <a:r>
              <a:rPr lang="en-US" altLang="en-US" sz="3600" dirty="0" err="1" smtClean="0">
                <a:latin typeface="+mj-lt"/>
              </a:rPr>
              <a:t>HCl</a:t>
            </a:r>
            <a:r>
              <a:rPr lang="en-US" altLang="en-US" sz="3600" dirty="0" smtClean="0">
                <a:latin typeface="+mj-lt"/>
              </a:rPr>
              <a:t>, Pepsin, Intrinsic factor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3600" i="1" dirty="0" smtClean="0">
                <a:solidFill>
                  <a:srgbClr val="FF0000"/>
                </a:solidFill>
                <a:latin typeface="+mj-lt"/>
              </a:rPr>
              <a:t>Easily destroyed by microwave cooking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en-US" sz="2400" dirty="0" smtClean="0">
              <a:latin typeface="+mj-lt"/>
            </a:endParaRPr>
          </a:p>
        </p:txBody>
      </p:sp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RDA</a:t>
            </a:r>
            <a:endParaRPr lang="en-IN" smtClean="0"/>
          </a:p>
        </p:txBody>
      </p:sp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38" y="4786313"/>
            <a:ext cx="251460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0125"/>
            <a:ext cx="8534400" cy="5572125"/>
          </a:xfrm>
        </p:spPr>
        <p:txBody>
          <a:bodyPr rtlCol="0"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Vitamin B</a:t>
            </a:r>
            <a:r>
              <a:rPr lang="en-GB" sz="2800" baseline="-300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12</a:t>
            </a: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binds a glycoprotein (intrinsic factor) in stomach. 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I.F. is secreted by the parietal cells.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Vitamin-IF complex recognises surface receptors of mucosal cells in ileum and is absorbed.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   (require calcium)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GB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Transport - bound to specific B</a:t>
            </a:r>
            <a:r>
              <a:rPr lang="en-GB" sz="2800" baseline="-300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12</a:t>
            </a: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binding protein      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                      (transcobalamin).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Stored mainly in the liver (2 mg) sufficient to last for 2-3 years (exception).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76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3200" smtClean="0">
                <a:cs typeface="Times New Roman" pitchFamily="18" charset="0"/>
              </a:rPr>
              <a:t>ABSORPTION &amp; TRANSPORT </a:t>
            </a:r>
            <a:endParaRPr lang="en-US" sz="32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621792" lvl="1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600" dirty="0" smtClean="0">
                <a:latin typeface="+mj-lt"/>
              </a:rPr>
              <a:t>Part of coenzymes </a:t>
            </a:r>
            <a:r>
              <a:rPr lang="en-US" altLang="en-US" sz="3600" dirty="0" err="1" smtClean="0">
                <a:latin typeface="+mj-lt"/>
              </a:rPr>
              <a:t>methylcobalamin</a:t>
            </a:r>
            <a:r>
              <a:rPr lang="en-US" altLang="en-US" sz="3600" dirty="0" smtClean="0">
                <a:latin typeface="+mj-lt"/>
              </a:rPr>
              <a:t> and </a:t>
            </a:r>
            <a:r>
              <a:rPr lang="en-US" altLang="en-US" sz="3600" dirty="0" err="1" smtClean="0">
                <a:latin typeface="+mj-lt"/>
              </a:rPr>
              <a:t>deoxyadenosylcobalamin</a:t>
            </a:r>
            <a:r>
              <a:rPr lang="en-US" altLang="en-US" sz="3600" dirty="0" smtClean="0">
                <a:latin typeface="+mj-lt"/>
              </a:rPr>
              <a:t> used in new cell synthesis</a:t>
            </a:r>
          </a:p>
          <a:p>
            <a:pPr marL="621792" lvl="1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600" dirty="0" smtClean="0">
                <a:latin typeface="+mj-lt"/>
              </a:rPr>
              <a:t>Helps to maintain nerve cells</a:t>
            </a:r>
          </a:p>
          <a:p>
            <a:pPr marL="621792" lvl="1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600" dirty="0" smtClean="0">
                <a:latin typeface="+mj-lt"/>
              </a:rPr>
              <a:t>Reforms </a:t>
            </a:r>
            <a:r>
              <a:rPr lang="en-US" altLang="en-US" sz="3600" dirty="0" err="1" smtClean="0">
                <a:latin typeface="+mj-lt"/>
              </a:rPr>
              <a:t>folate</a:t>
            </a:r>
            <a:r>
              <a:rPr lang="en-US" altLang="en-US" sz="3600" dirty="0" smtClean="0">
                <a:latin typeface="+mj-lt"/>
              </a:rPr>
              <a:t> coenzyme (Activates </a:t>
            </a:r>
            <a:r>
              <a:rPr lang="en-US" altLang="en-US" sz="3600" dirty="0" err="1" smtClean="0">
                <a:latin typeface="+mj-lt"/>
              </a:rPr>
              <a:t>Folate</a:t>
            </a:r>
            <a:r>
              <a:rPr lang="en-US" altLang="en-US" sz="3600" dirty="0" smtClean="0">
                <a:latin typeface="+mj-lt"/>
              </a:rPr>
              <a:t>)</a:t>
            </a:r>
          </a:p>
          <a:p>
            <a:pPr marL="621792" lvl="1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600" dirty="0" smtClean="0">
                <a:latin typeface="+mj-lt"/>
              </a:rPr>
              <a:t>Helps to break down some fatty acids and amino acids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</p:txBody>
      </p:sp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FUNCTIONS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+mj-lt"/>
              </a:rPr>
              <a:t>NUTRITIONAL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+mj-lt"/>
              </a:rPr>
              <a:t>DECREASE IN ABSORPTION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+mj-lt"/>
              </a:rPr>
              <a:t>ELDERLY PEOPLE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+mj-lt"/>
              </a:rPr>
              <a:t>ADDISONIAN PERNISICIOUS ANEMIA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+mj-lt"/>
              </a:rPr>
              <a:t>GASTRIC ATROPHY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+mj-lt"/>
              </a:rPr>
              <a:t>FISH TAPEWORM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+mj-lt"/>
              </a:rPr>
              <a:t>PREGNANCY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latin typeface="+mj-lt"/>
              </a:rPr>
              <a:t>INHERITED DEFECTS</a:t>
            </a:r>
            <a:endParaRPr lang="en-IN" dirty="0">
              <a:latin typeface="+mj-lt"/>
            </a:endParaRPr>
          </a:p>
        </p:txBody>
      </p:sp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CAUSES</a:t>
            </a:r>
            <a:endParaRPr lang="en-IN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ALSO CAUSES FOLIC ACID DEFICIENCY DUE TO FOLATE TRAP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BLOOD – MEGALOBLAST, IMMATURE RBC (F)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NS – SUBACUTE COMBINED DEGENERATION,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DEMYELINATION AND NEURONAL DEATH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ACHLORHYDRIA (ABSENCE OF GASTRIC JUICE)</a:t>
            </a:r>
          </a:p>
        </p:txBody>
      </p:sp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DEFICIENCY</a:t>
            </a:r>
            <a:endParaRPr lang="en-IN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86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219200"/>
                <a:gridCol w="22860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</a:p>
                    <a:p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533400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den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Elzen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WP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van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der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Weele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GM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Gussekloo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J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Westendorp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RG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Assendelft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WJ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BMC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Geriatr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2010 Jun 23;10:42.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10.1186/1471-2318-10-42.</a:t>
                      </a:r>
                      <a:endParaRPr lang="en-U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L-II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studies met the inclusion criteria. Twenty-one observational cross-sectional studies showed inconsistent results. In one longitudinal observational study, low vitamin B12 concentrations were not associated with an increased risk of 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anaemia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The 3 RCTs were well-designed and showed no effect of vitamin B12 supplementation on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haemoglobin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concentrations during follow-up in subjects with subnormal vitamin B12 concentrations at the start of the study.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Evidence of a positive association between a subnormal serum vitamin B12 concentration and 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anaemia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in older people is limited and inconclusive. Further well-designed studies are needed to determine whether subnormal vitamin B12 is a risk factor for 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anaemia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in older people.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PARESTHESIA OF EXTREMITIES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ALTERATIONS OF TENDON AND DEEP SENSES AND REFLEXES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LOSS OF POSITION SENSE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POSITIVE ROMBERG’S SIGN (FALLING WHEN EYES ARE CLOSED)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POSITIVE BABINSKI’S SIGN (EXTENSOR PLANTAR REFLEX)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LATER LOSS OF MEMORY, CONFUSION,</a:t>
            </a:r>
          </a:p>
        </p:txBody>
      </p:sp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SYMPTOMS</a:t>
            </a:r>
            <a:endParaRPr lang="en-IN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Widespread in foods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Organ meats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Mushrooms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+mj-lt"/>
              </a:rPr>
              <a:t>Avacado</a:t>
            </a:r>
            <a:endParaRPr lang="en-US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Broccoli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Whole grains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>
              <a:latin typeface="+mj-lt"/>
            </a:endParaRPr>
          </a:p>
        </p:txBody>
      </p:sp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SOURCES</a:t>
            </a: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00188"/>
            <a:ext cx="8458200" cy="4973637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Serum Vit B12- quantitated by immunoassay or by ELISA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Schilling test- for reduced absorption in gastric atrophy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Methyl malonic acid- in urine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FIGLU excretion test (also along with </a:t>
            </a:r>
            <a:r>
              <a:rPr lang="en-US" dirty="0" err="1" smtClean="0">
                <a:latin typeface="+mj-lt"/>
                <a:cs typeface="Times New Roman" pitchFamily="18" charset="0"/>
              </a:rPr>
              <a:t>folate</a:t>
            </a:r>
            <a:r>
              <a:rPr lang="en-US" dirty="0" smtClean="0">
                <a:latin typeface="+mj-lt"/>
                <a:cs typeface="Times New Roman" pitchFamily="18" charset="0"/>
              </a:rPr>
              <a:t> deficiency)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Peripheral smear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+mj-lt"/>
                <a:cs typeface="Times New Roman" pitchFamily="18" charset="0"/>
              </a:rPr>
              <a:t>Homocysteinuria</a:t>
            </a:r>
            <a:endParaRPr lang="en-US" dirty="0">
              <a:latin typeface="+mj-lt"/>
              <a:cs typeface="Times New Roman" pitchFamily="18" charset="0"/>
            </a:endParaRPr>
          </a:p>
        </p:txBody>
      </p:sp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848600" cy="12144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smtClean="0">
                <a:cs typeface="Times New Roman" pitchFamily="18" charset="0"/>
              </a:rPr>
              <a:t>ASSESSMENT OF B12 DEFICIENCY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642938"/>
            <a:ext cx="8472488" cy="5681662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3200" dirty="0">
                <a:latin typeface="+mj-lt"/>
                <a:cs typeface="+mn-cs"/>
              </a:rPr>
              <a:t>Vitamin B-12 can give you the energy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3200" dirty="0">
                <a:latin typeface="+mj-lt"/>
                <a:cs typeface="+mn-cs"/>
              </a:rPr>
              <a:t>Boost your energy levels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3200" dirty="0">
                <a:latin typeface="+mj-lt"/>
                <a:cs typeface="+mn-cs"/>
              </a:rPr>
              <a:t>Reduce the level of harmful </a:t>
            </a:r>
            <a:r>
              <a:rPr lang="en-IN" sz="3200" dirty="0" err="1">
                <a:latin typeface="+mj-lt"/>
                <a:cs typeface="+mn-cs"/>
              </a:rPr>
              <a:t>homocysteine</a:t>
            </a:r>
            <a:r>
              <a:rPr lang="en-IN" sz="3200" dirty="0">
                <a:latin typeface="+mj-lt"/>
                <a:cs typeface="+mn-cs"/>
              </a:rPr>
              <a:t> in your body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3200" dirty="0">
                <a:latin typeface="+mj-lt"/>
                <a:cs typeface="+mn-cs"/>
              </a:rPr>
              <a:t>Lower your risk of heart disease and stroke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3200" dirty="0">
                <a:latin typeface="+mj-lt"/>
                <a:cs typeface="+mn-cs"/>
              </a:rPr>
              <a:t>Combat depression and the blues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3200" dirty="0">
                <a:latin typeface="+mj-lt"/>
                <a:cs typeface="+mn-cs"/>
              </a:rPr>
              <a:t>Diminish your risk of developing </a:t>
            </a:r>
            <a:r>
              <a:rPr lang="en-IN" sz="3200" dirty="0" err="1">
                <a:latin typeface="+mj-lt"/>
                <a:cs typeface="+mn-cs"/>
              </a:rPr>
              <a:t>Alzheimers</a:t>
            </a:r>
            <a:r>
              <a:rPr lang="en-IN" sz="3200" dirty="0">
                <a:latin typeface="+mj-lt"/>
                <a:cs typeface="+mn-cs"/>
              </a:rPr>
              <a:t> Disease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r>
              <a:rPr lang="en-IN" sz="3200" dirty="0">
                <a:latin typeface="+mj-lt"/>
                <a:cs typeface="+mn-cs"/>
              </a:rPr>
              <a:t>Restore mental clarity and emotional balance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http://image.slidesharecdn.com/vitaminb12ravisankar-vignanpharmacy-130615121944-phpapp01/95/slide-21-638.jpg?cb=1371317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86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219200"/>
                <a:gridCol w="22860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</a:p>
                    <a:p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533400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Gonin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JM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Nguyen 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Gonin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Sarna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Michels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Masri-Imad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Bommareddy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Chassaing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Wainer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Loya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Cary 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Barker LF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Assefi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Greenspan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R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Mahoney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Wilcox CS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J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Nephrol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2003 Jul-Aug;16(4):522-34.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</a:t>
                      </a:r>
                      <a:r>
                        <a:rPr lang="en-US" baseline="0" dirty="0" smtClean="0"/>
                        <a:t> control trial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 prospective studies were undertaken in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hemodialysis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patients. All patients received the standard of care treatment with a multivitamin tablet before and throughout the protocol to test the hypothesis that additional therapy is required over and above the routine therapy for maximum reduction in total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homocysteine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tHcy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neither study was there any significant change in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tHcy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comparing before and during any treatment intervention.</a:t>
                      </a:r>
                      <a:endParaRPr lang="en-IN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our studies high dose oral folic acid, intravenous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folinic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acid, vitamins B6 and B12 and oral serine were ineffective at lowering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tHcy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patients on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hemodialysis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when given folic acid,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folinic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acid serine or B vitamins in addition to routine folic acid and B vitamin supplements.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3050" lvl="1" indent="-273050" fontAlgn="auto">
              <a:spcBef>
                <a:spcPts val="324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itchFamily="34" charset="0"/>
              <a:buChar char="–"/>
              <a:defRPr/>
            </a:pPr>
            <a:r>
              <a:rPr lang="en-US" sz="3200" dirty="0" err="1" smtClean="0">
                <a:latin typeface="+mj-lt"/>
                <a:cs typeface="Times New Roman" pitchFamily="18" charset="0"/>
              </a:rPr>
              <a:t>Pantos</a:t>
            </a:r>
            <a:r>
              <a:rPr lang="en-US" sz="3200" dirty="0" smtClean="0">
                <a:latin typeface="+mj-lt"/>
                <a:cs typeface="Times New Roman" pitchFamily="18" charset="0"/>
              </a:rPr>
              <a:t>-  Everywhere  (distributed in nature)</a:t>
            </a:r>
            <a:endParaRPr lang="en-US" sz="3200" dirty="0" smtClean="0">
              <a:latin typeface="+mj-lt"/>
            </a:endParaRPr>
          </a:p>
          <a:p>
            <a:pPr marL="859536" lvl="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3200" dirty="0" smtClean="0">
                <a:latin typeface="+mj-lt"/>
              </a:rPr>
              <a:t>RDA :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Adults  -      10 mg/day</a:t>
            </a:r>
          </a:p>
          <a:p>
            <a:pPr marL="859536" lvl="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Children-    2-3 mg/day</a:t>
            </a:r>
          </a:p>
          <a:p>
            <a:pPr marL="859536" lvl="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Pregnancy- 2.5 mg/day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Absorption:  jejunum</a:t>
            </a:r>
          </a:p>
          <a:p>
            <a:pPr marL="282575" indent="-282575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Excretion – primarily urine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IN" dirty="0">
              <a:latin typeface="+mj-lt"/>
            </a:endParaRPr>
          </a:p>
        </p:txBody>
      </p:sp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 rtlCol="0"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Coenzyme A – important component of fatty acid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synthase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complex</a:t>
            </a:r>
          </a:p>
          <a:p>
            <a:pPr marL="514350" indent="-51435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1) The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acyl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groups are transferred to other acceptors</a:t>
            </a:r>
          </a:p>
          <a:p>
            <a:pPr marL="514350" indent="-51435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     [acetyl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CoA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+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choline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          Acetylcholine+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CoA</a:t>
            </a:r>
            <a:r>
              <a:rPr lang="en-US" sz="2800" dirty="0" smtClean="0">
                <a:latin typeface="+mj-lt"/>
                <a:cs typeface="Times New Roman" pitchFamily="18" charset="0"/>
              </a:rPr>
              <a:t>]</a:t>
            </a:r>
          </a:p>
          <a:p>
            <a:pPr marL="514350" indent="-51435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2800" dirty="0" smtClean="0">
              <a:latin typeface="+mj-lt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2)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Acyl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groups from other substrate accepted by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CoA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during metabolism </a:t>
            </a:r>
          </a:p>
          <a:p>
            <a:pPr marL="365760" indent="-256032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800" dirty="0" smtClean="0">
                <a:latin typeface="+mj-lt"/>
                <a:cs typeface="Times New Roman" pitchFamily="18" charset="0"/>
              </a:rPr>
              <a:t>	[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pyruvate+CoA+NAD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         AcetylCoA+CO2+NADH]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>
              <a:latin typeface="+mj-lt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14813" y="3143250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00500" y="5143500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Rare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chronic alcoholics, renal dialysis pt</a:t>
            </a:r>
            <a:endParaRPr lang="en-US" dirty="0" smtClean="0">
              <a:latin typeface="+mj-lt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Deficiency Symptoms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Vomiting, nausea and stomach cramps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Insomnia and fatigue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Depression, irritability, restlessness and apathy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Gopalan’s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burning foot syndrome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–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paresthesia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in lower extremities, sleep disturbances</a:t>
            </a:r>
            <a:endParaRPr lang="en-US" sz="2800" dirty="0" smtClean="0">
              <a:latin typeface="+mj-lt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 reported toxicities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800" dirty="0">
              <a:latin typeface="+mj-lt"/>
            </a:endParaRPr>
          </a:p>
        </p:txBody>
      </p:sp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DEFICIENCY</a:t>
            </a:r>
            <a:endParaRPr lang="en-IN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72200" y="609600"/>
            <a:ext cx="2757488" cy="2895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>
                <a:latin typeface="Verdana" pitchFamily="34" charset="0"/>
              </a:rPr>
              <a:t/>
            </a:r>
            <a:br>
              <a:rPr lang="en-US" sz="5400" dirty="0" smtClean="0">
                <a:latin typeface="Verdana" pitchFamily="34" charset="0"/>
              </a:rPr>
            </a:br>
            <a:r>
              <a:rPr lang="en-US" sz="4900" dirty="0" smtClean="0"/>
              <a:t>PYRIDOXIN</a:t>
            </a:r>
            <a:br>
              <a:rPr lang="en-US" sz="4900" dirty="0" smtClean="0"/>
            </a:br>
            <a:r>
              <a:rPr lang="en-US" sz="4900" dirty="0" smtClean="0"/>
              <a:t>VIT - B</a:t>
            </a:r>
            <a:r>
              <a:rPr lang="en-US" sz="4900" baseline="-25000" dirty="0" smtClean="0"/>
              <a:t>6</a:t>
            </a:r>
            <a:endParaRPr lang="en-US" sz="4900" dirty="0" smtClean="0"/>
          </a:p>
        </p:txBody>
      </p:sp>
      <p:pic>
        <p:nvPicPr>
          <p:cNvPr id="54275" name="Picture 6" descr="in-text_pg3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52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4000" dirty="0" smtClean="0">
                <a:latin typeface="+mj-lt"/>
              </a:rPr>
              <a:t>Other names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4000" dirty="0" smtClean="0">
                <a:latin typeface="+mj-lt"/>
              </a:rPr>
              <a:t>Pyridoxine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4000" dirty="0" err="1" smtClean="0">
                <a:latin typeface="+mj-lt"/>
              </a:rPr>
              <a:t>Pyridoxal</a:t>
            </a:r>
            <a:endParaRPr lang="en-US" altLang="en-US" sz="4000" dirty="0" smtClean="0">
              <a:latin typeface="+mj-lt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4000" dirty="0" err="1" smtClean="0">
                <a:latin typeface="+mj-lt"/>
              </a:rPr>
              <a:t>Pyridoxamine</a:t>
            </a:r>
            <a:endParaRPr lang="en-US" altLang="en-US" sz="4000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>
              <a:latin typeface="+mj-lt"/>
            </a:endParaRPr>
          </a:p>
        </p:txBody>
      </p:sp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096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VITAMIN B-6</a:t>
            </a:r>
            <a:endParaRPr lang="en-IN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 rtlCol="0">
            <a:normAutofit/>
          </a:bodyPr>
          <a:lstStyle/>
          <a:p>
            <a:pPr marL="365760" indent="-256032" algn="just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Important in:</a:t>
            </a:r>
          </a:p>
          <a:p>
            <a:pPr marL="621792" lvl="1" algn="just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Production of red blood cells</a:t>
            </a:r>
          </a:p>
          <a:p>
            <a:pPr marL="621792" lvl="1" algn="just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conversion of tryptophan to niacin (B-3)</a:t>
            </a:r>
          </a:p>
          <a:p>
            <a:pPr marL="621792" lvl="1" algn="just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i="1" dirty="0" smtClean="0">
                <a:solidFill>
                  <a:srgbClr val="00B050"/>
                </a:solidFill>
                <a:latin typeface="+mj-lt"/>
              </a:rPr>
              <a:t>(60 mg of tryptophan = 1 mg of B-3 )</a:t>
            </a:r>
          </a:p>
          <a:p>
            <a:pPr marL="621792" lvl="1" algn="just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immunity</a:t>
            </a:r>
          </a:p>
          <a:p>
            <a:pPr marL="621792" lvl="1" algn="just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nervous system functions</a:t>
            </a:r>
          </a:p>
          <a:p>
            <a:pPr marL="621792" lvl="1" algn="just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reducing muscle spasms, cramps and numbness</a:t>
            </a:r>
          </a:p>
          <a:p>
            <a:pPr marL="621792" lvl="1" algn="just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maintaining proper balance of sodium and phosphorous in the body  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FUNCTIONS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948</Words>
  <Application>Microsoft Office PowerPoint</Application>
  <PresentationFormat>On-screen Show (4:3)</PresentationFormat>
  <Paragraphs>209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Vit B5 and Vit B12 and Vit B6 </vt:lpstr>
      <vt:lpstr>Pantothenic Acid (VIT B-5)</vt:lpstr>
      <vt:lpstr>SOURCES</vt:lpstr>
      <vt:lpstr>Slide 4</vt:lpstr>
      <vt:lpstr>Slide 5</vt:lpstr>
      <vt:lpstr>DEFICIENCY</vt:lpstr>
      <vt:lpstr> PYRIDOXIN VIT - B6</vt:lpstr>
      <vt:lpstr>VITAMIN B-6</vt:lpstr>
      <vt:lpstr>FUNCTIONS </vt:lpstr>
      <vt:lpstr>RECOMMENDATIONS</vt:lpstr>
      <vt:lpstr>Warnings</vt:lpstr>
      <vt:lpstr>B-6 Deficiency</vt:lpstr>
      <vt:lpstr>Who’s at Risk?</vt:lpstr>
      <vt:lpstr>    BIOTIN OR  VIT B-7</vt:lpstr>
      <vt:lpstr>SOURCES</vt:lpstr>
      <vt:lpstr>Slide 16</vt:lpstr>
      <vt:lpstr>FUNCTIONS : Coenzyme activity</vt:lpstr>
      <vt:lpstr>Slide 18</vt:lpstr>
      <vt:lpstr>DEFICIENCY SYMPTOMS</vt:lpstr>
      <vt:lpstr>VITAMIN B12 </vt:lpstr>
      <vt:lpstr>VITAMIN B-12</vt:lpstr>
      <vt:lpstr>SOURCES</vt:lpstr>
      <vt:lpstr>RDA</vt:lpstr>
      <vt:lpstr>ABSORPTION &amp; TRANSPORT </vt:lpstr>
      <vt:lpstr>FUNCTIONS</vt:lpstr>
      <vt:lpstr>CAUSES</vt:lpstr>
      <vt:lpstr>DEFICIENCY</vt:lpstr>
      <vt:lpstr>  </vt:lpstr>
      <vt:lpstr>SYMPTOMS</vt:lpstr>
      <vt:lpstr>ASSESSMENT OF B12 DEFICIENCY</vt:lpstr>
      <vt:lpstr>Slide 31</vt:lpstr>
      <vt:lpstr>Slide 32</vt:lpstr>
      <vt:lpstr>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 B5 and Vit B12 and Vit B6 </dc:title>
  <dc:creator/>
  <cp:lastModifiedBy>admin</cp:lastModifiedBy>
  <cp:revision>3</cp:revision>
  <dcterms:created xsi:type="dcterms:W3CDTF">2006-08-16T00:00:00Z</dcterms:created>
  <dcterms:modified xsi:type="dcterms:W3CDTF">2020-08-15T16:47:57Z</dcterms:modified>
</cp:coreProperties>
</file>