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C6EF5-5220-4F88-BFBD-955E11E79E33}" type="datetimeFigureOut">
              <a:rPr lang="en-US" smtClean="0"/>
              <a:pPr/>
              <a:t>8/14/2020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6488-D30C-4C37-9902-5110394ED0E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C6EF5-5220-4F88-BFBD-955E11E79E33}" type="datetimeFigureOut">
              <a:rPr lang="en-US" smtClean="0"/>
              <a:pPr/>
              <a:t>8/14/2020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6488-D30C-4C37-9902-5110394ED0E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C6EF5-5220-4F88-BFBD-955E11E79E33}" type="datetimeFigureOut">
              <a:rPr lang="en-US" smtClean="0"/>
              <a:pPr/>
              <a:t>8/14/2020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6488-D30C-4C37-9902-5110394ED0E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C6EF5-5220-4F88-BFBD-955E11E79E33}" type="datetimeFigureOut">
              <a:rPr lang="en-US" smtClean="0"/>
              <a:pPr/>
              <a:t>8/14/2020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6488-D30C-4C37-9902-5110394ED0E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C6EF5-5220-4F88-BFBD-955E11E79E33}" type="datetimeFigureOut">
              <a:rPr lang="en-US" smtClean="0"/>
              <a:pPr/>
              <a:t>8/14/2020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6488-D30C-4C37-9902-5110394ED0E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C6EF5-5220-4F88-BFBD-955E11E79E33}" type="datetimeFigureOut">
              <a:rPr lang="en-US" smtClean="0"/>
              <a:pPr/>
              <a:t>8/14/2020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6488-D30C-4C37-9902-5110394ED0E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C6EF5-5220-4F88-BFBD-955E11E79E33}" type="datetimeFigureOut">
              <a:rPr lang="en-US" smtClean="0"/>
              <a:pPr/>
              <a:t>8/14/2020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6488-D30C-4C37-9902-5110394ED0E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C6EF5-5220-4F88-BFBD-955E11E79E33}" type="datetimeFigureOut">
              <a:rPr lang="en-US" smtClean="0"/>
              <a:pPr/>
              <a:t>8/14/2020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6488-D30C-4C37-9902-5110394ED0E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C6EF5-5220-4F88-BFBD-955E11E79E33}" type="datetimeFigureOut">
              <a:rPr lang="en-US" smtClean="0"/>
              <a:pPr/>
              <a:t>8/14/2020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6488-D30C-4C37-9902-5110394ED0E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C6EF5-5220-4F88-BFBD-955E11E79E33}" type="datetimeFigureOut">
              <a:rPr lang="en-US" smtClean="0"/>
              <a:pPr/>
              <a:t>8/14/2020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6488-D30C-4C37-9902-5110394ED0E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C6EF5-5220-4F88-BFBD-955E11E79E33}" type="datetimeFigureOut">
              <a:rPr lang="en-US" smtClean="0"/>
              <a:pPr/>
              <a:t>8/14/2020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8A6488-D30C-4C37-9902-5110394ED0E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3C6EF5-5220-4F88-BFBD-955E11E79E33}" type="datetimeFigureOut">
              <a:rPr lang="en-US" smtClean="0"/>
              <a:pPr/>
              <a:t>8/14/2020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8A6488-D30C-4C37-9902-5110394ED0E4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SCHIZOPHRENIA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By: Dr. LAKHAN KATARIA</a:t>
            </a:r>
          </a:p>
          <a:p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DEPARTMENT OF PSYCHIATRY</a:t>
            </a:r>
            <a:endParaRPr lang="en-IN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5983311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MAINTAINENCE  PHASE</a:t>
            </a:r>
            <a:endParaRPr lang="en-IN" dirty="0"/>
          </a:p>
          <a:p>
            <a:r>
              <a:rPr lang="en-US" dirty="0"/>
              <a:t>RELAPSE  PREVENTION </a:t>
            </a:r>
          </a:p>
          <a:p>
            <a:pPr>
              <a:buNone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ECT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PROGNOSTIC  FACTOR</a:t>
            </a: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571868" y="1857364"/>
            <a:ext cx="5429288" cy="714379"/>
          </a:xfrm>
        </p:spPr>
        <p:txBody>
          <a:bodyPr/>
          <a:lstStyle/>
          <a:p>
            <a:r>
              <a:rPr lang="en-US" sz="2800" dirty="0"/>
              <a:t>GOOD </a:t>
            </a:r>
            <a:r>
              <a:rPr lang="en-US" dirty="0"/>
              <a:t>                            </a:t>
            </a:r>
            <a:r>
              <a:rPr lang="en-US" sz="2800" dirty="0"/>
              <a:t>BAD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DEPRESSION</a:t>
            </a: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ONSET</a:t>
            </a: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AFFECTIVE  SYMPTOMS</a:t>
            </a: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FAMILY  HISTORY</a:t>
            </a: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PERSONALITY</a:t>
            </a: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WORK  RECORD</a:t>
            </a: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FAMILY  ENVIRONMENT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71868" y="2143116"/>
            <a:ext cx="5429288" cy="4286280"/>
          </a:xfrm>
        </p:spPr>
        <p:txBody>
          <a:bodyPr/>
          <a:lstStyle/>
          <a:p>
            <a:endParaRPr lang="en-US" dirty="0"/>
          </a:p>
          <a:p>
            <a:pPr>
              <a:buNone/>
            </a:pP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 PRESENT                         -</a:t>
            </a:r>
          </a:p>
          <a:p>
            <a:pPr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 ACUTE                             EARLY</a:t>
            </a:r>
          </a:p>
          <a:p>
            <a:pPr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 PROMINENT</a:t>
            </a:r>
            <a:r>
              <a:rPr lang="en-IN" dirty="0">
                <a:solidFill>
                  <a:schemeClr val="accent2">
                    <a:lumMod val="50000"/>
                  </a:schemeClr>
                </a:solidFill>
              </a:rPr>
              <a:t>                   -</a:t>
            </a:r>
          </a:p>
          <a:p>
            <a:pPr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 NEGATIVE                        POSITIVE</a:t>
            </a:r>
          </a:p>
          <a:p>
            <a:pPr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 NORMAL                          SCHIZOID</a:t>
            </a:r>
          </a:p>
          <a:p>
            <a:pPr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 STABLE                              POOR</a:t>
            </a:r>
          </a:p>
          <a:p>
            <a:pPr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 CALM                                 EMOTIONAL</a:t>
            </a:r>
          </a:p>
        </p:txBody>
      </p:sp>
      <p:cxnSp>
        <p:nvCxnSpPr>
          <p:cNvPr id="8" name="Straight Connector 7"/>
          <p:cNvCxnSpPr/>
          <p:nvPr/>
        </p:nvCxnSpPr>
        <p:spPr>
          <a:xfrm rot="16200000" flipH="1">
            <a:off x="3864787" y="4064779"/>
            <a:ext cx="4273536" cy="1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SCIENTIST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en-US" dirty="0"/>
              <a:t>BENEDICT  MOREL </a:t>
            </a:r>
          </a:p>
          <a:p>
            <a:r>
              <a:rPr lang="en-US" dirty="0"/>
              <a:t>KARL LUDWIG</a:t>
            </a:r>
          </a:p>
          <a:p>
            <a:r>
              <a:rPr lang="en-US" dirty="0"/>
              <a:t>KREPELIN</a:t>
            </a:r>
          </a:p>
          <a:p>
            <a:r>
              <a:rPr lang="en-US" dirty="0"/>
              <a:t>EUGEN  BLEULER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EPIDEMIOLOGY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GENDER  </a:t>
            </a:r>
            <a:r>
              <a:rPr lang="en-IN" dirty="0"/>
              <a:t>&amp;  AGE</a:t>
            </a:r>
          </a:p>
          <a:p>
            <a:r>
              <a:rPr lang="en-US" dirty="0"/>
              <a:t>SEASON</a:t>
            </a:r>
          </a:p>
          <a:p>
            <a:r>
              <a:rPr lang="en-US" dirty="0"/>
              <a:t>GEOGRAFICAL</a:t>
            </a:r>
          </a:p>
          <a:p>
            <a:r>
              <a:rPr lang="en-US" dirty="0"/>
              <a:t>MEDICAL  ILLNESS</a:t>
            </a:r>
          </a:p>
          <a:p>
            <a:r>
              <a:rPr lang="en-US" dirty="0"/>
              <a:t>SUBSTANCE  USE</a:t>
            </a:r>
          </a:p>
          <a:p>
            <a:r>
              <a:rPr lang="en-US" dirty="0"/>
              <a:t>SUICIDAL  RISK</a:t>
            </a:r>
            <a:endParaRPr lang="en-IN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ETIOLOGY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STRESS  MODEL</a:t>
            </a:r>
          </a:p>
          <a:p>
            <a:r>
              <a:rPr lang="en-US" dirty="0"/>
              <a:t>NEUROBIOLOGY</a:t>
            </a:r>
          </a:p>
          <a:p>
            <a:r>
              <a:rPr lang="en-US" dirty="0"/>
              <a:t>GENETIC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 FEATURE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FIRST RANK SYMPTOMS                                                                                  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HALLUCINATION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DELUSION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THOUGHT</a:t>
            </a:r>
            <a:r>
              <a:rPr lang="en-IN" sz="2400" dirty="0"/>
              <a:t>  ALIENATION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PASSIVITY</a:t>
            </a:r>
          </a:p>
          <a:p>
            <a:r>
              <a:rPr lang="en-US" dirty="0">
                <a:solidFill>
                  <a:srgbClr val="C00000"/>
                </a:solidFill>
              </a:rPr>
              <a:t>SECOND RANK SYMPTOMS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PERPLEXITY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MOOD CHANGES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FEELING OF  EMOTIONAL  IMPOVERISHMENT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 SYMPTOMS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AMBIVALENCE</a:t>
            </a:r>
          </a:p>
          <a:p>
            <a:r>
              <a:rPr lang="en-US" dirty="0"/>
              <a:t>AUTISM</a:t>
            </a:r>
          </a:p>
          <a:p>
            <a:r>
              <a:rPr lang="en-US" dirty="0"/>
              <a:t>AFFECTION  DISTURBANCE</a:t>
            </a:r>
          </a:p>
          <a:p>
            <a:r>
              <a:rPr lang="en-US" dirty="0"/>
              <a:t>ASSOCIATION  DISTURBANCE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PARANOID</a:t>
            </a:r>
          </a:p>
          <a:p>
            <a:r>
              <a:rPr lang="en-US" dirty="0"/>
              <a:t>HABEPHRENIC</a:t>
            </a:r>
          </a:p>
          <a:p>
            <a:r>
              <a:rPr lang="en-US" dirty="0"/>
              <a:t>CATATONIC</a:t>
            </a:r>
          </a:p>
          <a:p>
            <a:r>
              <a:rPr lang="en-US" dirty="0"/>
              <a:t>UNDIFFERENTIATED</a:t>
            </a:r>
          </a:p>
          <a:p>
            <a:r>
              <a:rPr lang="en-US" dirty="0"/>
              <a:t>RESIDUAL</a:t>
            </a:r>
          </a:p>
          <a:p>
            <a:r>
              <a:rPr lang="en-US" dirty="0"/>
              <a:t>SIMPLE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DSM – 4   CRITERIA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CHARACTERISTIC  SYMPTOMS</a:t>
            </a:r>
          </a:p>
          <a:p>
            <a:r>
              <a:rPr lang="en-US" dirty="0"/>
              <a:t>SOCIAL  DYSFUNCTION</a:t>
            </a:r>
          </a:p>
          <a:p>
            <a:r>
              <a:rPr lang="en-US" dirty="0"/>
              <a:t>DURATION</a:t>
            </a:r>
          </a:p>
          <a:p>
            <a:r>
              <a:rPr lang="en-US" dirty="0"/>
              <a:t>SCHIZOAFFECTIVE  &amp;  MOOD DISORDER  EXCLUSION</a:t>
            </a:r>
          </a:p>
          <a:p>
            <a:r>
              <a:rPr lang="en-US" dirty="0"/>
              <a:t>MEDICAL CONDITION  EXCLUSION</a:t>
            </a:r>
          </a:p>
          <a:p>
            <a:r>
              <a:rPr lang="en-US" dirty="0"/>
              <a:t>RELATIONSHIP  TO  PERVASIVE DEVELOPMENT DISORDER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/>
          <a:lstStyle/>
          <a:p>
            <a:r>
              <a:rPr lang="en-US" dirty="0"/>
              <a:t>TREATMENT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ACUTE  PHASE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DRUGS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dirty="0"/>
              <a:t>TYPICAL</a:t>
            </a:r>
            <a:endParaRPr lang="en-IN" sz="24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THIORIDAZINE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CHLORPROMAZINE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HALOPERIDOL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TRIFLUPERAZINE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FLUPENTHIXOL</a:t>
            </a:r>
          </a:p>
          <a:p>
            <a:pPr marL="457200" indent="-457200">
              <a:buFont typeface="+mj-lt"/>
              <a:buAutoNum type="alphaUcPeriod" startAt="2"/>
            </a:pPr>
            <a:r>
              <a:rPr lang="en-US" sz="2400" dirty="0"/>
              <a:t>ATYPICAL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OLANZAPINE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RISPERIDONE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SERTINDOLE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CLOZAPINE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QUETIAPINE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</TotalTime>
  <Words>149</Words>
  <Application>Microsoft Office PowerPoint</Application>
  <PresentationFormat>On-screen Show (4:3)</PresentationFormat>
  <Paragraphs>88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Constantia</vt:lpstr>
      <vt:lpstr>Wingdings</vt:lpstr>
      <vt:lpstr>Wingdings 2</vt:lpstr>
      <vt:lpstr>Flow</vt:lpstr>
      <vt:lpstr>SCHIZOPHRENIA</vt:lpstr>
      <vt:lpstr>SCIENTIST</vt:lpstr>
      <vt:lpstr>EPIDEMIOLOGY</vt:lpstr>
      <vt:lpstr>ETIOLOGY</vt:lpstr>
      <vt:lpstr>ESSENTIAL  FEATURE</vt:lpstr>
      <vt:lpstr>FUNDAMENTAL SYMPTOMS</vt:lpstr>
      <vt:lpstr>TYPES</vt:lpstr>
      <vt:lpstr>DSM – 4   CRITERIA</vt:lpstr>
      <vt:lpstr>TREATMENT</vt:lpstr>
      <vt:lpstr>PowerPoint Presentation</vt:lpstr>
      <vt:lpstr>PROGNOSTIC  FACTOR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SCHIZOPHRENIA</dc:title>
  <dc:creator>cheq</dc:creator>
  <cp:lastModifiedBy>918477051901</cp:lastModifiedBy>
  <cp:revision>15</cp:revision>
  <dcterms:created xsi:type="dcterms:W3CDTF">2009-04-14T04:49:15Z</dcterms:created>
  <dcterms:modified xsi:type="dcterms:W3CDTF">2020-08-14T09:42:40Z</dcterms:modified>
</cp:coreProperties>
</file>