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138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C0D0BF-8CB3-4F4E-A207-F3A0B77D4FA9}" type="datetimeFigureOut">
              <a:rPr lang="en-US" smtClean="0"/>
              <a:t>12/03/2014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8BF664-47D8-48FF-A616-34EF1A88700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lpi.oregonstate.edu/infocenter/vitamins/riboflavin/riboflavinrefs.html"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lpi.oregonstate.edu/infocenter/glossary.html"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D0F0DF55-15D0-4F5A-96A1-7E091FC79B1E}" type="slidenum">
              <a:rPr lang="en-US" altLang="en-US" smtClean="0">
                <a:latin typeface="Times" pitchFamily="1" charset="0"/>
                <a:cs typeface="Arial" pitchFamily="34" charset="0"/>
              </a:rPr>
              <a:pPr/>
              <a:t>2</a:t>
            </a:fld>
            <a:endParaRPr lang="en-US" altLang="en-US" smtClean="0">
              <a:latin typeface="Times" pitchFamily="1" charset="0"/>
              <a:cs typeface="Arial" pitchFamily="34" charset="0"/>
            </a:endParaRPr>
          </a:p>
        </p:txBody>
      </p:sp>
      <p:sp>
        <p:nvSpPr>
          <p:cNvPr id="111619" name="Rectangle 2"/>
          <p:cNvSpPr>
            <a:spLocks noChangeArrowheads="1" noTextEdit="1"/>
          </p:cNvSpPr>
          <p:nvPr>
            <p:ph type="sldImg"/>
          </p:nvPr>
        </p:nvSpPr>
        <p:spPr bwMode="auto">
          <a:solidFill>
            <a:srgbClr val="FFFFFF"/>
          </a:solidFill>
          <a:ln>
            <a:solidFill>
              <a:srgbClr val="000000"/>
            </a:solidFill>
            <a:miter lim="800000"/>
            <a:headEnd/>
            <a:tailEnd/>
          </a:ln>
        </p:spPr>
      </p:sp>
      <p:sp>
        <p:nvSpPr>
          <p:cNvPr id="111620" name="Rectangle 3"/>
          <p:cNvSpPr>
            <a:spLocks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endParaRPr lang="en-US" altLang="en-US" smtClean="0">
              <a:latin typeface="Times" pitchFamily="1"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D633577-CEEE-40C2-B24B-3A05A74BF79E}" type="slidenum">
              <a:rPr lang="en-US" smtClean="0">
                <a:latin typeface="Arial" pitchFamily="34" charset="0"/>
                <a:cs typeface="Arial" pitchFamily="34" charset="0"/>
              </a:rPr>
              <a:pPr/>
              <a:t>8</a:t>
            </a:fld>
            <a:endParaRPr lang="en-US" smtClean="0">
              <a:latin typeface="Arial" pitchFamily="34" charset="0"/>
              <a:cs typeface="Arial" pitchFamily="34" charset="0"/>
            </a:endParaRPr>
          </a:p>
        </p:txBody>
      </p:sp>
      <p:sp>
        <p:nvSpPr>
          <p:cNvPr id="112643" name="Rectangle 2"/>
          <p:cNvSpPr>
            <a:spLocks noRot="1" noChangeArrowheads="1" noTextEdit="1"/>
          </p:cNvSpPr>
          <p:nvPr>
            <p:ph type="sldImg"/>
          </p:nvPr>
        </p:nvSpPr>
        <p:spPr bwMode="auto">
          <a:noFill/>
          <a:ln>
            <a:solidFill>
              <a:srgbClr val="000000"/>
            </a:solidFill>
            <a:miter lim="800000"/>
            <a:headEnd/>
            <a:tailEnd/>
          </a:ln>
        </p:spPr>
      </p:sp>
      <p:sp>
        <p:nvSpPr>
          <p:cNvPr id="112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lnSpc>
                <a:spcPct val="90000"/>
              </a:lnSpc>
            </a:pPr>
            <a:r>
              <a:rPr lang="en-US" sz="900" smtClean="0">
                <a:latin typeface="Arial" pitchFamily="34" charset="0"/>
              </a:rPr>
              <a:t>Ariboflavinosis is the medical name for clinical riboflavin deficiency. Riboflavin deficiency is rarely found in isolation; it occurs frequently in combination with deficiencies of other water-soluble vitamins. Symptoms of riboflavin deficiency include sore throat, redness and swelling of the lining of the mouth and throat, cracks or sores on the outsides of the lips (cheliosis) and at the corners of the mouth (angular stomatitis), inflammation and redness of the tongue (magenta tongue), a moist, scaly skin inflammation (seborrheic dermatitis), the formation of blood vessels in the clear covering of the eye (vascularization of the cornea), and decreased red blood cell count in which the existing red blood cells contain normal levels of hemoglobin and are of normal size (normochromic normocytic anemia) </a:t>
            </a:r>
            <a:r>
              <a:rPr lang="en-US" sz="900" smtClean="0">
                <a:latin typeface="Arial" pitchFamily="34" charset="0"/>
                <a:hlinkClick r:id="rId3"/>
              </a:rPr>
              <a:t>(1, 3)</a:t>
            </a:r>
            <a:r>
              <a:rPr lang="en-US" sz="900" smtClean="0">
                <a:latin typeface="Arial" pitchFamily="34" charset="0"/>
              </a:rPr>
              <a:t>. Severe riboflavin deficiency may result in decreased conversion of vitamin B6 to its </a:t>
            </a:r>
            <a:r>
              <a:rPr lang="en-US" sz="900" smtClean="0">
                <a:latin typeface="Arial" pitchFamily="34" charset="0"/>
                <a:hlinkClick r:id="rId4"/>
              </a:rPr>
              <a:t>coenzyme</a:t>
            </a:r>
            <a:r>
              <a:rPr lang="en-US" sz="900" smtClean="0">
                <a:latin typeface="Arial" pitchFamily="34" charset="0"/>
              </a:rPr>
              <a:t> form (PLP) and decreased conversion of tryptophan to niacin (see </a:t>
            </a:r>
            <a:r>
              <a:rPr lang="en-US" sz="900" smtClean="0">
                <a:latin typeface="Arial" pitchFamily="34" charset="0"/>
                <a:hlinkClick r:id="" action="ppaction://noaction"/>
              </a:rPr>
              <a:t>Nutrient Interactions</a:t>
            </a:r>
            <a:r>
              <a:rPr lang="en-US" sz="900" smtClean="0">
                <a:latin typeface="Arial" pitchFamily="34" charset="0"/>
              </a:rPr>
              <a:t>).</a:t>
            </a:r>
            <a:endParaRPr lang="en-US" sz="900" smtClean="0">
              <a:latin typeface="Arial" pitchFamily="34" charset="0"/>
              <a:hlinkClick r:id="rId4"/>
            </a:endParaRPr>
          </a:p>
          <a:p>
            <a:pPr eaLnBrk="1" hangingPunct="1">
              <a:lnSpc>
                <a:spcPct val="90000"/>
              </a:lnSpc>
            </a:pPr>
            <a:r>
              <a:rPr lang="en-US" sz="900" smtClean="0">
                <a:latin typeface="Arial" pitchFamily="34" charset="0"/>
                <a:hlinkClick r:id="rId4"/>
              </a:rPr>
              <a:t>Preeclampsia</a:t>
            </a:r>
            <a:r>
              <a:rPr lang="en-US" sz="900" smtClean="0">
                <a:latin typeface="Arial" pitchFamily="34" charset="0"/>
              </a:rPr>
              <a:t> is defined as the presence of elevated blood pressure, protein in the urine, and </a:t>
            </a:r>
            <a:r>
              <a:rPr lang="en-US" sz="900" smtClean="0">
                <a:latin typeface="Arial" pitchFamily="34" charset="0"/>
                <a:hlinkClick r:id="rId4"/>
              </a:rPr>
              <a:t>edema</a:t>
            </a:r>
            <a:r>
              <a:rPr lang="en-US" sz="900" smtClean="0">
                <a:latin typeface="Arial" pitchFamily="34" charset="0"/>
              </a:rPr>
              <a:t> (significant swelling) during pregnancy. About 5 % of women with preeclampsia may progress to eclampsia, a significant cause of maternal death. Eclampsia is characterized by seizures, in addition to high blood pressure and increased risk of hemorrhage (severe bleeding) </a:t>
            </a:r>
            <a:r>
              <a:rPr lang="en-US" sz="900" smtClean="0">
                <a:latin typeface="Arial" pitchFamily="34" charset="0"/>
                <a:hlinkClick r:id="rId3"/>
              </a:rPr>
              <a:t>(13)</a:t>
            </a:r>
            <a:r>
              <a:rPr lang="en-US" sz="900" smtClean="0">
                <a:latin typeface="Arial" pitchFamily="34" charset="0"/>
              </a:rPr>
              <a:t>. A study of 154 pregnant women at increased risk of preeclampsia found that those who were riboflavin deficient were 4.7 times more likely to develop preeclampsia than those who had adequate riboflavin nutritional status. The cause of preeclampsia-eclampsia is not known. Decreased intracellular levels of flavin coenzymes could affect </a:t>
            </a:r>
            <a:r>
              <a:rPr lang="en-US" sz="900" smtClean="0">
                <a:latin typeface="Arial" pitchFamily="34" charset="0"/>
                <a:hlinkClick r:id="rId4"/>
              </a:rPr>
              <a:t>mitochondrial</a:t>
            </a:r>
            <a:r>
              <a:rPr lang="en-US" sz="900" smtClean="0">
                <a:latin typeface="Arial" pitchFamily="34" charset="0"/>
              </a:rPr>
              <a:t> function, </a:t>
            </a:r>
            <a:r>
              <a:rPr lang="en-US" sz="900" smtClean="0">
                <a:latin typeface="Arial" pitchFamily="34" charset="0"/>
                <a:hlinkClick r:id="rId4"/>
              </a:rPr>
              <a:t>oxidative stress</a:t>
            </a:r>
            <a:r>
              <a:rPr lang="en-US" sz="900" smtClean="0">
                <a:latin typeface="Arial" pitchFamily="34" charset="0"/>
              </a:rPr>
              <a:t>, and blood vessel dilation, which have all been associated with preeclampsia </a:t>
            </a:r>
            <a:r>
              <a:rPr lang="en-US" sz="900" smtClean="0">
                <a:latin typeface="Arial" pitchFamily="34" charset="0"/>
                <a:hlinkClick r:id="rId3"/>
              </a:rPr>
              <a:t>(14)</a:t>
            </a:r>
            <a:r>
              <a:rPr lang="en-US" sz="900" smtClean="0">
                <a:latin typeface="Arial" pitchFamily="34" charset="0"/>
              </a:rPr>
              <a:t>.</a:t>
            </a:r>
            <a:endParaRPr lang="en-US" sz="900" b="1" smtClean="0">
              <a:latin typeface="Arial" pitchFamily="34" charset="0"/>
            </a:endParaRPr>
          </a:p>
          <a:p>
            <a:pPr eaLnBrk="1" hangingPunct="1">
              <a:lnSpc>
                <a:spcPct val="90000"/>
              </a:lnSpc>
            </a:pPr>
            <a:r>
              <a:rPr lang="en-US" sz="900" b="1" smtClean="0">
                <a:latin typeface="Arial" pitchFamily="34" charset="0"/>
              </a:rPr>
              <a:t>Risk factors for riboflavin deficiency </a:t>
            </a:r>
            <a:endParaRPr lang="en-US" sz="900" smtClean="0">
              <a:latin typeface="Arial" pitchFamily="34" charset="0"/>
            </a:endParaRPr>
          </a:p>
          <a:p>
            <a:pPr eaLnBrk="1" hangingPunct="1">
              <a:lnSpc>
                <a:spcPct val="90000"/>
              </a:lnSpc>
            </a:pPr>
            <a:r>
              <a:rPr lang="en-US" sz="900" smtClean="0">
                <a:latin typeface="Arial" pitchFamily="34" charset="0"/>
              </a:rPr>
              <a:t>The use of specialized light therapy to treat </a:t>
            </a:r>
            <a:r>
              <a:rPr lang="en-US" sz="900" smtClean="0">
                <a:latin typeface="Arial" pitchFamily="34" charset="0"/>
                <a:hlinkClick r:id="rId4"/>
              </a:rPr>
              <a:t>jaundice</a:t>
            </a:r>
            <a:r>
              <a:rPr lang="en-US" sz="900" smtClean="0">
                <a:latin typeface="Arial" pitchFamily="34" charset="0"/>
              </a:rPr>
              <a:t> in newborns increases the destruction of riboflavin and is a recognized cause of riboflavin deficiency </a:t>
            </a:r>
            <a:r>
              <a:rPr lang="en-US" sz="900" smtClean="0">
                <a:latin typeface="Arial" pitchFamily="34" charset="0"/>
                <a:hlinkClick r:id="rId3"/>
              </a:rPr>
              <a:t>(6)</a:t>
            </a:r>
            <a:r>
              <a:rPr lang="en-US" sz="900" smtClean="0">
                <a:latin typeface="Arial" pitchFamily="34" charset="0"/>
              </a:rPr>
              <a:t>. Alcoholics are at increased risk for riboflavin deficiency due to decreased intake, decreased absorption, and impaired utilization of riboflavin. Anorexic individuals rarely consume adequate riboflavin. Lactose intolerance may prevent people from consuming milk or dairy products, which are good sources of riboflavin. The conversion of riboflavin into FAD and FMN is impaired by </a:t>
            </a:r>
            <a:r>
              <a:rPr lang="en-US" sz="900" smtClean="0">
                <a:latin typeface="Arial" pitchFamily="34" charset="0"/>
                <a:hlinkClick r:id="rId4"/>
              </a:rPr>
              <a:t>hypothyroidism</a:t>
            </a:r>
            <a:r>
              <a:rPr lang="en-US" sz="900" smtClean="0">
                <a:latin typeface="Arial" pitchFamily="34" charset="0"/>
              </a:rPr>
              <a:t> and </a:t>
            </a:r>
            <a:r>
              <a:rPr lang="en-US" sz="900" smtClean="0">
                <a:latin typeface="Arial" pitchFamily="34" charset="0"/>
                <a:hlinkClick r:id="rId4"/>
              </a:rPr>
              <a:t>adrenal</a:t>
            </a:r>
            <a:r>
              <a:rPr lang="en-US" sz="900" smtClean="0">
                <a:latin typeface="Arial" pitchFamily="34" charset="0"/>
              </a:rPr>
              <a:t> insufficiency </a:t>
            </a:r>
            <a:r>
              <a:rPr lang="en-US" sz="900" smtClean="0">
                <a:latin typeface="Arial" pitchFamily="34" charset="0"/>
                <a:hlinkClick r:id="rId3"/>
              </a:rPr>
              <a:t>(3, 4)</a:t>
            </a:r>
            <a:r>
              <a:rPr lang="en-US" sz="900" smtClean="0">
                <a:latin typeface="Arial" pitchFamily="34" charset="0"/>
              </a:rPr>
              <a:t>. People who are very active physically (athletes, laborers) may have a slightly increased riboflavin requirement. However, riboflavin supplementation has not generally been found to increase exercise tolerance or performance </a:t>
            </a:r>
            <a:r>
              <a:rPr lang="en-US" sz="900" smtClean="0">
                <a:latin typeface="Arial" pitchFamily="34" charset="0"/>
                <a:hlinkClick r:id="rId3"/>
              </a:rPr>
              <a:t>(15)</a:t>
            </a:r>
            <a:r>
              <a:rPr lang="en-US" sz="900" smtClean="0">
                <a:latin typeface="Arial" pitchFamily="34" charset="0"/>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066544E-F91D-4512-A64D-09B8C99D0897}" type="slidenum">
              <a:rPr lang="en-US" altLang="en-US" smtClean="0">
                <a:latin typeface="Times" pitchFamily="1" charset="0"/>
                <a:cs typeface="Arial" pitchFamily="34" charset="0"/>
              </a:rPr>
              <a:pPr/>
              <a:t>10</a:t>
            </a:fld>
            <a:endParaRPr lang="en-US" altLang="en-US" smtClean="0">
              <a:latin typeface="Times" pitchFamily="1" charset="0"/>
              <a:cs typeface="Arial" pitchFamily="34" charset="0"/>
            </a:endParaRPr>
          </a:p>
        </p:txBody>
      </p:sp>
      <p:sp>
        <p:nvSpPr>
          <p:cNvPr id="113667" name="Rectangle 2"/>
          <p:cNvSpPr>
            <a:spLocks noChangeArrowheads="1" noTextEdit="1"/>
          </p:cNvSpPr>
          <p:nvPr>
            <p:ph type="sldImg"/>
          </p:nvPr>
        </p:nvSpPr>
        <p:spPr bwMode="auto">
          <a:solidFill>
            <a:srgbClr val="FFFFFF"/>
          </a:solidFill>
          <a:ln>
            <a:solidFill>
              <a:srgbClr val="000000"/>
            </a:solidFill>
            <a:miter lim="800000"/>
            <a:headEnd/>
            <a:tailEnd/>
          </a:ln>
        </p:spPr>
      </p:sp>
      <p:sp>
        <p:nvSpPr>
          <p:cNvPr id="113668" name="Rectangle 3"/>
          <p:cNvSpPr>
            <a:spLocks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endParaRPr lang="en-US" altLang="en-US" smtClean="0">
              <a:latin typeface="Times" pitchFamily="1"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CA42B68-08BA-4A90-991F-F286C9A8415E}" type="slidenum">
              <a:rPr lang="en-US" smtClean="0">
                <a:latin typeface="Arial" pitchFamily="34" charset="0"/>
                <a:cs typeface="Arial" pitchFamily="34" charset="0"/>
              </a:rPr>
              <a:pPr/>
              <a:t>19</a:t>
            </a:fld>
            <a:endParaRPr lang="en-US" smtClean="0">
              <a:latin typeface="Arial" pitchFamily="34" charset="0"/>
              <a:cs typeface="Arial" pitchFamily="34" charset="0"/>
            </a:endParaRPr>
          </a:p>
        </p:txBody>
      </p:sp>
      <p:sp>
        <p:nvSpPr>
          <p:cNvPr id="114691" name="Rectangle 2"/>
          <p:cNvSpPr>
            <a:spLocks noChangeArrowheads="1" noTextEdit="1"/>
          </p:cNvSpPr>
          <p:nvPr>
            <p:ph type="sldImg"/>
          </p:nvPr>
        </p:nvSpPr>
        <p:spPr bwMode="auto">
          <a:noFill/>
          <a:ln>
            <a:solidFill>
              <a:srgbClr val="000000"/>
            </a:solidFill>
            <a:miter lim="800000"/>
            <a:headEnd/>
            <a:tailEnd/>
          </a:ln>
        </p:spPr>
      </p:sp>
      <p:sp>
        <p:nvSpPr>
          <p:cNvPr id="11469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D5901D8-817B-41C9-8AB1-8E62F02C915E}" type="slidenum">
              <a:rPr lang="en-US" altLang="en-US" smtClean="0">
                <a:latin typeface="Times" pitchFamily="1" charset="0"/>
                <a:cs typeface="Arial" pitchFamily="34" charset="0"/>
              </a:rPr>
              <a:pPr/>
              <a:t>20</a:t>
            </a:fld>
            <a:endParaRPr lang="en-US" altLang="en-US" smtClean="0">
              <a:latin typeface="Times" pitchFamily="1" charset="0"/>
              <a:cs typeface="Arial" pitchFamily="34" charset="0"/>
            </a:endParaRPr>
          </a:p>
        </p:txBody>
      </p:sp>
      <p:sp>
        <p:nvSpPr>
          <p:cNvPr id="115715" name="Rectangle 2"/>
          <p:cNvSpPr>
            <a:spLocks noChangeArrowheads="1" noTextEdit="1"/>
          </p:cNvSpPr>
          <p:nvPr>
            <p:ph type="sldImg"/>
          </p:nvPr>
        </p:nvSpPr>
        <p:spPr bwMode="auto">
          <a:solidFill>
            <a:srgbClr val="FFFFFF"/>
          </a:solidFill>
          <a:ln>
            <a:solidFill>
              <a:srgbClr val="000000"/>
            </a:solidFill>
            <a:miter lim="800000"/>
            <a:headEnd/>
            <a:tailEnd/>
          </a:ln>
        </p:spPr>
      </p:sp>
      <p:sp>
        <p:nvSpPr>
          <p:cNvPr id="115716" name="Rectangle 3"/>
          <p:cNvSpPr>
            <a:spLocks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US" altLang="en-US" smtClean="0">
              <a:latin typeface="Times" pitchFamily="1"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3" name="Date Placeholder 2"/>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pPr>
              <a:defRPr/>
            </a:pPr>
            <a:fld id="{365ADC4B-0E0C-4C26-BC88-3E99FA53F83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12/03/2014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12/03/2014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12/03/2014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ncbi.nlm.nih.gov/pubmed?term=Vilela%20MA%5bAuthor%5d&amp;cauthor=true&amp;cauthor_uid=23793198" TargetMode="External"/><Relationship Id="rId2" Type="http://schemas.openxmlformats.org/officeDocument/2006/relationships/hyperlink" Target="http://www.ncbi.nlm.nih.gov/pubmed?term=Bruno%20MC%5bAuthor%5d&amp;cauthor=true&amp;cauthor_uid=23793198" TargetMode="External"/><Relationship Id="rId1" Type="http://schemas.openxmlformats.org/officeDocument/2006/relationships/slideLayout" Target="../slideLayouts/slideLayout2.xml"/><Relationship Id="rId4" Type="http://schemas.openxmlformats.org/officeDocument/2006/relationships/hyperlink" Target="http://www.ncbi.nlm.nih.gov/pubmed?term=de%20Oliveira%20CA%5bAuthor%5d&amp;cauthor=true&amp;cauthor_uid=23793198"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Riboflavin and </a:t>
            </a:r>
            <a:r>
              <a:rPr lang="en-US" dirty="0" err="1" smtClean="0"/>
              <a:t>Vit</a:t>
            </a:r>
            <a:r>
              <a:rPr lang="en-US" smtClean="0"/>
              <a:t> B3</a:t>
            </a:r>
            <a:endParaRPr lang="en-US" dirty="0"/>
          </a:p>
        </p:txBody>
      </p:sp>
      <p:sp>
        <p:nvSpPr>
          <p:cNvPr id="3" name="Subtitle 2"/>
          <p:cNvSpPr>
            <a:spLocks noGrp="1"/>
          </p:cNvSpPr>
          <p:nvPr>
            <p:ph type="subTitle" idx="1"/>
          </p:nvPr>
        </p:nvSpPr>
        <p:spPr/>
        <p:txBody>
          <a:bodyPr/>
          <a:lstStyle/>
          <a:p>
            <a:r>
              <a:rPr lang="en-US" dirty="0" smtClean="0"/>
              <a:t>Mr. </a:t>
            </a:r>
            <a:r>
              <a:rPr lang="en-US" dirty="0" err="1" smtClean="0"/>
              <a:t>Pavan</a:t>
            </a:r>
            <a:r>
              <a:rPr lang="en-US" dirty="0" smtClean="0"/>
              <a:t> </a:t>
            </a:r>
            <a:r>
              <a:rPr lang="en-US" dirty="0" err="1" smtClean="0"/>
              <a:t>Toshnival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p:cNvSpPr>
            <a:spLocks noGrp="1" noChangeArrowheads="1"/>
          </p:cNvSpPr>
          <p:nvPr>
            <p:ph type="title"/>
          </p:nvPr>
        </p:nvSpPr>
        <p:spPr>
          <a:xfrm>
            <a:off x="6096000" y="609600"/>
            <a:ext cx="3048000" cy="1905000"/>
          </a:xfrm>
        </p:spPr>
        <p:txBody>
          <a:bodyPr/>
          <a:lstStyle/>
          <a:p>
            <a:pPr fontAlgn="auto">
              <a:spcAft>
                <a:spcPts val="0"/>
              </a:spcAft>
              <a:defRPr/>
            </a:pPr>
            <a:r>
              <a:rPr lang="en-US" sz="5400" smtClean="0">
                <a:latin typeface="Verdana" pitchFamily="1" charset="0"/>
              </a:rPr>
              <a:t>Niacin</a:t>
            </a:r>
            <a:br>
              <a:rPr lang="en-US" sz="5400" smtClean="0">
                <a:latin typeface="Verdana" pitchFamily="1" charset="0"/>
              </a:rPr>
            </a:br>
            <a:r>
              <a:rPr lang="en-US" sz="4800" smtClean="0"/>
              <a:t> B3 </a:t>
            </a:r>
            <a:endParaRPr lang="en-US" sz="5400" smtClean="0">
              <a:latin typeface="Verdana" pitchFamily="1" charset="0"/>
            </a:endParaRPr>
          </a:p>
        </p:txBody>
      </p:sp>
      <p:pic>
        <p:nvPicPr>
          <p:cNvPr id="35843" name="Picture 1030" descr="in-text_pg331"/>
          <p:cNvPicPr>
            <a:picLocks noChangeAspect="1" noChangeArrowheads="1"/>
          </p:cNvPicPr>
          <p:nvPr/>
        </p:nvPicPr>
        <p:blipFill>
          <a:blip r:embed="rId3"/>
          <a:srcRect/>
          <a:stretch>
            <a:fillRect/>
          </a:stretch>
        </p:blipFill>
        <p:spPr bwMode="auto">
          <a:xfrm>
            <a:off x="0" y="0"/>
            <a:ext cx="608965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p:txBody>
          <a:bodyPr rtlCol="0">
            <a:normAutofit/>
          </a:bodyPr>
          <a:lstStyle/>
          <a:p>
            <a:pPr marL="621792" lvl="1" fontAlgn="auto">
              <a:spcBef>
                <a:spcPts val="324"/>
              </a:spcBef>
              <a:spcAft>
                <a:spcPts val="0"/>
              </a:spcAft>
              <a:buFont typeface="Arial" pitchFamily="34" charset="0"/>
              <a:buChar char="–"/>
              <a:defRPr/>
            </a:pPr>
            <a:r>
              <a:rPr lang="en-US" sz="3200" dirty="0" smtClean="0">
                <a:latin typeface="+mj-lt"/>
              </a:rPr>
              <a:t>Milk, eggs, meat, poultry, fish</a:t>
            </a:r>
          </a:p>
          <a:p>
            <a:pPr marL="621792" lvl="1" fontAlgn="auto">
              <a:spcBef>
                <a:spcPts val="324"/>
              </a:spcBef>
              <a:spcAft>
                <a:spcPts val="0"/>
              </a:spcAft>
              <a:buFont typeface="Arial" pitchFamily="34" charset="0"/>
              <a:buChar char="–"/>
              <a:defRPr/>
            </a:pPr>
            <a:r>
              <a:rPr lang="en-US" sz="3200" dirty="0" smtClean="0">
                <a:latin typeface="+mj-lt"/>
              </a:rPr>
              <a:t>Whole-grain and enriched breads and cereals</a:t>
            </a:r>
          </a:p>
          <a:p>
            <a:pPr marL="621792" lvl="1" fontAlgn="auto">
              <a:spcBef>
                <a:spcPts val="324"/>
              </a:spcBef>
              <a:spcAft>
                <a:spcPts val="0"/>
              </a:spcAft>
              <a:buFont typeface="Arial" pitchFamily="34" charset="0"/>
              <a:buChar char="–"/>
              <a:defRPr/>
            </a:pPr>
            <a:r>
              <a:rPr lang="en-US" sz="3200" dirty="0" smtClean="0">
                <a:latin typeface="+mj-lt"/>
              </a:rPr>
              <a:t>Nuts</a:t>
            </a:r>
          </a:p>
          <a:p>
            <a:pPr marL="621792" lvl="1" fontAlgn="auto">
              <a:spcBef>
                <a:spcPts val="324"/>
              </a:spcBef>
              <a:spcAft>
                <a:spcPts val="0"/>
              </a:spcAft>
              <a:buFont typeface="Arial" pitchFamily="34" charset="0"/>
              <a:buChar char="–"/>
              <a:defRPr/>
            </a:pPr>
            <a:r>
              <a:rPr lang="en-US" sz="3200" dirty="0" smtClean="0">
                <a:latin typeface="+mj-lt"/>
              </a:rPr>
              <a:t>All protein-containing foods</a:t>
            </a:r>
          </a:p>
          <a:p>
            <a:pPr marL="621792" lvl="1" fontAlgn="auto">
              <a:spcBef>
                <a:spcPts val="324"/>
              </a:spcBef>
              <a:spcAft>
                <a:spcPts val="0"/>
              </a:spcAft>
              <a:buFont typeface="Wingdings 2" pitchFamily="18" charset="2"/>
              <a:buNone/>
              <a:defRPr/>
            </a:pPr>
            <a:endParaRPr lang="en-US" sz="3200" dirty="0" smtClean="0">
              <a:latin typeface="+mj-lt"/>
            </a:endParaRPr>
          </a:p>
          <a:p>
            <a:pPr marL="621792" lvl="1" fontAlgn="auto">
              <a:spcBef>
                <a:spcPts val="324"/>
              </a:spcBef>
              <a:spcAft>
                <a:spcPts val="0"/>
              </a:spcAft>
              <a:buFont typeface="Wingdings 2" pitchFamily="18" charset="2"/>
              <a:buNone/>
              <a:defRPr/>
            </a:pPr>
            <a:r>
              <a:rPr lang="en-US" sz="3200" b="1" dirty="0" smtClean="0">
                <a:latin typeface="+mj-lt"/>
              </a:rPr>
              <a:t>ABSORPTION: </a:t>
            </a:r>
            <a:r>
              <a:rPr lang="en-US" sz="3200" dirty="0" smtClean="0">
                <a:latin typeface="+mj-lt"/>
              </a:rPr>
              <a:t> stomach and small intestine;</a:t>
            </a:r>
          </a:p>
          <a:p>
            <a:pPr marL="365760" indent="-256032" fontAlgn="auto">
              <a:spcAft>
                <a:spcPts val="0"/>
              </a:spcAft>
              <a:buFont typeface="Arial" pitchFamily="34" charset="0"/>
              <a:buChar char="•"/>
              <a:defRPr/>
            </a:pPr>
            <a:endParaRPr lang="en-IN" dirty="0" smtClean="0">
              <a:latin typeface="+mj-lt"/>
            </a:endParaRPr>
          </a:p>
        </p:txBody>
      </p:sp>
      <p:sp>
        <p:nvSpPr>
          <p:cNvPr id="31746" name="Title 1"/>
          <p:cNvSpPr>
            <a:spLocks noGrp="1"/>
          </p:cNvSpPr>
          <p:nvPr>
            <p:ph type="title"/>
          </p:nvPr>
        </p:nvSpPr>
        <p:spPr>
          <a:xfrm>
            <a:off x="457200" y="704850"/>
            <a:ext cx="8229600" cy="795338"/>
          </a:xfrm>
        </p:spPr>
        <p:txBody>
          <a:bodyPr>
            <a:normAutofit fontScale="90000"/>
          </a:bodyPr>
          <a:lstStyle/>
          <a:p>
            <a:pPr fontAlgn="auto">
              <a:spcAft>
                <a:spcPts val="0"/>
              </a:spcAft>
              <a:defRPr/>
            </a:pPr>
            <a:r>
              <a:rPr lang="en-US" smtClean="0">
                <a:latin typeface="Verdana" pitchFamily="1" charset="0"/>
              </a:rPr>
              <a:t/>
            </a:r>
            <a:br>
              <a:rPr lang="en-US" smtClean="0">
                <a:latin typeface="Verdana" pitchFamily="1" charset="0"/>
              </a:rPr>
            </a:br>
            <a:r>
              <a:rPr lang="en-US" smtClean="0">
                <a:latin typeface="Verdana" pitchFamily="1" charset="0"/>
              </a:rPr>
              <a:t/>
            </a:r>
            <a:br>
              <a:rPr lang="en-US" smtClean="0">
                <a:latin typeface="Verdana" pitchFamily="1" charset="0"/>
              </a:rPr>
            </a:br>
            <a:r>
              <a:rPr lang="en-US" smtClean="0">
                <a:latin typeface="Verdana" pitchFamily="1" charset="0"/>
              </a:rPr>
              <a:t/>
            </a:r>
            <a:br>
              <a:rPr lang="en-US" smtClean="0">
                <a:latin typeface="Verdana" pitchFamily="1" charset="0"/>
              </a:rPr>
            </a:br>
            <a:r>
              <a:rPr lang="en-US" smtClean="0">
                <a:latin typeface="Verdana" pitchFamily="1" charset="0"/>
              </a:rPr>
              <a:t/>
            </a:r>
            <a:br>
              <a:rPr lang="en-US" smtClean="0">
                <a:latin typeface="Verdana" pitchFamily="1" charset="0"/>
              </a:rPr>
            </a:br>
            <a:r>
              <a:rPr lang="en-US" smtClean="0">
                <a:latin typeface="Verdana" pitchFamily="1" charset="0"/>
              </a:rPr>
              <a:t/>
            </a:r>
            <a:br>
              <a:rPr lang="en-US" smtClean="0">
                <a:latin typeface="Verdana" pitchFamily="1" charset="0"/>
              </a:rPr>
            </a:br>
            <a:r>
              <a:rPr lang="en-US" smtClean="0">
                <a:latin typeface="Verdana" pitchFamily="1" charset="0"/>
              </a:rPr>
              <a:t> Sources</a:t>
            </a:r>
            <a:endParaRPr lang="en-IN" smtClean="0"/>
          </a:p>
        </p:txBody>
      </p:sp>
      <p:pic>
        <p:nvPicPr>
          <p:cNvPr id="36868" name="Picture 5" descr="C:\My Documents\B-3.gif"/>
          <p:cNvPicPr>
            <a:picLocks noChangeAspect="1" noChangeArrowheads="1"/>
          </p:cNvPicPr>
          <p:nvPr/>
        </p:nvPicPr>
        <p:blipFill>
          <a:blip r:embed="rId2"/>
          <a:srcRect/>
          <a:stretch>
            <a:fillRect/>
          </a:stretch>
        </p:blipFill>
        <p:spPr bwMode="auto">
          <a:xfrm>
            <a:off x="5786438" y="500063"/>
            <a:ext cx="2667000" cy="1643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p:txBody>
          <a:bodyPr rtlCol="0">
            <a:normAutofit/>
          </a:bodyPr>
          <a:lstStyle/>
          <a:p>
            <a:pPr marL="365760" indent="-256032" algn="just" fontAlgn="auto">
              <a:spcAft>
                <a:spcPts val="0"/>
              </a:spcAft>
              <a:buFont typeface="Arial" pitchFamily="34" charset="0"/>
              <a:buChar char="•"/>
              <a:defRPr/>
            </a:pPr>
            <a:r>
              <a:rPr lang="en-US" sz="2800" dirty="0" smtClean="0">
                <a:latin typeface="+mj-lt"/>
              </a:rPr>
              <a:t>Other names</a:t>
            </a:r>
          </a:p>
          <a:p>
            <a:pPr marL="621792" lvl="1" algn="just" fontAlgn="auto">
              <a:spcBef>
                <a:spcPts val="324"/>
              </a:spcBef>
              <a:spcAft>
                <a:spcPts val="0"/>
              </a:spcAft>
              <a:buFont typeface="Arial" pitchFamily="34" charset="0"/>
              <a:buChar char="–"/>
              <a:defRPr/>
            </a:pPr>
            <a:r>
              <a:rPr lang="en-US" dirty="0" smtClean="0">
                <a:latin typeface="+mj-lt"/>
              </a:rPr>
              <a:t>Nicotinic acid (Niacin)</a:t>
            </a:r>
          </a:p>
          <a:p>
            <a:pPr marL="621792" lvl="1" algn="just" fontAlgn="auto">
              <a:spcBef>
                <a:spcPts val="324"/>
              </a:spcBef>
              <a:spcAft>
                <a:spcPts val="0"/>
              </a:spcAft>
              <a:buFont typeface="Arial" pitchFamily="34" charset="0"/>
              <a:buChar char="–"/>
              <a:defRPr/>
            </a:pPr>
            <a:r>
              <a:rPr lang="en-US" dirty="0" err="1" smtClean="0">
                <a:latin typeface="+mj-lt"/>
              </a:rPr>
              <a:t>Niacinamide</a:t>
            </a:r>
            <a:r>
              <a:rPr lang="en-US" dirty="0" smtClean="0">
                <a:latin typeface="+mj-lt"/>
              </a:rPr>
              <a:t> (</a:t>
            </a:r>
            <a:r>
              <a:rPr lang="en-US" dirty="0" err="1" smtClean="0">
                <a:latin typeface="+mj-lt"/>
              </a:rPr>
              <a:t>Nicotinamide</a:t>
            </a:r>
            <a:r>
              <a:rPr lang="en-US" dirty="0" smtClean="0">
                <a:latin typeface="+mj-lt"/>
              </a:rPr>
              <a:t>)</a:t>
            </a:r>
          </a:p>
          <a:p>
            <a:pPr marL="621792" lvl="1" algn="just" fontAlgn="auto">
              <a:spcBef>
                <a:spcPts val="324"/>
              </a:spcBef>
              <a:spcAft>
                <a:spcPts val="0"/>
              </a:spcAft>
              <a:buFont typeface="Arial" pitchFamily="34" charset="0"/>
              <a:buChar char="–"/>
              <a:defRPr/>
            </a:pPr>
            <a:r>
              <a:rPr lang="en-US" dirty="0" smtClean="0">
                <a:latin typeface="+mj-lt"/>
              </a:rPr>
              <a:t>Part of coenzymes NAD (</a:t>
            </a:r>
            <a:r>
              <a:rPr lang="en-US" dirty="0" err="1" smtClean="0">
                <a:latin typeface="+mj-lt"/>
              </a:rPr>
              <a:t>nicotinamide</a:t>
            </a:r>
            <a:r>
              <a:rPr lang="en-US" dirty="0" smtClean="0">
                <a:latin typeface="+mj-lt"/>
              </a:rPr>
              <a:t> adenine </a:t>
            </a:r>
            <a:r>
              <a:rPr lang="en-US" dirty="0" err="1" smtClean="0">
                <a:latin typeface="+mj-lt"/>
              </a:rPr>
              <a:t>dinucleotide</a:t>
            </a:r>
            <a:r>
              <a:rPr lang="en-US" dirty="0" smtClean="0">
                <a:latin typeface="+mj-lt"/>
              </a:rPr>
              <a:t>) and NADP (its phosphate form) used in energy metabolism</a:t>
            </a:r>
          </a:p>
        </p:txBody>
      </p:sp>
      <p:sp>
        <p:nvSpPr>
          <p:cNvPr id="30722" name="Title 1"/>
          <p:cNvSpPr>
            <a:spLocks noGrp="1"/>
          </p:cNvSpPr>
          <p:nvPr>
            <p:ph type="title"/>
          </p:nvPr>
        </p:nvSpPr>
        <p:spPr>
          <a:xfrm>
            <a:off x="457200" y="704850"/>
            <a:ext cx="8229600" cy="938213"/>
          </a:xfrm>
        </p:spPr>
        <p:txBody>
          <a:bodyPr/>
          <a:lstStyle/>
          <a:p>
            <a:pPr fontAlgn="auto">
              <a:spcAft>
                <a:spcPts val="0"/>
              </a:spcAft>
              <a:defRPr/>
            </a:pPr>
            <a:r>
              <a:rPr lang="en-US" smtClean="0"/>
              <a:t>NIACIN</a:t>
            </a:r>
          </a:p>
        </p:txBody>
      </p:sp>
      <p:pic>
        <p:nvPicPr>
          <p:cNvPr id="37892" name="Picture 5" descr="C:\My Documents\B-3.gif"/>
          <p:cNvPicPr>
            <a:picLocks noChangeAspect="1" noChangeArrowheads="1"/>
          </p:cNvPicPr>
          <p:nvPr/>
        </p:nvPicPr>
        <p:blipFill>
          <a:blip r:embed="rId2"/>
          <a:srcRect/>
          <a:stretch>
            <a:fillRect/>
          </a:stretch>
        </p:blipFill>
        <p:spPr bwMode="auto">
          <a:xfrm>
            <a:off x="5429250" y="928688"/>
            <a:ext cx="2667000" cy="1857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7"/>
          <p:cNvSpPr>
            <a:spLocks noGrp="1" noChangeArrowheads="1"/>
          </p:cNvSpPr>
          <p:nvPr>
            <p:ph sz="half" idx="1"/>
          </p:nvPr>
        </p:nvSpPr>
        <p:spPr>
          <a:xfrm>
            <a:off x="457200" y="2071688"/>
            <a:ext cx="4038600" cy="4283075"/>
          </a:xfrm>
        </p:spPr>
        <p:txBody>
          <a:bodyPr rtlCol="0">
            <a:normAutofit/>
          </a:bodyPr>
          <a:lstStyle/>
          <a:p>
            <a:pPr marL="365760" indent="-256032" fontAlgn="auto">
              <a:spcAft>
                <a:spcPts val="0"/>
              </a:spcAft>
              <a:buFont typeface="Arial" pitchFamily="34" charset="0"/>
              <a:buChar char="•"/>
              <a:defRPr/>
            </a:pPr>
            <a:r>
              <a:rPr lang="en-US" sz="3200" dirty="0" smtClean="0">
                <a:latin typeface="+mj-lt"/>
              </a:rPr>
              <a:t>Men and women</a:t>
            </a:r>
          </a:p>
          <a:p>
            <a:pPr marL="365760" indent="-256032" fontAlgn="auto">
              <a:spcAft>
                <a:spcPts val="0"/>
              </a:spcAft>
              <a:buFont typeface="Wingdings 2" pitchFamily="18" charset="2"/>
              <a:buNone/>
              <a:defRPr/>
            </a:pPr>
            <a:r>
              <a:rPr lang="en-US" sz="3200" dirty="0" smtClean="0">
                <a:latin typeface="+mj-lt"/>
              </a:rPr>
              <a:t>    20 mg/day</a:t>
            </a:r>
          </a:p>
          <a:p>
            <a:pPr marL="365760" indent="-256032" algn="just" fontAlgn="auto">
              <a:spcAft>
                <a:spcPts val="0"/>
              </a:spcAft>
              <a:buFont typeface="Monotype Sorts" pitchFamily="2" charset="2"/>
              <a:buNone/>
              <a:defRPr/>
            </a:pPr>
            <a:r>
              <a:rPr lang="en-US" sz="3200" i="1" dirty="0" smtClean="0">
                <a:solidFill>
                  <a:srgbClr val="00B050"/>
                </a:solidFill>
                <a:latin typeface="+mj-lt"/>
              </a:rPr>
              <a:t>Additional  </a:t>
            </a:r>
          </a:p>
          <a:p>
            <a:pPr marL="365760" indent="-256032" algn="just" fontAlgn="auto">
              <a:spcAft>
                <a:spcPts val="0"/>
              </a:spcAft>
              <a:buFont typeface="Monotype Sorts" pitchFamily="2" charset="2"/>
              <a:buNone/>
              <a:defRPr/>
            </a:pPr>
            <a:r>
              <a:rPr lang="en-US" sz="3200" i="1" dirty="0" smtClean="0">
                <a:solidFill>
                  <a:srgbClr val="00B050"/>
                </a:solidFill>
                <a:latin typeface="+mj-lt"/>
              </a:rPr>
              <a:t>During pregnancy 2.0 and lactation 5.0 mg/day</a:t>
            </a:r>
          </a:p>
          <a:p>
            <a:pPr marL="365760" indent="-256032" fontAlgn="auto">
              <a:spcAft>
                <a:spcPts val="0"/>
              </a:spcAft>
              <a:buFont typeface="Wingdings 2" pitchFamily="18" charset="2"/>
              <a:buNone/>
              <a:defRPr/>
            </a:pPr>
            <a:endParaRPr lang="en-US" sz="2400" dirty="0" smtClean="0"/>
          </a:p>
        </p:txBody>
      </p:sp>
      <p:sp>
        <p:nvSpPr>
          <p:cNvPr id="31746" name="Rectangle 6"/>
          <p:cNvSpPr>
            <a:spLocks noGrp="1" noChangeArrowheads="1"/>
          </p:cNvSpPr>
          <p:nvPr>
            <p:ph type="title"/>
          </p:nvPr>
        </p:nvSpPr>
        <p:spPr/>
        <p:txBody>
          <a:bodyPr/>
          <a:lstStyle/>
          <a:p>
            <a:pPr fontAlgn="auto">
              <a:spcAft>
                <a:spcPts val="0"/>
              </a:spcAft>
              <a:defRPr/>
            </a:pPr>
            <a:r>
              <a:rPr lang="en-US" smtClean="0"/>
              <a:t>Recommendations</a:t>
            </a:r>
          </a:p>
        </p:txBody>
      </p:sp>
      <p:pic>
        <p:nvPicPr>
          <p:cNvPr id="38916" name="Picture 5" descr="C:\My Documents\B-3.gif"/>
          <p:cNvPicPr>
            <a:picLocks noChangeAspect="1" noChangeArrowheads="1"/>
          </p:cNvPicPr>
          <p:nvPr/>
        </p:nvPicPr>
        <p:blipFill>
          <a:blip r:embed="rId2"/>
          <a:srcRect/>
          <a:stretch>
            <a:fillRect/>
          </a:stretch>
        </p:blipFill>
        <p:spPr bwMode="auto">
          <a:xfrm>
            <a:off x="5715000" y="1285875"/>
            <a:ext cx="2667000" cy="2071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457200" y="2143125"/>
            <a:ext cx="8229600" cy="4181475"/>
          </a:xfrm>
        </p:spPr>
        <p:txBody>
          <a:bodyPr rtlCol="0">
            <a:normAutofit/>
          </a:bodyPr>
          <a:lstStyle/>
          <a:p>
            <a:pPr marL="365760" indent="-256032" fontAlgn="auto">
              <a:spcAft>
                <a:spcPts val="0"/>
              </a:spcAft>
              <a:buFont typeface="Arial" pitchFamily="34" charset="0"/>
              <a:buChar char="•"/>
              <a:defRPr/>
            </a:pPr>
            <a:r>
              <a:rPr lang="en-US" sz="3600" dirty="0" smtClean="0">
                <a:latin typeface="+mj-lt"/>
              </a:rPr>
              <a:t>People with cataracts</a:t>
            </a:r>
          </a:p>
          <a:p>
            <a:pPr marL="365760" indent="-256032" fontAlgn="auto">
              <a:spcAft>
                <a:spcPts val="0"/>
              </a:spcAft>
              <a:buFont typeface="Arial" pitchFamily="34" charset="0"/>
              <a:buChar char="•"/>
              <a:defRPr/>
            </a:pPr>
            <a:r>
              <a:rPr lang="en-US" sz="3600" dirty="0" smtClean="0">
                <a:latin typeface="+mj-lt"/>
              </a:rPr>
              <a:t>People with Sickle Cell Anemia</a:t>
            </a:r>
          </a:p>
          <a:p>
            <a:pPr marL="365760" indent="-256032" fontAlgn="auto">
              <a:spcAft>
                <a:spcPts val="0"/>
              </a:spcAft>
              <a:buFont typeface="Arial" pitchFamily="34" charset="0"/>
              <a:buChar char="•"/>
              <a:defRPr/>
            </a:pPr>
            <a:r>
              <a:rPr lang="en-US" sz="3600" dirty="0" smtClean="0">
                <a:latin typeface="+mj-lt"/>
              </a:rPr>
              <a:t>Alcoholics</a:t>
            </a:r>
          </a:p>
        </p:txBody>
      </p:sp>
      <p:sp>
        <p:nvSpPr>
          <p:cNvPr id="32770" name="Rectangle 2"/>
          <p:cNvSpPr>
            <a:spLocks noGrp="1" noChangeArrowheads="1"/>
          </p:cNvSpPr>
          <p:nvPr>
            <p:ph type="title"/>
          </p:nvPr>
        </p:nvSpPr>
        <p:spPr/>
        <p:txBody>
          <a:bodyPr/>
          <a:lstStyle/>
          <a:p>
            <a:pPr fontAlgn="auto">
              <a:spcAft>
                <a:spcPts val="0"/>
              </a:spcAft>
              <a:defRPr/>
            </a:pPr>
            <a:r>
              <a:rPr lang="en-US" sz="5400" smtClean="0"/>
              <a:t>Who’s at Risk?</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p:txBody>
          <a:bodyPr rtlCol="0">
            <a:normAutofit/>
          </a:bodyPr>
          <a:lstStyle/>
          <a:p>
            <a:pPr marL="365760" indent="-256032" fontAlgn="auto">
              <a:spcAft>
                <a:spcPts val="0"/>
              </a:spcAft>
              <a:buFont typeface="Arial" pitchFamily="34" charset="0"/>
              <a:buChar char="•"/>
              <a:defRPr/>
            </a:pPr>
            <a:r>
              <a:rPr lang="en-US" sz="2800" dirty="0" smtClean="0">
                <a:latin typeface="+mj-lt"/>
              </a:rPr>
              <a:t>Important in:</a:t>
            </a:r>
          </a:p>
          <a:p>
            <a:pPr marL="621792" lvl="1" fontAlgn="auto">
              <a:spcBef>
                <a:spcPts val="324"/>
              </a:spcBef>
              <a:spcAft>
                <a:spcPts val="0"/>
              </a:spcAft>
              <a:buFont typeface="Arial" pitchFamily="34" charset="0"/>
              <a:buChar char="–"/>
              <a:defRPr/>
            </a:pPr>
            <a:r>
              <a:rPr lang="en-US" dirty="0" smtClean="0">
                <a:latin typeface="+mj-lt"/>
              </a:rPr>
              <a:t>energy production</a:t>
            </a:r>
          </a:p>
          <a:p>
            <a:pPr marL="621792" lvl="1" fontAlgn="auto">
              <a:spcBef>
                <a:spcPts val="324"/>
              </a:spcBef>
              <a:spcAft>
                <a:spcPts val="0"/>
              </a:spcAft>
              <a:buFont typeface="Arial" pitchFamily="34" charset="0"/>
              <a:buChar char="–"/>
              <a:defRPr/>
            </a:pPr>
            <a:r>
              <a:rPr lang="en-US" dirty="0" smtClean="0">
                <a:latin typeface="+mj-lt"/>
              </a:rPr>
              <a:t>maintenance of skin and tongue</a:t>
            </a:r>
          </a:p>
          <a:p>
            <a:pPr marL="621792" lvl="1" fontAlgn="auto">
              <a:spcBef>
                <a:spcPts val="324"/>
              </a:spcBef>
              <a:spcAft>
                <a:spcPts val="0"/>
              </a:spcAft>
              <a:buFont typeface="Arial" pitchFamily="34" charset="0"/>
              <a:buChar char="–"/>
              <a:defRPr/>
            </a:pPr>
            <a:r>
              <a:rPr lang="en-US" dirty="0" smtClean="0">
                <a:latin typeface="+mj-lt"/>
              </a:rPr>
              <a:t>improves circulation</a:t>
            </a:r>
          </a:p>
          <a:p>
            <a:pPr marL="621792" lvl="1" fontAlgn="auto">
              <a:spcBef>
                <a:spcPts val="324"/>
              </a:spcBef>
              <a:spcAft>
                <a:spcPts val="0"/>
              </a:spcAft>
              <a:buFont typeface="Arial" pitchFamily="34" charset="0"/>
              <a:buChar char="–"/>
              <a:defRPr/>
            </a:pPr>
            <a:r>
              <a:rPr lang="en-US" dirty="0" smtClean="0">
                <a:latin typeface="+mj-lt"/>
              </a:rPr>
              <a:t>maintenance of nervous system</a:t>
            </a:r>
          </a:p>
          <a:p>
            <a:pPr marL="621792" lvl="1" fontAlgn="auto">
              <a:spcBef>
                <a:spcPts val="324"/>
              </a:spcBef>
              <a:spcAft>
                <a:spcPts val="0"/>
              </a:spcAft>
              <a:buFont typeface="Arial" pitchFamily="34" charset="0"/>
              <a:buChar char="–"/>
              <a:defRPr/>
            </a:pPr>
            <a:r>
              <a:rPr lang="en-US" dirty="0" smtClean="0">
                <a:latin typeface="+mj-lt"/>
              </a:rPr>
              <a:t>health of the digestive track</a:t>
            </a:r>
          </a:p>
        </p:txBody>
      </p:sp>
      <p:sp>
        <p:nvSpPr>
          <p:cNvPr id="33794" name="Rectangle 2"/>
          <p:cNvSpPr>
            <a:spLocks noGrp="1" noChangeArrowheads="1"/>
          </p:cNvSpPr>
          <p:nvPr>
            <p:ph type="title"/>
          </p:nvPr>
        </p:nvSpPr>
        <p:spPr>
          <a:xfrm>
            <a:off x="457200" y="704850"/>
            <a:ext cx="8229600" cy="938213"/>
          </a:xfrm>
        </p:spPr>
        <p:txBody>
          <a:bodyPr/>
          <a:lstStyle/>
          <a:p>
            <a:pPr fontAlgn="auto">
              <a:spcAft>
                <a:spcPts val="0"/>
              </a:spcAft>
              <a:defRPr/>
            </a:pPr>
            <a:r>
              <a:rPr lang="en-US" smtClean="0"/>
              <a:t>FUNCTIONS</a:t>
            </a:r>
          </a:p>
        </p:txBody>
      </p:sp>
      <p:pic>
        <p:nvPicPr>
          <p:cNvPr id="40964" name="Picture 5" descr="C:\My Documents\B-3.gif"/>
          <p:cNvPicPr>
            <a:picLocks noChangeAspect="1" noChangeArrowheads="1"/>
          </p:cNvPicPr>
          <p:nvPr/>
        </p:nvPicPr>
        <p:blipFill>
          <a:blip r:embed="rId2"/>
          <a:srcRect/>
          <a:stretch>
            <a:fillRect/>
          </a:stretch>
        </p:blipFill>
        <p:spPr bwMode="auto">
          <a:xfrm>
            <a:off x="5643563" y="1000125"/>
            <a:ext cx="2643187" cy="1785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p:txBody>
          <a:bodyPr rtlCol="0">
            <a:normAutofit/>
          </a:bodyPr>
          <a:lstStyle/>
          <a:p>
            <a:pPr marL="365760" indent="-256032" fontAlgn="auto">
              <a:lnSpc>
                <a:spcPct val="90000"/>
              </a:lnSpc>
              <a:spcAft>
                <a:spcPts val="0"/>
              </a:spcAft>
              <a:buFont typeface="Arial" pitchFamily="34" charset="0"/>
              <a:buChar char="•"/>
              <a:defRPr/>
            </a:pPr>
            <a:r>
              <a:rPr lang="en-US" dirty="0" err="1" smtClean="0">
                <a:latin typeface="+mj-lt"/>
              </a:rPr>
              <a:t>Pellegra</a:t>
            </a:r>
            <a:r>
              <a:rPr lang="en-US" dirty="0" smtClean="0">
                <a:latin typeface="+mj-lt"/>
              </a:rPr>
              <a:t> (THREE D’S DISEASES)</a:t>
            </a:r>
          </a:p>
          <a:p>
            <a:pPr marL="282575" indent="-282575" fontAlgn="auto">
              <a:spcBef>
                <a:spcPct val="50000"/>
              </a:spcBef>
              <a:spcAft>
                <a:spcPts val="0"/>
              </a:spcAft>
              <a:buFontTx/>
              <a:buChar char="•"/>
              <a:defRPr/>
            </a:pPr>
            <a:r>
              <a:rPr lang="en-US" sz="2000" b="1" i="1" dirty="0" smtClean="0">
                <a:solidFill>
                  <a:srgbClr val="FF0000"/>
                </a:solidFill>
                <a:latin typeface="+mj-lt"/>
              </a:rPr>
              <a:t>Dermatitis</a:t>
            </a:r>
          </a:p>
          <a:p>
            <a:pPr marL="282575" indent="-282575" fontAlgn="auto">
              <a:spcBef>
                <a:spcPct val="50000"/>
              </a:spcBef>
              <a:spcAft>
                <a:spcPts val="0"/>
              </a:spcAft>
              <a:buFontTx/>
              <a:buChar char="•"/>
              <a:defRPr/>
            </a:pPr>
            <a:r>
              <a:rPr lang="en-US" sz="2000" b="1" i="1" dirty="0" smtClean="0">
                <a:solidFill>
                  <a:srgbClr val="FF0000"/>
                </a:solidFill>
                <a:latin typeface="+mj-lt"/>
              </a:rPr>
              <a:t>Dementia</a:t>
            </a:r>
          </a:p>
          <a:p>
            <a:pPr marL="282575" indent="-282575" fontAlgn="auto">
              <a:spcBef>
                <a:spcPct val="50000"/>
              </a:spcBef>
              <a:spcAft>
                <a:spcPts val="0"/>
              </a:spcAft>
              <a:buFontTx/>
              <a:buChar char="•"/>
              <a:defRPr/>
            </a:pPr>
            <a:r>
              <a:rPr lang="en-US" sz="2000" b="1" i="1" dirty="0" smtClean="0">
                <a:solidFill>
                  <a:srgbClr val="FF0000"/>
                </a:solidFill>
                <a:latin typeface="+mj-lt"/>
              </a:rPr>
              <a:t>Diarrhea</a:t>
            </a:r>
          </a:p>
          <a:p>
            <a:pPr marL="282575" indent="-282575" fontAlgn="auto">
              <a:spcBef>
                <a:spcPct val="50000"/>
              </a:spcBef>
              <a:spcAft>
                <a:spcPts val="0"/>
              </a:spcAft>
              <a:buFontTx/>
              <a:buChar char="•"/>
              <a:defRPr/>
            </a:pPr>
            <a:r>
              <a:rPr lang="en-US" sz="2000" b="1" dirty="0" smtClean="0">
                <a:latin typeface="+mj-lt"/>
              </a:rPr>
              <a:t>Death  if not treated</a:t>
            </a:r>
            <a:endParaRPr lang="en-US" b="1" dirty="0" smtClean="0">
              <a:latin typeface="+mj-lt"/>
            </a:endParaRPr>
          </a:p>
          <a:p>
            <a:pPr marL="365760" indent="-256032" fontAlgn="auto">
              <a:lnSpc>
                <a:spcPct val="90000"/>
              </a:lnSpc>
              <a:spcAft>
                <a:spcPts val="0"/>
              </a:spcAft>
              <a:buFont typeface="Arial" pitchFamily="34" charset="0"/>
              <a:buChar char="•"/>
              <a:defRPr/>
            </a:pPr>
            <a:r>
              <a:rPr lang="en-US" dirty="0" smtClean="0">
                <a:latin typeface="+mj-lt"/>
              </a:rPr>
              <a:t>gastrointestinal disturbance, loss of appetite</a:t>
            </a:r>
          </a:p>
          <a:p>
            <a:pPr marL="365760" indent="-256032" fontAlgn="auto">
              <a:lnSpc>
                <a:spcPct val="90000"/>
              </a:lnSpc>
              <a:spcAft>
                <a:spcPts val="0"/>
              </a:spcAft>
              <a:buFont typeface="Arial" pitchFamily="34" charset="0"/>
              <a:buChar char="•"/>
              <a:defRPr/>
            </a:pPr>
            <a:r>
              <a:rPr lang="en-US" dirty="0" smtClean="0">
                <a:latin typeface="+mj-lt"/>
              </a:rPr>
              <a:t>headache, insomnia, mental depression</a:t>
            </a:r>
          </a:p>
          <a:p>
            <a:pPr marL="365760" indent="-256032" fontAlgn="auto">
              <a:lnSpc>
                <a:spcPct val="90000"/>
              </a:lnSpc>
              <a:spcAft>
                <a:spcPts val="0"/>
              </a:spcAft>
              <a:buFont typeface="Arial" pitchFamily="34" charset="0"/>
              <a:buChar char="•"/>
              <a:defRPr/>
            </a:pPr>
            <a:r>
              <a:rPr lang="en-US" dirty="0" smtClean="0">
                <a:latin typeface="+mj-lt"/>
              </a:rPr>
              <a:t>fatigue and pains</a:t>
            </a:r>
          </a:p>
          <a:p>
            <a:pPr marL="365760" indent="-256032" fontAlgn="auto">
              <a:lnSpc>
                <a:spcPct val="90000"/>
              </a:lnSpc>
              <a:spcAft>
                <a:spcPts val="0"/>
              </a:spcAft>
              <a:buFont typeface="Arial" pitchFamily="34" charset="0"/>
              <a:buChar char="•"/>
              <a:defRPr/>
            </a:pPr>
            <a:r>
              <a:rPr lang="en-US" dirty="0" smtClean="0">
                <a:latin typeface="+mj-lt"/>
              </a:rPr>
              <a:t>nervousness, irritability </a:t>
            </a:r>
          </a:p>
          <a:p>
            <a:pPr marL="365760" indent="-256032" fontAlgn="auto">
              <a:lnSpc>
                <a:spcPct val="90000"/>
              </a:lnSpc>
              <a:spcAft>
                <a:spcPts val="0"/>
              </a:spcAft>
              <a:buFont typeface="Arial" pitchFamily="34" charset="0"/>
              <a:buChar char="•"/>
              <a:defRPr/>
            </a:pPr>
            <a:endParaRPr lang="en-US" dirty="0" smtClean="0">
              <a:latin typeface="+mj-lt"/>
            </a:endParaRPr>
          </a:p>
        </p:txBody>
      </p:sp>
      <p:sp>
        <p:nvSpPr>
          <p:cNvPr id="34818" name="Rectangle 2"/>
          <p:cNvSpPr>
            <a:spLocks noGrp="1" noChangeArrowheads="1"/>
          </p:cNvSpPr>
          <p:nvPr>
            <p:ph type="title"/>
          </p:nvPr>
        </p:nvSpPr>
        <p:spPr>
          <a:xfrm>
            <a:off x="457200" y="704850"/>
            <a:ext cx="8229600" cy="938213"/>
          </a:xfrm>
        </p:spPr>
        <p:txBody>
          <a:bodyPr/>
          <a:lstStyle/>
          <a:p>
            <a:pPr fontAlgn="auto">
              <a:spcAft>
                <a:spcPts val="0"/>
              </a:spcAft>
              <a:defRPr/>
            </a:pPr>
            <a:r>
              <a:rPr lang="en-US" smtClean="0"/>
              <a:t>B-3 Deficiency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3" descr="1006"/>
          <p:cNvPicPr>
            <a:picLocks noChangeAspect="1" noChangeArrowheads="1"/>
          </p:cNvPicPr>
          <p:nvPr/>
        </p:nvPicPr>
        <p:blipFill>
          <a:blip r:embed="rId2"/>
          <a:srcRect b="2667"/>
          <a:stretch>
            <a:fillRect/>
          </a:stretch>
        </p:blipFill>
        <p:spPr bwMode="auto">
          <a:xfrm>
            <a:off x="4667250" y="0"/>
            <a:ext cx="4476750" cy="6858000"/>
          </a:xfrm>
          <a:prstGeom prst="rect">
            <a:avLst/>
          </a:prstGeom>
          <a:noFill/>
          <a:ln w="9525">
            <a:noFill/>
            <a:miter lim="800000"/>
            <a:headEnd/>
            <a:tailEnd/>
          </a:ln>
        </p:spPr>
      </p:pic>
      <p:sp>
        <p:nvSpPr>
          <p:cNvPr id="43011" name="Rectangle 6"/>
          <p:cNvSpPr>
            <a:spLocks noChangeArrowheads="1"/>
          </p:cNvSpPr>
          <p:nvPr/>
        </p:nvSpPr>
        <p:spPr bwMode="auto">
          <a:xfrm>
            <a:off x="0" y="1066800"/>
            <a:ext cx="4343400" cy="2246313"/>
          </a:xfrm>
          <a:prstGeom prst="rect">
            <a:avLst/>
          </a:prstGeom>
          <a:noFill/>
          <a:ln w="9525">
            <a:noFill/>
            <a:miter lim="800000"/>
            <a:headEnd/>
            <a:tailEnd/>
          </a:ln>
        </p:spPr>
        <p:txBody>
          <a:bodyPr>
            <a:spAutoFit/>
          </a:bodyPr>
          <a:lstStyle/>
          <a:p>
            <a:pPr lvl="1"/>
            <a:r>
              <a:rPr lang="en-US" sz="2800">
                <a:latin typeface="Verdana" pitchFamily="34" charset="0"/>
              </a:rPr>
              <a:t>Bilateral symmetrical rash (sunlight exposure) of pellagra </a:t>
            </a:r>
          </a:p>
          <a:p>
            <a:pPr lvl="1"/>
            <a:r>
              <a:rPr lang="en-US" sz="2800">
                <a:latin typeface="Verdana" pitchFamily="34" charset="0"/>
              </a:rPr>
              <a:t>can be disturbing!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1031" descr="pellagra 2"/>
          <p:cNvPicPr>
            <a:picLocks noGrp="1" noChangeAspect="1" noChangeArrowheads="1"/>
          </p:cNvPicPr>
          <p:nvPr>
            <p:ph idx="1"/>
          </p:nvPr>
        </p:nvPicPr>
        <p:blipFill>
          <a:blip r:embed="rId2"/>
          <a:srcRect/>
          <a:stretch>
            <a:fillRect/>
          </a:stretch>
        </p:blipFill>
        <p:spPr>
          <a:xfrm>
            <a:off x="3092450" y="1481138"/>
            <a:ext cx="2959100" cy="4525962"/>
          </a:xfrm>
          <a:noFill/>
        </p:spPr>
      </p:pic>
      <p:sp>
        <p:nvSpPr>
          <p:cNvPr id="36866" name="Rectangle 1026"/>
          <p:cNvSpPr>
            <a:spLocks noGrp="1" noChangeArrowheads="1"/>
          </p:cNvSpPr>
          <p:nvPr>
            <p:ph type="title"/>
          </p:nvPr>
        </p:nvSpPr>
        <p:spPr/>
        <p:txBody>
          <a:bodyPr/>
          <a:lstStyle/>
          <a:p>
            <a:pPr fontAlgn="auto">
              <a:spcAft>
                <a:spcPts val="0"/>
              </a:spcAft>
              <a:defRPr/>
            </a:pPr>
            <a:r>
              <a:rPr lang="en-US" smtClean="0"/>
              <a:t>Pellagra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p:nvPr>
        </p:nvSpPr>
        <p:spPr>
          <a:xfrm>
            <a:off x="1600200" y="1447800"/>
            <a:ext cx="6172200" cy="4953000"/>
          </a:xfrm>
        </p:spPr>
        <p:txBody>
          <a:bodyPr/>
          <a:lstStyle/>
          <a:p>
            <a:endParaRPr lang="ru-RU" smtClean="0"/>
          </a:p>
        </p:txBody>
      </p:sp>
      <p:pic>
        <p:nvPicPr>
          <p:cNvPr id="45059" name="Picture 3" descr="pellagra"/>
          <p:cNvPicPr>
            <a:picLocks noChangeAspect="1" noChangeArrowheads="1"/>
          </p:cNvPicPr>
          <p:nvPr/>
        </p:nvPicPr>
        <p:blipFill>
          <a:blip r:embed="rId3"/>
          <a:srcRect/>
          <a:stretch>
            <a:fillRect/>
          </a:stretch>
        </p:blipFill>
        <p:spPr bwMode="auto">
          <a:xfrm>
            <a:off x="785813" y="1214438"/>
            <a:ext cx="7715250" cy="5486400"/>
          </a:xfrm>
          <a:prstGeom prst="rect">
            <a:avLst/>
          </a:prstGeom>
          <a:noFill/>
          <a:ln w="9525">
            <a:noFill/>
            <a:miter lim="800000"/>
            <a:headEnd/>
            <a:tailEnd/>
          </a:ln>
        </p:spPr>
      </p:pic>
      <p:sp>
        <p:nvSpPr>
          <p:cNvPr id="45060" name="Text Box 4"/>
          <p:cNvSpPr txBox="1">
            <a:spLocks noChangeArrowheads="1"/>
          </p:cNvSpPr>
          <p:nvPr/>
        </p:nvSpPr>
        <p:spPr bwMode="auto">
          <a:xfrm>
            <a:off x="228600" y="304800"/>
            <a:ext cx="8686800" cy="701675"/>
          </a:xfrm>
          <a:prstGeom prst="rect">
            <a:avLst/>
          </a:prstGeom>
          <a:noFill/>
          <a:ln w="9525">
            <a:noFill/>
            <a:miter lim="800000"/>
            <a:headEnd/>
            <a:tailEnd/>
          </a:ln>
        </p:spPr>
        <p:txBody>
          <a:bodyPr>
            <a:spAutoFit/>
          </a:bodyPr>
          <a:lstStyle/>
          <a:p>
            <a:pPr algn="ctr" eaLnBrk="0" hangingPunct="0">
              <a:spcBef>
                <a:spcPct val="50000"/>
              </a:spcBef>
            </a:pPr>
            <a:r>
              <a:rPr lang="en-US" sz="4000" b="1">
                <a:solidFill>
                  <a:srgbClr val="FF0000"/>
                </a:solidFill>
              </a:rPr>
              <a:t>PELLAGRA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0" y="609600"/>
            <a:ext cx="3657600" cy="2057400"/>
          </a:xfrm>
        </p:spPr>
        <p:txBody>
          <a:bodyPr>
            <a:normAutofit/>
          </a:bodyPr>
          <a:lstStyle/>
          <a:p>
            <a:pPr fontAlgn="auto">
              <a:spcAft>
                <a:spcPts val="0"/>
              </a:spcAft>
              <a:defRPr/>
            </a:pPr>
            <a:r>
              <a:rPr lang="en-US" sz="5400" smtClean="0">
                <a:latin typeface="Verdana" pitchFamily="1" charset="0"/>
              </a:rPr>
              <a:t>Riboflavin</a:t>
            </a:r>
            <a:br>
              <a:rPr lang="en-US" sz="5400" smtClean="0">
                <a:latin typeface="Verdana" pitchFamily="1" charset="0"/>
              </a:rPr>
            </a:br>
            <a:r>
              <a:rPr lang="en-US" sz="5400" smtClean="0"/>
              <a:t>B-2</a:t>
            </a:r>
            <a:endParaRPr lang="en-US" sz="5400" smtClean="0">
              <a:latin typeface="Verdana" pitchFamily="1" charset="0"/>
            </a:endParaRPr>
          </a:p>
        </p:txBody>
      </p:sp>
      <p:pic>
        <p:nvPicPr>
          <p:cNvPr id="27651" name="Picture 6" descr="in-text_pg329"/>
          <p:cNvPicPr>
            <a:picLocks noChangeAspect="1" noChangeArrowheads="1"/>
          </p:cNvPicPr>
          <p:nvPr/>
        </p:nvPicPr>
        <p:blipFill>
          <a:blip r:embed="rId3"/>
          <a:srcRect/>
          <a:stretch>
            <a:fillRect/>
          </a:stretch>
        </p:blipFill>
        <p:spPr bwMode="auto">
          <a:xfrm>
            <a:off x="0" y="0"/>
            <a:ext cx="549275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idx="1"/>
          </p:nvPr>
        </p:nvSpPr>
        <p:spPr>
          <a:xfrm>
            <a:off x="685800" y="1676400"/>
            <a:ext cx="7772400" cy="4267200"/>
          </a:xfrm>
        </p:spPr>
        <p:txBody>
          <a:bodyPr/>
          <a:lstStyle/>
          <a:p>
            <a:r>
              <a:rPr lang="en-US" smtClean="0">
                <a:latin typeface="Verdana" pitchFamily="34" charset="0"/>
              </a:rPr>
              <a:t>Toxicity symptoms</a:t>
            </a:r>
          </a:p>
          <a:p>
            <a:pPr lvl="1"/>
            <a:r>
              <a:rPr lang="en-US" smtClean="0">
                <a:latin typeface="Verdana" pitchFamily="34" charset="0"/>
              </a:rPr>
              <a:t>Painful flush, hives, and rash (“</a:t>
            </a:r>
            <a:r>
              <a:rPr lang="en-US" smtClean="0">
                <a:solidFill>
                  <a:srgbClr val="FF0000"/>
                </a:solidFill>
                <a:latin typeface="Verdana" pitchFamily="34" charset="0"/>
              </a:rPr>
              <a:t>niacin flush</a:t>
            </a:r>
            <a:r>
              <a:rPr lang="en-US" smtClean="0">
                <a:latin typeface="Verdana" pitchFamily="34" charset="0"/>
              </a:rPr>
              <a:t>”)</a:t>
            </a:r>
          </a:p>
          <a:p>
            <a:pPr lvl="1"/>
            <a:r>
              <a:rPr lang="en-US" smtClean="0">
                <a:latin typeface="Verdana" pitchFamily="34" charset="0"/>
              </a:rPr>
              <a:t>Excessive sweating</a:t>
            </a:r>
          </a:p>
          <a:p>
            <a:pPr lvl="1"/>
            <a:r>
              <a:rPr lang="en-US" smtClean="0">
                <a:latin typeface="Verdana" pitchFamily="34" charset="0"/>
              </a:rPr>
              <a:t>Blurred vision</a:t>
            </a:r>
          </a:p>
          <a:p>
            <a:pPr lvl="1"/>
            <a:r>
              <a:rPr lang="en-US" smtClean="0">
                <a:latin typeface="Verdana" pitchFamily="34" charset="0"/>
              </a:rPr>
              <a:t>Liver damage, </a:t>
            </a:r>
          </a:p>
          <a:p>
            <a:pPr lvl="1"/>
            <a:r>
              <a:rPr lang="en-US" smtClean="0">
                <a:latin typeface="Verdana" pitchFamily="34" charset="0"/>
              </a:rPr>
              <a:t>impaired glucose </a:t>
            </a:r>
          </a:p>
          <a:p>
            <a:pPr lvl="1">
              <a:buFontTx/>
              <a:buNone/>
            </a:pPr>
            <a:r>
              <a:rPr lang="en-US" smtClean="0">
                <a:latin typeface="Verdana" pitchFamily="34" charset="0"/>
              </a:rPr>
              <a:t>   tolerance</a:t>
            </a:r>
          </a:p>
        </p:txBody>
      </p:sp>
      <p:sp>
        <p:nvSpPr>
          <p:cNvPr id="38914" name="Rectangle 2"/>
          <p:cNvSpPr>
            <a:spLocks noGrp="1" noChangeArrowheads="1"/>
          </p:cNvSpPr>
          <p:nvPr>
            <p:ph type="title"/>
          </p:nvPr>
        </p:nvSpPr>
        <p:spPr>
          <a:xfrm>
            <a:off x="685800" y="76200"/>
            <a:ext cx="7772400" cy="1143000"/>
          </a:xfrm>
        </p:spPr>
        <p:txBody>
          <a:bodyPr/>
          <a:lstStyle/>
          <a:p>
            <a:pPr fontAlgn="auto">
              <a:spcAft>
                <a:spcPts val="0"/>
              </a:spcAft>
              <a:defRPr/>
            </a:pPr>
            <a:r>
              <a:rPr lang="en-US" sz="5400" smtClean="0">
                <a:latin typeface="Verdana" pitchFamily="1" charset="0"/>
              </a:rPr>
              <a:t>Niacin</a:t>
            </a:r>
          </a:p>
        </p:txBody>
      </p:sp>
      <p:pic>
        <p:nvPicPr>
          <p:cNvPr id="46084" name="Picture 5" descr="http://rds.yahoo.com/_ylt=A0WTefNw0LRMWUoAQAujzbkF/SIG=13qu4ht5j/EXP=1287004656/**http%3a/i709.photobucket.com/albums/ww99/CuringCandida/Candida%2520Healing%2520Reactions/Neck_Flush.png"/>
          <p:cNvPicPr>
            <a:picLocks noChangeAspect="1" noChangeArrowheads="1"/>
          </p:cNvPicPr>
          <p:nvPr/>
        </p:nvPicPr>
        <p:blipFill>
          <a:blip r:embed="rId3"/>
          <a:srcRect/>
          <a:stretch>
            <a:fillRect/>
          </a:stretch>
        </p:blipFill>
        <p:spPr bwMode="auto">
          <a:xfrm>
            <a:off x="4468813" y="3810000"/>
            <a:ext cx="4675187"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idx="1"/>
          </p:nvPr>
        </p:nvSpPr>
        <p:spPr/>
        <p:txBody>
          <a:bodyPr/>
          <a:lstStyle/>
          <a:p>
            <a:r>
              <a:rPr lang="en-US" smtClean="0"/>
              <a:t>Most people get plenty of B-3 from their diet because it is added to white flour.</a:t>
            </a:r>
          </a:p>
        </p:txBody>
      </p:sp>
      <p:sp>
        <p:nvSpPr>
          <p:cNvPr id="39938" name="Rectangle 2"/>
          <p:cNvSpPr>
            <a:spLocks noGrp="1" noChangeArrowheads="1"/>
          </p:cNvSpPr>
          <p:nvPr>
            <p:ph type="title"/>
          </p:nvPr>
        </p:nvSpPr>
        <p:spPr/>
        <p:txBody>
          <a:bodyPr/>
          <a:lstStyle/>
          <a:p>
            <a:pPr fontAlgn="auto">
              <a:spcAft>
                <a:spcPts val="0"/>
              </a:spcAft>
              <a:defRPr/>
            </a:pPr>
            <a:r>
              <a:rPr lang="en-US" smtClean="0"/>
              <a:t>Who’s at Risk?</a:t>
            </a:r>
          </a:p>
        </p:txBody>
      </p:sp>
      <p:sp>
        <p:nvSpPr>
          <p:cNvPr id="47108" name="Rectangle 3"/>
          <p:cNvSpPr>
            <a:spLocks noChangeArrowheads="1"/>
          </p:cNvSpPr>
          <p:nvPr/>
        </p:nvSpPr>
        <p:spPr bwMode="auto">
          <a:xfrm>
            <a:off x="857250" y="3286125"/>
            <a:ext cx="7643813" cy="1200150"/>
          </a:xfrm>
          <a:prstGeom prst="rect">
            <a:avLst/>
          </a:prstGeom>
          <a:noFill/>
          <a:ln w="9525">
            <a:noFill/>
            <a:miter lim="800000"/>
            <a:headEnd/>
            <a:tailEnd/>
          </a:ln>
        </p:spPr>
        <p:txBody>
          <a:bodyPr>
            <a:spAutoFit/>
          </a:bodyPr>
          <a:lstStyle/>
          <a:p>
            <a:pPr algn="just"/>
            <a:r>
              <a:rPr lang="en-US" sz="2400" b="1" i="1">
                <a:solidFill>
                  <a:srgbClr val="00B050"/>
                </a:solidFill>
                <a:latin typeface="Constantia" pitchFamily="18" charset="0"/>
              </a:rPr>
              <a:t>Nicotinamide is almost always safe to take, although a few cases of liver damage have been reported in doses of over 1000 mg/day.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8686800"/>
        </p:xfrm>
        <a:graphic>
          <a:graphicData uri="http://schemas.openxmlformats.org/drawingml/2006/table">
            <a:tbl>
              <a:tblPr firstRow="1" bandRow="1">
                <a:tableStyleId>{5C22544A-7EE6-4342-B048-85BDC9FD1C3A}</a:tableStyleId>
              </a:tblPr>
              <a:tblGrid>
                <a:gridCol w="1828800"/>
                <a:gridCol w="1828800"/>
                <a:gridCol w="1219200"/>
                <a:gridCol w="2286000"/>
                <a:gridCol w="1981200"/>
              </a:tblGrid>
              <a:tr h="370840">
                <a:tc>
                  <a:txBody>
                    <a:bodyPr/>
                    <a:lstStyle/>
                    <a:p>
                      <a:r>
                        <a:rPr lang="en-US" dirty="0" smtClean="0"/>
                        <a:t>Author/year</a:t>
                      </a:r>
                      <a:endParaRPr lang="en-IN" dirty="0"/>
                    </a:p>
                  </a:txBody>
                  <a:tcPr/>
                </a:tc>
                <a:tc>
                  <a:txBody>
                    <a:bodyPr/>
                    <a:lstStyle/>
                    <a:p>
                      <a:r>
                        <a:rPr lang="en-US" dirty="0" smtClean="0"/>
                        <a:t>Study design</a:t>
                      </a:r>
                      <a:endParaRPr lang="en-IN" dirty="0"/>
                    </a:p>
                  </a:txBody>
                  <a:tcPr/>
                </a:tc>
                <a:tc>
                  <a:txBody>
                    <a:bodyPr/>
                    <a:lstStyle/>
                    <a:p>
                      <a:r>
                        <a:rPr lang="en-US" dirty="0" smtClean="0"/>
                        <a:t>Level</a:t>
                      </a:r>
                      <a:endParaRPr lang="en-IN" dirty="0"/>
                    </a:p>
                  </a:txBody>
                  <a:tcPr/>
                </a:tc>
                <a:tc>
                  <a:txBody>
                    <a:bodyPr/>
                    <a:lstStyle/>
                    <a:p>
                      <a:r>
                        <a:rPr lang="en-US" dirty="0" smtClean="0"/>
                        <a:t>Results</a:t>
                      </a:r>
                      <a:endParaRPr lang="en-IN" dirty="0"/>
                    </a:p>
                  </a:txBody>
                  <a:tcPr/>
                </a:tc>
                <a:tc>
                  <a:txBody>
                    <a:bodyPr/>
                    <a:lstStyle/>
                    <a:p>
                      <a:r>
                        <a:rPr lang="en-US" dirty="0" smtClean="0"/>
                        <a:t>Outcome</a:t>
                      </a:r>
                    </a:p>
                    <a:p>
                      <a:endParaRPr lang="en-US" dirty="0" smtClean="0"/>
                    </a:p>
                    <a:p>
                      <a:endParaRPr lang="en-IN" dirty="0"/>
                    </a:p>
                  </a:txBody>
                  <a:tcPr/>
                </a:tc>
              </a:tr>
              <a:tr h="5334000">
                <a:tc>
                  <a:txBody>
                    <a:bodyPr/>
                    <a:lstStyle/>
                    <a:p>
                      <a:pPr fontAlgn="base"/>
                      <a:r>
                        <a:rPr lang="pt-BR" sz="1800" b="0" i="0" u="sng" kern="1200" dirty="0" smtClean="0">
                          <a:solidFill>
                            <a:schemeClr val="dk1"/>
                          </a:solidFill>
                          <a:latin typeface="+mn-lt"/>
                          <a:ea typeface="+mn-ea"/>
                          <a:cs typeface="+mn-cs"/>
                          <a:hlinkClick r:id="rId2"/>
                        </a:rPr>
                        <a:t>Bruno MC</a:t>
                      </a:r>
                      <a:r>
                        <a:rPr lang="pt-BR" sz="1800" b="0" i="0" kern="1200" baseline="30000" dirty="0" smtClean="0">
                          <a:solidFill>
                            <a:schemeClr val="dk1"/>
                          </a:solidFill>
                          <a:latin typeface="+mn-lt"/>
                          <a:ea typeface="+mn-ea"/>
                          <a:cs typeface="+mn-cs"/>
                        </a:rPr>
                        <a:t>1</a:t>
                      </a:r>
                      <a:r>
                        <a:rPr lang="pt-BR" sz="1800" b="0" i="0" kern="1200" dirty="0" smtClean="0">
                          <a:solidFill>
                            <a:schemeClr val="dk1"/>
                          </a:solidFill>
                          <a:latin typeface="+mn-lt"/>
                          <a:ea typeface="+mn-ea"/>
                          <a:cs typeface="+mn-cs"/>
                        </a:rPr>
                        <a:t>, </a:t>
                      </a:r>
                      <a:r>
                        <a:rPr lang="pt-BR" sz="1800" b="0" i="0" u="sng" kern="1200" dirty="0" smtClean="0">
                          <a:solidFill>
                            <a:schemeClr val="dk1"/>
                          </a:solidFill>
                          <a:latin typeface="+mn-lt"/>
                          <a:ea typeface="+mn-ea"/>
                          <a:cs typeface="+mn-cs"/>
                          <a:hlinkClick r:id="rId3"/>
                        </a:rPr>
                        <a:t>Vilela MA</a:t>
                      </a:r>
                      <a:r>
                        <a:rPr lang="pt-BR" sz="1800" b="0" i="0" kern="1200" dirty="0" smtClean="0">
                          <a:solidFill>
                            <a:schemeClr val="dk1"/>
                          </a:solidFill>
                          <a:latin typeface="+mn-lt"/>
                          <a:ea typeface="+mn-ea"/>
                          <a:cs typeface="+mn-cs"/>
                        </a:rPr>
                        <a:t>, </a:t>
                      </a:r>
                      <a:r>
                        <a:rPr lang="pt-BR" sz="1800" b="0" i="0" u="sng" kern="1200" dirty="0" smtClean="0">
                          <a:solidFill>
                            <a:schemeClr val="dk1"/>
                          </a:solidFill>
                          <a:latin typeface="+mn-lt"/>
                          <a:ea typeface="+mn-ea"/>
                          <a:cs typeface="+mn-cs"/>
                          <a:hlinkClick r:id="rId4"/>
                        </a:rPr>
                        <a:t>de Oliveira CA</a:t>
                      </a:r>
                      <a:r>
                        <a:rPr lang="pt-BR" sz="1800" b="0" i="0" kern="1200" dirty="0" smtClean="0">
                          <a:solidFill>
                            <a:schemeClr val="dk1"/>
                          </a:solidFill>
                          <a:latin typeface="+mn-lt"/>
                          <a:ea typeface="+mn-ea"/>
                          <a:cs typeface="+mn-cs"/>
                        </a:rPr>
                        <a:t>.</a:t>
                      </a:r>
                      <a:r>
                        <a:rPr lang="en-US" sz="1800" b="0" i="0" kern="1200" dirty="0" smtClean="0">
                          <a:solidFill>
                            <a:schemeClr val="dk1"/>
                          </a:solidFill>
                          <a:latin typeface="+mn-lt"/>
                          <a:ea typeface="+mn-ea"/>
                          <a:cs typeface="+mn-cs"/>
                        </a:rPr>
                        <a:t> 2013 May-Jun;88(3):368-75.</a:t>
                      </a:r>
                      <a:r>
                        <a:rPr lang="pt-BR" sz="1800" b="0" i="0" kern="1200" dirty="0" smtClean="0">
                          <a:solidFill>
                            <a:schemeClr val="dk1"/>
                          </a:solidFill>
                          <a:latin typeface="+mn-lt"/>
                          <a:ea typeface="+mn-ea"/>
                          <a:cs typeface="+mn-cs"/>
                        </a:rPr>
                        <a:t> </a:t>
                      </a:r>
                      <a:endParaRPr lang="en-IN" dirty="0"/>
                    </a:p>
                  </a:txBody>
                  <a:tcPr/>
                </a:tc>
                <a:tc>
                  <a:txBody>
                    <a:bodyPr/>
                    <a:lstStyle/>
                    <a:p>
                      <a:r>
                        <a:rPr lang="en-US" dirty="0" smtClean="0"/>
                        <a:t>Case Control study</a:t>
                      </a:r>
                      <a:endParaRPr lang="en-IN" dirty="0"/>
                    </a:p>
                  </a:txBody>
                  <a:tcPr/>
                </a:tc>
                <a:tc>
                  <a:txBody>
                    <a:bodyPr/>
                    <a:lstStyle/>
                    <a:p>
                      <a:r>
                        <a:rPr lang="en-US" dirty="0" smtClean="0"/>
                        <a:t>IV</a:t>
                      </a:r>
                      <a:endParaRPr lang="en-IN" dirty="0"/>
                    </a:p>
                  </a:txBody>
                  <a:tcPr/>
                </a:tc>
                <a:tc>
                  <a:txBody>
                    <a:bodyPr/>
                    <a:lstStyle/>
                    <a:p>
                      <a:r>
                        <a:rPr lang="en-IN" sz="1800" b="0" i="0" kern="1200" smtClean="0">
                          <a:solidFill>
                            <a:schemeClr val="dk1"/>
                          </a:solidFill>
                          <a:latin typeface="+mn-lt"/>
                          <a:ea typeface="+mn-ea"/>
                          <a:cs typeface="+mn-cs"/>
                        </a:rPr>
                        <a:t> T</a:t>
                      </a:r>
                      <a:r>
                        <a:rPr lang="en-US" sz="1800" b="0" i="0" kern="1200" smtClean="0">
                          <a:solidFill>
                            <a:schemeClr val="dk1"/>
                          </a:solidFill>
                          <a:latin typeface="+mn-lt"/>
                          <a:ea typeface="+mn-ea"/>
                          <a:cs typeface="+mn-cs"/>
                        </a:rPr>
                        <a:t>o </a:t>
                      </a:r>
                      <a:r>
                        <a:rPr lang="en-US" sz="1800" b="0" i="0" kern="1200" dirty="0" smtClean="0">
                          <a:solidFill>
                            <a:schemeClr val="dk1"/>
                          </a:solidFill>
                          <a:latin typeface="+mn-lt"/>
                          <a:ea typeface="+mn-ea"/>
                          <a:cs typeface="+mn-cs"/>
                        </a:rPr>
                        <a:t>verify the prevalence of </a:t>
                      </a:r>
                      <a:r>
                        <a:rPr lang="en-US" sz="1800" b="0" i="0" kern="1200" dirty="0" err="1" smtClean="0">
                          <a:solidFill>
                            <a:schemeClr val="dk1"/>
                          </a:solidFill>
                          <a:latin typeface="+mn-lt"/>
                          <a:ea typeface="+mn-ea"/>
                          <a:cs typeface="+mn-cs"/>
                        </a:rPr>
                        <a:t>dermatoses</a:t>
                      </a:r>
                      <a:r>
                        <a:rPr lang="en-US" sz="1800" b="0" i="0" kern="1200" dirty="0" smtClean="0">
                          <a:solidFill>
                            <a:schemeClr val="dk1"/>
                          </a:solidFill>
                          <a:latin typeface="+mn-lt"/>
                          <a:ea typeface="+mn-ea"/>
                          <a:cs typeface="+mn-cs"/>
                        </a:rPr>
                        <a:t> in </a:t>
                      </a:r>
                      <a:r>
                        <a:rPr lang="en-US" sz="1800" b="0" i="0" kern="1200" dirty="0" err="1" smtClean="0">
                          <a:solidFill>
                            <a:schemeClr val="dk1"/>
                          </a:solidFill>
                          <a:latin typeface="+mn-lt"/>
                          <a:ea typeface="+mn-ea"/>
                          <a:cs typeface="+mn-cs"/>
                        </a:rPr>
                        <a:t>alcoholics,also</a:t>
                      </a:r>
                      <a:r>
                        <a:rPr lang="en-US" sz="1800" b="0" i="0" kern="1200" dirty="0" smtClean="0">
                          <a:solidFill>
                            <a:schemeClr val="dk1"/>
                          </a:solidFill>
                          <a:latin typeface="+mn-lt"/>
                          <a:ea typeface="+mn-ea"/>
                          <a:cs typeface="+mn-cs"/>
                        </a:rPr>
                        <a:t>, to compare the results obtained with a non-alcoholic control group and with the data found in medical literature.</a:t>
                      </a:r>
                    </a:p>
                    <a:p>
                      <a:r>
                        <a:rPr lang="en-US" sz="1800" b="0" i="0" kern="1200" dirty="0" smtClean="0">
                          <a:solidFill>
                            <a:schemeClr val="dk1"/>
                          </a:solidFill>
                          <a:latin typeface="+mn-lt"/>
                          <a:ea typeface="+mn-ea"/>
                          <a:cs typeface="+mn-cs"/>
                        </a:rPr>
                        <a:t>Pellagra, nummular eczema, </a:t>
                      </a:r>
                      <a:r>
                        <a:rPr lang="en-US" sz="1800" b="0" i="0" kern="1200" dirty="0" err="1" smtClean="0">
                          <a:solidFill>
                            <a:schemeClr val="dk1"/>
                          </a:solidFill>
                          <a:latin typeface="+mn-lt"/>
                          <a:ea typeface="+mn-ea"/>
                          <a:cs typeface="+mn-cs"/>
                        </a:rPr>
                        <a:t>purpura</a:t>
                      </a:r>
                      <a:r>
                        <a:rPr lang="en-US" sz="1800" b="0" i="0" kern="1200" dirty="0" smtClean="0">
                          <a:solidFill>
                            <a:schemeClr val="dk1"/>
                          </a:solidFill>
                          <a:latin typeface="+mn-lt"/>
                          <a:ea typeface="+mn-ea"/>
                          <a:cs typeface="+mn-cs"/>
                        </a:rPr>
                        <a:t> </a:t>
                      </a:r>
                      <a:r>
                        <a:rPr lang="en-US" sz="1800" b="0" i="0" kern="1200" dirty="0" err="1" smtClean="0">
                          <a:solidFill>
                            <a:schemeClr val="dk1"/>
                          </a:solidFill>
                          <a:latin typeface="+mn-lt"/>
                          <a:ea typeface="+mn-ea"/>
                          <a:cs typeface="+mn-cs"/>
                        </a:rPr>
                        <a:t>pigmentosa</a:t>
                      </a:r>
                      <a:r>
                        <a:rPr lang="en-US" sz="1800" b="0" i="0" kern="1200" dirty="0" smtClean="0">
                          <a:solidFill>
                            <a:schemeClr val="dk1"/>
                          </a:solidFill>
                          <a:latin typeface="+mn-lt"/>
                          <a:ea typeface="+mn-ea"/>
                          <a:cs typeface="+mn-cs"/>
                        </a:rPr>
                        <a:t> </a:t>
                      </a:r>
                      <a:r>
                        <a:rPr lang="en-US" sz="1800" b="0" i="0" kern="1200" dirty="0" err="1" smtClean="0">
                          <a:solidFill>
                            <a:schemeClr val="dk1"/>
                          </a:solidFill>
                          <a:latin typeface="+mn-lt"/>
                          <a:ea typeface="+mn-ea"/>
                          <a:cs typeface="+mn-cs"/>
                        </a:rPr>
                        <a:t>chronica</a:t>
                      </a:r>
                      <a:r>
                        <a:rPr lang="en-US" sz="1800" b="0" i="0" kern="1200" dirty="0" smtClean="0">
                          <a:solidFill>
                            <a:schemeClr val="dk1"/>
                          </a:solidFill>
                          <a:latin typeface="+mn-lt"/>
                          <a:ea typeface="+mn-ea"/>
                          <a:cs typeface="+mn-cs"/>
                        </a:rPr>
                        <a:t> and psoriasis were more frequent in the group of alcoholics and, apparently, occurred in parallel with alcoholism that seems to play a role in the evolution of these </a:t>
                      </a:r>
                      <a:r>
                        <a:rPr lang="en-US" sz="1800" b="0" i="0" kern="1200" dirty="0" err="1" smtClean="0">
                          <a:solidFill>
                            <a:schemeClr val="dk1"/>
                          </a:solidFill>
                          <a:latin typeface="+mn-lt"/>
                          <a:ea typeface="+mn-ea"/>
                          <a:cs typeface="+mn-cs"/>
                        </a:rPr>
                        <a:t>dermatoses</a:t>
                      </a:r>
                      <a:r>
                        <a:rPr lang="en-US" sz="1800" b="0" i="0" kern="1200" dirty="0" smtClean="0">
                          <a:solidFill>
                            <a:schemeClr val="dk1"/>
                          </a:solidFill>
                          <a:latin typeface="+mn-lt"/>
                          <a:ea typeface="+mn-ea"/>
                          <a:cs typeface="+mn-cs"/>
                        </a:rPr>
                        <a:t>. </a:t>
                      </a:r>
                      <a:endParaRPr lang="en-US" sz="1800" b="0" i="0" kern="1200" dirty="0">
                        <a:solidFill>
                          <a:schemeClr val="dk1"/>
                        </a:solidFill>
                        <a:latin typeface="+mn-lt"/>
                        <a:ea typeface="+mn-ea"/>
                        <a:cs typeface="+mn-cs"/>
                      </a:endParaRPr>
                    </a:p>
                  </a:txBody>
                  <a:tcPr/>
                </a:tc>
                <a:tc>
                  <a:txBody>
                    <a:bodyPr/>
                    <a:lstStyle/>
                    <a:p>
                      <a:pPr fontAlgn="base"/>
                      <a:r>
                        <a:rPr lang="en-US" sz="1800" b="0" i="0" kern="1200" dirty="0" smtClean="0">
                          <a:solidFill>
                            <a:schemeClr val="dk1"/>
                          </a:solidFill>
                          <a:latin typeface="+mn-lt"/>
                          <a:ea typeface="+mn-ea"/>
                          <a:cs typeface="+mn-cs"/>
                        </a:rPr>
                        <a:t>The association of </a:t>
                      </a:r>
                      <a:r>
                        <a:rPr lang="en-US" sz="1800" b="0" i="0" kern="1200" dirty="0" err="1" smtClean="0">
                          <a:solidFill>
                            <a:schemeClr val="dk1"/>
                          </a:solidFill>
                          <a:latin typeface="+mn-lt"/>
                          <a:ea typeface="+mn-ea"/>
                          <a:cs typeface="+mn-cs"/>
                        </a:rPr>
                        <a:t>dermatoses</a:t>
                      </a:r>
                      <a:r>
                        <a:rPr lang="en-US" sz="1800" b="0" i="0" kern="1200" dirty="0" smtClean="0">
                          <a:solidFill>
                            <a:schemeClr val="dk1"/>
                          </a:solidFill>
                          <a:latin typeface="+mn-lt"/>
                          <a:ea typeface="+mn-ea"/>
                          <a:cs typeface="+mn-cs"/>
                        </a:rPr>
                        <a:t> and alcoholism was extremely significant according to the statistical data. Alcoholism can be considered a risk factor for pellagra, psoriasis, nummular eczema and </a:t>
                      </a:r>
                      <a:r>
                        <a:rPr lang="en-US" sz="1800" b="0" i="0" kern="1200" dirty="0" err="1" smtClean="0">
                          <a:solidFill>
                            <a:schemeClr val="dk1"/>
                          </a:solidFill>
                          <a:latin typeface="+mn-lt"/>
                          <a:ea typeface="+mn-ea"/>
                          <a:cs typeface="+mn-cs"/>
                        </a:rPr>
                        <a:t>purpura</a:t>
                      </a:r>
                      <a:r>
                        <a:rPr lang="en-US" sz="1800" b="0" i="0" kern="1200" dirty="0" smtClean="0">
                          <a:solidFill>
                            <a:schemeClr val="dk1"/>
                          </a:solidFill>
                          <a:latin typeface="+mn-lt"/>
                          <a:ea typeface="+mn-ea"/>
                          <a:cs typeface="+mn-cs"/>
                        </a:rPr>
                        <a:t> </a:t>
                      </a:r>
                      <a:r>
                        <a:rPr lang="en-US" sz="1800" b="0" i="0" kern="1200" dirty="0" err="1" smtClean="0">
                          <a:solidFill>
                            <a:schemeClr val="dk1"/>
                          </a:solidFill>
                          <a:latin typeface="+mn-lt"/>
                          <a:ea typeface="+mn-ea"/>
                          <a:cs typeface="+mn-cs"/>
                        </a:rPr>
                        <a:t>pigmentosa</a:t>
                      </a:r>
                      <a:r>
                        <a:rPr lang="en-US" sz="1800" b="0" i="0" kern="1200" dirty="0" smtClean="0">
                          <a:solidFill>
                            <a:schemeClr val="dk1"/>
                          </a:solidFill>
                          <a:latin typeface="+mn-lt"/>
                          <a:ea typeface="+mn-ea"/>
                          <a:cs typeface="+mn-cs"/>
                        </a:rPr>
                        <a:t> </a:t>
                      </a:r>
                      <a:r>
                        <a:rPr lang="en-US" sz="1800" b="0" i="0" kern="1200" dirty="0" err="1" smtClean="0">
                          <a:solidFill>
                            <a:schemeClr val="dk1"/>
                          </a:solidFill>
                          <a:latin typeface="+mn-lt"/>
                          <a:ea typeface="+mn-ea"/>
                          <a:cs typeface="+mn-cs"/>
                        </a:rPr>
                        <a:t>chronica</a:t>
                      </a:r>
                      <a:r>
                        <a:rPr lang="en-US" sz="1800" b="0" i="0" kern="1200" dirty="0" smtClean="0">
                          <a:solidFill>
                            <a:schemeClr val="dk1"/>
                          </a:solidFill>
                          <a:latin typeface="+mn-lt"/>
                          <a:ea typeface="+mn-ea"/>
                          <a:cs typeface="+mn-cs"/>
                        </a:rPr>
                        <a:t> </a:t>
                      </a:r>
                      <a:r>
                        <a:rPr lang="en-US" sz="1800" b="0" i="0" kern="1200" dirty="0" err="1" smtClean="0">
                          <a:solidFill>
                            <a:schemeClr val="dk1"/>
                          </a:solidFill>
                          <a:latin typeface="+mn-lt"/>
                          <a:ea typeface="+mn-ea"/>
                          <a:cs typeface="+mn-cs"/>
                        </a:rPr>
                        <a:t>dermatoses</a:t>
                      </a:r>
                      <a:r>
                        <a:rPr lang="en-US" sz="1800" b="0" i="0" kern="1200" dirty="0" smtClean="0">
                          <a:solidFill>
                            <a:schemeClr val="dk1"/>
                          </a:solidFill>
                          <a:latin typeface="+mn-lt"/>
                          <a:ea typeface="+mn-ea"/>
                          <a:cs typeface="+mn-cs"/>
                        </a:rPr>
                        <a:t>, which can, as well, be considered alcoholism indicators.</a:t>
                      </a:r>
                      <a:r>
                        <a:rPr lang="en-IN" sz="1800" b="0" i="0" kern="1200" dirty="0" smtClean="0">
                          <a:solidFill>
                            <a:schemeClr val="dk1"/>
                          </a:solidFill>
                          <a:latin typeface="+mn-lt"/>
                          <a:ea typeface="+mn-ea"/>
                          <a:cs typeface="+mn-cs"/>
                        </a:rPr>
                        <a:t/>
                      </a:r>
                      <a:br>
                        <a:rPr lang="en-IN" sz="1800" b="0" i="0" kern="1200" dirty="0" smtClean="0">
                          <a:solidFill>
                            <a:schemeClr val="dk1"/>
                          </a:solidFill>
                          <a:latin typeface="+mn-lt"/>
                          <a:ea typeface="+mn-ea"/>
                          <a:cs typeface="+mn-cs"/>
                        </a:rPr>
                      </a:br>
                      <a:endParaRPr lang="en-IN" dirty="0"/>
                    </a:p>
                  </a:txBody>
                  <a:tcPr/>
                </a:tc>
              </a:tr>
            </a:tbl>
          </a:graphicData>
        </a:graphic>
      </p:graphicFrame>
      <p:sp>
        <p:nvSpPr>
          <p:cNvPr id="13314" name="Title 1"/>
          <p:cNvSpPr>
            <a:spLocks noGrp="1"/>
          </p:cNvSpPr>
          <p:nvPr>
            <p:ph type="title"/>
          </p:nvPr>
        </p:nvSpPr>
        <p:spPr>
          <a:xfrm>
            <a:off x="228600" y="304800"/>
            <a:ext cx="8347075" cy="1216025"/>
          </a:xfrm>
        </p:spPr>
        <p:txBody>
          <a:bodyPr>
            <a:normAutofit fontScale="90000"/>
          </a:bodyPr>
          <a:lstStyle/>
          <a:p>
            <a:pPr fontAlgn="auto">
              <a:spcAft>
                <a:spcPts val="0"/>
              </a:spcAft>
              <a:defRPr/>
            </a:pPr>
            <a:r>
              <a:rPr lang="en-US" smtClean="0">
                <a:ea typeface="ＭＳ Ｐゴシック" pitchFamily="34" charset="-128"/>
              </a:rPr>
              <a:t/>
            </a:r>
            <a:br>
              <a:rPr lang="en-US" smtClean="0">
                <a:ea typeface="ＭＳ Ｐゴシック" pitchFamily="34" charset="-128"/>
              </a:rPr>
            </a:br>
            <a:r>
              <a:rPr lang="en-IN" smtClean="0">
                <a:ea typeface="ＭＳ Ｐゴシック" pitchFamily="34" charset="-128"/>
              </a:rPr>
              <a:t/>
            </a:r>
            <a:br>
              <a:rPr lang="en-IN" smtClean="0">
                <a:ea typeface="ＭＳ Ｐゴシック" pitchFamily="34" charset="-128"/>
              </a:rPr>
            </a:br>
            <a:endParaRPr lang="en-IN" smtClean="0">
              <a:ea typeface="ＭＳ Ｐゴシック"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p:txBody>
          <a:bodyPr rtlCol="0">
            <a:normAutofit/>
          </a:bodyPr>
          <a:lstStyle/>
          <a:p>
            <a:pPr marL="365760" indent="-256032" fontAlgn="auto">
              <a:spcAft>
                <a:spcPts val="0"/>
              </a:spcAft>
              <a:buFont typeface="Arial" pitchFamily="34" charset="0"/>
              <a:buChar char="•"/>
              <a:defRPr/>
            </a:pPr>
            <a:r>
              <a:rPr lang="en-US" dirty="0" smtClean="0">
                <a:latin typeface="+mj-lt"/>
              </a:rPr>
              <a:t>Large amounts in </a:t>
            </a:r>
          </a:p>
          <a:p>
            <a:pPr marL="621792" lvl="1" fontAlgn="auto">
              <a:spcBef>
                <a:spcPts val="324"/>
              </a:spcBef>
              <a:spcAft>
                <a:spcPts val="0"/>
              </a:spcAft>
              <a:buFont typeface="Arial" pitchFamily="34" charset="0"/>
              <a:buChar char="–"/>
              <a:defRPr/>
            </a:pPr>
            <a:r>
              <a:rPr lang="en-US" sz="3200" dirty="0" smtClean="0">
                <a:latin typeface="+mj-lt"/>
              </a:rPr>
              <a:t>Dairy products</a:t>
            </a:r>
          </a:p>
          <a:p>
            <a:pPr marL="621792" lvl="1" fontAlgn="auto">
              <a:spcBef>
                <a:spcPts val="324"/>
              </a:spcBef>
              <a:spcAft>
                <a:spcPts val="0"/>
              </a:spcAft>
              <a:buFont typeface="Arial" pitchFamily="34" charset="0"/>
              <a:buChar char="–"/>
              <a:defRPr/>
            </a:pPr>
            <a:r>
              <a:rPr lang="en-US" sz="3200" dirty="0" smtClean="0">
                <a:latin typeface="+mj-lt"/>
              </a:rPr>
              <a:t>eggs</a:t>
            </a:r>
          </a:p>
          <a:p>
            <a:pPr marL="621792" lvl="1" fontAlgn="auto">
              <a:spcBef>
                <a:spcPts val="324"/>
              </a:spcBef>
              <a:spcAft>
                <a:spcPts val="0"/>
              </a:spcAft>
              <a:buFont typeface="Arial" pitchFamily="34" charset="0"/>
              <a:buChar char="–"/>
              <a:defRPr/>
            </a:pPr>
            <a:r>
              <a:rPr lang="en-US" sz="3200" dirty="0" smtClean="0">
                <a:latin typeface="+mj-lt"/>
              </a:rPr>
              <a:t>meats</a:t>
            </a:r>
          </a:p>
          <a:p>
            <a:pPr marL="365760" indent="-256032" fontAlgn="auto">
              <a:spcAft>
                <a:spcPts val="0"/>
              </a:spcAft>
              <a:buFont typeface="Arial" pitchFamily="34" charset="0"/>
              <a:buChar char="•"/>
              <a:defRPr/>
            </a:pPr>
            <a:r>
              <a:rPr lang="en-US" dirty="0" smtClean="0">
                <a:latin typeface="+mj-lt"/>
              </a:rPr>
              <a:t>Small amounts in</a:t>
            </a:r>
          </a:p>
          <a:p>
            <a:pPr marL="621792" lvl="1" fontAlgn="auto">
              <a:spcBef>
                <a:spcPts val="324"/>
              </a:spcBef>
              <a:spcAft>
                <a:spcPts val="0"/>
              </a:spcAft>
              <a:buFont typeface="Arial" pitchFamily="34" charset="0"/>
              <a:buChar char="–"/>
              <a:defRPr/>
            </a:pPr>
            <a:r>
              <a:rPr lang="en-US" sz="3200" dirty="0" smtClean="0">
                <a:latin typeface="+mj-lt"/>
              </a:rPr>
              <a:t>leafy green vegetables</a:t>
            </a:r>
          </a:p>
          <a:p>
            <a:pPr marL="621792" lvl="1" fontAlgn="auto">
              <a:spcBef>
                <a:spcPts val="324"/>
              </a:spcBef>
              <a:spcAft>
                <a:spcPts val="0"/>
              </a:spcAft>
              <a:buFont typeface="Arial" pitchFamily="34" charset="0"/>
              <a:buChar char="–"/>
              <a:defRPr/>
            </a:pPr>
            <a:r>
              <a:rPr lang="en-US" sz="3200" dirty="0" smtClean="0">
                <a:latin typeface="+mj-lt"/>
              </a:rPr>
              <a:t>enriched grains</a:t>
            </a:r>
          </a:p>
        </p:txBody>
      </p:sp>
      <p:sp>
        <p:nvSpPr>
          <p:cNvPr id="21506" name="Rectangle 2"/>
          <p:cNvSpPr>
            <a:spLocks noGrp="1" noChangeArrowheads="1"/>
          </p:cNvSpPr>
          <p:nvPr>
            <p:ph type="title"/>
          </p:nvPr>
        </p:nvSpPr>
        <p:spPr>
          <a:xfrm>
            <a:off x="457200" y="704850"/>
            <a:ext cx="8229600" cy="938213"/>
          </a:xfrm>
        </p:spPr>
        <p:txBody>
          <a:bodyPr/>
          <a:lstStyle/>
          <a:p>
            <a:pPr fontAlgn="auto">
              <a:spcAft>
                <a:spcPts val="0"/>
              </a:spcAft>
              <a:defRPr/>
            </a:pPr>
            <a:r>
              <a:rPr lang="en-US" smtClean="0"/>
              <a:t>Sources</a:t>
            </a:r>
          </a:p>
        </p:txBody>
      </p:sp>
      <p:pic>
        <p:nvPicPr>
          <p:cNvPr id="28676" name="Picture 5" descr="C:\My Documents\B-2.gif"/>
          <p:cNvPicPr>
            <a:picLocks noChangeAspect="1" noChangeArrowheads="1"/>
          </p:cNvPicPr>
          <p:nvPr/>
        </p:nvPicPr>
        <p:blipFill>
          <a:blip r:embed="rId2"/>
          <a:srcRect/>
          <a:stretch>
            <a:fillRect/>
          </a:stretch>
        </p:blipFill>
        <p:spPr bwMode="auto">
          <a:xfrm>
            <a:off x="5286375" y="1000125"/>
            <a:ext cx="2819400" cy="19288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sz="half" idx="1"/>
          </p:nvPr>
        </p:nvSpPr>
        <p:spPr>
          <a:xfrm>
            <a:off x="1676400" y="1752600"/>
            <a:ext cx="3048000" cy="4038600"/>
          </a:xfrm>
        </p:spPr>
        <p:txBody>
          <a:bodyPr rtlCol="0">
            <a:normAutofit/>
          </a:bodyPr>
          <a:lstStyle/>
          <a:p>
            <a:pPr marL="365760" indent="-256032" algn="just" fontAlgn="auto">
              <a:spcAft>
                <a:spcPts val="0"/>
              </a:spcAft>
              <a:buFont typeface="Arial" pitchFamily="34" charset="0"/>
              <a:buChar char="•"/>
              <a:defRPr/>
            </a:pPr>
            <a:r>
              <a:rPr lang="en-US" dirty="0" smtClean="0">
                <a:latin typeface="+mj-lt"/>
              </a:rPr>
              <a:t>Men 	</a:t>
            </a:r>
          </a:p>
          <a:p>
            <a:pPr marL="365760" indent="-256032" algn="just" fontAlgn="auto">
              <a:spcAft>
                <a:spcPts val="0"/>
              </a:spcAft>
              <a:buFont typeface="Monotype Sorts" pitchFamily="2" charset="2"/>
              <a:buNone/>
              <a:defRPr/>
            </a:pPr>
            <a:r>
              <a:rPr lang="en-US" dirty="0" smtClean="0">
                <a:latin typeface="+mj-lt"/>
              </a:rPr>
              <a:t>    1.5 mg/day</a:t>
            </a:r>
          </a:p>
          <a:p>
            <a:pPr marL="365760" indent="-256032" algn="just" fontAlgn="auto">
              <a:spcAft>
                <a:spcPts val="0"/>
              </a:spcAft>
              <a:buFont typeface="Arial" pitchFamily="34" charset="0"/>
              <a:buChar char="•"/>
              <a:defRPr/>
            </a:pPr>
            <a:r>
              <a:rPr lang="en-US" dirty="0" smtClean="0">
                <a:latin typeface="+mj-lt"/>
              </a:rPr>
              <a:t>Women </a:t>
            </a:r>
          </a:p>
          <a:p>
            <a:pPr marL="365760" indent="-256032" algn="just" fontAlgn="auto">
              <a:spcAft>
                <a:spcPts val="0"/>
              </a:spcAft>
              <a:buFont typeface="Monotype Sorts" pitchFamily="2" charset="2"/>
              <a:buNone/>
              <a:defRPr/>
            </a:pPr>
            <a:r>
              <a:rPr lang="en-US" dirty="0" smtClean="0">
                <a:latin typeface="+mj-lt"/>
              </a:rPr>
              <a:t>    1.0 mg/day</a:t>
            </a:r>
          </a:p>
          <a:p>
            <a:pPr marL="365760" indent="-256032" algn="just" fontAlgn="auto">
              <a:spcAft>
                <a:spcPts val="0"/>
              </a:spcAft>
              <a:buFont typeface="Monotype Sorts" pitchFamily="2" charset="2"/>
              <a:buNone/>
              <a:defRPr/>
            </a:pPr>
            <a:endParaRPr lang="en-US" dirty="0" smtClean="0">
              <a:latin typeface="+mj-lt"/>
            </a:endParaRPr>
          </a:p>
          <a:p>
            <a:pPr marL="365760" indent="-256032" algn="just" fontAlgn="auto">
              <a:spcAft>
                <a:spcPts val="0"/>
              </a:spcAft>
              <a:buFont typeface="Monotype Sorts" pitchFamily="2" charset="2"/>
              <a:buNone/>
              <a:defRPr/>
            </a:pPr>
            <a:r>
              <a:rPr lang="en-US" i="1" dirty="0" smtClean="0">
                <a:solidFill>
                  <a:srgbClr val="00B050"/>
                </a:solidFill>
                <a:latin typeface="+mj-lt"/>
              </a:rPr>
              <a:t> Additional 0.2 </a:t>
            </a:r>
          </a:p>
          <a:p>
            <a:pPr marL="365760" indent="-256032" algn="just" fontAlgn="auto">
              <a:spcAft>
                <a:spcPts val="0"/>
              </a:spcAft>
              <a:buFont typeface="Monotype Sorts" pitchFamily="2" charset="2"/>
              <a:buNone/>
              <a:defRPr/>
            </a:pPr>
            <a:r>
              <a:rPr lang="en-US" i="1" dirty="0" smtClean="0">
                <a:solidFill>
                  <a:srgbClr val="00B050"/>
                </a:solidFill>
                <a:latin typeface="+mj-lt"/>
              </a:rPr>
              <a:t>During pregnancy and lactation </a:t>
            </a:r>
          </a:p>
        </p:txBody>
      </p:sp>
      <p:sp>
        <p:nvSpPr>
          <p:cNvPr id="22530" name="Rectangle 2"/>
          <p:cNvSpPr>
            <a:spLocks noGrp="1" noChangeArrowheads="1"/>
          </p:cNvSpPr>
          <p:nvPr>
            <p:ph type="title"/>
          </p:nvPr>
        </p:nvSpPr>
        <p:spPr>
          <a:xfrm>
            <a:off x="457200" y="704850"/>
            <a:ext cx="8229600" cy="866775"/>
          </a:xfrm>
        </p:spPr>
        <p:txBody>
          <a:bodyPr/>
          <a:lstStyle/>
          <a:p>
            <a:pPr fontAlgn="auto">
              <a:spcAft>
                <a:spcPts val="0"/>
              </a:spcAft>
              <a:defRPr/>
            </a:pPr>
            <a:r>
              <a:rPr lang="en-US" smtClean="0"/>
              <a:t>Recommendations</a:t>
            </a:r>
          </a:p>
        </p:txBody>
      </p:sp>
      <p:pic>
        <p:nvPicPr>
          <p:cNvPr id="29700" name="Picture 5" descr="C:\My Documents\B-2.gif"/>
          <p:cNvPicPr>
            <a:picLocks noChangeAspect="1" noChangeArrowheads="1"/>
          </p:cNvPicPr>
          <p:nvPr/>
        </p:nvPicPr>
        <p:blipFill>
          <a:blip r:embed="rId2"/>
          <a:srcRect/>
          <a:stretch>
            <a:fillRect/>
          </a:stretch>
        </p:blipFill>
        <p:spPr bwMode="auto">
          <a:xfrm>
            <a:off x="5072063" y="1357313"/>
            <a:ext cx="2819400" cy="2214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p:txBody>
          <a:bodyPr/>
          <a:lstStyle/>
          <a:p>
            <a:endParaRPr lang="en-US" smtClean="0">
              <a:latin typeface="Verdana" pitchFamily="34" charset="0"/>
            </a:endParaRPr>
          </a:p>
        </p:txBody>
      </p:sp>
      <p:sp>
        <p:nvSpPr>
          <p:cNvPr id="23554" name="Rectangle 2"/>
          <p:cNvSpPr>
            <a:spLocks noGrp="1" noChangeArrowheads="1"/>
          </p:cNvSpPr>
          <p:nvPr>
            <p:ph type="title"/>
          </p:nvPr>
        </p:nvSpPr>
        <p:spPr>
          <a:xfrm>
            <a:off x="685800" y="-76200"/>
            <a:ext cx="7772400" cy="1143000"/>
          </a:xfrm>
        </p:spPr>
        <p:txBody>
          <a:bodyPr/>
          <a:lstStyle/>
          <a:p>
            <a:pPr fontAlgn="auto">
              <a:spcAft>
                <a:spcPts val="0"/>
              </a:spcAft>
              <a:defRPr/>
            </a:pPr>
            <a:r>
              <a:rPr lang="en-US" sz="5400" smtClean="0">
                <a:latin typeface="Verdana" pitchFamily="1" charset="0"/>
              </a:rPr>
              <a:t>Riboflavin</a:t>
            </a:r>
            <a:endParaRPr lang="en-US" smtClean="0"/>
          </a:p>
        </p:txBody>
      </p:sp>
      <p:pic>
        <p:nvPicPr>
          <p:cNvPr id="30724" name="Picture 6" descr="C:\Files\Projects\UN10e\MMMgr\01Images\Chapter 10\fig10_04.gif"/>
          <p:cNvPicPr>
            <a:picLocks noChangeAspect="1" noChangeArrowheads="1"/>
          </p:cNvPicPr>
          <p:nvPr/>
        </p:nvPicPr>
        <p:blipFill>
          <a:blip r:embed="rId2"/>
          <a:srcRect/>
          <a:stretch>
            <a:fillRect/>
          </a:stretch>
        </p:blipFill>
        <p:spPr bwMode="auto">
          <a:xfrm>
            <a:off x="214313" y="892175"/>
            <a:ext cx="8643937" cy="5680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rtlCol="0">
            <a:normAutofit/>
          </a:bodyPr>
          <a:lstStyle/>
          <a:p>
            <a:pPr marL="365760" indent="-256032" fontAlgn="auto">
              <a:spcAft>
                <a:spcPts val="0"/>
              </a:spcAft>
              <a:buFont typeface="Arial" pitchFamily="34" charset="0"/>
              <a:buChar char="•"/>
              <a:defRPr/>
            </a:pPr>
            <a:r>
              <a:rPr lang="en-US" sz="3000" dirty="0" smtClean="0">
                <a:latin typeface="+mj-lt"/>
              </a:rPr>
              <a:t>Important in:</a:t>
            </a:r>
          </a:p>
          <a:p>
            <a:pPr marL="621792" lvl="1" fontAlgn="auto">
              <a:spcBef>
                <a:spcPts val="324"/>
              </a:spcBef>
              <a:spcAft>
                <a:spcPts val="0"/>
              </a:spcAft>
              <a:buFont typeface="Arial" pitchFamily="34" charset="0"/>
              <a:buChar char="–"/>
              <a:defRPr/>
            </a:pPr>
            <a:r>
              <a:rPr lang="en-US" sz="3000" dirty="0" smtClean="0">
                <a:latin typeface="+mj-lt"/>
              </a:rPr>
              <a:t>energy production</a:t>
            </a:r>
          </a:p>
          <a:p>
            <a:pPr marL="621792" lvl="1" fontAlgn="auto">
              <a:spcBef>
                <a:spcPts val="324"/>
              </a:spcBef>
              <a:spcAft>
                <a:spcPts val="0"/>
              </a:spcAft>
              <a:buFont typeface="Arial" pitchFamily="34" charset="0"/>
              <a:buChar char="–"/>
              <a:defRPr/>
            </a:pPr>
            <a:r>
              <a:rPr lang="en-US" sz="3000" dirty="0" smtClean="0">
                <a:latin typeface="+mj-lt"/>
              </a:rPr>
              <a:t>carbohydrate, fat and protein metabolism</a:t>
            </a:r>
          </a:p>
          <a:p>
            <a:pPr marL="621792" lvl="1" fontAlgn="auto">
              <a:spcBef>
                <a:spcPts val="324"/>
              </a:spcBef>
              <a:spcAft>
                <a:spcPts val="0"/>
              </a:spcAft>
              <a:buFont typeface="Arial" pitchFamily="34" charset="0"/>
              <a:buChar char="–"/>
              <a:defRPr/>
            </a:pPr>
            <a:r>
              <a:rPr lang="en-US" sz="3000" dirty="0" smtClean="0">
                <a:latin typeface="+mj-lt"/>
              </a:rPr>
              <a:t>formation of antibodies and red blood cells</a:t>
            </a:r>
          </a:p>
          <a:p>
            <a:pPr marL="621792" lvl="1" fontAlgn="auto">
              <a:spcBef>
                <a:spcPts val="324"/>
              </a:spcBef>
              <a:spcAft>
                <a:spcPts val="0"/>
              </a:spcAft>
              <a:buFont typeface="Arial" pitchFamily="34" charset="0"/>
              <a:buChar char="–"/>
              <a:defRPr/>
            </a:pPr>
            <a:r>
              <a:rPr lang="en-US" sz="3000" dirty="0" smtClean="0">
                <a:latin typeface="+mj-lt"/>
              </a:rPr>
              <a:t>cell respiration</a:t>
            </a:r>
          </a:p>
          <a:p>
            <a:pPr marL="621792" lvl="1" fontAlgn="auto">
              <a:spcBef>
                <a:spcPts val="324"/>
              </a:spcBef>
              <a:spcAft>
                <a:spcPts val="0"/>
              </a:spcAft>
              <a:buFont typeface="Arial" pitchFamily="34" charset="0"/>
              <a:buChar char="–"/>
              <a:defRPr/>
            </a:pPr>
            <a:r>
              <a:rPr lang="en-US" sz="3000" dirty="0" smtClean="0">
                <a:latin typeface="+mj-lt"/>
              </a:rPr>
              <a:t>maintenance of good vision, skin, nails and hair</a:t>
            </a:r>
          </a:p>
          <a:p>
            <a:pPr marL="621792" lvl="1" fontAlgn="auto">
              <a:spcBef>
                <a:spcPts val="324"/>
              </a:spcBef>
              <a:spcAft>
                <a:spcPts val="0"/>
              </a:spcAft>
              <a:buFont typeface="Arial" pitchFamily="34" charset="0"/>
              <a:buChar char="–"/>
              <a:defRPr/>
            </a:pPr>
            <a:r>
              <a:rPr lang="en-US" sz="3000" dirty="0" smtClean="0">
                <a:latin typeface="+mj-lt"/>
              </a:rPr>
              <a:t>alleviating eye fatigue</a:t>
            </a:r>
          </a:p>
        </p:txBody>
      </p:sp>
      <p:sp>
        <p:nvSpPr>
          <p:cNvPr id="24578" name="Rectangle 2"/>
          <p:cNvSpPr>
            <a:spLocks noGrp="1" noChangeArrowheads="1"/>
          </p:cNvSpPr>
          <p:nvPr>
            <p:ph type="title"/>
          </p:nvPr>
        </p:nvSpPr>
        <p:spPr>
          <a:xfrm>
            <a:off x="457200" y="704850"/>
            <a:ext cx="8229600" cy="938213"/>
          </a:xfrm>
        </p:spPr>
        <p:txBody>
          <a:bodyPr/>
          <a:lstStyle/>
          <a:p>
            <a:pPr fontAlgn="auto">
              <a:spcAft>
                <a:spcPts val="0"/>
              </a:spcAft>
              <a:defRPr/>
            </a:pPr>
            <a:r>
              <a:rPr lang="en-US" smtClean="0"/>
              <a:t>FUNCTIONS</a:t>
            </a:r>
          </a:p>
        </p:txBody>
      </p:sp>
      <p:pic>
        <p:nvPicPr>
          <p:cNvPr id="31748" name="Picture 5" descr="C:\My Documents\B-2.gif"/>
          <p:cNvPicPr>
            <a:picLocks noChangeAspect="1" noChangeArrowheads="1"/>
          </p:cNvPicPr>
          <p:nvPr/>
        </p:nvPicPr>
        <p:blipFill>
          <a:blip r:embed="rId2"/>
          <a:srcRect/>
          <a:stretch>
            <a:fillRect/>
          </a:stretch>
        </p:blipFill>
        <p:spPr bwMode="auto">
          <a:xfrm>
            <a:off x="5072063" y="714375"/>
            <a:ext cx="2819400" cy="19288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285750" y="1935163"/>
            <a:ext cx="8401050" cy="4389437"/>
          </a:xfrm>
        </p:spPr>
        <p:txBody>
          <a:bodyPr rtlCol="0">
            <a:normAutofit/>
          </a:bodyPr>
          <a:lstStyle/>
          <a:p>
            <a:pPr marL="365760" indent="-256032" fontAlgn="auto">
              <a:spcAft>
                <a:spcPts val="0"/>
              </a:spcAft>
              <a:buFont typeface="Arial" pitchFamily="34" charset="0"/>
              <a:buChar char="•"/>
              <a:defRPr/>
            </a:pPr>
            <a:endParaRPr lang="en-US" sz="2800" dirty="0" smtClean="0">
              <a:latin typeface="+mj-lt"/>
            </a:endParaRPr>
          </a:p>
          <a:p>
            <a:pPr marL="365760" indent="-256032" fontAlgn="auto">
              <a:spcAft>
                <a:spcPts val="0"/>
              </a:spcAft>
              <a:buFont typeface="Arial" pitchFamily="34" charset="0"/>
              <a:buChar char="•"/>
              <a:defRPr/>
            </a:pPr>
            <a:r>
              <a:rPr lang="en-US" sz="2800" dirty="0" smtClean="0">
                <a:latin typeface="+mj-lt"/>
              </a:rPr>
              <a:t>Itching and burning eyes</a:t>
            </a:r>
          </a:p>
          <a:p>
            <a:pPr marL="365760" indent="-256032" fontAlgn="auto">
              <a:spcAft>
                <a:spcPts val="0"/>
              </a:spcAft>
              <a:buFont typeface="Arial" pitchFamily="34" charset="0"/>
              <a:buChar char="•"/>
              <a:defRPr/>
            </a:pPr>
            <a:r>
              <a:rPr lang="en-US" sz="2800" dirty="0" smtClean="0">
                <a:latin typeface="+mj-lt"/>
              </a:rPr>
              <a:t>Cracks and sores in mouth and lips</a:t>
            </a:r>
          </a:p>
          <a:p>
            <a:pPr marL="365760" indent="-256032" fontAlgn="auto">
              <a:spcAft>
                <a:spcPts val="0"/>
              </a:spcAft>
              <a:buFont typeface="Arial" pitchFamily="34" charset="0"/>
              <a:buChar char="•"/>
              <a:defRPr/>
            </a:pPr>
            <a:r>
              <a:rPr lang="en-US" sz="2800" dirty="0" smtClean="0">
                <a:latin typeface="+mj-lt"/>
              </a:rPr>
              <a:t>Bloodshot eyes</a:t>
            </a:r>
          </a:p>
          <a:p>
            <a:pPr marL="365760" indent="-256032" fontAlgn="auto">
              <a:spcAft>
                <a:spcPts val="0"/>
              </a:spcAft>
              <a:buFont typeface="Arial" pitchFamily="34" charset="0"/>
              <a:buChar char="•"/>
              <a:defRPr/>
            </a:pPr>
            <a:r>
              <a:rPr lang="en-US" sz="2800" dirty="0" smtClean="0">
                <a:latin typeface="+mj-lt"/>
              </a:rPr>
              <a:t>Dermatitis</a:t>
            </a:r>
          </a:p>
          <a:p>
            <a:pPr marL="365760" indent="-256032" fontAlgn="auto">
              <a:spcAft>
                <a:spcPts val="0"/>
              </a:spcAft>
              <a:buFont typeface="Arial" pitchFamily="34" charset="0"/>
              <a:buChar char="•"/>
              <a:defRPr/>
            </a:pPr>
            <a:r>
              <a:rPr lang="en-US" sz="2800" dirty="0" smtClean="0">
                <a:latin typeface="+mj-lt"/>
              </a:rPr>
              <a:t>Oily skin</a:t>
            </a:r>
          </a:p>
          <a:p>
            <a:pPr marL="365760" indent="-256032" fontAlgn="auto">
              <a:spcAft>
                <a:spcPts val="0"/>
              </a:spcAft>
              <a:buFont typeface="Arial" pitchFamily="34" charset="0"/>
              <a:buChar char="•"/>
              <a:defRPr/>
            </a:pPr>
            <a:r>
              <a:rPr lang="en-US" sz="2800" dirty="0" smtClean="0">
                <a:latin typeface="+mj-lt"/>
              </a:rPr>
              <a:t>Digestive disturbances</a:t>
            </a:r>
          </a:p>
        </p:txBody>
      </p:sp>
      <p:sp>
        <p:nvSpPr>
          <p:cNvPr id="25602" name="Rectangle 2"/>
          <p:cNvSpPr>
            <a:spLocks noGrp="1" noChangeArrowheads="1"/>
          </p:cNvSpPr>
          <p:nvPr>
            <p:ph type="title"/>
          </p:nvPr>
        </p:nvSpPr>
        <p:spPr>
          <a:xfrm>
            <a:off x="457200" y="704850"/>
            <a:ext cx="8229600" cy="795338"/>
          </a:xfrm>
        </p:spPr>
        <p:txBody>
          <a:bodyPr/>
          <a:lstStyle/>
          <a:p>
            <a:pPr fontAlgn="auto">
              <a:spcAft>
                <a:spcPts val="0"/>
              </a:spcAft>
              <a:defRPr/>
            </a:pPr>
            <a:r>
              <a:rPr lang="en-US" smtClean="0"/>
              <a:t>B-2 Deficiency</a:t>
            </a:r>
          </a:p>
        </p:txBody>
      </p:sp>
      <p:pic>
        <p:nvPicPr>
          <p:cNvPr id="32772" name="Picture 5" descr="C:\My Documents\B-2.gif"/>
          <p:cNvPicPr>
            <a:picLocks noChangeAspect="1" noChangeArrowheads="1"/>
          </p:cNvPicPr>
          <p:nvPr/>
        </p:nvPicPr>
        <p:blipFill>
          <a:blip r:embed="rId2"/>
          <a:srcRect/>
          <a:stretch>
            <a:fillRect/>
          </a:stretch>
        </p:blipFill>
        <p:spPr bwMode="auto">
          <a:xfrm>
            <a:off x="5357813" y="928688"/>
            <a:ext cx="2819400" cy="1857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4" descr="09CO"/>
          <p:cNvSpPr txBox="1">
            <a:spLocks noChangeArrowheads="1"/>
          </p:cNvSpPr>
          <p:nvPr/>
        </p:nvSpPr>
        <p:spPr bwMode="auto">
          <a:xfrm>
            <a:off x="228600" y="228600"/>
            <a:ext cx="8763000" cy="2832100"/>
          </a:xfrm>
          <a:prstGeom prst="rect">
            <a:avLst/>
          </a:prstGeom>
          <a:noFill/>
          <a:ln w="19050">
            <a:noFill/>
            <a:miter lim="800000"/>
            <a:headEnd/>
            <a:tailEnd/>
          </a:ln>
        </p:spPr>
        <p:txBody>
          <a:bodyPr>
            <a:spAutoFit/>
          </a:bodyPr>
          <a:lstStyle/>
          <a:p>
            <a:pPr>
              <a:spcBef>
                <a:spcPct val="50000"/>
              </a:spcBef>
            </a:pPr>
            <a:r>
              <a:rPr lang="en-US" sz="2800"/>
              <a:t>Deficiency</a:t>
            </a:r>
          </a:p>
          <a:p>
            <a:pPr lvl="1">
              <a:spcBef>
                <a:spcPct val="50000"/>
              </a:spcBef>
              <a:buFontTx/>
              <a:buChar char="•"/>
            </a:pPr>
            <a:r>
              <a:rPr lang="en-US" sz="2000"/>
              <a:t>Ariboflavinosis</a:t>
            </a:r>
          </a:p>
          <a:p>
            <a:pPr lvl="2" indent="-169863">
              <a:spcBef>
                <a:spcPct val="50000"/>
              </a:spcBef>
              <a:buFontTx/>
              <a:buChar char="•"/>
            </a:pPr>
            <a:r>
              <a:rPr lang="en-US" sz="2000"/>
              <a:t>Cheliosis, angular stomatitis, magenta tongue, </a:t>
            </a:r>
          </a:p>
          <a:p>
            <a:pPr lvl="2" indent="-169863">
              <a:spcBef>
                <a:spcPct val="50000"/>
              </a:spcBef>
              <a:buFontTx/>
              <a:buChar char="•"/>
            </a:pPr>
            <a:r>
              <a:rPr lang="en-US" sz="2000"/>
              <a:t>vascularization of the cornea</a:t>
            </a:r>
          </a:p>
          <a:p>
            <a:pPr lvl="2" indent="-169863">
              <a:spcBef>
                <a:spcPct val="50000"/>
              </a:spcBef>
              <a:buFontTx/>
              <a:buChar char="•"/>
            </a:pPr>
            <a:r>
              <a:rPr lang="en-US" sz="2000"/>
              <a:t>Normochromic normocytic anemia</a:t>
            </a:r>
          </a:p>
          <a:p>
            <a:pPr lvl="1">
              <a:spcBef>
                <a:spcPct val="50000"/>
              </a:spcBef>
              <a:buFontTx/>
              <a:buChar char="•"/>
            </a:pPr>
            <a:r>
              <a:rPr lang="en-US" sz="2000"/>
              <a:t>Preeclampsia</a:t>
            </a:r>
          </a:p>
        </p:txBody>
      </p:sp>
      <p:pic>
        <p:nvPicPr>
          <p:cNvPr id="33795" name="Picture 6" descr="13b"/>
          <p:cNvPicPr>
            <a:picLocks noChangeAspect="1" noChangeArrowheads="1"/>
          </p:cNvPicPr>
          <p:nvPr/>
        </p:nvPicPr>
        <p:blipFill>
          <a:blip r:embed="rId3"/>
          <a:srcRect l="30000"/>
          <a:stretch>
            <a:fillRect/>
          </a:stretch>
        </p:blipFill>
        <p:spPr bwMode="auto">
          <a:xfrm>
            <a:off x="228600" y="2971800"/>
            <a:ext cx="2667000" cy="3152775"/>
          </a:xfrm>
          <a:prstGeom prst="rect">
            <a:avLst/>
          </a:prstGeom>
          <a:noFill/>
          <a:ln w="9525">
            <a:noFill/>
            <a:miter lim="800000"/>
            <a:headEnd/>
            <a:tailEnd/>
          </a:ln>
        </p:spPr>
      </p:pic>
      <p:pic>
        <p:nvPicPr>
          <p:cNvPr id="33796" name="Picture 8" descr="41b"/>
          <p:cNvPicPr>
            <a:picLocks noChangeAspect="1" noChangeArrowheads="1"/>
          </p:cNvPicPr>
          <p:nvPr/>
        </p:nvPicPr>
        <p:blipFill>
          <a:blip r:embed="rId4"/>
          <a:srcRect/>
          <a:stretch>
            <a:fillRect/>
          </a:stretch>
        </p:blipFill>
        <p:spPr bwMode="auto">
          <a:xfrm>
            <a:off x="2743200" y="3228975"/>
            <a:ext cx="3810000" cy="3629025"/>
          </a:xfrm>
          <a:prstGeom prst="rect">
            <a:avLst/>
          </a:prstGeom>
          <a:noFill/>
          <a:ln w="9525">
            <a:noFill/>
            <a:miter lim="800000"/>
            <a:headEnd/>
            <a:tailEnd/>
          </a:ln>
        </p:spPr>
      </p:pic>
      <p:pic>
        <p:nvPicPr>
          <p:cNvPr id="33797" name="Picture 10" descr="cornealneo.JPG (3231 bytes)"/>
          <p:cNvPicPr>
            <a:picLocks noChangeAspect="1" noChangeArrowheads="1"/>
          </p:cNvPicPr>
          <p:nvPr/>
        </p:nvPicPr>
        <p:blipFill>
          <a:blip r:embed="rId5"/>
          <a:srcRect/>
          <a:stretch>
            <a:fillRect/>
          </a:stretch>
        </p:blipFill>
        <p:spPr bwMode="auto">
          <a:xfrm>
            <a:off x="6705600" y="2209800"/>
            <a:ext cx="2046288"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p:txBody>
          <a:bodyPr rtlCol="0">
            <a:normAutofit/>
          </a:bodyPr>
          <a:lstStyle/>
          <a:p>
            <a:pPr marL="365760" indent="-256032" fontAlgn="auto">
              <a:spcAft>
                <a:spcPts val="0"/>
              </a:spcAft>
              <a:buFont typeface="Arial" pitchFamily="34" charset="0"/>
              <a:buChar char="•"/>
              <a:defRPr/>
            </a:pPr>
            <a:r>
              <a:rPr lang="en-US" dirty="0" smtClean="0">
                <a:latin typeface="+mj-lt"/>
              </a:rPr>
              <a:t>People with cataracts</a:t>
            </a:r>
          </a:p>
          <a:p>
            <a:pPr marL="365760" indent="-256032" fontAlgn="auto">
              <a:spcAft>
                <a:spcPts val="0"/>
              </a:spcAft>
              <a:buFont typeface="Arial" pitchFamily="34" charset="0"/>
              <a:buChar char="•"/>
              <a:defRPr/>
            </a:pPr>
            <a:r>
              <a:rPr lang="en-US" dirty="0" smtClean="0">
                <a:latin typeface="+mj-lt"/>
              </a:rPr>
              <a:t>People with Sickle Cell Anemia</a:t>
            </a:r>
          </a:p>
          <a:p>
            <a:pPr marL="365760" indent="-256032" fontAlgn="auto">
              <a:spcAft>
                <a:spcPts val="0"/>
              </a:spcAft>
              <a:buFont typeface="Arial" pitchFamily="34" charset="0"/>
              <a:buChar char="•"/>
              <a:defRPr/>
            </a:pPr>
            <a:r>
              <a:rPr lang="en-US" dirty="0" smtClean="0">
                <a:latin typeface="+mj-lt"/>
              </a:rPr>
              <a:t>Alcoholics</a:t>
            </a:r>
          </a:p>
        </p:txBody>
      </p:sp>
      <p:sp>
        <p:nvSpPr>
          <p:cNvPr id="27650" name="Rectangle 2"/>
          <p:cNvSpPr>
            <a:spLocks noGrp="1" noChangeArrowheads="1"/>
          </p:cNvSpPr>
          <p:nvPr>
            <p:ph type="title"/>
          </p:nvPr>
        </p:nvSpPr>
        <p:spPr/>
        <p:txBody>
          <a:bodyPr/>
          <a:lstStyle/>
          <a:p>
            <a:pPr fontAlgn="auto">
              <a:spcAft>
                <a:spcPts val="0"/>
              </a:spcAft>
              <a:defRPr/>
            </a:pPr>
            <a:r>
              <a:rPr lang="en-US" smtClean="0"/>
              <a:t>Who’s at Risk?</a:t>
            </a:r>
          </a:p>
        </p:txBody>
      </p:sp>
      <p:sp>
        <p:nvSpPr>
          <p:cNvPr id="30724" name="Rectangle 3"/>
          <p:cNvSpPr>
            <a:spLocks noChangeArrowheads="1"/>
          </p:cNvSpPr>
          <p:nvPr/>
        </p:nvSpPr>
        <p:spPr bwMode="auto">
          <a:xfrm>
            <a:off x="714375" y="4000500"/>
            <a:ext cx="7572375" cy="523875"/>
          </a:xfrm>
          <a:prstGeom prst="rect">
            <a:avLst/>
          </a:prstGeom>
          <a:noFill/>
          <a:ln w="9525">
            <a:noFill/>
            <a:miter lim="800000"/>
            <a:headEnd/>
            <a:tailEnd/>
          </a:ln>
        </p:spPr>
        <p:txBody>
          <a:bodyPr>
            <a:spAutoFit/>
          </a:bodyPr>
          <a:lstStyle/>
          <a:p>
            <a:pPr>
              <a:defRPr/>
            </a:pPr>
            <a:r>
              <a:rPr lang="en-US" sz="2800" i="1" dirty="0">
                <a:solidFill>
                  <a:srgbClr val="00B050"/>
                </a:solidFill>
                <a:latin typeface="+mj-lt"/>
                <a:cs typeface="Arial" charset="0"/>
              </a:rPr>
              <a:t>B-2 is nontoxic at supplemental and dietary levels.</a:t>
            </a:r>
          </a:p>
        </p:txBody>
      </p:sp>
      <p:pic>
        <p:nvPicPr>
          <p:cNvPr id="34821" name="Picture 5" descr="C:\My Documents\B-2.gif"/>
          <p:cNvPicPr>
            <a:picLocks noChangeAspect="1" noChangeArrowheads="1"/>
          </p:cNvPicPr>
          <p:nvPr/>
        </p:nvPicPr>
        <p:blipFill>
          <a:blip r:embed="rId2"/>
          <a:srcRect/>
          <a:stretch>
            <a:fillRect/>
          </a:stretch>
        </p:blipFill>
        <p:spPr bwMode="auto">
          <a:xfrm>
            <a:off x="5786438" y="642938"/>
            <a:ext cx="2819400" cy="2000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710</Words>
  <Application>Microsoft Office PowerPoint</Application>
  <PresentationFormat>On-screen Show (4:3)</PresentationFormat>
  <Paragraphs>122</Paragraphs>
  <Slides>22</Slides>
  <Notes>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Riboflavin and Vit B3</vt:lpstr>
      <vt:lpstr>Riboflavin B-2</vt:lpstr>
      <vt:lpstr>Sources</vt:lpstr>
      <vt:lpstr>Recommendations</vt:lpstr>
      <vt:lpstr>Riboflavin</vt:lpstr>
      <vt:lpstr>FUNCTIONS</vt:lpstr>
      <vt:lpstr>B-2 Deficiency</vt:lpstr>
      <vt:lpstr>Slide 8</vt:lpstr>
      <vt:lpstr>Who’s at Risk?</vt:lpstr>
      <vt:lpstr>Niacin  B3 </vt:lpstr>
      <vt:lpstr>      Sources</vt:lpstr>
      <vt:lpstr>NIACIN</vt:lpstr>
      <vt:lpstr>Recommendations</vt:lpstr>
      <vt:lpstr>Who’s at Risk?</vt:lpstr>
      <vt:lpstr>FUNCTIONS</vt:lpstr>
      <vt:lpstr>B-3 Deficiency</vt:lpstr>
      <vt:lpstr>Slide 17</vt:lpstr>
      <vt:lpstr>Pellagra</vt:lpstr>
      <vt:lpstr>Slide 19</vt:lpstr>
      <vt:lpstr>Niacin</vt:lpstr>
      <vt:lpstr>Who’s at Risk?</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Riboflavin and Vit B3</dc:title>
  <dc:creator/>
  <cp:lastModifiedBy>user_2</cp:lastModifiedBy>
  <cp:revision>1</cp:revision>
  <dcterms:created xsi:type="dcterms:W3CDTF">2006-08-16T00:00:00Z</dcterms:created>
  <dcterms:modified xsi:type="dcterms:W3CDTF">2014-03-12T10:46:21Z</dcterms:modified>
</cp:coreProperties>
</file>