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97" r:id="rId4"/>
    <p:sldId id="259" r:id="rId5"/>
    <p:sldId id="298" r:id="rId6"/>
    <p:sldId id="261" r:id="rId7"/>
    <p:sldId id="290" r:id="rId8"/>
    <p:sldId id="289" r:id="rId9"/>
    <p:sldId id="263" r:id="rId10"/>
    <p:sldId id="291" r:id="rId11"/>
    <p:sldId id="292" r:id="rId12"/>
    <p:sldId id="293" r:id="rId13"/>
    <p:sldId id="294" r:id="rId14"/>
    <p:sldId id="264" r:id="rId15"/>
    <p:sldId id="265" r:id="rId16"/>
    <p:sldId id="295" r:id="rId17"/>
    <p:sldId id="266" r:id="rId18"/>
    <p:sldId id="296" r:id="rId19"/>
    <p:sldId id="268" r:id="rId20"/>
    <p:sldId id="269" r:id="rId21"/>
    <p:sldId id="270" r:id="rId22"/>
    <p:sldId id="300" r:id="rId23"/>
    <p:sldId id="302" r:id="rId24"/>
    <p:sldId id="303" r:id="rId25"/>
    <p:sldId id="304" r:id="rId26"/>
    <p:sldId id="299" r:id="rId27"/>
    <p:sldId id="319" r:id="rId28"/>
    <p:sldId id="320" r:id="rId29"/>
    <p:sldId id="28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59A21-5C83-4E92-B2BF-167C48367050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D003F-A9DE-443E-A4D2-6E4B4B821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D71B58-6174-450F-89CB-3BBEE746E481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273F-31B3-4831-8A25-1230A3814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9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68FAF-037A-45C7-83BE-E3E4C8CC71AE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146DB-94F1-4ADB-A2BD-694194251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6911-0D53-443A-B0F3-86400A880298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4E45B-A5D3-48E9-9358-EEB5D44A3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35565-8C40-47D2-92BC-9312C970176D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0D737-434B-47AE-A327-F24D38BDC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65C14-8582-4AE5-9467-7F2C20D080FD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D7C31-AD4B-42E3-B5EC-AFE165FE3C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B2394-F5BA-447F-8F25-DA616FDF1E86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76C37-3975-4246-BD30-3EC51F41D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B3C95-2DE9-4BE1-9A16-A5997B449B7A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CDA44-C847-4C28-8527-FA84B372A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8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18B27-5162-443A-AC1C-CAB4D690F86F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93CF7-C686-4AB8-BF57-BFA539DB8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3E72D-7FB8-478E-A015-3868C4E652D7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0CF89-D836-4583-AA70-61CA0A78DA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5ACC9-CA1B-4732-9F56-5B8934F5348E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CD8E-00EF-4904-AEB4-4757C81C94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AF6266-D2F6-43BD-B858-76E13C158A18}" type="datetimeFigureOut">
              <a:rPr lang="en-US" smtClean="0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F69594-4917-478E-A304-96ED91C55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0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331075" cy="9382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Scabies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lectures\Scabies\Photos\Genital-scab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4267200" cy="3200400"/>
          </a:xfrm>
          <a:prstGeom prst="rect">
            <a:avLst/>
          </a:prstGeom>
          <a:noFill/>
        </p:spPr>
      </p:pic>
      <p:pic>
        <p:nvPicPr>
          <p:cNvPr id="54275" name="Picture 3" descr="E:\lectures\Scabies\Photos\Genital-scabi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814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 descr="E:\lectures\Scabies\Photos\infantile-scab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51639" y="1825625"/>
            <a:ext cx="5840722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E:\lectures\Scabies\Photos\Nodul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61406" y="1825625"/>
            <a:ext cx="5821187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E:\lectures\Scabies\Photos\Norweg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794" y="466725"/>
            <a:ext cx="694620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Clinical types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Crusted (Norwegian scabies):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mentally retarded, paralysis, </a:t>
            </a:r>
            <a:r>
              <a:rPr lang="en-US" sz="2600" dirty="0" err="1" smtClean="0"/>
              <a:t>immuno</a:t>
            </a:r>
            <a:r>
              <a:rPr lang="en-US" sz="2600" dirty="0" smtClean="0"/>
              <a:t>-compromised, leprosy;  highly infectious, millions  of mites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Animal scabies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Complications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Secondary infection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Eczematization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Glomerulonephritis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Phimosis</a:t>
            </a:r>
            <a:r>
              <a:rPr lang="en-US" sz="2600" dirty="0" smtClean="0"/>
              <a:t>, </a:t>
            </a:r>
            <a:r>
              <a:rPr lang="en-US" sz="2600" dirty="0" err="1" smtClean="0"/>
              <a:t>Paraphimosis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Urticaria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Erythroderma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Immunologic </a:t>
            </a:r>
            <a:r>
              <a:rPr lang="en-US" sz="2600" dirty="0" err="1" smtClean="0"/>
              <a:t>sequelae</a:t>
            </a:r>
            <a:r>
              <a:rPr lang="en-US" sz="2600" dirty="0" smtClean="0"/>
              <a:t>?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Drug reactions: irritation, </a:t>
            </a:r>
            <a:r>
              <a:rPr lang="en-US" sz="2600" dirty="0" err="1" smtClean="0"/>
              <a:t>eczematization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E:\lectures\Scabies\Photos\Secondary-inf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6282352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Investigations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Scraping: from papule, burrow to demonstrate mite, egg, </a:t>
            </a:r>
            <a:r>
              <a:rPr lang="en-US" sz="2600" dirty="0" err="1" smtClean="0"/>
              <a:t>scyballa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Ig</a:t>
            </a:r>
            <a:r>
              <a:rPr lang="en-US" sz="2600" dirty="0" smtClean="0"/>
              <a:t> E- specific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E:\lectures\Scabies\Photos\m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597" y="838200"/>
            <a:ext cx="6156203" cy="527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Treatment-principles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 secondary complications first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 all household members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 all inmates and caretakers in institution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 </a:t>
            </a:r>
            <a:r>
              <a:rPr lang="en-US" sz="2600" dirty="0" err="1" smtClean="0"/>
              <a:t>fomites</a:t>
            </a:r>
            <a:r>
              <a:rPr lang="en-US" sz="2600" dirty="0" smtClean="0"/>
              <a:t> by putting in hot water, insecticides for 2-4 days 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Scabicides</a:t>
            </a:r>
            <a:r>
              <a:rPr lang="en-US" sz="2600" dirty="0" smtClean="0"/>
              <a:t> to be applied </a:t>
            </a:r>
            <a:r>
              <a:rPr lang="en-US" sz="2600" dirty="0" err="1" smtClean="0"/>
              <a:t>throughly</a:t>
            </a:r>
            <a:r>
              <a:rPr lang="en-US" sz="2600" dirty="0" smtClean="0"/>
              <a:t> behind ears and from neck to toes; repeat application depending upon </a:t>
            </a:r>
            <a:r>
              <a:rPr lang="en-US" sz="2600" dirty="0" err="1" smtClean="0"/>
              <a:t>scabicides</a:t>
            </a:r>
            <a:r>
              <a:rPr lang="en-US" sz="2600" dirty="0" smtClean="0"/>
              <a:t> used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Definition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497763" cy="48006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Scabies is a common parasitic infection caused by the mite, arthropod-</a:t>
            </a:r>
            <a:r>
              <a:rPr lang="en-US" sz="2600" dirty="0" err="1" smtClean="0"/>
              <a:t>acarina</a:t>
            </a:r>
            <a:r>
              <a:rPr lang="en-US" sz="2600" dirty="0" smtClean="0"/>
              <a:t>, </a:t>
            </a:r>
            <a:r>
              <a:rPr lang="en-US" sz="2600" i="1" dirty="0" err="1" smtClean="0"/>
              <a:t>Sarcoptesscabieivarhominis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Topical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08"/>
          <p:cNvGraphicFramePr>
            <a:graphicFrameLocks/>
          </p:cNvGraphicFramePr>
          <p:nvPr/>
        </p:nvGraphicFramePr>
        <p:xfrm>
          <a:off x="1219200" y="1066800"/>
          <a:ext cx="7772400" cy="49931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81200"/>
                <a:gridCol w="1905001"/>
                <a:gridCol w="1787651"/>
                <a:gridCol w="2098548"/>
              </a:tblGrid>
              <a:tr h="792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Application/ Duration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Pregnancy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Side effects</a:t>
                      </a: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</a:tr>
              <a:tr h="1126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Permethrin 5%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8-14 hrs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B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Expensive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  <a:tr h="1452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Lindane</a:t>
                      </a: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GBH 1%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hrs, repeat after 1week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B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Seizures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  <a:tr h="15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Benzoyl</a:t>
                      </a: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benzoate 10-25%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consecutive nights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none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Burning, dryness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Topical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08"/>
          <p:cNvGraphicFramePr>
            <a:graphicFrameLocks/>
          </p:cNvGraphicFramePr>
          <p:nvPr/>
        </p:nvGraphicFramePr>
        <p:xfrm>
          <a:off x="1219200" y="1066800"/>
          <a:ext cx="7772400" cy="40386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09800"/>
                <a:gridCol w="1905000"/>
                <a:gridCol w="1752600"/>
                <a:gridCol w="1905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Application/ Duration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Pregnancy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</a:tr>
              <a:tr h="1418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Crotamiton</a:t>
                      </a:r>
                      <a:endParaRPr kumimoji="0" lang="en-US" sz="25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application in 48hr period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C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very effective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  <a:tr h="1770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Precipitated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sulphur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3-6%</a:t>
                      </a: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consecutive nights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Systemic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b="1" dirty="0" err="1" smtClean="0"/>
              <a:t>Ivermectin</a:t>
            </a:r>
            <a:r>
              <a:rPr lang="en-US" sz="2600" dirty="0" smtClean="0"/>
              <a:t>: 200 </a:t>
            </a:r>
            <a:r>
              <a:rPr lang="en-US" sz="2600" dirty="0" err="1" smtClean="0"/>
              <a:t>microgms</a:t>
            </a:r>
            <a:r>
              <a:rPr lang="en-US" sz="2600" dirty="0" smtClean="0"/>
              <a:t>/kg 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single dose; 56% cure; repeat 14 days later, 96% cure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Act by interrupting glutamate and </a:t>
            </a:r>
            <a:r>
              <a:rPr lang="en-US" sz="2600" dirty="0" err="1" smtClean="0"/>
              <a:t>aminobutyric</a:t>
            </a:r>
            <a:r>
              <a:rPr lang="en-US" sz="2600" dirty="0" smtClean="0"/>
              <a:t> acid induced neurotransmission in parasite causing paralysis &amp; death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Lacks </a:t>
            </a:r>
            <a:r>
              <a:rPr lang="en-US" sz="2600" dirty="0" err="1" smtClean="0"/>
              <a:t>ovicidal</a:t>
            </a:r>
            <a:r>
              <a:rPr lang="en-US" sz="2600" dirty="0" smtClean="0"/>
              <a:t> action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Better with </a:t>
            </a:r>
            <a:r>
              <a:rPr lang="en-US" sz="2600" dirty="0" err="1" smtClean="0"/>
              <a:t>eczematised</a:t>
            </a:r>
            <a:r>
              <a:rPr lang="en-US" sz="2600" dirty="0" smtClean="0"/>
              <a:t>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Supportive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Antihistaminics</a:t>
            </a: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Antibiotics: systemic, local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Emollients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Soaps?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Steroids: Topical /Systemic (in </a:t>
            </a:r>
            <a:r>
              <a:rPr lang="en-US" sz="2600" dirty="0" err="1" smtClean="0"/>
              <a:t>eczematised</a:t>
            </a:r>
            <a:r>
              <a:rPr lang="en-US" sz="2600" dirty="0" smtClean="0"/>
              <a:t> scabies)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Keratolytics</a:t>
            </a:r>
            <a:r>
              <a:rPr lang="en-US" sz="2600" dirty="0" smtClean="0"/>
              <a:t> in crusted scabies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Future trends: Local </a:t>
            </a:r>
            <a:r>
              <a:rPr lang="en-US" sz="2600" dirty="0" err="1" smtClean="0"/>
              <a:t>Ivermectin</a:t>
            </a:r>
            <a:r>
              <a:rPr lang="en-US" sz="2600" dirty="0" smtClean="0"/>
              <a:t>, tea tree 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Failure of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48006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Improper treatment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Poor compliance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House hold and/or institutions contacts not treated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Resistance to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Causes of itching even after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Re-infection/relapse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Eczematous reaction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Contact irritation to drugs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Sensitization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Delusion of </a:t>
            </a:r>
            <a:r>
              <a:rPr lang="en-US" sz="2600" dirty="0" err="1" smtClean="0"/>
              <a:t>parasitosis</a:t>
            </a:r>
            <a:r>
              <a:rPr lang="en-US" sz="2600" dirty="0" smtClean="0"/>
              <a:t> (</a:t>
            </a:r>
            <a:r>
              <a:rPr lang="en-US" sz="2600" dirty="0" err="1" smtClean="0"/>
              <a:t>acarophobia</a:t>
            </a:r>
            <a:r>
              <a:rPr lang="en-US" sz="2600" dirty="0" smtClean="0"/>
              <a:t>)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Other skin problems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endParaRPr lang="en-US" sz="2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Itching persists for few days even after successful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95400" y="457200"/>
            <a:ext cx="7499350" cy="4800600"/>
          </a:xfrm>
        </p:spPr>
        <p:txBody>
          <a:bodyPr/>
          <a:lstStyle/>
          <a:p>
            <a:pPr eaLnBrk="1" hangingPunct="1"/>
            <a:r>
              <a:rPr lang="en-US" sz="1800" smtClean="0"/>
              <a:t>Ref. :- Walker GJ, Johnstone PW. Interventions for treating scabies. </a:t>
            </a:r>
            <a:r>
              <a:rPr lang="en-US" sz="1800" i="1" smtClean="0"/>
              <a:t>Cochrane Database Syst </a:t>
            </a:r>
            <a:r>
              <a:rPr lang="en-US" sz="1800" smtClean="0"/>
              <a:t>Rev 2000;(3):CD000320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/>
              <a:t>1.name the causative organism of scabies.</a:t>
            </a:r>
          </a:p>
          <a:p>
            <a:r>
              <a:rPr lang="en-US" sz="1200" dirty="0" err="1" smtClean="0"/>
              <a:t>A)streptocooci</a:t>
            </a:r>
            <a:endParaRPr lang="en-US" sz="1200" dirty="0" smtClean="0"/>
          </a:p>
          <a:p>
            <a:r>
              <a:rPr lang="en-US" sz="1200" dirty="0" err="1" smtClean="0"/>
              <a:t>B)fungi</a:t>
            </a:r>
          </a:p>
          <a:p>
            <a:r>
              <a:rPr lang="en-US" sz="1200" dirty="0" err="1" smtClean="0"/>
              <a:t>C)sarcoptesscabii</a:t>
            </a:r>
            <a:endParaRPr lang="en-US" sz="1200" dirty="0" smtClean="0"/>
          </a:p>
          <a:p>
            <a:r>
              <a:rPr lang="en-US" sz="1200" dirty="0" err="1" smtClean="0"/>
              <a:t>D)leptospira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2.the parasite dies after copulation.</a:t>
            </a:r>
          </a:p>
          <a:p>
            <a:r>
              <a:rPr lang="en-US" sz="1200" dirty="0" err="1" smtClean="0"/>
              <a:t>A)male</a:t>
            </a:r>
          </a:p>
          <a:p>
            <a:r>
              <a:rPr lang="en-US" sz="1200" dirty="0" err="1" smtClean="0"/>
              <a:t>B)female</a:t>
            </a:r>
          </a:p>
          <a:p>
            <a:r>
              <a:rPr lang="en-US" sz="1200" dirty="0" err="1" smtClean="0"/>
              <a:t>C)both</a:t>
            </a:r>
            <a:endParaRPr lang="en-US" sz="1200" dirty="0" smtClean="0"/>
          </a:p>
          <a:p>
            <a:r>
              <a:rPr lang="en-US" sz="1200" dirty="0" err="1" smtClean="0"/>
              <a:t>D)none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3.pruritus in scabies is </a:t>
            </a:r>
          </a:p>
          <a:p>
            <a:r>
              <a:rPr lang="en-US" sz="1200" dirty="0" err="1" smtClean="0"/>
              <a:t>A)paroxysmal</a:t>
            </a:r>
            <a:r>
              <a:rPr lang="en-US" sz="1200" dirty="0" smtClean="0"/>
              <a:t> nocturnal</a:t>
            </a:r>
          </a:p>
          <a:p>
            <a:r>
              <a:rPr lang="en-US" sz="1200" dirty="0" err="1" smtClean="0"/>
              <a:t>B)whole</a:t>
            </a:r>
            <a:r>
              <a:rPr lang="en-US" sz="1200" dirty="0" smtClean="0"/>
              <a:t> day</a:t>
            </a:r>
          </a:p>
          <a:p>
            <a:r>
              <a:rPr lang="en-US" sz="1200" dirty="0" err="1" smtClean="0"/>
              <a:t>C)nopruritus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400" dirty="0" smtClean="0"/>
              <a:t>4.Drug for topical application is </a:t>
            </a:r>
          </a:p>
          <a:p>
            <a:pPr>
              <a:buNone/>
            </a:pPr>
            <a:r>
              <a:rPr lang="en-US" sz="1400" dirty="0" err="1" smtClean="0"/>
              <a:t>a)Clotrimazole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b)Fusidic</a:t>
            </a:r>
            <a:r>
              <a:rPr lang="en-US" sz="1400" dirty="0" smtClean="0"/>
              <a:t> acid</a:t>
            </a:r>
          </a:p>
          <a:p>
            <a:pPr>
              <a:buNone/>
            </a:pPr>
            <a:r>
              <a:rPr lang="en-US" sz="1400" dirty="0" smtClean="0"/>
              <a:t>c)5% </a:t>
            </a:r>
            <a:r>
              <a:rPr lang="en-US" sz="1400" dirty="0" err="1" smtClean="0"/>
              <a:t>permethrin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d)Keratolytic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5.Oral </a:t>
            </a:r>
            <a:r>
              <a:rPr lang="en-US" sz="1400" dirty="0" err="1" smtClean="0"/>
              <a:t>antiscabetic</a:t>
            </a:r>
            <a:r>
              <a:rPr lang="en-US" sz="1400" dirty="0" smtClean="0"/>
              <a:t> drug is </a:t>
            </a:r>
          </a:p>
          <a:p>
            <a:pPr>
              <a:buNone/>
            </a:pPr>
            <a:r>
              <a:rPr lang="en-US" sz="1400" dirty="0" err="1" smtClean="0"/>
              <a:t>a)Azithromycin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b)Ivermectol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c)Terbinafine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d)Azelic</a:t>
            </a:r>
            <a:r>
              <a:rPr lang="en-US" sz="1400" dirty="0" smtClean="0"/>
              <a:t> acid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81400" y="2514600"/>
            <a:ext cx="2743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Thank you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Incidence and prevalence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497763" cy="3429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300 million cases yearly world wide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Incidence common in all ages, sexes, ethnic &amp;    socio-economic groups, urban &gt; rural.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Throughout the year, more in winter 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Overcrowding, poor socio-economic conditions, institutions, </a:t>
            </a:r>
            <a:r>
              <a:rPr lang="en-US" sz="2600" dirty="0" err="1" smtClean="0"/>
              <a:t>immuno</a:t>
            </a:r>
            <a:r>
              <a:rPr lang="en-US" sz="2600" dirty="0" smtClean="0"/>
              <a:t>-compromised, mental retardation</a:t>
            </a:r>
            <a:endParaRPr lang="en-US" sz="2600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371600" y="60960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Ref. :- IADVL Textbook of Dermatology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Mite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defRPr/>
            </a:pPr>
            <a:endParaRPr lang="en-US" sz="2600" dirty="0" smtClean="0"/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Fertilized female mite: 300 microns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Eggs </a:t>
            </a:r>
            <a:r>
              <a:rPr lang="en-US" sz="2800" dirty="0" smtClean="0"/>
              <a:t>→ </a:t>
            </a:r>
            <a:r>
              <a:rPr lang="en-US" sz="2600" dirty="0" smtClean="0"/>
              <a:t>larva </a:t>
            </a:r>
            <a:r>
              <a:rPr lang="en-US" sz="2800" dirty="0" smtClean="0"/>
              <a:t>→ </a:t>
            </a:r>
            <a:r>
              <a:rPr lang="en-US" sz="2600" dirty="0" smtClean="0"/>
              <a:t>nymph  </a:t>
            </a:r>
            <a:r>
              <a:rPr lang="en-US" sz="2800" dirty="0" smtClean="0"/>
              <a:t>→ </a:t>
            </a:r>
            <a:r>
              <a:rPr lang="en-US" sz="2600" dirty="0" smtClean="0"/>
              <a:t>adults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male: dies after fertilization</a:t>
            </a:r>
          </a:p>
          <a:p>
            <a:pPr marL="339725" indent="-339725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female: lays 2-3 eggs/day (max 20-25), mature  by 2-3 weeks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defRPr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Transmission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191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Skin to skin : predominantly.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? </a:t>
            </a:r>
            <a:r>
              <a:rPr lang="en-US" sz="2600" dirty="0" err="1" smtClean="0"/>
              <a:t>Fomites</a:t>
            </a:r>
            <a:r>
              <a:rPr lang="en-US" sz="2600" dirty="0" smtClean="0"/>
              <a:t>, clothing, furniture-rare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Sexually transmitted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Incubation period in new cases : 1 month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Symptoms due to hypersensitivity to mite and  products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Reinfection</a:t>
            </a:r>
            <a:r>
              <a:rPr lang="en-US" sz="2600" dirty="0" smtClean="0"/>
              <a:t>- incubation period: 1-3 days   </a:t>
            </a:r>
            <a:endParaRPr lang="en-US" sz="2600" dirty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295400" y="60198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Ref. :- Burgess I. </a:t>
            </a:r>
            <a:r>
              <a:rPr lang="en-US" i="1"/>
              <a:t>Sarcoptes scabiei </a:t>
            </a:r>
            <a:r>
              <a:rPr lang="en-US"/>
              <a:t>and scabies. </a:t>
            </a:r>
            <a:r>
              <a:rPr lang="en-US" i="1"/>
              <a:t>Adv Parasitol </a:t>
            </a:r>
            <a:r>
              <a:rPr lang="en-US"/>
              <a:t>1994;33:235-92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Clinical features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Symptoms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Itching-worse at night, with skin rash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Family members affected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Signs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Characteristic distribution along the circle of 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err="1" smtClean="0"/>
              <a:t>Herba</a:t>
            </a:r>
            <a:r>
              <a:rPr lang="en-US" sz="2600" dirty="0" smtClean="0"/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Papules, vesicles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Burrow- grey-brown line 5mm, seen on webs &amp;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 genitalia with mite as black dot at the end</a:t>
            </a:r>
          </a:p>
          <a:p>
            <a:pPr marL="339725" indent="-176213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- Burrow may be a dot, dotted line, curve or  curved line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:\lectures\Scabies\Photos\circle-of-Heb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457200"/>
            <a:ext cx="749935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7" name="Picture 3" descr="E:\lectures\Scabies\Photos\burrow-with-methyle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58158" y="1825625"/>
            <a:ext cx="5827684" cy="4351338"/>
          </a:xfrm>
          <a:prstGeom prst="rect">
            <a:avLst/>
          </a:prstGeom>
          <a:noFill/>
        </p:spPr>
      </p:pic>
      <p:pic>
        <p:nvPicPr>
          <p:cNvPr id="52226" name="Picture 2" descr="E:\lectures\Scabies\Photos\burro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"/>
            <a:ext cx="3927966" cy="32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Clinical types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Classical Scabies: </a:t>
            </a:r>
            <a:r>
              <a:rPr lang="en-US" sz="2600" dirty="0" smtClean="0"/>
              <a:t>characteristic distribution of    lesions along the circle of </a:t>
            </a:r>
            <a:r>
              <a:rPr lang="en-US" sz="2600" dirty="0" err="1" smtClean="0"/>
              <a:t>Hebra</a:t>
            </a:r>
            <a:endParaRPr lang="en-US" sz="2600" dirty="0" smtClean="0"/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Genital Scabies: </a:t>
            </a:r>
            <a:r>
              <a:rPr lang="en-US" sz="2600" dirty="0" smtClean="0"/>
              <a:t>sexually transmitted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Scabies in clean: </a:t>
            </a:r>
            <a:r>
              <a:rPr lang="en-US" sz="2600" dirty="0" smtClean="0"/>
              <a:t>fewer, atypical, severe itching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Incognito: </a:t>
            </a:r>
            <a:r>
              <a:rPr lang="en-US" sz="2600" dirty="0" smtClean="0"/>
              <a:t>who has applied topical/systemic steroids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Infants: </a:t>
            </a:r>
            <a:r>
              <a:rPr lang="en-US" sz="2600" dirty="0" smtClean="0"/>
              <a:t>scalp, palms, soles</a:t>
            </a:r>
          </a:p>
          <a:p>
            <a:pPr marL="280988" indent="-28098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Nodular </a:t>
            </a:r>
            <a:r>
              <a:rPr lang="en-US" sz="2600" dirty="0" smtClean="0"/>
              <a:t>(sensitization): scrotum, penis, elbows,  </a:t>
            </a:r>
            <a:r>
              <a:rPr lang="en-US" sz="2600" dirty="0" err="1" smtClean="0"/>
              <a:t>axillary</a:t>
            </a:r>
            <a:r>
              <a:rPr lang="en-US" sz="2600" dirty="0" smtClean="0"/>
              <a:t> folds, </a:t>
            </a:r>
            <a:r>
              <a:rPr lang="en-US" sz="2600" dirty="0" err="1" smtClean="0"/>
              <a:t>periareolar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678</Words>
  <Application>Microsoft Office PowerPoint</Application>
  <PresentationFormat>On-screen Show (4:3)</PresentationFormat>
  <Paragraphs>155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Wingdings 2</vt:lpstr>
      <vt:lpstr>Office Theme</vt:lpstr>
      <vt:lpstr>Scabies </vt:lpstr>
      <vt:lpstr>Definition</vt:lpstr>
      <vt:lpstr>Incidence and prevalence</vt:lpstr>
      <vt:lpstr>Mite </vt:lpstr>
      <vt:lpstr>Transmission</vt:lpstr>
      <vt:lpstr>Clinical features</vt:lpstr>
      <vt:lpstr>PowerPoint Presentation</vt:lpstr>
      <vt:lpstr>PowerPoint Presentation</vt:lpstr>
      <vt:lpstr>Clinical types </vt:lpstr>
      <vt:lpstr>PowerPoint Presentation</vt:lpstr>
      <vt:lpstr>PowerPoint Presentation</vt:lpstr>
      <vt:lpstr>PowerPoint Presentation</vt:lpstr>
      <vt:lpstr>PowerPoint Presentation</vt:lpstr>
      <vt:lpstr>Clinical types </vt:lpstr>
      <vt:lpstr>Complications</vt:lpstr>
      <vt:lpstr>PowerPoint Presentation</vt:lpstr>
      <vt:lpstr>Investigations</vt:lpstr>
      <vt:lpstr>PowerPoint Presentation</vt:lpstr>
      <vt:lpstr>Treatment-principles</vt:lpstr>
      <vt:lpstr>Topical Treatment</vt:lpstr>
      <vt:lpstr>Topical Treatment</vt:lpstr>
      <vt:lpstr>Systemic treatment</vt:lpstr>
      <vt:lpstr>Supportive treatment</vt:lpstr>
      <vt:lpstr>Failure of treatment</vt:lpstr>
      <vt:lpstr>Causes of itching even after treatment</vt:lpstr>
      <vt:lpstr>PowerPoint Presentation</vt:lpstr>
      <vt:lpstr>Multiple choice questions</vt:lpstr>
      <vt:lpstr>PowerPoint Presentation</vt:lpstr>
      <vt:lpstr>Thank you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Skin and Basic Skin Lesions </dc:title>
  <dc:creator>PCUSER</dc:creator>
  <cp:lastModifiedBy>vinaykumar biyani</cp:lastModifiedBy>
  <cp:revision>268</cp:revision>
  <dcterms:created xsi:type="dcterms:W3CDTF">2014-05-02T08:42:09Z</dcterms:created>
  <dcterms:modified xsi:type="dcterms:W3CDTF">2020-08-17T04:59:24Z</dcterms:modified>
</cp:coreProperties>
</file>