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4"/>
  </p:notesMasterIdLst>
  <p:sldIdLst>
    <p:sldId id="257" r:id="rId3"/>
    <p:sldId id="262" r:id="rId4"/>
    <p:sldId id="264" r:id="rId5"/>
    <p:sldId id="300" r:id="rId6"/>
    <p:sldId id="330" r:id="rId7"/>
    <p:sldId id="337" r:id="rId8"/>
    <p:sldId id="276" r:id="rId9"/>
    <p:sldId id="312" r:id="rId10"/>
    <p:sldId id="302" r:id="rId11"/>
    <p:sldId id="331" r:id="rId12"/>
    <p:sldId id="306" r:id="rId13"/>
    <p:sldId id="278" r:id="rId14"/>
    <p:sldId id="279" r:id="rId15"/>
    <p:sldId id="338" r:id="rId16"/>
    <p:sldId id="339" r:id="rId17"/>
    <p:sldId id="340" r:id="rId18"/>
    <p:sldId id="341" r:id="rId19"/>
    <p:sldId id="342" r:id="rId20"/>
    <p:sldId id="344" r:id="rId21"/>
    <p:sldId id="336" r:id="rId22"/>
    <p:sldId id="333" r:id="rId23"/>
    <p:sldId id="334" r:id="rId24"/>
    <p:sldId id="320" r:id="rId25"/>
    <p:sldId id="332" r:id="rId26"/>
    <p:sldId id="321" r:id="rId27"/>
    <p:sldId id="323" r:id="rId28"/>
    <p:sldId id="335" r:id="rId29"/>
    <p:sldId id="324" r:id="rId30"/>
    <p:sldId id="325" r:id="rId31"/>
    <p:sldId id="326" r:id="rId32"/>
    <p:sldId id="32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8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3961" autoAdjust="0"/>
  </p:normalViewPr>
  <p:slideViewPr>
    <p:cSldViewPr>
      <p:cViewPr>
        <p:scale>
          <a:sx n="55" d="100"/>
          <a:sy n="55" d="100"/>
        </p:scale>
        <p:origin x="-180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30AE8-E987-4A89-AE6C-EE15B0F54428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98100-0C29-4E96-BA43-9A89DFCD8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3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AE421-39D5-4761-885A-22A0E3871C4E}" type="slidenum">
              <a:rPr lang="en-US"/>
              <a:pPr/>
              <a:t>11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-110" charset="0"/>
                <a:ea typeface="ＭＳ Ｐゴシック" pitchFamily="-110" charset="-128"/>
                <a:cs typeface="Times New Roman" pitchFamily="-110" charset="0"/>
              </a:rPr>
              <a:t>Here is a sarcomere illustrating the thin actin and thick myosin filaments.  The area of the sarcomere has only myosin is called the H band.</a:t>
            </a:r>
          </a:p>
          <a:p>
            <a:pPr eaLnBrk="1" hangingPunct="1"/>
            <a:endParaRPr lang="en-US" smtClean="0">
              <a:latin typeface="Times New Roman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E079-4BFD-41CE-9AD5-947C7165E8FB}" type="datetime1">
              <a:rPr lang="en-US" smtClean="0"/>
              <a:t>11/14/2017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B257-D611-4958-AA4F-78E2A5B5E351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61A8-2592-4EE9-9EB1-9656084A8C96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696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6962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6962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908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3391AF8F-F53B-407B-B448-BE569C40DE85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579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57925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1387E30A-8C3D-4D20-80F1-C0CE905A0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ACA5EE-AC51-4557-B277-A6A58C8DF888}" type="datetime1">
              <a:rPr lang="en-US" smtClean="0">
                <a:solidFill>
                  <a:prstClr val="white"/>
                </a:solidFill>
              </a:rPr>
              <a:t>11/14/2017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5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9EB954A-6FF7-487D-81A6-0928E01C0B4C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3205BC9-62D3-491F-BBAD-95C9C3225541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DE3-318C-4D83-B891-D341386428F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5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CE7799-4B4B-4FEF-8445-1291FB5D11E1}" type="datetime1">
              <a:rPr lang="en-US" smtClean="0">
                <a:solidFill>
                  <a:prstClr val="white"/>
                </a:solidFill>
              </a:rPr>
              <a:t>11/14/2017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9D24-EAC9-4076-85C3-86BC678C5E5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7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C25B-D0A5-43F2-992D-21BC7FFB20CD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73C64-4E27-4D16-888F-C51164847A02}" type="datetime1">
              <a:rPr lang="en-US" smtClean="0">
                <a:solidFill>
                  <a:prstClr val="white"/>
                </a:solidFill>
              </a:rPr>
              <a:t>11/14/2017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9E97F7-1D6B-4825-BCCC-400BA375667B}" type="datetime1">
              <a:rPr lang="en-US" smtClean="0">
                <a:solidFill>
                  <a:prstClr val="white"/>
                </a:solidFill>
              </a:rPr>
              <a:t>11/14/2017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1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6E4BA2-6299-4BBE-A1B4-BAC5B262057E}" type="datetime1">
              <a:rPr lang="en-US" smtClean="0">
                <a:solidFill>
                  <a:prstClr val="white"/>
                </a:solidFill>
              </a:rPr>
              <a:t>11/14/2017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2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B36E8-72EE-4480-B213-DF3273C86389}" type="datetime1">
              <a:rPr lang="en-US" smtClean="0">
                <a:solidFill>
                  <a:prstClr val="white"/>
                </a:solidFill>
              </a:rPr>
              <a:t>11/14/2017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E22A-8BFF-4614-AF4F-6FDAA75CBA7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6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9696039-00B4-4A81-B2F0-BA54B42479F4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2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11/14/2017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97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8508-745F-4362-8CC4-A814F6864543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518-ADC7-4B5D-B497-176CEE4E50CB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372B-76D5-4D38-B176-8924A67BC870}" type="datetime1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C6C6-82A6-4320-858C-887FA18E513A}" type="datetime1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0042-B243-4CFB-9743-CEF33B7994DF}" type="datetime1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9A68-5A96-4B66-99B4-9FB7F767ED76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41E1-C0AC-4469-88EA-253F63149448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3F0D3-270E-4D13-9ECB-8A18DD2971B9}" type="datetime1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RAJ NIDHI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C06CF-9D1D-4977-B74D-5104D29F4372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CA80-680F-4561-BC2C-6C6D48D22964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229600" cy="2895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</a:t>
            </a:r>
            <a:r>
              <a:rPr lang="en-US" sz="4400" b="1" i="1" u="sng" dirty="0" smtClean="0">
                <a:solidFill>
                  <a:srgbClr val="C00000"/>
                </a:solidFill>
                <a:latin typeface="Algerian" pitchFamily="82" charset="0"/>
              </a:rPr>
              <a:t>MUSCLE </a:t>
            </a:r>
            <a:endParaRPr lang="en-US" sz="4400" b="1" i="1" u="sng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5BC9-62D3-491F-BBAD-95C9C3225541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2050" name="Picture 2" descr="Image result for structure sarcom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A&amp;P_CD\EXPORT\9_3d.BMP"/>
          <p:cNvPicPr>
            <a:picLocks noChangeAspect="1" noChangeArrowheads="1"/>
          </p:cNvPicPr>
          <p:nvPr/>
        </p:nvPicPr>
        <p:blipFill>
          <a:blip r:embed="rId3"/>
          <a:srcRect l="33645" r="28972" b="86925"/>
          <a:stretch>
            <a:fillRect/>
          </a:stretch>
        </p:blipFill>
        <p:spPr bwMode="auto">
          <a:xfrm>
            <a:off x="3200400" y="8382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6200" y="914400"/>
            <a:ext cx="1447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3810000" y="5334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/>
              <a:t>       H </a:t>
            </a:r>
            <a:r>
              <a:rPr lang="en-US" b="0" dirty="0"/>
              <a:t>Band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-2095500" y="3162299"/>
            <a:ext cx="4953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247606" y="3352800"/>
            <a:ext cx="502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6670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38100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1925" y="2667000"/>
            <a:ext cx="981075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6002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3810000" y="6019800"/>
            <a:ext cx="1981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71500" y="55245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973094" y="5523706"/>
            <a:ext cx="1447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1" idx="1"/>
          </p:cNvCxnSpPr>
          <p:nvPr/>
        </p:nvCxnSpPr>
        <p:spPr>
          <a:xfrm>
            <a:off x="1371600" y="6324600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1" idx="3"/>
          </p:cNvCxnSpPr>
          <p:nvPr/>
        </p:nvCxnSpPr>
        <p:spPr>
          <a:xfrm flipV="1">
            <a:off x="5791200" y="6249988"/>
            <a:ext cx="1905000" cy="7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10000" y="6019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A</a:t>
            </a:r>
            <a:endParaRPr lang="en-US" sz="4000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768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8768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8768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8768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768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8768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8768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876800"/>
            <a:ext cx="981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 descr="http://www.embl.de/~guenther/pics/sscheme.png"/>
          <p:cNvPicPr>
            <a:picLocks noChangeAspect="1" noChangeArrowheads="1"/>
          </p:cNvPicPr>
          <p:nvPr/>
        </p:nvPicPr>
        <p:blipFill>
          <a:blip r:embed="rId5">
            <a:lum bright="-43000" contrast="52000"/>
          </a:blip>
          <a:srcRect/>
          <a:stretch>
            <a:fillRect/>
          </a:stretch>
        </p:blipFill>
        <p:spPr bwMode="auto">
          <a:xfrm>
            <a:off x="152400" y="1066800"/>
            <a:ext cx="8762999" cy="5562600"/>
          </a:xfrm>
          <a:prstGeom prst="rect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3B6F-B30E-478E-9279-A2A2D66DA2A4}" type="datetime1">
              <a:rPr lang="en-US" smtClean="0"/>
              <a:t>11/14/2017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LIGHT BAND or  ‘I’ BAND…….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A90D-B241-4A05-A812-3B44A8AD8DD3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Isotropic to polarized light(when the polarized light is passed through this area the light rays are refracted at the same angle)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Extends from A band of one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sarcomere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 to A band of the next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sarcomere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-110" charset="-128"/>
              <a:cs typeface="Times New Roman" panose="02020603050405020304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Z line</a:t>
            </a:r>
            <a:r>
              <a:rPr lang="en-US" sz="39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: </a:t>
            </a:r>
            <a:r>
              <a:rPr lang="en-US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German "</a:t>
            </a:r>
            <a:r>
              <a:rPr lang="en-US" sz="3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Zwischenscheibe</a:t>
            </a:r>
            <a:r>
              <a:rPr lang="en-US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 </a:t>
            </a:r>
            <a:r>
              <a:rPr lang="en-US" sz="3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disc in between</a:t>
            </a:r>
            <a:r>
              <a:rPr lang="en-US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the I bands. </a:t>
            </a:r>
            <a:r>
              <a:rPr lang="en-US" sz="39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Serves as attachment for </a:t>
            </a:r>
            <a:r>
              <a:rPr lang="en-US" sz="39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actin</a:t>
            </a:r>
            <a:r>
              <a:rPr lang="en-US" sz="39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myofilaments</a:t>
            </a:r>
            <a:endParaRPr lang="en-US" sz="390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-110" charset="-128"/>
              <a:cs typeface="Times New Roman" panose="02020603050405020304" pitchFamily="18" charset="0"/>
            </a:endParaRPr>
          </a:p>
          <a:p>
            <a:endParaRPr lang="en-US" sz="4000" dirty="0" smtClean="0">
              <a:ea typeface="ＭＳ Ｐゴシック" pitchFamily="-110" charset="-128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DARK BAND or ‘A’ BAND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13C1-CA65-48F1-A635-BBDD53AB4253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Anisotropic to polarized light (when the polarized light is passed through this area the light rays are refracted at the different angles)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Full length of thick  (myosin) filament</a:t>
            </a:r>
          </a:p>
          <a:p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H zone : 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 "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heller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(Brighter)</a:t>
            </a:r>
            <a:endParaRPr lang="en-US" sz="340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-110" charset="-128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M line: 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German "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Mittelscheibe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line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the attachment site for the thick filaments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-11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281488" cy="66500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Myosin molecule consists of tail, hinge and heads</a:t>
            </a:r>
          </a:p>
          <a:p>
            <a:pPr lvl="1" algn="just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Heads contain active sites for</a:t>
            </a:r>
          </a:p>
          <a:p>
            <a:pPr lvl="2" algn="just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</a:p>
          <a:p>
            <a:pPr lvl="2" algn="just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</a:p>
          <a:p>
            <a:pPr algn="just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M-line consists of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myomesin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skelemin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proteins</a:t>
            </a:r>
          </a:p>
          <a:p>
            <a:pPr lvl="1" algn="just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stabilize the myosin filaments</a:t>
            </a:r>
          </a:p>
          <a:p>
            <a:pPr lvl="1" algn="just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theorized to aid in transmission of force from sarcomere to cytoskeletal intermediate filaments</a:t>
            </a:r>
          </a:p>
        </p:txBody>
      </p:sp>
      <p:pic>
        <p:nvPicPr>
          <p:cNvPr id="21510" name="Picture 6" descr="figure_12_03e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" b="6168"/>
          <a:stretch>
            <a:fillRect/>
          </a:stretch>
        </p:blipFill>
        <p:spPr bwMode="auto">
          <a:xfrm>
            <a:off x="4362450" y="0"/>
            <a:ext cx="471328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954A-6FF7-487D-81A6-0928E01C0B4C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15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878" y="12940"/>
            <a:ext cx="9118121" cy="6845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Sarcomere is composed of various microfilaments and supporting structures</a:t>
            </a:r>
          </a:p>
          <a:p>
            <a:pPr>
              <a:lnSpc>
                <a:spcPct val="80000"/>
              </a:lnSpc>
            </a:pPr>
            <a:endParaRPr lang="en-US" alt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Titin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known elastomeric protein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Connects myosin to z-disc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 to be critical in the development of sarcomeres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figure_12_03d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3"/>
          <a:stretch>
            <a:fillRect/>
          </a:stretch>
        </p:blipFill>
        <p:spPr bwMode="auto">
          <a:xfrm>
            <a:off x="25878" y="1219200"/>
            <a:ext cx="911812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 filaments are composed of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g-actin</a:t>
            </a:r>
            <a:r>
              <a:rPr lang="en-US" alt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molecules in </a:t>
            </a:r>
            <a:br>
              <a:rPr lang="en-US" alt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helical arrangement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myosin binding </a:t>
            </a:r>
            <a:b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Nebulin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Filament that forms</a:t>
            </a:r>
            <a:b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support and</a:t>
            </a:r>
            <a:b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 for actin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tropomyosin filaments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troponin</a:t>
            </a:r>
            <a:r>
              <a:rPr lang="en-US" alt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(complex of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molecules) attached </a:t>
            </a:r>
            <a:r>
              <a:rPr lang="en-US" alt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tropomyosin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3200" dirty="0" err="1">
                <a:solidFill>
                  <a:srgbClr val="FF0000"/>
                </a:solidFill>
                <a:ea typeface="ＭＳ Ｐゴシック" pitchFamily="-110" charset="-128"/>
                <a:cs typeface="Times New Roman" pitchFamily="-110" charset="0"/>
              </a:rPr>
              <a:t>Tn</a:t>
            </a:r>
            <a:r>
              <a:rPr lang="en-US" sz="3200" dirty="0">
                <a:solidFill>
                  <a:srgbClr val="FF0000"/>
                </a:solidFill>
                <a:ea typeface="ＭＳ Ｐゴシック" pitchFamily="-110" charset="-128"/>
                <a:cs typeface="Times New Roman" pitchFamily="-110" charset="0"/>
              </a:rPr>
              <a:t>-A or I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a typeface="ＭＳ Ｐゴシック" pitchFamily="-110" charset="-128"/>
                <a:cs typeface="Times New Roman" pitchFamily="-110" charset="0"/>
              </a:rPr>
              <a:t>: binds to actin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3200" dirty="0" err="1">
                <a:solidFill>
                  <a:srgbClr val="FF0000"/>
                </a:solidFill>
                <a:ea typeface="ＭＳ Ｐゴシック" pitchFamily="-110" charset="-128"/>
                <a:cs typeface="Times New Roman" pitchFamily="-110" charset="0"/>
              </a:rPr>
              <a:t>Tn</a:t>
            </a:r>
            <a:r>
              <a:rPr lang="en-US" sz="3200" dirty="0">
                <a:solidFill>
                  <a:srgbClr val="FF0000"/>
                </a:solidFill>
                <a:ea typeface="ＭＳ Ｐゴシック" pitchFamily="-110" charset="-128"/>
                <a:cs typeface="Times New Roman" pitchFamily="-110" charset="0"/>
              </a:rPr>
              <a:t>-T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a typeface="ＭＳ Ｐゴシック" pitchFamily="-110" charset="-128"/>
                <a:cs typeface="Times New Roman" pitchFamily="-110" charset="0"/>
              </a:rPr>
              <a:t> :binds to tropomyosin,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3200" dirty="0" err="1">
                <a:solidFill>
                  <a:srgbClr val="FF0000"/>
                </a:solidFill>
                <a:ea typeface="ＭＳ Ｐゴシック" pitchFamily="-110" charset="-128"/>
                <a:cs typeface="Times New Roman" pitchFamily="-110" charset="0"/>
              </a:rPr>
              <a:t>Tn</a:t>
            </a:r>
            <a:r>
              <a:rPr lang="en-US" sz="3200" dirty="0">
                <a:solidFill>
                  <a:srgbClr val="FF0000"/>
                </a:solidFill>
                <a:ea typeface="ＭＳ Ｐゴシック" pitchFamily="-110" charset="-128"/>
                <a:cs typeface="Times New Roman" pitchFamily="-110" charset="0"/>
              </a:rPr>
              <a:t>-C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a typeface="ＭＳ Ｐゴシック" pitchFamily="-110" charset="-128"/>
                <a:cs typeface="Times New Roman" pitchFamily="-110" charset="0"/>
              </a:rPr>
              <a:t> :binds to calcium ions. </a:t>
            </a:r>
            <a:endParaRPr lang="en-US" sz="3200" dirty="0">
              <a:solidFill>
                <a:schemeClr val="bg2">
                  <a:lumMod val="10000"/>
                </a:schemeClr>
              </a:solidFill>
              <a:ea typeface="ＭＳ Ｐゴシック" pitchFamily="-110" charset="-128"/>
            </a:endParaRPr>
          </a:p>
        </p:txBody>
      </p:sp>
      <p:pic>
        <p:nvPicPr>
          <p:cNvPr id="18436" name="Picture 4" descr="figure_12_03f_labe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"/>
          <a:stretch>
            <a:fillRect/>
          </a:stretch>
        </p:blipFill>
        <p:spPr bwMode="auto">
          <a:xfrm>
            <a:off x="4771576" y="533400"/>
            <a:ext cx="4376737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Z-disc - Anchors </a:t>
            </a:r>
            <a:r>
              <a:rPr lang="en-US" alt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filaments </a:t>
            </a:r>
            <a:r>
              <a:rPr lang="en-US" alt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interacts with </a:t>
            </a:r>
            <a:r>
              <a:rPr lang="en-US" alt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cytoskeletal framework</a:t>
            </a:r>
            <a:endParaRPr lang="en-US" altLang="en-US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ONY\Desktop\F9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force from the sarcomere to the tissue </a:t>
            </a:r>
            <a:endParaRPr lang="en-US" altLang="en-US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Sarcomeres linked by dystrophin to sarcolemma, then via membrane proteins (Laminin) interacting with cytoskeletal framework</a:t>
            </a:r>
          </a:p>
          <a:p>
            <a:pPr lvl="1"/>
            <a:r>
              <a:rPr lang="en-US" altLang="en-US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 </a:t>
            </a:r>
            <a:r>
              <a:rPr lang="en-US" alt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Dystrophy</a:t>
            </a:r>
            <a:r>
              <a:rPr lang="en-US" altLang="en-US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None/>
            </a:pPr>
            <a:endParaRPr lang="en-US" b="1" dirty="0" smtClean="0">
              <a:solidFill>
                <a:sysClr val="windowText" lastClr="000000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ysClr val="windowText" lastClr="000000"/>
                </a:solidFill>
              </a:rPr>
              <a:t>MUSCLE </a:t>
            </a:r>
            <a:r>
              <a:rPr lang="en-US" b="1" dirty="0">
                <a:solidFill>
                  <a:sysClr val="windowText" lastClr="000000"/>
                </a:solidFill>
              </a:rPr>
              <a:t>DYSTROPHY</a:t>
            </a:r>
            <a:r>
              <a:rPr lang="en-US" dirty="0">
                <a:solidFill>
                  <a:sysClr val="windowText" lastClr="000000"/>
                </a:solidFill>
              </a:rPr>
              <a:t>- progressive degeneration of muscle fibers without the involvement of nervous system. </a:t>
            </a:r>
          </a:p>
          <a:p>
            <a:pPr marL="514350" indent="-514350">
              <a:buNone/>
            </a:pPr>
            <a:r>
              <a:rPr lang="en-US" dirty="0">
                <a:solidFill>
                  <a:sysClr val="windowText" lastClr="000000"/>
                </a:solidFill>
              </a:rPr>
              <a:t>1. Duchenne: No formation of dystrophin protein.</a:t>
            </a:r>
          </a:p>
          <a:p>
            <a:pPr marL="514350" indent="-514350">
              <a:buNone/>
            </a:pPr>
            <a:r>
              <a:rPr lang="en-US" dirty="0">
                <a:solidFill>
                  <a:sysClr val="windowText" lastClr="000000"/>
                </a:solidFill>
              </a:rPr>
              <a:t> 2. Becker’s: Altered formation of dystrophin protein.</a:t>
            </a:r>
          </a:p>
          <a:p>
            <a:pPr lvl="1"/>
            <a:endParaRPr lang="en-US" altLang="en-US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endParaRPr lang="en-US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2559" r="4709" b="34064"/>
          <a:stretch>
            <a:fillRect/>
          </a:stretch>
        </p:blipFill>
        <p:spPr bwMode="auto">
          <a:xfrm>
            <a:off x="0" y="-1869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4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6200000">
            <a:off x="-403597" y="-30598"/>
            <a:ext cx="2961362" cy="3068566"/>
            <a:chOff x="1" y="800"/>
            <a:chExt cx="1687710" cy="2411015"/>
          </a:xfrm>
        </p:grpSpPr>
        <p:sp>
          <p:nvSpPr>
            <p:cNvPr id="5" name="Chevron 4"/>
            <p:cNvSpPr/>
            <p:nvPr/>
          </p:nvSpPr>
          <p:spPr>
            <a:xfrm rot="5400000">
              <a:off x="-361652" y="362453"/>
              <a:ext cx="2411015" cy="1687710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 rot="5400000">
              <a:off x="13331" y="1068385"/>
              <a:ext cx="1556656" cy="61891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Active: Contractile </a:t>
              </a:r>
              <a:endParaRPr lang="en-IN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3600" y="23006"/>
            <a:ext cx="7010401" cy="2961361"/>
            <a:chOff x="977589" y="-57237"/>
            <a:chExt cx="8166411" cy="1569943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364587" y="-3266706"/>
              <a:ext cx="1569943" cy="7988882"/>
            </a:xfrm>
            <a:prstGeom prst="round2SameRect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977589" y="20656"/>
              <a:ext cx="7912380" cy="1414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Myosin Heavy chain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Acts as molecular motor, binds with actin to generate contractile force</a:t>
              </a:r>
              <a:endParaRPr lang="en-IN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Binds with myosin to translate the force and Shortened the sarcomere</a:t>
              </a:r>
              <a:endParaRPr lang="en-IN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16200000">
            <a:off x="-376470" y="3729267"/>
            <a:ext cx="3211903" cy="3068566"/>
            <a:chOff x="1" y="800"/>
            <a:chExt cx="1687710" cy="2411015"/>
          </a:xfrm>
        </p:grpSpPr>
        <p:sp>
          <p:nvSpPr>
            <p:cNvPr id="17" name="Chevron 16"/>
            <p:cNvSpPr/>
            <p:nvPr/>
          </p:nvSpPr>
          <p:spPr>
            <a:xfrm rot="5400000">
              <a:off x="-361652" y="362453"/>
              <a:ext cx="2411015" cy="1687710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 rot="5400000">
              <a:off x="13331" y="1068385"/>
              <a:ext cx="1556656" cy="61891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Active: </a:t>
              </a:r>
              <a:r>
                <a:rPr lang="en-US" sz="2400" dirty="0" smtClean="0">
                  <a:solidFill>
                    <a:schemeClr val="tx1"/>
                  </a:solidFill>
                </a:rPr>
                <a:t>Regulatory</a:t>
              </a:r>
              <a:endParaRPr lang="en-IN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5997" y="3657599"/>
            <a:ext cx="7010402" cy="3211903"/>
            <a:chOff x="977588" y="-57237"/>
            <a:chExt cx="8166412" cy="1569943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4364587" y="-3266706"/>
              <a:ext cx="1569943" cy="7988882"/>
            </a:xfrm>
            <a:prstGeom prst="round2SameRect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Round Same Side Corner Rectangle 4"/>
            <p:cNvSpPr/>
            <p:nvPr/>
          </p:nvSpPr>
          <p:spPr>
            <a:xfrm>
              <a:off x="977588" y="20656"/>
              <a:ext cx="8166411" cy="1414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Myosin light chain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Influence contraction 	  	                       ability of sarcomere</a:t>
              </a:r>
              <a:endParaRPr lang="en-IN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Tropomyosin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Regulates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interaction between 	              actin and myosin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  Stabilize actin filaments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Troponin: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influence position of tropomyosin </a:t>
              </a:r>
            </a:p>
            <a:p>
              <a:pPr marL="1600200" lvl="4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Binds with Ca</a:t>
              </a:r>
              <a:r>
                <a:rPr lang="en-US" sz="2800" kern="12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ion</a:t>
              </a:r>
              <a:endParaRPr lang="en-IN" sz="2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11/14/2017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 rot="16200000">
            <a:off x="-531101" y="515131"/>
            <a:ext cx="3825970" cy="3068566"/>
            <a:chOff x="1" y="800"/>
            <a:chExt cx="1687710" cy="2411015"/>
          </a:xfrm>
        </p:grpSpPr>
        <p:sp>
          <p:nvSpPr>
            <p:cNvPr id="31" name="Chevron 30"/>
            <p:cNvSpPr/>
            <p:nvPr/>
          </p:nvSpPr>
          <p:spPr>
            <a:xfrm rot="5400000">
              <a:off x="-361652" y="362453"/>
              <a:ext cx="2411015" cy="1687710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32" name="Chevron 4"/>
            <p:cNvSpPr/>
            <p:nvPr/>
          </p:nvSpPr>
          <p:spPr>
            <a:xfrm rot="5400000">
              <a:off x="5841" y="769032"/>
              <a:ext cx="1556656" cy="61891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Structural</a:t>
              </a:r>
              <a:r>
                <a:rPr lang="en-US" sz="32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IN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96279" y="-381000"/>
            <a:ext cx="7304921" cy="6068601"/>
            <a:chOff x="900803" y="-394318"/>
            <a:chExt cx="8509495" cy="3953398"/>
          </a:xfrm>
        </p:grpSpPr>
        <p:sp>
          <p:nvSpPr>
            <p:cNvPr id="34" name="Round Same Side Corner Rectangle 33"/>
            <p:cNvSpPr/>
            <p:nvPr/>
          </p:nvSpPr>
          <p:spPr>
            <a:xfrm rot="5400000">
              <a:off x="3478341" y="-2634775"/>
              <a:ext cx="3088120" cy="8243196"/>
            </a:xfrm>
            <a:prstGeom prst="round2SameRect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35" name="Round Same Side Corner Rectangle 4"/>
            <p:cNvSpPr/>
            <p:nvPr/>
          </p:nvSpPr>
          <p:spPr>
            <a:xfrm>
              <a:off x="900803" y="-394318"/>
              <a:ext cx="8509495" cy="3953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Nebulin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Anchors actin to Z disc  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Titin: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Creates passive tension within the 	stretched sarcomeres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-Acts as molecular “Springs”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Desmin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Helps to stabilize longitudinal and 	lateral 	alignments of the adjacent 	sarcomere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Dystrophin: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 structural stability to 	cytoskeleton and sarcolemma of muscle 	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fibre</a:t>
              </a:r>
              <a:endPara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Skelemin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Helps to stabilize M line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IN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5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MUSCLES………………….</a:t>
            </a:r>
            <a:endParaRPr lang="en-US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Muscle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 is a soft tissue found in most animals.</a:t>
            </a:r>
          </a:p>
          <a:p>
            <a:pPr algn="just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Muscle cells contain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actin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 and myosin</a:t>
            </a:r>
          </a:p>
          <a:p>
            <a:pPr algn="just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Producing a contraction that changes both the length and the shape of the cell. </a:t>
            </a:r>
          </a:p>
          <a:p>
            <a:pPr algn="just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Muscles function to produce force and motion</a:t>
            </a:r>
          </a:p>
          <a:p>
            <a:pPr algn="just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Primarily responsible for maintaining and changing posture and locomotion, </a:t>
            </a:r>
          </a:p>
          <a:p>
            <a:pPr algn="just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Movement of internal organs, such as the contraction of the heart and the movement of food.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A905-0589-4913-A14A-485FD709109F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11/14/2017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4" name="Picture 3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69"/>
            <a:ext cx="9144000" cy="7277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4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</a:rPr>
              <a:t>Sarcotubular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system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FB98-E879-49C7-90C7-4D91F03048E2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system of membranous structures in the form of vesicles and tubules in the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sarcoplasm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muscle fiber. It surrounds the muscle fibrils.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up of:</a:t>
            </a:r>
          </a:p>
          <a:p>
            <a:pPr lvl="1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tubules</a:t>
            </a:r>
          </a:p>
          <a:p>
            <a:pPr lvl="1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tubules (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sarcoplasmic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reticulum)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5BC9-62D3-491F-BBAD-95C9C3225541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6" name="Picture 2" descr="Image result for structure sarcomere T tubule sarcoplasmic reticu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T TUBULES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6-62FD-43D5-84B3-E35F378798BA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71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 by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invagination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sarcolemma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Open to the exterior of the muscle cell.(ECF)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penetrate/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invaginates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A-I  junction of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sarcomere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skeletal muscle 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Function: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rapid transmission of impulse from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sarcolemma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myofibrils.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receptor present are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DHP receptor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5BC9-62D3-491F-BBAD-95C9C3225541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11/14/2017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24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" y="76200"/>
            <a:ext cx="913792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4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L TUBULES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5233-6AED-4D2B-BF76-8803E1F9074E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4102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 to the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sarcoplasmic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reticulum. It forms a closed tubular system around each myofibril and do not open to exterior.</a:t>
            </a:r>
          </a:p>
          <a:p>
            <a:pPr algn="just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regular intervals, the ‘L’ tubules dilate to form a pair of lateral sacs called terminal cisterns.</a:t>
            </a:r>
          </a:p>
          <a:p>
            <a:pPr algn="just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‘L’ tubules store a large quantity of calcium ions.</a:t>
            </a:r>
          </a:p>
          <a:p>
            <a:pPr algn="just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6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receptor are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Ryanodine 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TRIAD: 2 in 1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40C9-33A8-47BD-B8CD-DA0D2F988DE9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 tubules along with two L tubules (terminal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cisternae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on either side are called triad of skeletal muscle.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sarcomere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triads are present as T tubule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invaginated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A-I junction.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7A7-6B34-4EDF-9E1B-2B80A1124D54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Content Placeholder 3" descr="sts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77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D56E-4C65-43DF-9116-9902B5BBD5D0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band is formed by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a.actin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myosin   c.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tropomyosin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troponin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Structural and functional unit of muscle contraction is  known as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sarcomere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sarcotere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sarcolemma  d. sarcoma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Receptors present on T tubules are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a. DHP  b.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RyR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Na+   d. K+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Receptors present on L tubules are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a. DHP  b.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RyR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Na+   d. K+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Triad in one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sarcomere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skeletal muscle is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a. 2   b. 1   c. 3    d. 5</a:t>
            </a:r>
          </a:p>
          <a:p>
            <a:pPr>
              <a:buNone/>
            </a:pP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895600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257800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EVIDENCE 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EBES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800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variation in isometric tension with sarcomere length in vertebrate muscle fibres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8584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A. M. Gordon</a:t>
            </a:r>
            <a:r>
              <a:rPr lang="en-US" dirty="0" smtClean="0"/>
              <a:t>, </a:t>
            </a:r>
            <a:r>
              <a:rPr lang="en-US" b="1" dirty="0" smtClean="0">
                <a:solidFill>
                  <a:schemeClr val="dk1"/>
                </a:solidFill>
              </a:rPr>
              <a:t>A. F. Huxley,</a:t>
            </a:r>
            <a:r>
              <a:rPr lang="en-US" dirty="0" smtClean="0"/>
              <a:t> </a:t>
            </a:r>
            <a:r>
              <a:rPr lang="en-US" b="1" dirty="0" smtClean="0">
                <a:solidFill>
                  <a:schemeClr val="dk1"/>
                </a:solidFill>
              </a:rPr>
              <a:t>F. J. Julian.</a:t>
            </a:r>
          </a:p>
          <a:p>
            <a:pPr>
              <a:defRPr/>
            </a:pPr>
            <a:r>
              <a:rPr lang="en-US" dirty="0" smtClean="0">
                <a:solidFill>
                  <a:schemeClr val="dk1"/>
                </a:solidFill>
              </a:rPr>
              <a:t>May 1, 1966 The Journal of Physiology, </a:t>
            </a:r>
            <a:r>
              <a:rPr lang="en-US" i="1" dirty="0" smtClean="0">
                <a:solidFill>
                  <a:schemeClr val="dk1"/>
                </a:solidFill>
              </a:rPr>
              <a:t>184, </a:t>
            </a:r>
            <a:r>
              <a:rPr lang="en-US" dirty="0" smtClean="0">
                <a:solidFill>
                  <a:schemeClr val="dk1"/>
                </a:solidFill>
              </a:rPr>
              <a:t>170-192.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C06C-D544-4F86-9227-28B3F3EDB366}" type="datetime1">
              <a:rPr lang="en-US" smtClean="0"/>
              <a:t>11/14/2017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7FA2-7600-4B05-AE03-5D34C1390E25}" type="datetime1">
              <a:rPr lang="en-US" smtClean="0"/>
              <a:t>11/14/2017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http://www.k8science.org/slides/slideimgs/talk005__s010_f.gif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57200" y="304800"/>
            <a:ext cx="8305800" cy="655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6248400"/>
            <a:ext cx="845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8200" y="0"/>
            <a:ext cx="685800" cy="662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1371600"/>
            <a:ext cx="76200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219200" y="1600200"/>
            <a:ext cx="7162800" cy="4648200"/>
            <a:chOff x="624" y="2016"/>
            <a:chExt cx="4223" cy="216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/>
            <a:srcRect l="11586" t="30968" r="75604" b="24672"/>
            <a:stretch>
              <a:fillRect/>
            </a:stretch>
          </p:blipFill>
          <p:spPr bwMode="auto">
            <a:xfrm>
              <a:off x="2256" y="2064"/>
              <a:ext cx="115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/>
            <a:srcRect l="26788" t="31953" r="58801" b="24693"/>
            <a:stretch>
              <a:fillRect/>
            </a:stretch>
          </p:blipFill>
          <p:spPr bwMode="auto">
            <a:xfrm>
              <a:off x="624" y="2064"/>
              <a:ext cx="1296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3"/>
            <a:srcRect l="44934" t="30968" r="43333" b="23663"/>
            <a:stretch>
              <a:fillRect/>
            </a:stretch>
          </p:blipFill>
          <p:spPr bwMode="auto">
            <a:xfrm>
              <a:off x="3792" y="2016"/>
              <a:ext cx="1055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variation in isometric tension with sarcomere length in vertebrate muscle </a:t>
            </a:r>
            <a:r>
              <a:rPr lang="en-US" sz="2800" b="1" dirty="0" err="1" smtClean="0"/>
              <a:t>fibres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" y="838200"/>
          <a:ext cx="9143999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406"/>
                <a:gridCol w="1239864"/>
                <a:gridCol w="1859796"/>
                <a:gridCol w="2247254"/>
                <a:gridCol w="2944679"/>
              </a:tblGrid>
              <a:tr h="483262">
                <a:tc>
                  <a:txBody>
                    <a:bodyPr/>
                    <a:lstStyle/>
                    <a:p>
                      <a:r>
                        <a:rPr lang="en-US" dirty="0" smtClean="0"/>
                        <a:t>Ref.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/>
                </a:tc>
              </a:tr>
              <a:tr h="5536538">
                <a:tc>
                  <a:txBody>
                    <a:bodyPr/>
                    <a:lstStyle/>
                    <a:p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M. Gordon</a:t>
                      </a:r>
                      <a:r>
                        <a:rPr lang="en-US" dirty="0" smtClean="0"/>
                        <a:t>, </a:t>
                      </a:r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F. Huxley,</a:t>
                      </a:r>
                      <a:r>
                        <a:rPr lang="en-US" dirty="0" smtClean="0"/>
                        <a:t> </a:t>
                      </a:r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F. J. Julian.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1, 1966 The Journal of Physiology, 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184, 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170-192.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The variation in isometric tension with sarcomere length in vertebrate muscle </a:t>
                      </a:r>
                      <a:r>
                        <a:rPr lang="en-US" sz="1800" b="0" dirty="0" err="1" smtClean="0"/>
                        <a:t>fibres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variation of isometric tetanus tension with sarcomere length in single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fibres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from frog striated muscle has been re-investigated with special precautions to ensure uniformity of sarcomere length within the part of the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being studied.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most respects the results of Ramsey &amp; Street (1940) were confirmed, but (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the peak of the curve was found to consist of a plateau between sarcomere lengths of 2·05 and 2·2 μ, (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the decline of tension above this plateau is steeper than found by Ramsey &amp; Street, and (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the decline of tension below the plateau becomes suddenly steeper at a sarcomere length of about 1·67 μ.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Many features of this length—tension relation are simply explained on the sliding-filament theory.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the plateau and at greater lengths, the tension on each thin filament is made up of equal contributions from each bridge which it overlaps on adjacent thick filaments.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 resistance to shortening is negligible in this range but becomes progressively more important with shortening below the plateau.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3ED-30DE-4890-8C3C-E46E8283F83C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044A-9692-4580-AB60-514F097E7C5F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bright="-10000" contrast="14000"/>
          </a:blip>
          <a:srcRect l="48501" t="2985" b="9702"/>
          <a:stretch>
            <a:fillRect/>
          </a:stretch>
        </p:blipFill>
        <p:spPr bwMode="auto">
          <a:xfrm>
            <a:off x="0" y="304800"/>
            <a:ext cx="8915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 OF SKELETAL MUSCLE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52400" y="4419600"/>
            <a:ext cx="8458201" cy="909187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Skeletal muscles are mainly responsible for </a:t>
            </a:r>
            <a:r>
              <a:rPr lang="en-US" sz="2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locomotion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and </a:t>
            </a:r>
            <a:r>
              <a:rPr lang="en-US" sz="2400" b="1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voluntary 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contraction 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relaxation</a:t>
            </a:r>
            <a:r>
              <a:rPr lang="en-US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266700" y="6457950"/>
            <a:ext cx="2476500" cy="476250"/>
          </a:xfrm>
        </p:spPr>
        <p:txBody>
          <a:bodyPr/>
          <a:lstStyle/>
          <a:p>
            <a:fld id="{2B256C3F-B37D-4D6E-9AB7-FD05C8F280C5}" type="datetime1">
              <a:rPr lang="en-US" smtClean="0"/>
              <a:t>11/14/2017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5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1026" name="Picture 2" descr="http://theuniquetouchmassage.massagetherapy.com/12_29_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6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5" name="Picture 5" descr="figure_12_03a_2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4366"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MYOFIBRIL………….</a:t>
            </a:r>
            <a:endParaRPr lang="en-US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BDCE-A65E-4297-875C-3A83555A0A32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60400" indent="-660400" algn="just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These are the fine parallel filaments present in the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arcoplasm of the muscle cell.</a:t>
            </a:r>
          </a:p>
          <a:p>
            <a:pPr marL="660400" indent="-660400" algn="just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It consists of protein chains called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myofilaments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60400" indent="-660400" algn="just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Under microscope, it shows to be consists of light and dark bands.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3282-D384-4F7B-A35F-FF4928CFCDBC}" type="datetime1">
              <a:rPr lang="en-US" smtClean="0"/>
              <a:t>11/14/2017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http://www2.estrellamountain.edu/faculty/farabee/biobk/muscle2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95250"/>
            <a:ext cx="8915400" cy="6686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SARCOMERE…………….</a:t>
            </a:r>
            <a:endParaRPr lang="en-US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D8B-542A-4CC7-ABCB-EDD625DD85E7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The structural and functional unit of skeletal muscle/Contraction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Extent between two Z lines.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When in relaxed state the average length of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sarcomere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is 2-3 microns.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1036</Words>
  <Application>Microsoft Office PowerPoint</Application>
  <PresentationFormat>On-screen Show (4:3)</PresentationFormat>
  <Paragraphs>188</Paragraphs>
  <Slides>31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Equity</vt:lpstr>
      <vt:lpstr>Introducing PowerPoint 2010</vt:lpstr>
      <vt:lpstr>           </vt:lpstr>
      <vt:lpstr>MUSCLES………………….</vt:lpstr>
      <vt:lpstr>PowerPoint Presentation</vt:lpstr>
      <vt:lpstr>STRUCTURE OF SKELETAL MUSCLE</vt:lpstr>
      <vt:lpstr>PowerPoint Presentation</vt:lpstr>
      <vt:lpstr>PowerPoint Presentation</vt:lpstr>
      <vt:lpstr>MYOFIBRIL………….</vt:lpstr>
      <vt:lpstr>PowerPoint Presentation</vt:lpstr>
      <vt:lpstr>SARCOMERE…………….</vt:lpstr>
      <vt:lpstr>PowerPoint Presentation</vt:lpstr>
      <vt:lpstr>PowerPoint Presentation</vt:lpstr>
      <vt:lpstr>LIGHT BAND or  ‘I’ BAND…….</vt:lpstr>
      <vt:lpstr>DARK BAND or ‘A’ BAND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Sarcotubular system</vt:lpstr>
      <vt:lpstr>PowerPoint Presentation</vt:lpstr>
      <vt:lpstr>T TUBULES</vt:lpstr>
      <vt:lpstr>PowerPoint Presentation</vt:lpstr>
      <vt:lpstr>L TUBULES</vt:lpstr>
      <vt:lpstr>TRIAD: 2 in 1</vt:lpstr>
      <vt:lpstr>PowerPoint Presentation</vt:lpstr>
      <vt:lpstr>PowerPoint Presentation</vt:lpstr>
      <vt:lpstr>EBES</vt:lpstr>
      <vt:lpstr>The variation in isometric tension with sarcomere length in vertebrate muscle fibres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SBKS MEDICAL INSTITUTE &amp; RESEARCH CENTER </dc:title>
  <dc:creator>Geetanjali Purohit</dc:creator>
  <cp:lastModifiedBy>SONY</cp:lastModifiedBy>
  <cp:revision>64</cp:revision>
  <dcterms:created xsi:type="dcterms:W3CDTF">2006-08-16T00:00:00Z</dcterms:created>
  <dcterms:modified xsi:type="dcterms:W3CDTF">2017-11-14T05:51:50Z</dcterms:modified>
</cp:coreProperties>
</file>