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4"/>
  </p:notesMasterIdLst>
  <p:handoutMasterIdLst>
    <p:handoutMasterId r:id="rId55"/>
  </p:handoutMasterIdLst>
  <p:sldIdLst>
    <p:sldId id="282" r:id="rId3"/>
    <p:sldId id="257" r:id="rId4"/>
    <p:sldId id="258" r:id="rId5"/>
    <p:sldId id="260" r:id="rId6"/>
    <p:sldId id="292" r:id="rId7"/>
    <p:sldId id="259" r:id="rId8"/>
    <p:sldId id="284" r:id="rId9"/>
    <p:sldId id="288" r:id="rId10"/>
    <p:sldId id="298" r:id="rId11"/>
    <p:sldId id="299" r:id="rId12"/>
    <p:sldId id="301" r:id="rId13"/>
    <p:sldId id="317" r:id="rId14"/>
    <p:sldId id="300" r:id="rId15"/>
    <p:sldId id="302" r:id="rId16"/>
    <p:sldId id="306" r:id="rId17"/>
    <p:sldId id="307" r:id="rId18"/>
    <p:sldId id="308" r:id="rId19"/>
    <p:sldId id="311" r:id="rId20"/>
    <p:sldId id="312" r:id="rId21"/>
    <p:sldId id="313" r:id="rId22"/>
    <p:sldId id="314" r:id="rId23"/>
    <p:sldId id="315" r:id="rId24"/>
    <p:sldId id="316" r:id="rId25"/>
    <p:sldId id="266" r:id="rId26"/>
    <p:sldId id="267" r:id="rId27"/>
    <p:sldId id="318" r:id="rId28"/>
    <p:sldId id="319" r:id="rId29"/>
    <p:sldId id="320" r:id="rId30"/>
    <p:sldId id="321" r:id="rId31"/>
    <p:sldId id="268" r:id="rId32"/>
    <p:sldId id="336" r:id="rId33"/>
    <p:sldId id="322" r:id="rId34"/>
    <p:sldId id="323" r:id="rId35"/>
    <p:sldId id="324" r:id="rId36"/>
    <p:sldId id="325" r:id="rId37"/>
    <p:sldId id="326" r:id="rId38"/>
    <p:sldId id="327" r:id="rId39"/>
    <p:sldId id="329" r:id="rId40"/>
    <p:sldId id="330" r:id="rId41"/>
    <p:sldId id="331" r:id="rId42"/>
    <p:sldId id="333" r:id="rId43"/>
    <p:sldId id="304" r:id="rId44"/>
    <p:sldId id="295" r:id="rId45"/>
    <p:sldId id="305" r:id="rId46"/>
    <p:sldId id="296" r:id="rId47"/>
    <p:sldId id="297" r:id="rId48"/>
    <p:sldId id="337" r:id="rId49"/>
    <p:sldId id="277" r:id="rId50"/>
    <p:sldId id="275" r:id="rId51"/>
    <p:sldId id="278" r:id="rId52"/>
    <p:sldId id="27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07-10-2017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B2F01-BEBA-4C0D-AF5B-287A7F1150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143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07-10-2017</a:t>
            </a:r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9E80B-1E39-4C67-8025-1818D0DEB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57430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12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8B86-4ACA-427F-9637-C96D1CE64B1C}" type="datetime1">
              <a:rPr lang="en-US" smtClean="0"/>
              <a:t>11/7/2017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583A8-BB3D-4FB2-9743-F3F497E93E24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4D7-E6C6-4625-B357-D47D0AEF08F7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2CF9A4-27E1-40D1-B1B0-22D94DF04BCF}" type="datetime1">
              <a:rPr lang="en-US" smtClean="0">
                <a:solidFill>
                  <a:prstClr val="white"/>
                </a:solidFill>
              </a:rPr>
              <a:t>11/7/2017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Hiral panchal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Hiral panchal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1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7BAC8EC-C967-4FDA-8ABA-847CB65BD74F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Hiral panchal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0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889A34C-5407-45F4-AA45-BF6F7B36783F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Hiral panchal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93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FA6D-543B-4ADC-BA7A-643FB58F94C2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Hiral panchal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6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9CC9D7-070C-4E18-A1AB-608016767F6E}" type="datetime1">
              <a:rPr lang="en-US" smtClean="0">
                <a:solidFill>
                  <a:prstClr val="white"/>
                </a:solidFill>
              </a:rPr>
              <a:t>11/7/2017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Hiral panchal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070-59F2-43CB-872F-D5D029F382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Hiral panchal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1DDE3D-70B4-4E94-B26D-71F49CEBDF73}" type="datetime1">
              <a:rPr lang="en-US" smtClean="0">
                <a:solidFill>
                  <a:prstClr val="white"/>
                </a:solidFill>
              </a:rPr>
              <a:t>11/7/2017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Hiral panchal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3D0F-3D67-4643-8F73-FC6BECBFE403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11A7F1-E295-4463-8BB4-46D2D623486D}" type="datetime1">
              <a:rPr lang="en-US" smtClean="0">
                <a:solidFill>
                  <a:prstClr val="white"/>
                </a:solidFill>
              </a:rPr>
              <a:t>11/7/2017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Hiral panchal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1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2B4F77-E1E9-4FD4-8860-FF873A4AC426}" type="datetime1">
              <a:rPr lang="en-US" smtClean="0">
                <a:solidFill>
                  <a:prstClr val="white"/>
                </a:solidFill>
              </a:rPr>
              <a:t>11/7/2017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Hiral panchal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8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BCC63B-8A33-46C6-B878-B2792A4CA608}" type="datetime1">
              <a:rPr lang="en-US" smtClean="0">
                <a:solidFill>
                  <a:prstClr val="white"/>
                </a:solidFill>
              </a:rPr>
              <a:t>11/7/2017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Hiral panchal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8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5B5C-939B-4B7C-836F-B0C421D5D06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Hiral panchal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B110FDD-7DDB-4B63-B2B4-5FD74C233BF8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Hiral panchal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1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D274D0-6884-4F95-9969-C51959A59AF2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5DB09-26E1-46F3-8B63-0CBBCFAA00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1CD6-423E-403C-B274-C7BE6A85D197}" type="datetime1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3E73-D958-4E72-B8CB-06B0195F7809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3EBA-D52A-4963-ADF4-442F4777F42A}" type="datetime1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AC20-E23E-48DF-AB18-D84B0457FBA5}" type="datetime1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2E3E-69E2-42AA-82A1-C1920ED5F23E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C0CB-A367-4559-B1E6-BB234C4AF51B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59A6-6C65-4EE4-9C6A-D92E846B6DEB}" type="datetime1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899ED7-07D6-416C-A0AD-1F2461F98411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Hiral panchal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1D32D0B-2D89-447E-97AF-983513FFC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EE12-2686-4FDB-9982-014C609C8AE1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Hiral panchal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1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457200"/>
            <a:ext cx="8229600" cy="2895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</a:t>
            </a:r>
            <a:r>
              <a:rPr lang="en-US" sz="4400" b="1" i="1" u="sng" dirty="0" err="1" smtClean="0">
                <a:solidFill>
                  <a:srgbClr val="C00000"/>
                </a:solidFill>
                <a:latin typeface="Algerian" pitchFamily="82" charset="0"/>
              </a:rPr>
              <a:t>NERve</a:t>
            </a:r>
            <a:r>
              <a:rPr lang="en-US" sz="4400" b="1" i="1" u="sng" dirty="0" smtClean="0">
                <a:solidFill>
                  <a:srgbClr val="C00000"/>
                </a:solidFill>
                <a:latin typeface="Algerian" pitchFamily="82" charset="0"/>
              </a:rPr>
              <a:t>-INJURY</a:t>
            </a:r>
            <a:endParaRPr lang="en-US" sz="4400" b="1" i="1" u="sng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D3A7-BD61-4974-9D47-F894CB75769F}" type="datetime1">
              <a:rPr lang="en-US" smtClean="0">
                <a:solidFill>
                  <a:schemeClr val="tx1"/>
                </a:solidFill>
              </a:rPr>
              <a:t>11/7/2017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037"/>
            <a:ext cx="9144000" cy="61261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Degree of damage and chromatolysis depends on: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1. Variety of neuron affected: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   i.e. in </a:t>
            </a:r>
            <a:r>
              <a:rPr lang="en-US" b="1" u="sng" dirty="0" smtClean="0">
                <a:solidFill>
                  <a:schemeClr val="tx1"/>
                </a:solidFill>
              </a:rPr>
              <a:t>PNS</a:t>
            </a:r>
            <a:r>
              <a:rPr lang="en-US" dirty="0" smtClean="0">
                <a:solidFill>
                  <a:srgbClr val="002060"/>
                </a:solidFill>
              </a:rPr>
              <a:t> changes are same as above.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          in </a:t>
            </a:r>
            <a:r>
              <a:rPr lang="en-US" b="1" u="sng" dirty="0" smtClean="0">
                <a:solidFill>
                  <a:schemeClr val="tx1"/>
                </a:solidFill>
              </a:rPr>
              <a:t>CNS</a:t>
            </a:r>
            <a:r>
              <a:rPr lang="en-US" dirty="0" smtClean="0">
                <a:solidFill>
                  <a:srgbClr val="002060"/>
                </a:solidFill>
              </a:rPr>
              <a:t> regeneration of soma doesn't takes 		     place as nucleus leave the cell</a:t>
            </a:r>
            <a:r>
              <a:rPr lang="en-US" sz="4400" b="1" dirty="0" smtClean="0">
                <a:solidFill>
                  <a:srgbClr val="FF0000"/>
                </a:solidFill>
              </a:rPr>
              <a:t>**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in </a:t>
            </a:r>
            <a:r>
              <a:rPr lang="en-US" b="1" u="sng" dirty="0" smtClean="0">
                <a:solidFill>
                  <a:schemeClr val="tx1"/>
                </a:solidFill>
              </a:rPr>
              <a:t>ANS</a:t>
            </a:r>
            <a:r>
              <a:rPr lang="en-US" dirty="0" smtClean="0">
                <a:solidFill>
                  <a:srgbClr val="002060"/>
                </a:solidFill>
              </a:rPr>
              <a:t>: Difficult to demonstrate as </a:t>
            </a:r>
            <a:r>
              <a:rPr lang="en-US" dirty="0" err="1" smtClean="0">
                <a:solidFill>
                  <a:srgbClr val="002060"/>
                </a:solidFill>
              </a:rPr>
              <a:t>Nissl’s</a:t>
            </a:r>
            <a:r>
              <a:rPr lang="en-US" dirty="0" smtClean="0">
                <a:solidFill>
                  <a:srgbClr val="002060"/>
                </a:solidFill>
              </a:rPr>
              <a:t> 			granules are less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2. Lesion nearer to soma is more harmful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3. Nature of injury: </a:t>
            </a:r>
          </a:p>
          <a:p>
            <a:pPr marL="0" indent="0">
              <a:buNone/>
            </a:pP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902-E3C4-4C89-AC13-0C3B57ED6888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7" y="0"/>
            <a:ext cx="9144000" cy="685800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Changes in the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istal stump: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96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Changes begin within 24 hours of the nerve section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Changes in the AP observed within 2 days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After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day conduction of impulse slow down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After 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day no impulse can be produced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Changes are as follows: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Axis cylinder swells and breaks into pieces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Myelin sheath slowly disintegrate into </a:t>
            </a:r>
            <a:r>
              <a:rPr lang="en-US" sz="3200" dirty="0" smtClean="0">
                <a:solidFill>
                  <a:schemeClr val="tx1"/>
                </a:solidFill>
              </a:rPr>
              <a:t>fat droplets. (Start 8</a:t>
            </a:r>
            <a:r>
              <a:rPr lang="en-US" sz="3200" baseline="30000" dirty="0" smtClean="0">
                <a:solidFill>
                  <a:schemeClr val="tx1"/>
                </a:solidFill>
              </a:rPr>
              <a:t>th</a:t>
            </a:r>
            <a:r>
              <a:rPr lang="en-US" sz="3200" dirty="0" smtClean="0">
                <a:solidFill>
                  <a:schemeClr val="tx1"/>
                </a:solidFill>
              </a:rPr>
              <a:t> day up to 32</a:t>
            </a:r>
            <a:r>
              <a:rPr lang="en-US" sz="3200" baseline="30000" dirty="0" smtClean="0">
                <a:solidFill>
                  <a:schemeClr val="tx1"/>
                </a:solidFill>
              </a:rPr>
              <a:t>nd</a:t>
            </a:r>
            <a:r>
              <a:rPr lang="en-US" sz="3200" dirty="0" smtClean="0">
                <a:solidFill>
                  <a:schemeClr val="tx1"/>
                </a:solidFill>
              </a:rPr>
              <a:t> to 35</a:t>
            </a:r>
            <a:r>
              <a:rPr lang="en-US" sz="3200" baseline="30000" dirty="0" smtClean="0">
                <a:solidFill>
                  <a:schemeClr val="tx1"/>
                </a:solidFill>
              </a:rPr>
              <a:t>th</a:t>
            </a:r>
            <a:r>
              <a:rPr lang="en-US" sz="3200" dirty="0" smtClean="0">
                <a:solidFill>
                  <a:schemeClr val="tx1"/>
                </a:solidFill>
              </a:rPr>
              <a:t>  day)</a:t>
            </a:r>
            <a:endParaRPr lang="en-US" sz="32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</a:rPr>
              <a:t>Neurilemmal</a:t>
            </a:r>
            <a:r>
              <a:rPr lang="en-US" sz="3200" dirty="0">
                <a:solidFill>
                  <a:schemeClr val="tx1"/>
                </a:solidFill>
              </a:rPr>
              <a:t> sheath unaffected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Schwann cell rapidly multiply.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Macrophages invade from outside.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A7BE-C6C2-44BD-8E32-410C4D522F97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33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/>
              <a:t>Severe damage of the nerve cell body may result in degeneration of the entire neuron</a:t>
            </a:r>
          </a:p>
          <a:p>
            <a:endParaRPr lang="en-US" dirty="0" smtClean="0"/>
          </a:p>
          <a:p>
            <a:r>
              <a:rPr lang="en-US" dirty="0" smtClean="0"/>
              <a:t>In the CNS, the tissue macrophages (</a:t>
            </a:r>
            <a:r>
              <a:rPr lang="en-US" dirty="0" err="1" smtClean="0"/>
              <a:t>microglial</a:t>
            </a:r>
            <a:r>
              <a:rPr lang="en-US" dirty="0" smtClean="0"/>
              <a:t> cells) remove the debris, &amp; the neighboring </a:t>
            </a:r>
            <a:r>
              <a:rPr lang="en-US" b="1" dirty="0" err="1" smtClean="0">
                <a:solidFill>
                  <a:srgbClr val="FF0000"/>
                </a:solidFill>
              </a:rPr>
              <a:t>astrocytes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replace the neuron with scar tissue</a:t>
            </a:r>
          </a:p>
          <a:p>
            <a:endParaRPr lang="en-US" dirty="0" smtClean="0"/>
          </a:p>
          <a:p>
            <a:r>
              <a:rPr lang="en-US" dirty="0" smtClean="0"/>
              <a:t>In the PNS, the tissue macrophages remove the debris, &amp; the </a:t>
            </a:r>
            <a:r>
              <a:rPr lang="en-US" b="1" dirty="0" smtClean="0">
                <a:solidFill>
                  <a:srgbClr val="FF0000"/>
                </a:solidFill>
              </a:rPr>
              <a:t>local fibroblasts </a:t>
            </a:r>
            <a:r>
              <a:rPr lang="en-US" dirty="0" smtClean="0"/>
              <a:t>replace the neuron with scar tissue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BF5D-3896-42F6-812C-C9CED144B938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93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89926" cy="678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AEF6-8129-47D0-831E-6A3B609252CD}" type="datetime1">
              <a:rPr lang="en-US" smtClean="0">
                <a:solidFill>
                  <a:prstClr val="white"/>
                </a:solidFill>
              </a:rPr>
              <a:t>11/7/2017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7" y="0"/>
            <a:ext cx="9144000" cy="685800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Changes at the site of injury :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2438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PNS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chwann cells differentiated in to thin elongated cells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rate of progress of growth is 1-2 mm/day.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4488-4795-47B6-964B-D5D92FD64E69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14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03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REACTIONS TO INJURY WITHIN THE NEURON:</a:t>
            </a:r>
          </a:p>
          <a:p>
            <a:endParaRPr lang="en-US" alt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 - 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Synaptic transmission off	</a:t>
            </a:r>
          </a:p>
          <a:p>
            <a:pPr>
              <a:buFont typeface="Times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Cut ends pull apart and seal up, and swell, </a:t>
            </a:r>
          </a:p>
          <a:p>
            <a:pPr lvl="2">
              <a:buFont typeface="Times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axonal transport in both directions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476A-5844-4B36-B35B-571371C63420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 55-18.tif                                                      0002C6E2Mason G4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8392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9400" y="4572000"/>
            <a:ext cx="5119688" cy="1382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MINUTES after injury…</a:t>
            </a:r>
          </a:p>
          <a:p>
            <a:r>
              <a:rPr lang="en-US" altLang="en-US"/>
              <a:t>	-synaptic transmission off</a:t>
            </a:r>
          </a:p>
          <a:p>
            <a:r>
              <a:rPr lang="en-US" altLang="en-US"/>
              <a:t>	-cut ends swell 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V="1">
            <a:off x="4191000" y="3124200"/>
            <a:ext cx="6096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ECC6-2126-4F3D-912C-9C0277F75667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8200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TO INJURY WITHIN THE NEURON:</a:t>
            </a:r>
          </a:p>
          <a:p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mmediately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Synaptic transmission off	</a:t>
            </a:r>
          </a:p>
          <a:p>
            <a:pPr>
              <a:buFont typeface="Times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Cut ends pull apart and seal up, and swell, </a:t>
            </a:r>
          </a:p>
          <a:p>
            <a:pPr lvl="2">
              <a:buFont typeface="Times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axonal transport in both directions</a:t>
            </a:r>
          </a:p>
          <a:p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 -</a:t>
            </a:r>
          </a:p>
          <a:p>
            <a:pPr algn="just">
              <a:buFont typeface="Times" charset="0"/>
              <a:buAutoNum type="arabicPeriod" startAt="3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Synaptic terminal degenerates - accumulation of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neurofilaments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vesicles.</a:t>
            </a:r>
          </a:p>
          <a:p>
            <a:pPr algn="just">
              <a:buFont typeface="Times" charset="0"/>
              <a:buAutoNum type="arabicPeriod" startAt="4"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Astroglia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surround terminal normally; </a:t>
            </a:r>
          </a:p>
          <a:p>
            <a:pPr lvl="1" algn="just">
              <a:buFont typeface="Times" charset="0"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axotomy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astroglia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interpose between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and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to be pulled away from postsynaptic cell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D49E-F712-40C6-A751-A640D7DF1374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 55-18.tif                                                      0002C6E2Mason G4                       ABA78158:"/>
          <p:cNvPicPr>
            <a:picLocks noChangeAspect="1" noChangeArrowheads="1"/>
          </p:cNvPicPr>
          <p:nvPr/>
        </p:nvPicPr>
        <p:blipFill>
          <a:blip r:embed="rId2">
            <a:lum bright="-2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8392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200400" y="4876800"/>
            <a:ext cx="5233988" cy="955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HOURS after…</a:t>
            </a:r>
          </a:p>
          <a:p>
            <a:r>
              <a:rPr lang="en-US" altLang="en-US"/>
              <a:t>   synaptic terminal degenerates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6477000" y="3276600"/>
            <a:ext cx="5334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7315200" y="3581400"/>
            <a:ext cx="990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11E6-0024-4A2A-8B83-87FABADF2784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TO INJURY WITHIN THE NEURON:</a:t>
            </a:r>
          </a:p>
          <a:p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mmediately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Synaptic transmission off	</a:t>
            </a:r>
          </a:p>
          <a:p>
            <a:pPr>
              <a:buFont typeface="Times" charset="0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Cut ends pull apart and seal up, and swell, </a:t>
            </a:r>
          </a:p>
          <a:p>
            <a:pPr lvl="2">
              <a:buFont typeface="Times" charset="0"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axonal transport in both directions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 later -</a:t>
            </a:r>
          </a:p>
          <a:p>
            <a:pPr>
              <a:buFont typeface="Times" charset="0"/>
              <a:buAutoNum type="arabicPeriod" startAt="3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Synaptic terminal degenerates - accumulation of NF, vesicles.</a:t>
            </a:r>
          </a:p>
          <a:p>
            <a:pPr>
              <a:buFont typeface="Times" charset="0"/>
              <a:buAutoNum type="arabicPeriod" startAt="4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Astroglia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suround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terminal normally; </a:t>
            </a:r>
          </a:p>
          <a:p>
            <a:pPr lvl="1" algn="just">
              <a:buFont typeface="Times" charset="0"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axotomy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astroglia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interpose between terminal and target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terminal to be pulled away from postsynaptic cell.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weeks -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Myelin breaks up and leaves debris (myelin hard to break down).</a:t>
            </a: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Axon undergoes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Wallerian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degeneration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" charset="0"/>
              <a:buNone/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Chromatolysis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body swells;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nissl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nucleus eccentric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Times" charset="0"/>
              <a:buNone/>
            </a:pP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78A5-B2C8-4A70-B148-5BB8974E279E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lgerian" pitchFamily="82" charset="0"/>
              </a:rPr>
              <a:t>Causes of Nerve injury</a:t>
            </a:r>
            <a:endParaRPr lang="en-US" sz="36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Obstruction to blood flow.</a:t>
            </a:r>
          </a:p>
          <a:p>
            <a:r>
              <a:rPr lang="en-US" sz="4400" dirty="0" smtClean="0"/>
              <a:t>Toxin or poison/ chemical injury.</a:t>
            </a:r>
          </a:p>
          <a:p>
            <a:r>
              <a:rPr lang="en-US" sz="4400" dirty="0" smtClean="0"/>
              <a:t>Compression of nerve.</a:t>
            </a:r>
          </a:p>
          <a:p>
            <a:r>
              <a:rPr lang="en-US" sz="4400" dirty="0" smtClean="0"/>
              <a:t>Crushing/ transection (cutting) of the nerve. 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AE50-46DA-4775-ACC7-A119DE4ABF3D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 55-18.tif                                                      0002C6E2Mason G4                       ABA78158:"/>
          <p:cNvPicPr>
            <a:picLocks noChangeAspect="1" noChangeArrowheads="1"/>
          </p:cNvPicPr>
          <p:nvPr/>
        </p:nvPicPr>
        <p:blipFill>
          <a:blip r:embed="rId2">
            <a:lum bright="-26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8392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953000" y="5029200"/>
            <a:ext cx="3671888" cy="528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Days to weeks after…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6400800" y="3886200"/>
            <a:ext cx="457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 flipV="1">
            <a:off x="3276600" y="4038600"/>
            <a:ext cx="32004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 flipV="1">
            <a:off x="3048000" y="2895600"/>
            <a:ext cx="3048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 flipV="1">
            <a:off x="4876800" y="3886200"/>
            <a:ext cx="1219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2514600" y="3429000"/>
            <a:ext cx="10668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 flipV="1">
            <a:off x="6172200" y="4038600"/>
            <a:ext cx="2286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8EAB2-AAEC-4DDA-9B2D-4D9CCBF67306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 55-18.tif                                                      0002C6E2Mason G4                       ABA78158:"/>
          <p:cNvPicPr>
            <a:picLocks noChangeAspect="1" noChangeArrowheads="1"/>
          </p:cNvPicPr>
          <p:nvPr/>
        </p:nvPicPr>
        <p:blipFill>
          <a:blip r:embed="rId2">
            <a:lum bright="-2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10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09800" y="4953000"/>
            <a:ext cx="6805068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/>
              <a:t>The damaged neuron is affected by injury </a:t>
            </a:r>
          </a:p>
          <a:p>
            <a:r>
              <a:rPr lang="en-US" altLang="en-US" sz="2400" dirty="0"/>
              <a:t>as well as the neuron </a:t>
            </a:r>
            <a:r>
              <a:rPr lang="en-US" altLang="en-US" sz="2400" dirty="0">
                <a:solidFill>
                  <a:srgbClr val="FF0000"/>
                </a:solidFill>
              </a:rPr>
              <a:t>pre- and postsynaptic</a:t>
            </a:r>
            <a:r>
              <a:rPr lang="en-US" altLang="en-US" sz="2400" dirty="0"/>
              <a:t> to it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r>
              <a:rPr lang="en-US" alt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TRANSNEURAL DEGENERATION</a:t>
            </a:r>
            <a:endParaRPr lang="en-US" altLang="en-US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 flipV="1">
            <a:off x="2209800" y="3733800"/>
            <a:ext cx="6096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7162800" y="3429000"/>
            <a:ext cx="1524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3558" name="Oval 8"/>
          <p:cNvSpPr>
            <a:spLocks noChangeArrowheads="1"/>
          </p:cNvSpPr>
          <p:nvPr/>
        </p:nvSpPr>
        <p:spPr bwMode="auto">
          <a:xfrm>
            <a:off x="152400" y="3352800"/>
            <a:ext cx="10668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/>
          </a:p>
        </p:txBody>
      </p:sp>
      <p:sp>
        <p:nvSpPr>
          <p:cNvPr id="23559" name="Oval 9"/>
          <p:cNvSpPr>
            <a:spLocks noChangeArrowheads="1"/>
          </p:cNvSpPr>
          <p:nvPr/>
        </p:nvSpPr>
        <p:spPr bwMode="auto">
          <a:xfrm>
            <a:off x="7924800" y="3429000"/>
            <a:ext cx="10668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0605-B408-4296-B8B5-089F5ED26398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07362" y="685800"/>
            <a:ext cx="9057864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dirty="0"/>
              <a:t>Severing the axon causes degenerative changes </a:t>
            </a:r>
            <a:r>
              <a:rPr lang="en-US" altLang="en-US" dirty="0" smtClean="0"/>
              <a:t>in the</a:t>
            </a:r>
          </a:p>
          <a:p>
            <a:pPr algn="just"/>
            <a:r>
              <a:rPr lang="en-US" altLang="en-US" dirty="0" smtClean="0"/>
              <a:t>injured </a:t>
            </a:r>
            <a:r>
              <a:rPr lang="en-US" altLang="en-US" dirty="0"/>
              <a:t>neuron AND in the cells that </a:t>
            </a:r>
            <a:r>
              <a:rPr lang="en-US" altLang="en-US" dirty="0" smtClean="0"/>
              <a:t>have synaptic </a:t>
            </a:r>
          </a:p>
          <a:p>
            <a:pPr algn="just"/>
            <a:r>
              <a:rPr lang="en-US" altLang="en-US" dirty="0" smtClean="0"/>
              <a:t>connections </a:t>
            </a:r>
            <a:r>
              <a:rPr lang="en-US" altLang="en-US" dirty="0"/>
              <a:t>with the injured neuron.</a:t>
            </a:r>
          </a:p>
          <a:p>
            <a:pPr algn="just"/>
            <a:endParaRPr lang="en-US" altLang="en-US" dirty="0"/>
          </a:p>
          <a:p>
            <a:pPr algn="just"/>
            <a:endParaRPr lang="en-US" altLang="en-US" dirty="0"/>
          </a:p>
          <a:p>
            <a:pPr algn="just"/>
            <a:r>
              <a:rPr lang="en-US" altLang="en-US" sz="3200" b="1" dirty="0" smtClean="0">
                <a:solidFill>
                  <a:srgbClr val="FF0000"/>
                </a:solidFill>
              </a:rPr>
              <a:t>Importance for lab experiments: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pPr algn="just"/>
            <a:r>
              <a:rPr lang="en-US" altLang="en-US" dirty="0"/>
              <a:t>Classically, </a:t>
            </a:r>
            <a:r>
              <a:rPr lang="en-US" altLang="en-US" dirty="0">
                <a:solidFill>
                  <a:srgbClr val="FF0000"/>
                </a:solidFill>
              </a:rPr>
              <a:t>degeneration of fibers and their targets</a:t>
            </a:r>
            <a:endParaRPr lang="en-US" altLang="en-US" dirty="0"/>
          </a:p>
          <a:p>
            <a:pPr algn="just"/>
            <a:r>
              <a:rPr lang="en-US" altLang="en-US" dirty="0"/>
              <a:t>has been used to trace neuronal circuits </a:t>
            </a:r>
            <a:r>
              <a:rPr lang="en-US" altLang="en-US" dirty="0" smtClean="0"/>
              <a:t>experimentally</a:t>
            </a:r>
            <a:r>
              <a:rPr lang="en-US" altLang="en-US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CD6E-8654-4058-BA1F-42505DAB5F3F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7.06-2706-5082                                                00000038Zip 100                        B5AE00F7:"/>
          <p:cNvPicPr>
            <a:picLocks noChangeAspect="1" noChangeArrowheads="1"/>
          </p:cNvPicPr>
          <p:nvPr/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1"/>
          <a:stretch>
            <a:fillRect/>
          </a:stretch>
        </p:blipFill>
        <p:spPr bwMode="auto">
          <a:xfrm>
            <a:off x="3962400" y="457200"/>
            <a:ext cx="480060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0" y="1600200"/>
            <a:ext cx="510428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Fibers from the</a:t>
            </a:r>
          </a:p>
          <a:p>
            <a:r>
              <a:rPr lang="en-US" altLang="en-US" dirty="0"/>
              <a:t>temporal retina</a:t>
            </a:r>
            <a:r>
              <a:rPr lang="en-US" alt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altLang="en-US" dirty="0"/>
              <a:t>project laterally</a:t>
            </a:r>
          </a:p>
          <a:p>
            <a:r>
              <a:rPr lang="en-US" altLang="en-US" dirty="0"/>
              <a:t>in the optic tract and</a:t>
            </a:r>
          </a:p>
          <a:p>
            <a:r>
              <a:rPr lang="en-US" altLang="en-US" dirty="0"/>
              <a:t>terminate in layers </a:t>
            </a:r>
            <a:r>
              <a:rPr lang="en-US" altLang="en-US" dirty="0" smtClean="0"/>
              <a:t>of </a:t>
            </a:r>
          </a:p>
          <a:p>
            <a:r>
              <a:rPr lang="en-US" altLang="en-US" dirty="0" smtClean="0"/>
              <a:t>the </a:t>
            </a:r>
            <a:r>
              <a:rPr lang="en-US" altLang="en-US" dirty="0"/>
              <a:t>Lateral Geniculate Nucleus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5067300" y="4038600"/>
            <a:ext cx="2019300" cy="239256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IN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7924800" y="1981200"/>
            <a:ext cx="322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746-5958-428C-ABFB-53113ADE231B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895600"/>
            <a:ext cx="7272867" cy="2133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REGENERATION </a:t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b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FIBER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4"/>
          </p:nvPr>
        </p:nvSpPr>
        <p:spPr>
          <a:xfrm>
            <a:off x="2590800" y="664780"/>
            <a:ext cx="6248400" cy="8592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Re-growth of lost or destroyed part of a nerve tissue.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D621-DE0C-418A-B331-D66BEB17CDB6}" type="datetime1">
              <a:rPr lang="en-US" smtClean="0">
                <a:solidFill>
                  <a:prstClr val="white"/>
                </a:solidFill>
              </a:rPr>
              <a:t>11/7/2017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315200" cy="3962400"/>
          </a:xfr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recovery will be started within 4 days 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only but becomes active in 30days</a:t>
            </a:r>
          </a:p>
          <a:p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 extends up to one year for full recovery.</a:t>
            </a:r>
          </a:p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recovery or regeneration process depends on some factors:</a:t>
            </a:r>
            <a:endParaRPr lang="en-US" sz="320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0C2C-3BC2-49EB-AFE7-D70993E8D653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25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Criteria of Nerve Regeneration     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9144000" cy="4978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Chances of regeneration are considerably increased if the two cut ends are near each other (&lt;3mm) </a:t>
            </a:r>
          </a:p>
          <a:p>
            <a:pPr marL="342900" indent="-342900" algn="just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cut ends are in same line</a:t>
            </a:r>
          </a:p>
          <a:p>
            <a:pPr marL="342900" indent="-342900" algn="just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presence of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neurilemma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 has to be present in soma 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E5FE-20F8-47F7-8F45-05B059CFBE55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26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REGENERATIVE CHANGES:</a:t>
            </a:r>
            <a:endParaRPr lang="en-I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Anatomical regeneration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300" u="sng" dirty="0" smtClean="0">
                <a:solidFill>
                  <a:srgbClr val="002060"/>
                </a:solidFill>
              </a:rPr>
              <a:t>Changes in the axon</a:t>
            </a:r>
            <a:r>
              <a:rPr lang="en-US" sz="3300" dirty="0" smtClean="0">
                <a:solidFill>
                  <a:srgbClr val="002060"/>
                </a:solidFill>
              </a:rPr>
              <a:t>:</a:t>
            </a:r>
          </a:p>
          <a:p>
            <a:pPr lvl="1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3300" dirty="0" smtClean="0">
                <a:solidFill>
                  <a:srgbClr val="002060"/>
                </a:solidFill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</a:rPr>
              <a:t>Stage of </a:t>
            </a:r>
            <a:r>
              <a:rPr lang="en-US" sz="3300" b="1" dirty="0" err="1" smtClean="0">
                <a:solidFill>
                  <a:srgbClr val="FF0000"/>
                </a:solidFill>
              </a:rPr>
              <a:t>fibres</a:t>
            </a:r>
            <a:r>
              <a:rPr lang="en-US" sz="3300" b="1" dirty="0" smtClean="0">
                <a:solidFill>
                  <a:srgbClr val="FF0000"/>
                </a:solidFill>
              </a:rPr>
              <a:t> formation</a:t>
            </a:r>
            <a:r>
              <a:rPr lang="en-US" sz="3300" dirty="0" smtClean="0">
                <a:solidFill>
                  <a:srgbClr val="002060"/>
                </a:solidFill>
              </a:rPr>
              <a:t>: From cut ends 100 of fibrils elongates in all direction</a:t>
            </a:r>
          </a:p>
          <a:p>
            <a:pPr lvl="1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rgbClr val="002060"/>
                </a:solidFill>
              </a:rPr>
              <a:t> </a:t>
            </a:r>
            <a:r>
              <a:rPr lang="en-US" sz="3300" dirty="0" smtClean="0">
                <a:solidFill>
                  <a:srgbClr val="002060"/>
                </a:solidFill>
              </a:rPr>
              <a:t> fibrils grow in CT to reach out distal cut end</a:t>
            </a:r>
          </a:p>
          <a:p>
            <a:pPr lvl="1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3300" b="1" dirty="0" smtClean="0">
                <a:solidFill>
                  <a:srgbClr val="FF0000"/>
                </a:solidFill>
              </a:rPr>
              <a:t>Stage of entry of fibrils in to </a:t>
            </a:r>
            <a:r>
              <a:rPr lang="en-US" sz="3300" b="1" dirty="0" err="1" smtClean="0">
                <a:solidFill>
                  <a:srgbClr val="FF0000"/>
                </a:solidFill>
              </a:rPr>
              <a:t>Endoneural</a:t>
            </a:r>
            <a:r>
              <a:rPr lang="en-US" sz="3300" b="1" dirty="0" smtClean="0">
                <a:solidFill>
                  <a:srgbClr val="FF0000"/>
                </a:solidFill>
              </a:rPr>
              <a:t> tube</a:t>
            </a:r>
            <a:r>
              <a:rPr lang="en-US" sz="3300" dirty="0" smtClean="0">
                <a:solidFill>
                  <a:srgbClr val="FF0000"/>
                </a:solidFill>
              </a:rPr>
              <a:t>:</a:t>
            </a:r>
          </a:p>
          <a:p>
            <a:pPr lvl="1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300" dirty="0" smtClean="0">
                <a:solidFill>
                  <a:srgbClr val="002060"/>
                </a:solidFill>
              </a:rPr>
              <a:t>In PNS </a:t>
            </a:r>
            <a:r>
              <a:rPr lang="en-US" sz="3300" dirty="0" err="1" smtClean="0">
                <a:solidFill>
                  <a:srgbClr val="002060"/>
                </a:solidFill>
              </a:rPr>
              <a:t>schwann</a:t>
            </a:r>
            <a:r>
              <a:rPr lang="en-US" sz="3300" dirty="0" smtClean="0">
                <a:solidFill>
                  <a:srgbClr val="002060"/>
                </a:solidFill>
              </a:rPr>
              <a:t> cell directs fibrils to reach out cut end</a:t>
            </a:r>
            <a:endParaRPr lang="en-US" sz="3300" dirty="0">
              <a:solidFill>
                <a:srgbClr val="FF0000"/>
              </a:solidFill>
            </a:endParaRPr>
          </a:p>
          <a:p>
            <a:pPr lvl="1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300" b="1" dirty="0" smtClean="0">
                <a:solidFill>
                  <a:srgbClr val="FF0000"/>
                </a:solidFill>
              </a:rPr>
              <a:t>Only one</a:t>
            </a:r>
            <a:r>
              <a:rPr lang="en-US" sz="3300" dirty="0" smtClean="0">
                <a:solidFill>
                  <a:srgbClr val="002060"/>
                </a:solidFill>
              </a:rPr>
              <a:t> fibrils enter in </a:t>
            </a:r>
            <a:r>
              <a:rPr lang="en-US" sz="3300" dirty="0" err="1" smtClean="0">
                <a:solidFill>
                  <a:srgbClr val="002060"/>
                </a:solidFill>
              </a:rPr>
              <a:t>Endoneural</a:t>
            </a:r>
            <a:r>
              <a:rPr lang="en-US" sz="3300" dirty="0" smtClean="0">
                <a:solidFill>
                  <a:srgbClr val="002060"/>
                </a:solidFill>
              </a:rPr>
              <a:t> tube of cut end it grows rapidly</a:t>
            </a:r>
          </a:p>
          <a:p>
            <a:pPr lvl="1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300" dirty="0" smtClean="0">
                <a:solidFill>
                  <a:srgbClr val="002060"/>
                </a:solidFill>
              </a:rPr>
              <a:t>Rate of growth initially only 0.25 mm/day and reach maximum up to 3-4 mm/day</a:t>
            </a:r>
            <a:endParaRPr lang="en-US" sz="3300" dirty="0" smtClean="0">
              <a:solidFill>
                <a:srgbClr val="FF0000"/>
              </a:solidFill>
            </a:endParaRPr>
          </a:p>
          <a:p>
            <a:pPr marL="457200" lvl="1" indent="0">
              <a:buClr>
                <a:srgbClr val="002060"/>
              </a:buClr>
              <a:buNone/>
            </a:pP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A34C-5407-45F4-AA45-BF6F7B36783F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400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Stage of active growth:</a:t>
            </a:r>
          </a:p>
          <a:p>
            <a:pPr lvl="1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That axonal </a:t>
            </a:r>
            <a:r>
              <a:rPr lang="en-US" dirty="0" err="1" smtClean="0">
                <a:solidFill>
                  <a:srgbClr val="002060"/>
                </a:solidFill>
              </a:rPr>
              <a:t>fibre</a:t>
            </a:r>
            <a:r>
              <a:rPr lang="en-US" dirty="0" smtClean="0">
                <a:solidFill>
                  <a:srgbClr val="002060"/>
                </a:solidFill>
              </a:rPr>
              <a:t> which was entered in to </a:t>
            </a:r>
            <a:r>
              <a:rPr lang="en-US" dirty="0" err="1" smtClean="0">
                <a:solidFill>
                  <a:srgbClr val="002060"/>
                </a:solidFill>
              </a:rPr>
              <a:t>Endoneural</a:t>
            </a:r>
            <a:r>
              <a:rPr lang="en-US" dirty="0" smtClean="0">
                <a:solidFill>
                  <a:srgbClr val="002060"/>
                </a:solidFill>
              </a:rPr>
              <a:t> tube get enlarged</a:t>
            </a:r>
          </a:p>
          <a:p>
            <a:pPr lvl="1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Establish contacts with an appropriate peripheral end organ.</a:t>
            </a:r>
          </a:p>
          <a:p>
            <a:pPr lvl="1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Regeneration up to this stage takes 3 months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Stage of myelination: </a:t>
            </a:r>
            <a:r>
              <a:rPr lang="en-US" sz="2800" dirty="0" smtClean="0">
                <a:solidFill>
                  <a:srgbClr val="002060"/>
                </a:solidFill>
              </a:rPr>
              <a:t>Take 1 year to complete myelination.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u="sng" dirty="0" smtClean="0">
                <a:solidFill>
                  <a:srgbClr val="002060"/>
                </a:solidFill>
              </a:rPr>
              <a:t>Changes in the soma</a:t>
            </a:r>
            <a:r>
              <a:rPr lang="en-US" sz="2800" dirty="0" smtClean="0">
                <a:solidFill>
                  <a:srgbClr val="002060"/>
                </a:solidFill>
              </a:rPr>
              <a:t>: Starts within 20 days &amp; completed in 80 days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Nissl granules followed by Golgi apparatus appear in the soma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Soma attains its normal size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Centrally placed nucleus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IN" sz="24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A34C-5407-45F4-AA45-BF6F7B36783F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29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91605"/>
            <a:ext cx="830580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2. Functional regeneration: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It takes long period for neuron to be functionally active.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</a:rPr>
              <a:t>Only 80% to 82% recovery takes place after injury.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lgerian" pitchFamily="82" charset="0"/>
              </a:rPr>
              <a:t>SEDDON’s CLASSIFICATION (1942)</a:t>
            </a:r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………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sz="3200" b="1" dirty="0" err="1" smtClean="0">
                <a:solidFill>
                  <a:schemeClr val="tx1"/>
                </a:solidFill>
              </a:rPr>
              <a:t>Neuropraxia</a:t>
            </a:r>
            <a:r>
              <a:rPr lang="en-US" sz="3200" b="1" dirty="0" smtClean="0">
                <a:solidFill>
                  <a:schemeClr val="tx1"/>
                </a:solidFill>
              </a:rPr>
              <a:t> (Transient block)- </a:t>
            </a:r>
            <a:r>
              <a:rPr lang="en-US" sz="3200" dirty="0" smtClean="0">
                <a:solidFill>
                  <a:schemeClr val="tx1"/>
                </a:solidFill>
              </a:rPr>
              <a:t>Pressure is the most common cause. Paralysis is incomplete, recovery is rapid &amp; complete, &amp; there is no nerve degeneration.</a:t>
            </a:r>
          </a:p>
          <a:p>
            <a:pPr algn="just">
              <a:buNone/>
            </a:pPr>
            <a:r>
              <a:rPr lang="en-US" sz="3200" b="1" dirty="0" err="1" smtClean="0">
                <a:solidFill>
                  <a:schemeClr val="tx1"/>
                </a:solidFill>
              </a:rPr>
              <a:t>Axonotemesis</a:t>
            </a:r>
            <a:r>
              <a:rPr lang="en-US" sz="3200" b="1" dirty="0" smtClean="0">
                <a:solidFill>
                  <a:schemeClr val="tx1"/>
                </a:solidFill>
              </a:rPr>
              <a:t>- </a:t>
            </a:r>
            <a:r>
              <a:rPr lang="en-US" sz="3200" dirty="0" smtClean="0">
                <a:solidFill>
                  <a:schemeClr val="tx1"/>
                </a:solidFill>
              </a:rPr>
              <a:t>The term applied to a nerve lesion in which the axons are damaged but the surrounding connective tissue sheaths remain intact.   </a:t>
            </a:r>
          </a:p>
          <a:p>
            <a:pPr marL="514350" lvl="1" indent="-514350" algn="just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Most </a:t>
            </a:r>
            <a:r>
              <a:rPr lang="en-US" sz="2800" dirty="0">
                <a:solidFill>
                  <a:schemeClr val="tx1"/>
                </a:solidFill>
              </a:rPr>
              <a:t>common </a:t>
            </a:r>
            <a:r>
              <a:rPr lang="en-US" sz="2800" dirty="0" smtClean="0">
                <a:solidFill>
                  <a:schemeClr val="tx1"/>
                </a:solidFill>
              </a:rPr>
              <a:t>causes are: Crush injuries, traction, &amp; compression </a:t>
            </a:r>
          </a:p>
          <a:p>
            <a:pPr marL="514350" lvl="1" indent="-514350" algn="just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Neurotemesis</a:t>
            </a:r>
            <a:r>
              <a:rPr lang="en-US" sz="2800" b="1" dirty="0" smtClean="0">
                <a:solidFill>
                  <a:schemeClr val="tx1"/>
                </a:solidFill>
              </a:rPr>
              <a:t>- T</a:t>
            </a:r>
            <a:r>
              <a:rPr lang="en-US" sz="2800" dirty="0" smtClean="0">
                <a:solidFill>
                  <a:schemeClr val="tx1"/>
                </a:solidFill>
              </a:rPr>
              <a:t>he term applied to complete section of the nerve trunk</a:t>
            </a:r>
          </a:p>
          <a:p>
            <a:pPr lvl="1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occur on severe contusion, stretch, laceration</a:t>
            </a:r>
          </a:p>
          <a:p>
            <a:pPr marL="514350" lvl="1" indent="-514350" algn="just">
              <a:spcBef>
                <a:spcPts val="580"/>
              </a:spcBef>
              <a:buClr>
                <a:schemeClr val="accent1"/>
              </a:buCl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363B-4CE5-4D68-8ED5-AA80BA3DE7C7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1\Desktop\neuron_regeneration.gif"/>
          <p:cNvPicPr>
            <a:picLocks noChangeAspect="1" noChangeArrowheads="1"/>
          </p:cNvPicPr>
          <p:nvPr/>
        </p:nvPicPr>
        <p:blipFill>
          <a:blip r:embed="rId2"/>
          <a:srcRect l="5941" t="40283" r="8911"/>
          <a:stretch>
            <a:fillRect/>
          </a:stretch>
        </p:blipFill>
        <p:spPr bwMode="auto">
          <a:xfrm>
            <a:off x="32657" y="3628"/>
            <a:ext cx="9144000" cy="6854371"/>
          </a:xfrm>
          <a:prstGeom prst="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74D0-6884-4F95-9969-C51959A59AF2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SUMMARY </a:t>
            </a:r>
            <a:endParaRPr lang="en-IN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15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6" descr="E:\Mike\Slides\Slide9.jpg"/>
          <p:cNvPicPr>
            <a:picLocks noChangeAspect="1" noChangeArrowheads="1"/>
          </p:cNvPicPr>
          <p:nvPr/>
        </p:nvPicPr>
        <p:blipFill>
          <a:blip r:embed="rId2">
            <a:lum bright="-2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1788"/>
            <a:ext cx="7772400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027"/>
          <p:cNvSpPr txBox="1">
            <a:spLocks noChangeArrowheads="1"/>
          </p:cNvSpPr>
          <p:nvPr/>
        </p:nvSpPr>
        <p:spPr bwMode="auto">
          <a:xfrm>
            <a:off x="3733800" y="228600"/>
            <a:ext cx="221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PNS neuron</a:t>
            </a:r>
          </a:p>
        </p:txBody>
      </p:sp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3505200" y="2362200"/>
            <a:ext cx="2932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Reaction to injury</a:t>
            </a:r>
          </a:p>
        </p:txBody>
      </p:sp>
      <p:sp>
        <p:nvSpPr>
          <p:cNvPr id="28677" name="Oval 1029"/>
          <p:cNvSpPr>
            <a:spLocks noChangeArrowheads="1"/>
          </p:cNvSpPr>
          <p:nvPr/>
        </p:nvSpPr>
        <p:spPr bwMode="auto">
          <a:xfrm>
            <a:off x="5257800" y="2895600"/>
            <a:ext cx="685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/>
          </a:p>
        </p:txBody>
      </p:sp>
      <p:sp>
        <p:nvSpPr>
          <p:cNvPr id="28678" name="Line 1030"/>
          <p:cNvSpPr>
            <a:spLocks noChangeShapeType="1"/>
          </p:cNvSpPr>
          <p:nvPr/>
        </p:nvSpPr>
        <p:spPr bwMode="auto">
          <a:xfrm flipH="1">
            <a:off x="2286000" y="2743200"/>
            <a:ext cx="1143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79" name="Line 1031"/>
          <p:cNvSpPr>
            <a:spLocks noChangeShapeType="1"/>
          </p:cNvSpPr>
          <p:nvPr/>
        </p:nvSpPr>
        <p:spPr bwMode="auto">
          <a:xfrm>
            <a:off x="4648200" y="2819400"/>
            <a:ext cx="457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80" name="Line 1032"/>
          <p:cNvSpPr>
            <a:spLocks noChangeShapeType="1"/>
          </p:cNvSpPr>
          <p:nvPr/>
        </p:nvSpPr>
        <p:spPr bwMode="auto">
          <a:xfrm flipH="1">
            <a:off x="6096000" y="2819400"/>
            <a:ext cx="76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81" name="Rectangle 1033"/>
          <p:cNvSpPr>
            <a:spLocks noChangeArrowheads="1"/>
          </p:cNvSpPr>
          <p:nvPr/>
        </p:nvSpPr>
        <p:spPr bwMode="auto">
          <a:xfrm>
            <a:off x="2667000" y="4419600"/>
            <a:ext cx="5303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Axons sprout into Schwann cells</a:t>
            </a:r>
          </a:p>
        </p:txBody>
      </p:sp>
    </p:spTree>
    <p:extLst>
      <p:ext uri="{BB962C8B-B14F-4D97-AF65-F5344CB8AC3E}">
        <p14:creationId xmlns:p14="http://schemas.microsoft.com/office/powerpoint/2010/main" val="20311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Mike\Slides\Slide7.jpg"/>
          <p:cNvPicPr>
            <a:picLocks noChangeAspect="1" noChangeArrowheads="1"/>
          </p:cNvPicPr>
          <p:nvPr/>
        </p:nvPicPr>
        <p:blipFill>
          <a:blip r:embed="rId2">
            <a:lum bright="-1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2982913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57400" y="5867400"/>
            <a:ext cx="3276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/>
              <a:t>                           </a:t>
            </a:r>
            <a:r>
              <a:rPr lang="en-US" altLang="en-US" sz="1400" b="1"/>
              <a:t>-Ramon y Cajal 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486400" y="1905000"/>
            <a:ext cx="34448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Regenerating axons</a:t>
            </a:r>
          </a:p>
          <a:p>
            <a:r>
              <a:rPr lang="en-US" altLang="en-US"/>
              <a:t>  form many sprouts,</a:t>
            </a:r>
          </a:p>
          <a:p>
            <a:r>
              <a:rPr lang="en-US" altLang="en-US"/>
              <a:t>  some of which find</a:t>
            </a:r>
          </a:p>
          <a:p>
            <a:r>
              <a:rPr lang="en-US" altLang="en-US"/>
              <a:t>  Schwann cell tubes</a:t>
            </a:r>
          </a:p>
          <a:p>
            <a:r>
              <a:rPr lang="en-US" altLang="en-US"/>
              <a:t>    </a:t>
            </a: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H="1" flipV="1">
            <a:off x="4495800" y="18288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H="1">
            <a:off x="4114800" y="3733800"/>
            <a:ext cx="1676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H="1">
            <a:off x="4343400" y="27432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9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Mike\Slides\Slide6.jpg"/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7672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E:\Mike\Slides\Slide6.jpg"/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2057400"/>
            <a:ext cx="482123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2863" y="4611914"/>
            <a:ext cx="47244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72000" y="-533400"/>
            <a:ext cx="52578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47800" y="152400"/>
            <a:ext cx="6115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Changes in the distal stump during</a:t>
            </a:r>
          </a:p>
          <a:p>
            <a:r>
              <a:rPr lang="en-US" altLang="en-US">
                <a:solidFill>
                  <a:srgbClr val="FF0000"/>
                </a:solidFill>
              </a:rPr>
              <a:t>degeneration and regeneration (PNS)</a:t>
            </a:r>
            <a:endParaRPr lang="en-US" alt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581400" y="13716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</a:t>
            </a:r>
            <a:endParaRPr lang="en-US" alt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8001000" y="16002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 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8077200" y="29718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27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Mike\Slides\Slide10.jpg"/>
          <p:cNvPicPr>
            <a:picLocks noChangeAspect="1" noChangeArrowheads="1"/>
          </p:cNvPicPr>
          <p:nvPr/>
        </p:nvPicPr>
        <p:blipFill>
          <a:blip r:embed="rId2">
            <a:lum bright="-1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1"/>
          <a:stretch>
            <a:fillRect/>
          </a:stretch>
        </p:blipFill>
        <p:spPr bwMode="auto">
          <a:xfrm>
            <a:off x="-30619" y="-33792"/>
            <a:ext cx="917461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644581" y="1405243"/>
            <a:ext cx="3222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76262" y="2514600"/>
            <a:ext cx="204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/>
              <a:t>Cut nerve stump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791200" y="2209800"/>
            <a:ext cx="235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Radioactive 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nerve growth factor</a:t>
            </a:r>
            <a:endParaRPr lang="en-US" altLang="en-US" sz="2000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-26988" y="2971800"/>
            <a:ext cx="9170988" cy="36009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Macrophages clean debris, release mitogens for Schwann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Schwann cells form tubes, a conducive environment for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Schwann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make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laminin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(growth-supportive extracellular matrix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Macrophages release 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interleukin; interleukin stimulates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Schwann cell to make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Factor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marL="342900" indent="-34290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growth factor stimulates axon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regeneration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Mike\Slides\Slide8.jpg"/>
          <p:cNvPicPr>
            <a:picLocks noChangeAspect="1" noChangeArrowheads="1"/>
          </p:cNvPicPr>
          <p:nvPr/>
        </p:nvPicPr>
        <p:blipFill>
          <a:blip r:embed="rId2">
            <a:lum bright="-6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678488" cy="66436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880350" y="31765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96000" y="0"/>
            <a:ext cx="1447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41325" y="1077913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Cell body</a:t>
            </a:r>
            <a:endParaRPr lang="en-US" altLang="en-US" sz="2400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1371600" y="762000"/>
            <a:ext cx="990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715000" y="457200"/>
            <a:ext cx="173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/>
              <a:t>Growth cone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4038600" y="762000"/>
            <a:ext cx="2590800" cy="297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5181600" y="838200"/>
            <a:ext cx="1295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8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>
            <a:lum bright="-2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4713" y="0"/>
            <a:ext cx="5729287" cy="6553200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1428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Growth</a:t>
            </a: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1981200" y="2819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81000" y="457200"/>
            <a:ext cx="29702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growth cones</a:t>
            </a:r>
          </a:p>
          <a:p>
            <a:r>
              <a:rPr lang="en-US" altLang="en-US" b="1">
                <a:solidFill>
                  <a:schemeClr val="hlink"/>
                </a:solidFill>
              </a:rPr>
              <a:t>on regenerating </a:t>
            </a:r>
          </a:p>
          <a:p>
            <a:r>
              <a:rPr lang="en-US" altLang="en-US" b="1">
                <a:solidFill>
                  <a:schemeClr val="hlink"/>
                </a:solidFill>
              </a:rPr>
              <a:t>axons:</a:t>
            </a:r>
            <a:endParaRPr lang="en-US" altLang="en-US"/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 flipH="1">
            <a:off x="2514600" y="44958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533400" y="4191000"/>
            <a:ext cx="1943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Retraction</a:t>
            </a:r>
          </a:p>
        </p:txBody>
      </p:sp>
    </p:spTree>
    <p:extLst>
      <p:ext uri="{BB962C8B-B14F-4D97-AF65-F5344CB8AC3E}">
        <p14:creationId xmlns:p14="http://schemas.microsoft.com/office/powerpoint/2010/main" val="28492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3124200" y="152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326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Neurons in the mature CNS have a limited capacity to regenerate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axons.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axons can regrow, but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impeded by negative elements in the environment</a:t>
            </a:r>
          </a:p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-myelin proteins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NOGO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neurite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 growth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myelin associated glycoprotein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Omgp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Oligodendrocyte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myelin glycoprotein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increase   </a:t>
            </a:r>
          </a:p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inhibitory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proteoglycans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</a:p>
          <a:p>
            <a:pPr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Intracellular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factors such as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GAP-43 (growth or plasticity associated protein)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for intracellular signaling/growth cone advance are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Times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-growth factors have different distributions compared to young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-normally growth-supporting extracellular matrix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sparse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Mike\Slides\Slide12.jpg"/>
          <p:cNvPicPr>
            <a:picLocks noChangeAspect="1" noChangeArrowheads="1"/>
          </p:cNvPicPr>
          <p:nvPr/>
        </p:nvPicPr>
        <p:blipFill>
          <a:blip r:embed="rId2">
            <a:lum bright="-1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4367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228600"/>
            <a:ext cx="2695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oligodendrocyte</a:t>
            </a:r>
          </a:p>
          <a:p>
            <a:r>
              <a:rPr lang="en-US" altLang="en-US" sz="2000"/>
              <a:t>(in culture)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1600200"/>
            <a:ext cx="23737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dirty="0" smtClean="0"/>
              <a:t> CNS</a:t>
            </a:r>
            <a:endParaRPr lang="en-US" altLang="en-US" dirty="0"/>
          </a:p>
          <a:p>
            <a:r>
              <a:rPr lang="en-US" altLang="en-US" dirty="0"/>
              <a:t>growth cone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1752600" y="6096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2362200" y="1066800"/>
            <a:ext cx="2057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018338" y="4572000"/>
            <a:ext cx="2120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growth cone</a:t>
            </a:r>
          </a:p>
          <a:p>
            <a:r>
              <a:rPr lang="en-US" altLang="en-US">
                <a:solidFill>
                  <a:srgbClr val="FF0000"/>
                </a:solidFill>
              </a:rPr>
              <a:t>  retracts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6553200" y="5410200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29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C00000"/>
                </a:solidFill>
                <a:latin typeface="Algerian" pitchFamily="82" charset="0"/>
              </a:rPr>
              <a:t>Sunderland classification….. (1951) </a:t>
            </a:r>
            <a:br>
              <a:rPr lang="en-US" sz="3600" dirty="0" smtClean="0">
                <a:solidFill>
                  <a:srgbClr val="C00000"/>
                </a:solidFill>
                <a:latin typeface="Algerian" pitchFamily="82" charset="0"/>
              </a:rPr>
            </a:br>
            <a:endParaRPr lang="en-US" sz="36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816C-F984-41A9-B79C-7959CC39BC3C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4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First-degree 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: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Seddon’s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neuropraxia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ysClr val="windowText" lastClr="000000"/>
                </a:solidFill>
              </a:rPr>
              <a:t>	</a:t>
            </a:r>
            <a:r>
              <a:rPr lang="en-US" sz="2800" dirty="0" smtClean="0">
                <a:solidFill>
                  <a:sysClr val="windowText" lastClr="000000"/>
                </a:solidFill>
              </a:rPr>
              <a:t>	     (</a:t>
            </a:r>
            <a:r>
              <a:rPr lang="en-US" sz="2800" dirty="0">
                <a:solidFill>
                  <a:sysClr val="windowText" lastClr="000000"/>
                </a:solidFill>
              </a:rPr>
              <a:t>Pressure is the most common cause)</a:t>
            </a:r>
            <a:endParaRPr lang="en-US" sz="2800" dirty="0" smtClean="0">
              <a:solidFill>
                <a:sysClr val="windowText" lastClr="00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Second-degree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: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Seddon’s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axonotmesis</a:t>
            </a:r>
            <a:endParaRPr lang="en-US" sz="2800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ysClr val="windowText" lastClr="000000"/>
                </a:solidFill>
              </a:rPr>
              <a:t>	</a:t>
            </a:r>
            <a:r>
              <a:rPr lang="en-US" sz="2800" dirty="0" smtClean="0">
                <a:solidFill>
                  <a:sysClr val="windowText" lastClr="000000"/>
                </a:solidFill>
              </a:rPr>
              <a:t>	      (Ischemia)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Third-degree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 :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Nerve fiber interruption, there is a lesion of the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Endoneurium</a:t>
            </a:r>
            <a:r>
              <a:rPr lang="en-US" sz="2800" dirty="0" smtClean="0">
                <a:solidFill>
                  <a:sysClr val="windowText" lastClr="000000"/>
                </a:solidFill>
              </a:rPr>
              <a:t>, but the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epineurium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perineurium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remain intact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Fourth-degree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: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Disorganization of nerve fasciculi</a:t>
            </a:r>
          </a:p>
          <a:p>
            <a:pPr lvl="1"/>
            <a:r>
              <a:rPr lang="en-US" sz="2800" dirty="0" smtClean="0">
                <a:solidFill>
                  <a:sysClr val="windowText" lastClr="000000"/>
                </a:solidFill>
              </a:rPr>
              <a:t>surgical repair is required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Fifth-degree</a:t>
            </a:r>
            <a:r>
              <a:rPr lang="en-US" sz="2800" b="1" dirty="0" smtClean="0">
                <a:solidFill>
                  <a:sysClr val="windowText" lastClr="000000"/>
                </a:solidFill>
              </a:rPr>
              <a:t>: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lesion of complete transaction of the nerve</a:t>
            </a:r>
          </a:p>
          <a:p>
            <a:pPr lvl="1"/>
            <a:r>
              <a:rPr lang="en-US" sz="2800" dirty="0" smtClean="0">
                <a:solidFill>
                  <a:sysClr val="windowText" lastClr="000000"/>
                </a:solidFill>
              </a:rPr>
              <a:t>Recovery is not possible without an appropriate surgical treatment</a:t>
            </a:r>
          </a:p>
          <a:p>
            <a:pPr lvl="1"/>
            <a:endParaRPr lang="en-US" sz="280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6" descr=" 55-19.tif                                                      0002C6E2Mason G4                       ABA78158:"/>
          <p:cNvPicPr>
            <a:picLocks noChangeAspect="1" noChangeArrowheads="1"/>
          </p:cNvPicPr>
          <p:nvPr/>
        </p:nvPicPr>
        <p:blipFill>
          <a:blip r:embed="rId2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914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1027"/>
          <p:cNvSpPr txBox="1">
            <a:spLocks noChangeArrowheads="1"/>
          </p:cNvSpPr>
          <p:nvPr/>
        </p:nvSpPr>
        <p:spPr bwMode="auto">
          <a:xfrm>
            <a:off x="228600" y="381000"/>
            <a:ext cx="873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CNS myelin, from oligodendrocytes, is inhibitory to axon growth</a:t>
            </a:r>
          </a:p>
        </p:txBody>
      </p:sp>
    </p:spTree>
    <p:extLst>
      <p:ext uri="{BB962C8B-B14F-4D97-AF65-F5344CB8AC3E}">
        <p14:creationId xmlns:p14="http://schemas.microsoft.com/office/powerpoint/2010/main" val="1364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Mike\Slides\Slide15.jpg"/>
          <p:cNvPicPr>
            <a:picLocks noChangeAspect="1" noChangeArrowheads="1"/>
          </p:cNvPicPr>
          <p:nvPr/>
        </p:nvPicPr>
        <p:blipFill>
          <a:blip r:embed="rId2">
            <a:lum bright="-3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7"/>
          <a:stretch>
            <a:fillRect/>
          </a:stretch>
        </p:blipFill>
        <p:spPr bwMode="auto">
          <a:xfrm>
            <a:off x="1600200" y="76200"/>
            <a:ext cx="4973638" cy="6781800"/>
          </a:xfrm>
          <a:prstGeom prst="rect">
            <a:avLst/>
          </a:prstGeom>
          <a:solidFill>
            <a:srgbClr val="3C3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848600" y="1219200"/>
            <a:ext cx="93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CNS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001000" y="4724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PNS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6781800" y="5029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 flipH="1">
            <a:off x="6629400" y="1447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29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Clinical Aspects </a:t>
            </a:r>
            <a:endParaRPr lang="en-IN" sz="54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Neuroma, Trigeminal neuralgia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42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Neuroma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……..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Neuroma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is growth or tumor of nerve tissue or used to refer to any swelling of a nerve.</a:t>
            </a:r>
            <a:r>
              <a:rPr lang="en-US" baseline="30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Neuromas can arise from different types of nervous tissue, including the nerve fibers and their myelin sheath.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Traumatic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neuroma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results from trauma to a nerve, often during a surgical procedure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.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FE27-E13A-4FBB-B70A-314BD1B0E5F0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43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eur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6674"/>
            <a:ext cx="4314825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ur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66674"/>
            <a:ext cx="467360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D956-84CD-4EEA-B8FC-4B9B36C42321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Trigeminal Neuralgia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chemeClr val="tx1"/>
                </a:solidFill>
              </a:rPr>
              <a:t>A severe facial pain syndrome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Trigeminal neuralgia</a:t>
            </a:r>
            <a:r>
              <a:rPr lang="en-US" sz="3600" dirty="0" smtClean="0">
                <a:solidFill>
                  <a:schemeClr val="tx1"/>
                </a:solidFill>
              </a:rPr>
              <a:t> (</a:t>
            </a:r>
            <a:r>
              <a:rPr lang="en-US" sz="3600" b="1" dirty="0" smtClean="0">
                <a:solidFill>
                  <a:schemeClr val="tx1"/>
                </a:solidFill>
              </a:rPr>
              <a:t>TN</a:t>
            </a:r>
            <a:r>
              <a:rPr lang="en-US" sz="3600" dirty="0" smtClean="0">
                <a:solidFill>
                  <a:schemeClr val="tx1"/>
                </a:solidFill>
              </a:rPr>
              <a:t> or </a:t>
            </a:r>
            <a:r>
              <a:rPr lang="en-US" sz="3600" b="1" dirty="0" smtClean="0">
                <a:solidFill>
                  <a:schemeClr val="tx1"/>
                </a:solidFill>
              </a:rPr>
              <a:t>TGN</a:t>
            </a:r>
            <a:r>
              <a:rPr lang="en-US" sz="3600" dirty="0" smtClean="0">
                <a:solidFill>
                  <a:schemeClr val="tx1"/>
                </a:solidFill>
              </a:rPr>
              <a:t>) is a chronic pain disorder that affects the trigeminal nerve</a:t>
            </a:r>
          </a:p>
          <a:p>
            <a:r>
              <a:rPr lang="en-US" altLang="en-US" sz="3600" dirty="0" smtClean="0">
                <a:solidFill>
                  <a:schemeClr val="tx1"/>
                </a:solidFill>
              </a:rPr>
              <a:t>Develops in middle to later life</a:t>
            </a:r>
          </a:p>
          <a:p>
            <a:r>
              <a:rPr lang="en-US" altLang="en-US" sz="3600" dirty="0" smtClean="0">
                <a:solidFill>
                  <a:schemeClr val="tx1"/>
                </a:solidFill>
              </a:rPr>
              <a:t>Uncertain cause. Micro-vascular compression is common cause. Also </a:t>
            </a:r>
            <a:r>
              <a:rPr lang="en-US" sz="3600" dirty="0" smtClean="0">
                <a:solidFill>
                  <a:schemeClr val="tx1"/>
                </a:solidFill>
              </a:rPr>
              <a:t>believed to involve loss of the myelin around the trigeminal nerve.</a:t>
            </a:r>
            <a:endParaRPr lang="en-US" altLang="en-US" sz="3600" dirty="0" smtClean="0">
              <a:solidFill>
                <a:schemeClr val="tx1"/>
              </a:solidFill>
            </a:endParaRP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1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362200"/>
            <a:ext cx="2438400" cy="25146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F327-AEA6-423F-97D8-73FAA4030F57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45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588A-5FCE-4A66-BC76-4FBB2DDFEEC7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The gap b/w two cut ends of a nerve fiber, which can be filled up by natural process is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7 mm  b. 6 mm  c. 3mm    d. 5 mm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Chemicals help in nerve growth are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Neurotrophins  b. GH   c Insulin   d. None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Structural and functional unit of nervous system known as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a. Nodes of Ranvier   b. neuron  c. dendrites  d. t tubules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Changes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occur in the distal stump of cut nerve k/as 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a.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Wallerian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b.  Retrograde   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Transneural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d. axonal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sprouting</a:t>
            </a:r>
          </a:p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transection of nerve known as __ degree injury: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a. 1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b. 2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c. 3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d. 5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24384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0292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2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588A-5FCE-4A66-BC76-4FBB2DDFEEC7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Recovery in a nerve is completed approx. by __ after the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section: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a. 1 year b. 3 months c. 6 months d. 9 months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Wallerian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degeneration of ruptured nerve begins within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days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hours  c. 24 days 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None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First change to occur in the distal segment of cut nerve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a. myelin sheath degeneration  b. axonal degeneration  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c. mitosis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schwann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cells         d. axonal sprouting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Thickness of given nerve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inversely related to: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a. duration of spike  b. threshold of excitation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c. refractory period   d. all of the given options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 is not glial cell?</a:t>
            </a:r>
          </a:p>
          <a:p>
            <a:pPr marL="514350" indent="-514350">
              <a:buNone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a. microglia                    b.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oligodendrocyte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c.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schwann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cell               d. astrocyte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7338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1054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0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EVIDENCE 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EBES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47244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Sodium and potassium currents in acutely demyelinated internodes of rabbit sciatic nerves.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7060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Chiu SY, Schwarz W. J Physiol. 1987 Oct;391:631-49. </a:t>
            </a:r>
            <a:r>
              <a:rPr lang="en-US" dirty="0" err="1" smtClean="0"/>
              <a:t>PubMed</a:t>
            </a:r>
            <a:r>
              <a:rPr lang="en-US" dirty="0" smtClean="0"/>
              <a:t> PMID: 3443960; </a:t>
            </a:r>
            <a:r>
              <a:rPr lang="en-US" dirty="0" err="1" smtClean="0"/>
              <a:t>PubMed</a:t>
            </a:r>
            <a:r>
              <a:rPr lang="en-US" dirty="0" smtClean="0"/>
              <a:t> Central PMCID: PMC1192236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38E8-3C46-492F-9920-3F573C3E3F13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Sodium and potassium currents in acutely </a:t>
            </a:r>
            <a:r>
              <a:rPr lang="en-US" sz="2400" b="1" dirty="0" err="1" smtClean="0"/>
              <a:t>demyelinated</a:t>
            </a:r>
            <a:r>
              <a:rPr lang="en-US" sz="2400" b="1" dirty="0" smtClean="0"/>
              <a:t> internodes of rabbit sciatic nerves.</a:t>
            </a:r>
            <a:endParaRPr lang="en-US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0" y="609600"/>
          <a:ext cx="9144000" cy="664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2590800"/>
                <a:gridCol w="1447800"/>
                <a:gridCol w="2362200"/>
                <a:gridCol w="1828800"/>
              </a:tblGrid>
              <a:tr h="6271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REFERENCE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INTERVENTION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SUBJECT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RESULT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CONCLUSION</a:t>
                      </a:r>
                      <a:endParaRPr lang="en-US" sz="1800" dirty="0"/>
                    </a:p>
                  </a:txBody>
                  <a:tcPr/>
                </a:tc>
              </a:tr>
              <a:tr h="6002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Chiu SY, Schwarz W. J Physiol. 1987 Oct;391:631-49. </a:t>
                      </a:r>
                      <a:r>
                        <a:rPr lang="en-US" sz="1800" dirty="0" err="1" smtClean="0"/>
                        <a:t>PubMed</a:t>
                      </a:r>
                      <a:r>
                        <a:rPr lang="en-US" sz="1800" dirty="0" smtClean="0"/>
                        <a:t> PMID: 3443960; </a:t>
                      </a:r>
                      <a:r>
                        <a:rPr lang="en-US" sz="1800" dirty="0" err="1" smtClean="0"/>
                        <a:t>PubMed</a:t>
                      </a:r>
                      <a:r>
                        <a:rPr lang="en-US" sz="1800" dirty="0" smtClean="0"/>
                        <a:t> Central PMCID: PMC1192236.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extent of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demyelination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was monitored by a gradual increase in the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internodal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leak conductance and capacitance. Voltage- and time-dependent inward and outward currents, absent during the early phase of detergent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treatment,appeared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during the final phase of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treatment.The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ionic currents elicited by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depolarizations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consisted of 3 components (a) a transient sodium current (b) a delayed rectifying potassium current (c) a time-dependent current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Voltage-clamp experiments were performed on single internodes isolated from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rabbit sciatic nerve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acutely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demyelinated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the detergent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lysolecithin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a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synthetic,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lysophosphatidyl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choline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palmitoyl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current-voltage relations and h. curves for the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currentwere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similar in shapes to those of the nodal sodium current. The amplitudes of the three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currents increased with the increase in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measured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capacity during the final phase of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demyelination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high degrees of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demyelination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peak sodium current of about 90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could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 observed in an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segment.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membrane capacity measured at the time of such a large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sodium current was about 10 times larger than the axonal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membrane in the recording pool alone. This represents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lysolecithin-inducedmembrane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fusion between the Schwann cell and the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internodal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axon.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DA20-756D-41AE-B0F7-6C951DADD294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SONY\Pictures\medical pic.for lectures\art-nf480071.fig1[1]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t="13253" b="4819"/>
          <a:stretch>
            <a:fillRect/>
          </a:stretch>
        </p:blipFill>
        <p:spPr>
          <a:xfrm>
            <a:off x="228600" y="228600"/>
            <a:ext cx="8763000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F7A5-B875-46BB-A016-D8864AE08269}" type="datetime1">
              <a:rPr lang="en-US" smtClean="0">
                <a:solidFill>
                  <a:prstClr val="white"/>
                </a:solidFill>
              </a:rPr>
              <a:t>11/7/2017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EVIDENCE 2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EBES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49530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distribution of sodium and potassium channels in single demyelinated axons of the frog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754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/>
              <a:t>P </a:t>
            </a:r>
            <a:r>
              <a:rPr lang="en-US" b="1" dirty="0" err="1" smtClean="0"/>
              <a:t>Shrager</a:t>
            </a:r>
            <a:r>
              <a:rPr lang="en-US" b="1" dirty="0" smtClean="0"/>
              <a:t>. </a:t>
            </a:r>
            <a:r>
              <a:rPr lang="en-US" dirty="0" smtClean="0">
                <a:solidFill>
                  <a:schemeClr val="dk1"/>
                </a:solidFill>
              </a:rPr>
              <a:t>November 1, 1987 The Journal of Physiology, </a:t>
            </a:r>
            <a:r>
              <a:rPr lang="en-US" i="1" dirty="0" smtClean="0">
                <a:solidFill>
                  <a:schemeClr val="dk1"/>
                </a:solidFill>
              </a:rPr>
              <a:t>392, </a:t>
            </a:r>
            <a:r>
              <a:rPr lang="en-US" dirty="0" smtClean="0">
                <a:solidFill>
                  <a:schemeClr val="dk1"/>
                </a:solidFill>
              </a:rPr>
              <a:t>587-602.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7BAB-BD17-40AD-840B-70A9FBBA95B8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distribution of sodium and potassium channels in single </a:t>
            </a:r>
            <a:r>
              <a:rPr lang="en-US" sz="2400" b="1" dirty="0" err="1" smtClean="0"/>
              <a:t>demyelinated</a:t>
            </a:r>
            <a:r>
              <a:rPr lang="en-US" sz="2400" b="1" dirty="0" smtClean="0"/>
              <a:t> axons of the frog</a:t>
            </a:r>
            <a:endParaRPr lang="en-US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0" y="609600"/>
          <a:ext cx="9144000" cy="664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66800"/>
                <a:gridCol w="1905000"/>
                <a:gridCol w="3429000"/>
                <a:gridCol w="1828800"/>
              </a:tblGrid>
              <a:tr h="627105"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6002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P </a:t>
                      </a:r>
                      <a:r>
                        <a:rPr lang="en-US" sz="1800" b="1" dirty="0" err="1" smtClean="0"/>
                        <a:t>Shrager</a:t>
                      </a:r>
                      <a:r>
                        <a:rPr lang="en-US" sz="1800" b="1" dirty="0" smtClean="0"/>
                        <a:t>.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November 1, 1987 The Journal of Physiology, 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392, 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587-602.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loose patch clamp technique was used to measure ionic currents in the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demyelinated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axolemma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both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paranodal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Frog sciatic nerves were focally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demyelinated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intraneural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injection of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lysolecithin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were examined 1-8 days later. At early times axons contained zones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just a few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micrometres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long that were covered by myelin debris. These zones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lengthened and the debris was cleared over the next several days.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Transient inward currents that have been identified as Na+ currents on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thebasis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voltage dependence and sensitivity to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tetrodotoxin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were recorded at all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stages tested. There was no significant increase in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peak Na+ current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withtime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over the first 8 days after injection.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Peak inward currents varied relatively little with distance along the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internodeat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day post-injection. However, sharp gradients were detected at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demyelinatedparanodal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nodal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membranes.The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ratio of K+ conductance to Na+ conductance is much higher in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demyelinated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internodes than in normal nodes of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Ranvier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Na+ channels are likely to be present in normal internodes.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total number of these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internodal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channels may be about 40 times the total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at nodes. Steep gradients of Na+ channel density remain at nodal regions at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least up to 6 days following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demyelination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CA83-E391-4106-972C-3EBBE692270D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32D0B-2D89-447E-97AF-983513FFC67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33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DEGENERATION OF NERVE FIBER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3A62-129E-4474-9FBA-2FF9CF753563}" type="datetime1">
              <a:rPr lang="en-US" smtClean="0">
                <a:solidFill>
                  <a:prstClr val="white"/>
                </a:solidFill>
              </a:rPr>
              <a:t>11/7/2017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400"/>
            <a:ext cx="5943600" cy="6701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2653-97F2-42EE-9004-A942A5DBAF4F}" type="datetime1">
              <a:rPr lang="en-US" smtClean="0"/>
              <a:t>11/7/2017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DB09-26E1-46F3-8B63-0CBBCFAA00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DEGENERATIVE CHANGES : </a:t>
            </a:r>
            <a:endParaRPr lang="en-US" sz="36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3 level: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Changes in the nerve cell body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Changes in distal stump</a:t>
            </a: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Changes at the site of injury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A7E8-F13D-47AE-A5A6-7B28CE1AF89B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7" y="0"/>
            <a:ext cx="9144000" cy="762000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Changes in the soma (Retrograde degeneration)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172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Changes begin within 48 hours to maximum of 15-20 days of the nerve section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Chromatolysis: </a:t>
            </a:r>
            <a:r>
              <a:rPr lang="en-US" dirty="0" err="1" smtClean="0">
                <a:solidFill>
                  <a:schemeClr val="tx1"/>
                </a:solidFill>
              </a:rPr>
              <a:t>Nissl’s</a:t>
            </a:r>
            <a:r>
              <a:rPr lang="en-US" dirty="0" smtClean="0">
                <a:solidFill>
                  <a:schemeClr val="tx1"/>
                </a:solidFill>
              </a:rPr>
              <a:t> granules breakdown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Cell become colorless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Dissolution of </a:t>
            </a:r>
            <a:r>
              <a:rPr lang="en-US" dirty="0" err="1" smtClean="0">
                <a:solidFill>
                  <a:schemeClr val="tx1"/>
                </a:solidFill>
              </a:rPr>
              <a:t>nissl’s</a:t>
            </a:r>
            <a:r>
              <a:rPr lang="en-US" dirty="0" smtClean="0">
                <a:solidFill>
                  <a:schemeClr val="tx1"/>
                </a:solidFill>
              </a:rPr>
              <a:t> substance ---- mobilization of protein manufacturing process for survival of neuron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Cell organelles fragmented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Swelling of soma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Nucleus: increase in size, displaced at periphery</a:t>
            </a:r>
            <a:r>
              <a:rPr lang="en-US" sz="4000" b="1" dirty="0" smtClean="0">
                <a:solidFill>
                  <a:srgbClr val="FF0000"/>
                </a:solidFill>
              </a:rPr>
              <a:t>**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036893"/>
            <a:ext cx="2535321" cy="178250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20E2-1432-4F7A-B06A-9B8F6F21DA50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11/7/2017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9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1741</Words>
  <Application>Microsoft Office PowerPoint</Application>
  <PresentationFormat>On-screen Show (4:3)</PresentationFormat>
  <Paragraphs>371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Equity</vt:lpstr>
      <vt:lpstr>Introducing PowerPoint 2010</vt:lpstr>
      <vt:lpstr>           </vt:lpstr>
      <vt:lpstr>Causes of Nerve injury</vt:lpstr>
      <vt:lpstr>SEDDON’s CLASSIFICATION (1942)………</vt:lpstr>
      <vt:lpstr> Sunderland classification….. (1951)  </vt:lpstr>
      <vt:lpstr>PowerPoint Presentation</vt:lpstr>
      <vt:lpstr>DEGENERATION OF NERVE FIBER</vt:lpstr>
      <vt:lpstr>PowerPoint Presentation</vt:lpstr>
      <vt:lpstr>DEGENERATIVE CHANGES : </vt:lpstr>
      <vt:lpstr>1. Changes in the soma (Retrograde degeneration)</vt:lpstr>
      <vt:lpstr>PowerPoint Presentation</vt:lpstr>
      <vt:lpstr>2. Changes in the Distal stump:</vt:lpstr>
      <vt:lpstr>PowerPoint Presentation</vt:lpstr>
      <vt:lpstr>PowerPoint Presentation</vt:lpstr>
      <vt:lpstr>3. Changes at the site of injury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REGENERATION  OF  NERVE FIBER</vt:lpstr>
      <vt:lpstr>PowerPoint Presentation</vt:lpstr>
      <vt:lpstr>Criteria of Nerve Regeneration     </vt:lpstr>
      <vt:lpstr>REGENERATIVE CHANGES:</vt:lpstr>
      <vt:lpstr>PowerPoint Presentation</vt:lpstr>
      <vt:lpstr>PowerPoint Presentation</vt:lpstr>
      <vt:lpstr>PowerPoint Presentation</vt:lpstr>
      <vt:lpstr>SUMMARY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Aspects </vt:lpstr>
      <vt:lpstr>Neuroma……..</vt:lpstr>
      <vt:lpstr>PowerPoint Presentation</vt:lpstr>
      <vt:lpstr>Trigeminal Neuralgia</vt:lpstr>
      <vt:lpstr>PowerPoint Presentation</vt:lpstr>
      <vt:lpstr>PowerPoint Presentation</vt:lpstr>
      <vt:lpstr>EBES</vt:lpstr>
      <vt:lpstr>Sodium and potassium currents in acutely demyelinated internodes of rabbit sciatic nerves.</vt:lpstr>
      <vt:lpstr>EBES </vt:lpstr>
      <vt:lpstr>The distribution of sodium and potassium channels in single demyelinated axons of the frog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INJURY</dc:title>
  <dc:creator>rajani</dc:creator>
  <cp:lastModifiedBy>SONY</cp:lastModifiedBy>
  <cp:revision>98</cp:revision>
  <dcterms:created xsi:type="dcterms:W3CDTF">2013-09-02T03:46:36Z</dcterms:created>
  <dcterms:modified xsi:type="dcterms:W3CDTF">2017-11-07T10:20:51Z</dcterms:modified>
</cp:coreProperties>
</file>