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304" r:id="rId3"/>
    <p:sldId id="282" r:id="rId4"/>
    <p:sldId id="289" r:id="rId5"/>
    <p:sldId id="299" r:id="rId6"/>
    <p:sldId id="319" r:id="rId7"/>
    <p:sldId id="300" r:id="rId8"/>
    <p:sldId id="305" r:id="rId9"/>
    <p:sldId id="308" r:id="rId10"/>
    <p:sldId id="309" r:id="rId11"/>
    <p:sldId id="310" r:id="rId12"/>
    <p:sldId id="306" r:id="rId13"/>
    <p:sldId id="307" r:id="rId14"/>
    <p:sldId id="290" r:id="rId15"/>
    <p:sldId id="257" r:id="rId16"/>
    <p:sldId id="258" r:id="rId17"/>
    <p:sldId id="287" r:id="rId18"/>
    <p:sldId id="259" r:id="rId19"/>
    <p:sldId id="320" r:id="rId20"/>
    <p:sldId id="260" r:id="rId21"/>
    <p:sldId id="261" r:id="rId22"/>
    <p:sldId id="286" r:id="rId23"/>
    <p:sldId id="262" r:id="rId24"/>
    <p:sldId id="265" r:id="rId25"/>
    <p:sldId id="288" r:id="rId26"/>
    <p:sldId id="266" r:id="rId27"/>
    <p:sldId id="329" r:id="rId28"/>
    <p:sldId id="330" r:id="rId29"/>
    <p:sldId id="327" r:id="rId30"/>
    <p:sldId id="328" r:id="rId31"/>
    <p:sldId id="270" r:id="rId32"/>
    <p:sldId id="271" r:id="rId33"/>
    <p:sldId id="272" r:id="rId34"/>
    <p:sldId id="284" r:id="rId35"/>
    <p:sldId id="283" r:id="rId36"/>
    <p:sldId id="273" r:id="rId37"/>
    <p:sldId id="274" r:id="rId38"/>
    <p:sldId id="331" r:id="rId39"/>
    <p:sldId id="275" r:id="rId40"/>
    <p:sldId id="276" r:id="rId41"/>
    <p:sldId id="277" r:id="rId42"/>
    <p:sldId id="278" r:id="rId43"/>
    <p:sldId id="279" r:id="rId44"/>
    <p:sldId id="326" r:id="rId45"/>
    <p:sldId id="280" r:id="rId46"/>
    <p:sldId id="281" r:id="rId47"/>
    <p:sldId id="325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321" r:id="rId56"/>
    <p:sldId id="302" r:id="rId57"/>
    <p:sldId id="313" r:id="rId58"/>
    <p:sldId id="322" r:id="rId59"/>
    <p:sldId id="315" r:id="rId60"/>
    <p:sldId id="303" r:id="rId61"/>
    <p:sldId id="316" r:id="rId62"/>
    <p:sldId id="317" r:id="rId63"/>
    <p:sldId id="323" r:id="rId64"/>
    <p:sldId id="32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8F85D-C041-4F39-B90A-FEAB6545066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7663-5B6C-410E-9F9F-A074FF1AEB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7663-5B6C-410E-9F9F-A074FF1AEBF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8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7663-5B6C-410E-9F9F-A074FF1AEBF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0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D3554B-5B5F-4C44-950C-F18AB7B977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E3FE58-CACA-487B-ADD1-080D62FF04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ycobacterium_xenopi" TargetMode="External"/><Relationship Id="rId13" Type="http://schemas.openxmlformats.org/officeDocument/2006/relationships/hyperlink" Target="http://en.wikipedia.org/wiki/Mycobacterium_chelonae" TargetMode="External"/><Relationship Id="rId3" Type="http://schemas.openxmlformats.org/officeDocument/2006/relationships/hyperlink" Target="http://en.wikipedia.org/wiki/Mycobacterium_marinum" TargetMode="External"/><Relationship Id="rId7" Type="http://schemas.openxmlformats.org/officeDocument/2006/relationships/hyperlink" Target="http://en.wikipedia.org/wiki/Mycobacterium_szulgai" TargetMode="External"/><Relationship Id="rId12" Type="http://schemas.openxmlformats.org/officeDocument/2006/relationships/hyperlink" Target="http://en.wikipedia.org/wiki/Mycobacterium_abscessus" TargetMode="External"/><Relationship Id="rId2" Type="http://schemas.openxmlformats.org/officeDocument/2006/relationships/hyperlink" Target="http://en.wikipedia.org/wiki/Mycobacterium_kansas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ycobacterium_gordonae" TargetMode="External"/><Relationship Id="rId11" Type="http://schemas.openxmlformats.org/officeDocument/2006/relationships/hyperlink" Target="http://en.wikipedia.org/wiki/Mycobacterium_fortuitum" TargetMode="External"/><Relationship Id="rId5" Type="http://schemas.openxmlformats.org/officeDocument/2006/relationships/hyperlink" Target="http://en.wikipedia.org/wiki/Mycobacterium_scrofulaceum" TargetMode="External"/><Relationship Id="rId10" Type="http://schemas.openxmlformats.org/officeDocument/2006/relationships/hyperlink" Target="http://en.wikipedia.org/wiki/Mycobacterium_paratuberculosis" TargetMode="External"/><Relationship Id="rId4" Type="http://schemas.openxmlformats.org/officeDocument/2006/relationships/hyperlink" Target="http://en.wikipedia.org/wiki/Mycobacterium_simiae" TargetMode="External"/><Relationship Id="rId9" Type="http://schemas.openxmlformats.org/officeDocument/2006/relationships/hyperlink" Target="http://en.wikipedia.org/wiki/Mycobacterium_avium-intracellular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8229600" cy="29718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MYCOBACTERIAL INFECTIONS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</a:t>
            </a:r>
            <a:r>
              <a:rPr lang="en-US" b="1" dirty="0" smtClean="0"/>
              <a:t> </a:t>
            </a:r>
            <a:r>
              <a:rPr lang="en-US" b="1" dirty="0" err="1" smtClean="0"/>
              <a:t>induration</a:t>
            </a:r>
            <a:r>
              <a:rPr lang="en-US" b="1" dirty="0" smtClean="0"/>
              <a:t> of 10 or more millimeters</a:t>
            </a:r>
            <a:r>
              <a:rPr lang="en-US" dirty="0" smtClean="0"/>
              <a:t> is considered positive in:</a:t>
            </a:r>
          </a:p>
          <a:p>
            <a:endParaRPr lang="en-US" dirty="0" smtClean="0"/>
          </a:p>
          <a:p>
            <a:r>
              <a:rPr lang="en-US" dirty="0" smtClean="0"/>
              <a:t>-Recent immigrants (&lt; 5 years) from high-prevalence countries</a:t>
            </a:r>
          </a:p>
          <a:p>
            <a:r>
              <a:rPr lang="en-US" dirty="0" smtClean="0"/>
              <a:t>-Injection drug users</a:t>
            </a:r>
          </a:p>
          <a:p>
            <a:r>
              <a:rPr lang="en-US" dirty="0" smtClean="0"/>
              <a:t>-Residents and employees of high-risk congregate settings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Mycobacteriology</a:t>
            </a:r>
            <a:r>
              <a:rPr lang="en-US" dirty="0" smtClean="0"/>
              <a:t> laboratory personnel</a:t>
            </a:r>
          </a:p>
          <a:p>
            <a:r>
              <a:rPr lang="en-US" dirty="0" smtClean="0"/>
              <a:t>-Children &lt; 4 years of age</a:t>
            </a:r>
          </a:p>
          <a:p>
            <a:r>
              <a:rPr lang="en-US" dirty="0" smtClean="0"/>
              <a:t>- Infants, children, and adolescents exposed to adults in high-risk categories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="1" dirty="0" smtClean="0"/>
              <a:t> </a:t>
            </a:r>
            <a:r>
              <a:rPr lang="en-US" b="1" dirty="0" err="1" smtClean="0"/>
              <a:t>induration</a:t>
            </a:r>
            <a:r>
              <a:rPr lang="en-US" b="1" dirty="0" smtClean="0"/>
              <a:t> of 15 or more millimeters</a:t>
            </a:r>
            <a:r>
              <a:rPr lang="en-US" dirty="0" smtClean="0"/>
              <a:t> is considered positive in any person, including persons with no known risk factors for TB.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False-Positive Reactions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 with </a:t>
            </a:r>
            <a:r>
              <a:rPr lang="en-US" dirty="0" err="1" smtClean="0"/>
              <a:t>nontuberculosis</a:t>
            </a:r>
            <a:r>
              <a:rPr lang="en-US" dirty="0" smtClean="0"/>
              <a:t> </a:t>
            </a:r>
            <a:r>
              <a:rPr lang="en-US" dirty="0" err="1" smtClean="0"/>
              <a:t>mycobacteria</a:t>
            </a:r>
            <a:endParaRPr lang="en-US" dirty="0" smtClean="0"/>
          </a:p>
          <a:p>
            <a:r>
              <a:rPr lang="en-US" dirty="0" smtClean="0"/>
              <a:t>Previous BCG vaccination</a:t>
            </a:r>
          </a:p>
          <a:p>
            <a:r>
              <a:rPr lang="en-US" dirty="0" smtClean="0"/>
              <a:t>Incorrect method of TST administration</a:t>
            </a:r>
          </a:p>
          <a:p>
            <a:r>
              <a:rPr lang="en-US" dirty="0" smtClean="0"/>
              <a:t>Incorrect interpretation of reaction</a:t>
            </a:r>
          </a:p>
          <a:p>
            <a:r>
              <a:rPr lang="en-US" dirty="0" smtClean="0"/>
              <a:t>Incorrect bottle of antigen used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False-Negative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4152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Cutaneous</a:t>
            </a:r>
            <a:r>
              <a:rPr lang="en-US" dirty="0" smtClean="0"/>
              <a:t>  </a:t>
            </a:r>
            <a:r>
              <a:rPr lang="en-US" dirty="0" err="1" smtClean="0"/>
              <a:t>anergy</a:t>
            </a:r>
            <a:r>
              <a:rPr lang="en-US" dirty="0" smtClean="0"/>
              <a:t> (inability to react because of a weakened immune system)</a:t>
            </a:r>
          </a:p>
          <a:p>
            <a:r>
              <a:rPr lang="en-US" dirty="0" smtClean="0"/>
              <a:t>Recent TB infection (within 8-10 weeks of exposure)</a:t>
            </a:r>
          </a:p>
          <a:p>
            <a:r>
              <a:rPr lang="en-US" dirty="0" smtClean="0"/>
              <a:t>Very old TB infection (many years)</a:t>
            </a:r>
          </a:p>
          <a:p>
            <a:r>
              <a:rPr lang="en-US" dirty="0" smtClean="0"/>
              <a:t>Very young age (less than 6 months old)</a:t>
            </a:r>
          </a:p>
          <a:p>
            <a:r>
              <a:rPr lang="en-US" dirty="0" err="1" smtClean="0"/>
              <a:t>Sarcoidosis</a:t>
            </a:r>
            <a:endParaRPr lang="en-US" dirty="0" smtClean="0"/>
          </a:p>
          <a:p>
            <a:r>
              <a:rPr lang="en-US" dirty="0" smtClean="0"/>
              <a:t>Overwhelming TB disease( </a:t>
            </a:r>
            <a:r>
              <a:rPr lang="en-US" dirty="0" err="1" smtClean="0"/>
              <a:t>miliary</a:t>
            </a:r>
            <a:r>
              <a:rPr lang="en-US" dirty="0" smtClean="0"/>
              <a:t> TB)</a:t>
            </a:r>
          </a:p>
          <a:p>
            <a:r>
              <a:rPr lang="en-US" dirty="0" smtClean="0"/>
              <a:t>Some viral illnesses (e.g., measles and chicken pox)</a:t>
            </a:r>
          </a:p>
          <a:p>
            <a:r>
              <a:rPr lang="en-US" dirty="0" smtClean="0"/>
              <a:t>Incorrect method of TST administration</a:t>
            </a:r>
          </a:p>
          <a:p>
            <a:r>
              <a:rPr lang="en-US" dirty="0" smtClean="0"/>
              <a:t>Incorrect interpretation of reaction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</a:t>
            </a:r>
            <a:r>
              <a:rPr lang="en-US" dirty="0" err="1" smtClean="0"/>
              <a:t>cutaneous</a:t>
            </a:r>
            <a:r>
              <a:rPr lang="en-US" dirty="0" smtClean="0"/>
              <a:t>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Route	</a:t>
            </a:r>
            <a:r>
              <a:rPr lang="en-US" dirty="0" smtClean="0"/>
              <a:t>		        </a:t>
            </a:r>
            <a:r>
              <a:rPr lang="en-US" b="1" dirty="0" smtClean="0"/>
              <a:t>Disease 	</a:t>
            </a:r>
            <a:r>
              <a:rPr lang="en-US" dirty="0" smtClean="0"/>
              <a:t>			</a:t>
            </a:r>
            <a:r>
              <a:rPr lang="en-US" b="1" dirty="0" smtClean="0"/>
              <a:t>Immunity</a:t>
            </a:r>
          </a:p>
          <a:p>
            <a:pPr marL="571500" indent="-571500">
              <a:buNone/>
            </a:pPr>
            <a:r>
              <a:rPr lang="en-US" dirty="0" err="1" smtClean="0"/>
              <a:t>I.Inoculation</a:t>
            </a:r>
            <a:r>
              <a:rPr lang="en-US" dirty="0" smtClean="0"/>
              <a:t>  tuberculosis    • Lupus </a:t>
            </a:r>
            <a:r>
              <a:rPr lang="en-US" dirty="0" err="1" smtClean="0"/>
              <a:t>vulgaris</a:t>
            </a:r>
            <a:r>
              <a:rPr lang="en-US" dirty="0" smtClean="0"/>
              <a:t>			   Present</a:t>
            </a:r>
          </a:p>
          <a:p>
            <a:pPr>
              <a:buNone/>
            </a:pPr>
            <a:r>
              <a:rPr lang="en-US" dirty="0" smtClean="0"/>
              <a:t>(exogenous source)               • Tuberculosis </a:t>
            </a:r>
            <a:r>
              <a:rPr lang="en-US" dirty="0" err="1" smtClean="0"/>
              <a:t>verrucosa</a:t>
            </a:r>
            <a:r>
              <a:rPr lang="en-US" dirty="0" smtClean="0"/>
              <a:t> cutis                   Present</a:t>
            </a:r>
          </a:p>
          <a:p>
            <a:pPr>
              <a:buNone/>
            </a:pPr>
            <a:r>
              <a:rPr lang="en-US" dirty="0" smtClean="0"/>
              <a:t>                                                  • Primary inoculation tuberculosis         Absent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II. Secondary tuberculosis    • </a:t>
            </a:r>
            <a:r>
              <a:rPr lang="en-US" dirty="0" err="1" smtClean="0"/>
              <a:t>Scrofuloderma</a:t>
            </a:r>
            <a:r>
              <a:rPr lang="en-US" dirty="0" smtClean="0"/>
              <a:t>                                         Equivocal</a:t>
            </a:r>
          </a:p>
          <a:p>
            <a:pPr>
              <a:buNone/>
            </a:pPr>
            <a:r>
              <a:rPr lang="en-US" dirty="0" smtClean="0"/>
              <a:t>(endogenous)                         • </a:t>
            </a:r>
            <a:r>
              <a:rPr lang="en-US" dirty="0" err="1" smtClean="0"/>
              <a:t>Orificial</a:t>
            </a:r>
            <a:r>
              <a:rPr lang="en-US" dirty="0" smtClean="0"/>
              <a:t> tuberculosis 		  Absent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III. </a:t>
            </a:r>
            <a:r>
              <a:rPr lang="en-US" dirty="0" err="1" smtClean="0"/>
              <a:t>Haematogenous</a:t>
            </a:r>
            <a:r>
              <a:rPr lang="en-US" dirty="0" smtClean="0"/>
              <a:t>               • Acute </a:t>
            </a:r>
            <a:r>
              <a:rPr lang="en-US" dirty="0" err="1" smtClean="0"/>
              <a:t>miliary</a:t>
            </a:r>
            <a:r>
              <a:rPr lang="en-US" dirty="0" smtClean="0"/>
              <a:t> tuberculosis                     Absent</a:t>
            </a:r>
          </a:p>
          <a:p>
            <a:pPr>
              <a:buNone/>
            </a:pPr>
            <a:r>
              <a:rPr lang="en-US" dirty="0" smtClean="0"/>
              <a:t>      tuberculosis                      •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gumma</a:t>
            </a:r>
            <a:r>
              <a:rPr lang="en-US" dirty="0" smtClean="0"/>
              <a:t> 		  Absent</a:t>
            </a:r>
          </a:p>
          <a:p>
            <a:pPr>
              <a:buNone/>
            </a:pPr>
            <a:r>
              <a:rPr lang="en-US" dirty="0" smtClean="0"/>
              <a:t>                                                  • Some cases of lupus </a:t>
            </a:r>
            <a:r>
              <a:rPr lang="en-US" dirty="0" err="1" smtClean="0"/>
              <a:t>vulgaris</a:t>
            </a:r>
            <a:r>
              <a:rPr lang="en-US" dirty="0" smtClean="0"/>
              <a:t> 	  Present</a:t>
            </a:r>
          </a:p>
          <a:p>
            <a:pPr>
              <a:buNone/>
            </a:pPr>
            <a:r>
              <a:rPr lang="en-US" dirty="0" smtClean="0"/>
              <a:t>IV. </a:t>
            </a:r>
            <a:r>
              <a:rPr lang="en-US" dirty="0" err="1" smtClean="0"/>
              <a:t>Tuberculids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err="1" smtClean="0"/>
              <a:t>Micropapular</a:t>
            </a:r>
            <a:r>
              <a:rPr lang="en-US" dirty="0" smtClean="0"/>
              <a:t>      	       • Lichen </a:t>
            </a:r>
            <a:r>
              <a:rPr lang="en-US" dirty="0" err="1" smtClean="0"/>
              <a:t>scrofulosorum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err="1" smtClean="0"/>
              <a:t>Papular</a:t>
            </a:r>
            <a:r>
              <a:rPr lang="en-US" dirty="0" smtClean="0"/>
              <a:t>                          • </a:t>
            </a:r>
            <a:r>
              <a:rPr lang="en-US" dirty="0" err="1" smtClean="0"/>
              <a:t>Papulonecrotic</a:t>
            </a:r>
            <a:r>
              <a:rPr lang="en-US" dirty="0" smtClean="0"/>
              <a:t> </a:t>
            </a:r>
            <a:r>
              <a:rPr lang="en-US" dirty="0" err="1" smtClean="0"/>
              <a:t>tuberculid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Nodular                         • </a:t>
            </a: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induratum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Primary-inoculation TB (</a:t>
            </a:r>
            <a:r>
              <a:rPr lang="en-US" dirty="0" err="1"/>
              <a:t>tuberculous</a:t>
            </a:r>
            <a:r>
              <a:rPr lang="en-US" dirty="0"/>
              <a:t> chancre)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It results </a:t>
            </a:r>
            <a:r>
              <a:rPr lang="en-US" dirty="0"/>
              <a:t>from direct introduction of </a:t>
            </a:r>
            <a:r>
              <a:rPr lang="en-US" dirty="0" err="1"/>
              <a:t>mycobacteria</a:t>
            </a:r>
            <a:r>
              <a:rPr lang="en-US" dirty="0"/>
              <a:t> into the </a:t>
            </a:r>
            <a:r>
              <a:rPr lang="en-US" dirty="0" smtClean="0"/>
              <a:t>skin or </a:t>
            </a:r>
            <a:r>
              <a:rPr lang="en-US" dirty="0"/>
              <a:t>mucosa of an individual who was not previously infected with TB or was immunized with </a:t>
            </a:r>
            <a:r>
              <a:rPr lang="en-US" dirty="0" smtClean="0"/>
              <a:t>BCG. </a:t>
            </a:r>
          </a:p>
          <a:p>
            <a:r>
              <a:rPr lang="en-US" dirty="0" smtClean="0"/>
              <a:t>Initiation </a:t>
            </a:r>
            <a:r>
              <a:rPr lang="en-US" dirty="0"/>
              <a:t>of infection almost always follows an injury, usually in children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Common sites include the face and other exposed </a:t>
            </a:r>
            <a:r>
              <a:rPr lang="en-US" dirty="0" smtClean="0"/>
              <a:t>sites. </a:t>
            </a:r>
          </a:p>
          <a:p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/>
              <a:t>chancres are reported after ritual circumcision, tattooing, ear piercing, </a:t>
            </a:r>
            <a:r>
              <a:rPr lang="en-US" dirty="0" err="1"/>
              <a:t>venipuncture</a:t>
            </a:r>
            <a:r>
              <a:rPr lang="en-US" dirty="0"/>
              <a:t>, sexual intercourse, tooth extraction, and after ingestion of milk contaminated with </a:t>
            </a:r>
            <a:r>
              <a:rPr lang="en-US" i="1" dirty="0"/>
              <a:t>M </a:t>
            </a:r>
            <a:r>
              <a:rPr lang="en-US" i="1" dirty="0" err="1"/>
              <a:t>bovis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After </a:t>
            </a:r>
            <a:r>
              <a:rPr lang="en-US" dirty="0" err="1"/>
              <a:t>mycobacteria</a:t>
            </a:r>
            <a:r>
              <a:rPr lang="en-US" dirty="0"/>
              <a:t> gain entry into the skin, they multiply in tissue macrophages and spread to regional lymph nodes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An inflammatory papule develops in 2-4 weeks at the inoculation site that breaks down into a firm, </a:t>
            </a:r>
            <a:r>
              <a:rPr lang="en-US" dirty="0" err="1"/>
              <a:t>nonhealing</a:t>
            </a:r>
            <a:r>
              <a:rPr lang="en-US" dirty="0"/>
              <a:t>, shallow, </a:t>
            </a:r>
            <a:r>
              <a:rPr lang="en-US" dirty="0" err="1"/>
              <a:t>nontender</a:t>
            </a:r>
            <a:r>
              <a:rPr lang="en-US" dirty="0"/>
              <a:t>, undermined ulcer with a </a:t>
            </a:r>
            <a:r>
              <a:rPr lang="en-US" dirty="0" err="1"/>
              <a:t>granulomatous</a:t>
            </a:r>
            <a:r>
              <a:rPr lang="en-US" dirty="0"/>
              <a:t> base. </a:t>
            </a:r>
            <a:endParaRPr lang="en-US" dirty="0" smtClean="0"/>
          </a:p>
          <a:p>
            <a:r>
              <a:rPr lang="en-US" dirty="0" smtClean="0"/>
              <a:t>Painless </a:t>
            </a:r>
            <a:r>
              <a:rPr lang="en-US" dirty="0"/>
              <a:t>regional </a:t>
            </a:r>
            <a:r>
              <a:rPr lang="en-US" dirty="0" err="1"/>
              <a:t>lymphadenopathy</a:t>
            </a:r>
            <a:r>
              <a:rPr lang="en-US" dirty="0"/>
              <a:t> is evident at 3-8 weeks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Numerous bacilli are present at the inoculation site and regional node.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err="1"/>
              <a:t>ulceroglandular</a:t>
            </a:r>
            <a:r>
              <a:rPr lang="en-US" dirty="0"/>
              <a:t> complex is the skin analog to the </a:t>
            </a:r>
            <a:r>
              <a:rPr lang="en-US" dirty="0" smtClean="0"/>
              <a:t>primary </a:t>
            </a:r>
            <a:r>
              <a:rPr lang="en-US" dirty="0"/>
              <a:t>complex.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Tuberculin </a:t>
            </a:r>
            <a:r>
              <a:rPr lang="en-US" dirty="0"/>
              <a:t>sensitivity usually is coincident with the development of </a:t>
            </a:r>
            <a:r>
              <a:rPr lang="en-US" dirty="0" err="1"/>
              <a:t>lymphadenopathy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Epithelioid</a:t>
            </a:r>
            <a:r>
              <a:rPr lang="en-US" dirty="0" smtClean="0"/>
              <a:t> </a:t>
            </a:r>
            <a:r>
              <a:rPr lang="en-US" dirty="0" err="1"/>
              <a:t>granulomas</a:t>
            </a:r>
            <a:r>
              <a:rPr lang="en-US" dirty="0"/>
              <a:t> are evident in the skin and lymph nodes. </a:t>
            </a:r>
            <a:endParaRPr lang="en-US" dirty="0" smtClean="0"/>
          </a:p>
          <a:p>
            <a:r>
              <a:rPr lang="en-US" dirty="0" smtClean="0"/>
              <a:t>Numbers </a:t>
            </a:r>
            <a:r>
              <a:rPr lang="en-US" dirty="0"/>
              <a:t>of tubercle bacilli progressively decrease.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primary lesion heals with scarring after 1-3 </a:t>
            </a:r>
            <a:r>
              <a:rPr lang="en-US" dirty="0" smtClean="0"/>
              <a:t>months.</a:t>
            </a:r>
          </a:p>
          <a:p>
            <a:r>
              <a:rPr lang="en-US" dirty="0" smtClean="0"/>
              <a:t>With </a:t>
            </a:r>
            <a:r>
              <a:rPr lang="en-US" dirty="0"/>
              <a:t>a less effective host-immune response, bacterial load remains high and healing is delayed for up to 12 </a:t>
            </a:r>
            <a:r>
              <a:rPr lang="en-US" dirty="0" smtClean="0"/>
              <a:t>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nodes may suppurate, erode, and perforate the surface of overlying skin (</a:t>
            </a:r>
            <a:r>
              <a:rPr lang="en-US" dirty="0" err="1" smtClean="0"/>
              <a:t>scrofuloderma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Latent foci of infection can remain at the site and progress to lupus </a:t>
            </a:r>
            <a:r>
              <a:rPr lang="en-US" dirty="0" err="1" smtClean="0"/>
              <a:t>vulgaris</a:t>
            </a:r>
            <a:r>
              <a:rPr lang="en-US" dirty="0" smtClean="0"/>
              <a:t> or TB </a:t>
            </a:r>
            <a:r>
              <a:rPr lang="en-US" dirty="0" err="1" smtClean="0"/>
              <a:t>verrucosa</a:t>
            </a:r>
            <a:r>
              <a:rPr lang="en-US" dirty="0" smtClean="0"/>
              <a:t> cutis.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Hematogenous</a:t>
            </a:r>
            <a:r>
              <a:rPr lang="en-US" dirty="0" smtClean="0"/>
              <a:t> dissemination of </a:t>
            </a:r>
            <a:r>
              <a:rPr lang="en-US" dirty="0" err="1" smtClean="0"/>
              <a:t>mycobacteria</a:t>
            </a:r>
            <a:r>
              <a:rPr lang="en-US" dirty="0" smtClean="0"/>
              <a:t> from skin can result in TB at other sites (particularly bones and joints) or progress catastrophically to acute </a:t>
            </a:r>
            <a:r>
              <a:rPr lang="en-US" dirty="0" err="1" smtClean="0"/>
              <a:t>miliary</a:t>
            </a:r>
            <a:r>
              <a:rPr lang="en-US" dirty="0" smtClean="0"/>
              <a:t> disease with a fatal outcome.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389120"/>
          </a:xfrm>
        </p:spPr>
        <p:txBody>
          <a:bodyPr/>
          <a:lstStyle/>
          <a:p>
            <a:r>
              <a:rPr lang="en-US" dirty="0" err="1" smtClean="0"/>
              <a:t>Mycobacteria</a:t>
            </a:r>
            <a:r>
              <a:rPr lang="en-US" dirty="0" smtClean="0"/>
              <a:t> are non-motile, aerobic rods, non spore forming.</a:t>
            </a:r>
          </a:p>
          <a:p>
            <a:r>
              <a:rPr lang="en-US" dirty="0" smtClean="0"/>
              <a:t>Possess a </a:t>
            </a:r>
            <a:r>
              <a:rPr lang="en-US" dirty="0" err="1" smtClean="0"/>
              <a:t>lipophilic</a:t>
            </a:r>
            <a:r>
              <a:rPr lang="en-US" dirty="0" smtClean="0"/>
              <a:t> cell envelope and are difficult to stain.</a:t>
            </a:r>
          </a:p>
          <a:p>
            <a:r>
              <a:rPr lang="en-US" dirty="0" smtClean="0"/>
              <a:t>Once stained, however, they cannot be easily decolorized by acid – </a:t>
            </a:r>
            <a:r>
              <a:rPr lang="en-US" b="1" dirty="0" smtClean="0"/>
              <a:t>ACID FAST BACILLI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6-experimen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38100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TB </a:t>
            </a:r>
            <a:r>
              <a:rPr lang="en-US" dirty="0" err="1"/>
              <a:t>verrucosa</a:t>
            </a:r>
            <a:r>
              <a:rPr lang="en-US" dirty="0"/>
              <a:t> cutis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an indolent warty plaque that occurs after direct inoculation of TB into the skin of individuals previously infected with </a:t>
            </a:r>
            <a:r>
              <a:rPr lang="en-US" i="1" dirty="0"/>
              <a:t>M tuberculosis</a:t>
            </a:r>
            <a:r>
              <a:rPr lang="en-US" dirty="0"/>
              <a:t> or </a:t>
            </a:r>
            <a:r>
              <a:rPr lang="en-US" i="1" dirty="0"/>
              <a:t>M </a:t>
            </a:r>
            <a:r>
              <a:rPr lang="en-US" i="1" dirty="0" err="1"/>
              <a:t>bovis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result from accidental exposure to </a:t>
            </a:r>
            <a:r>
              <a:rPr lang="en-US" dirty="0" err="1"/>
              <a:t>tuberculous</a:t>
            </a:r>
            <a:r>
              <a:rPr lang="en-US" dirty="0"/>
              <a:t> tissue in high-risk groups, such as physicians, pathologists, and laboratory workers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anatomists’ wart,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prosectors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’ wart,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verruca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necrogenica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Individuals</a:t>
            </a:r>
            <a:r>
              <a:rPr lang="en-US" dirty="0"/>
              <a:t>, especially </a:t>
            </a:r>
            <a:r>
              <a:rPr lang="en-US" dirty="0" smtClean="0"/>
              <a:t>children, </a:t>
            </a:r>
            <a:r>
              <a:rPr lang="en-US" dirty="0"/>
              <a:t>also can contract this lesion after contact with </a:t>
            </a:r>
            <a:r>
              <a:rPr lang="en-US" dirty="0" err="1"/>
              <a:t>tuberculous</a:t>
            </a:r>
            <a:r>
              <a:rPr lang="en-US" dirty="0"/>
              <a:t> sputum. </a:t>
            </a:r>
            <a:endParaRPr lang="en-US" dirty="0" smtClean="0"/>
          </a:p>
          <a:p>
            <a:r>
              <a:rPr lang="en-US" dirty="0" smtClean="0"/>
              <a:t>In India</a:t>
            </a:r>
            <a:r>
              <a:rPr lang="en-US" dirty="0"/>
              <a:t>, walking barefoot and the habit of spitting associated with betel leaf (</a:t>
            </a:r>
            <a:r>
              <a:rPr lang="en-US" dirty="0" err="1"/>
              <a:t>paan</a:t>
            </a:r>
            <a:r>
              <a:rPr lang="en-US" dirty="0"/>
              <a:t>) chewing are worth noting.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Lesions most commonly occur on the hands and, in children, the lower extremities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Infection starts as an asymptomatic warty papule often mistaken for </a:t>
            </a:r>
            <a:r>
              <a:rPr lang="en-US" dirty="0" err="1"/>
              <a:t>verruca</a:t>
            </a:r>
            <a:r>
              <a:rPr lang="en-US" dirty="0"/>
              <a:t> </a:t>
            </a:r>
            <a:r>
              <a:rPr lang="en-US" dirty="0" err="1"/>
              <a:t>vulgaris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Slow </a:t>
            </a:r>
            <a:r>
              <a:rPr lang="en-US" dirty="0"/>
              <a:t>growth and irregular peripheral extension </a:t>
            </a:r>
            <a:r>
              <a:rPr lang="en-US" dirty="0" smtClean="0"/>
              <a:t>occur.</a:t>
            </a:r>
          </a:p>
          <a:p>
            <a:r>
              <a:rPr lang="en-US" dirty="0" smtClean="0"/>
              <a:t>The </a:t>
            </a:r>
            <a:r>
              <a:rPr lang="en-US" dirty="0"/>
              <a:t>lesion may show central involution with an atrophic scar or form massive papillary excrescence with fissures. </a:t>
            </a:r>
            <a:endParaRPr lang="en-US" dirty="0" smtClean="0"/>
          </a:p>
          <a:p>
            <a:r>
              <a:rPr lang="en-US" dirty="0" smtClean="0"/>
              <a:t>Pus </a:t>
            </a:r>
            <a:r>
              <a:rPr lang="en-US" dirty="0"/>
              <a:t>and keratinous material may extrude from these fissures. </a:t>
            </a:r>
            <a:endParaRPr lang="en-US" dirty="0" smtClean="0"/>
          </a:p>
          <a:p>
            <a:r>
              <a:rPr lang="en-US" dirty="0" smtClean="0"/>
              <a:t>Lesions </a:t>
            </a:r>
            <a:r>
              <a:rPr lang="en-US" dirty="0"/>
              <a:t>usually are solitary, and regional nodes are not </a:t>
            </a:r>
            <a:r>
              <a:rPr lang="en-US" dirty="0" smtClean="0"/>
              <a:t>affected. </a:t>
            </a:r>
          </a:p>
          <a:p>
            <a:r>
              <a:rPr lang="en-US" dirty="0" smtClean="0"/>
              <a:t>Lesions </a:t>
            </a:r>
            <a:r>
              <a:rPr lang="en-US" dirty="0"/>
              <a:t>may evolve and persist for years. </a:t>
            </a:r>
            <a:endParaRPr lang="en-US" dirty="0" smtClean="0"/>
          </a:p>
          <a:p>
            <a:r>
              <a:rPr lang="en-US" dirty="0" smtClean="0"/>
              <a:t>Spontaneous </a:t>
            </a:r>
            <a:r>
              <a:rPr lang="en-US" dirty="0"/>
              <a:t>resolution with scarring can occur.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z12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657600"/>
            <a:ext cx="4762500" cy="2990850"/>
          </a:xfrm>
          <a:prstGeom prst="rect">
            <a:avLst/>
          </a:prstGeom>
        </p:spPr>
      </p:pic>
      <p:pic>
        <p:nvPicPr>
          <p:cNvPr id="7" name="Content Placeholder 6" descr="Tuberculosis_Verucosa_Cutis_1_0807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52578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Histology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Histology shows </a:t>
            </a:r>
            <a:r>
              <a:rPr lang="en-US" dirty="0" err="1"/>
              <a:t>pseudoepitheliomatous</a:t>
            </a:r>
            <a:r>
              <a:rPr lang="en-US" dirty="0"/>
              <a:t> hyperplasia with marked hyperkeratosis and a dense inflammatory infiltrate of </a:t>
            </a:r>
            <a:r>
              <a:rPr lang="en-US" dirty="0" err="1"/>
              <a:t>neutrophils</a:t>
            </a:r>
            <a:r>
              <a:rPr lang="en-US" dirty="0"/>
              <a:t> and lymphocytes. </a:t>
            </a:r>
            <a:endParaRPr lang="en-US" dirty="0" smtClean="0"/>
          </a:p>
          <a:p>
            <a:r>
              <a:rPr lang="en-US" dirty="0" smtClean="0"/>
              <a:t>Abscesses </a:t>
            </a:r>
            <a:r>
              <a:rPr lang="en-US" dirty="0"/>
              <a:t>form in the superficial dermis and epidermis. </a:t>
            </a:r>
            <a:endParaRPr lang="en-US" dirty="0" smtClean="0"/>
          </a:p>
          <a:p>
            <a:r>
              <a:rPr lang="en-US" dirty="0" err="1" smtClean="0"/>
              <a:t>Epithelioid</a:t>
            </a:r>
            <a:r>
              <a:rPr lang="en-US" dirty="0" smtClean="0"/>
              <a:t> </a:t>
            </a:r>
            <a:r>
              <a:rPr lang="en-US" dirty="0"/>
              <a:t>giant cells occur, but typical tubercles and acid-fast bacilli are rare.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/>
          <a:lstStyle/>
          <a:p>
            <a:r>
              <a:rPr lang="en-US" dirty="0" err="1"/>
              <a:t>Scrofuloderma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It results </a:t>
            </a:r>
            <a:r>
              <a:rPr lang="en-US" dirty="0"/>
              <a:t>from breakdown of skin overlying a </a:t>
            </a:r>
            <a:r>
              <a:rPr lang="en-US" dirty="0" err="1"/>
              <a:t>tuberculous</a:t>
            </a:r>
            <a:r>
              <a:rPr lang="en-US" dirty="0"/>
              <a:t> focus, usually at a lymph node but also at the skin over infected bones or joints. </a:t>
            </a:r>
            <a:endParaRPr lang="en-US" dirty="0" smtClean="0"/>
          </a:p>
          <a:p>
            <a:r>
              <a:rPr lang="en-US" dirty="0" smtClean="0"/>
              <a:t>Lesions present as firm, painless, subcutaneous nodules that gradually enlarge and suppurate and then form ulcers and sinus tracts in overlying skin. </a:t>
            </a:r>
          </a:p>
          <a:p>
            <a:r>
              <a:rPr lang="en-US" dirty="0" smtClean="0"/>
              <a:t>Typical ulcers have undermined edges and a floor of granulation tissue. </a:t>
            </a:r>
          </a:p>
          <a:p>
            <a:r>
              <a:rPr lang="en-US" dirty="0" smtClean="0"/>
              <a:t>Typical tubercles with acid-fast bacilli are found in the lower dermis and walls of the ulcer or abscess.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ofuloderma_1_0908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2374900"/>
            <a:ext cx="3873500" cy="4178300"/>
          </a:xfrm>
          <a:prstGeom prst="rect">
            <a:avLst/>
          </a:prstGeom>
        </p:spPr>
      </p:pic>
      <p:pic>
        <p:nvPicPr>
          <p:cNvPr id="6" name="Picture 5" descr="scrofuloderma-tuberculosis-colliquativa-cutis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4622800" cy="37338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3733800"/>
            <a:ext cx="4495800" cy="3124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painless, subcutaneous nodules that gradually enlarge and suppurate and  form ulcers and sinus tracts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 Tubercle bacilli usually can be isolated from the purulent discharge. </a:t>
            </a:r>
          </a:p>
          <a:p>
            <a:r>
              <a:rPr lang="en-US" dirty="0" smtClean="0"/>
              <a:t>Tuberculin sensitivity usually is marked.</a:t>
            </a:r>
          </a:p>
          <a:p>
            <a:r>
              <a:rPr lang="en-US" dirty="0" smtClean="0"/>
              <a:t> Spontaneous healing can occur but often takes years and is accompanied by the formation of hypertrophic scars. </a:t>
            </a:r>
          </a:p>
          <a:p>
            <a:r>
              <a:rPr lang="en-US" dirty="0" smtClean="0"/>
              <a:t>Lupus </a:t>
            </a:r>
            <a:r>
              <a:rPr lang="en-US" dirty="0" err="1" smtClean="0"/>
              <a:t>vulgaris</a:t>
            </a:r>
            <a:r>
              <a:rPr lang="en-US" dirty="0" smtClean="0"/>
              <a:t> may develop in the vicinity of healing </a:t>
            </a:r>
            <a:r>
              <a:rPr lang="en-US" dirty="0" err="1" smtClean="0"/>
              <a:t>scrofuloderma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8229600" cy="1143000"/>
          </a:xfrm>
        </p:spPr>
        <p:txBody>
          <a:bodyPr/>
          <a:lstStyle/>
          <a:p>
            <a:r>
              <a:rPr lang="en-US" dirty="0"/>
              <a:t>TB cutis </a:t>
            </a:r>
            <a:r>
              <a:rPr lang="en-US" dirty="0" err="1"/>
              <a:t>orificialis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/>
              <a:t>Orificial</a:t>
            </a:r>
            <a:r>
              <a:rPr lang="en-US" dirty="0"/>
              <a:t> TB results from </a:t>
            </a:r>
            <a:r>
              <a:rPr lang="en-US" dirty="0" smtClean="0"/>
              <a:t>autoinoculation</a:t>
            </a:r>
          </a:p>
          <a:p>
            <a:pPr>
              <a:buNone/>
            </a:pPr>
            <a:r>
              <a:rPr lang="en-US" dirty="0" smtClean="0"/>
              <a:t>	of </a:t>
            </a:r>
            <a:r>
              <a:rPr lang="en-US" dirty="0" err="1"/>
              <a:t>mycobacteria</a:t>
            </a:r>
            <a:r>
              <a:rPr lang="en-US" dirty="0"/>
              <a:t> into the </a:t>
            </a:r>
            <a:r>
              <a:rPr lang="en-US" dirty="0" err="1"/>
              <a:t>periorificial</a:t>
            </a:r>
            <a:r>
              <a:rPr lang="en-US" dirty="0"/>
              <a:t> </a:t>
            </a:r>
            <a:r>
              <a:rPr lang="en-US" dirty="0" smtClean="0"/>
              <a:t>skin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/>
              <a:t>and mucous membranes in patients with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advanced </a:t>
            </a:r>
            <a:r>
              <a:rPr lang="en-US" dirty="0"/>
              <a:t>TB. </a:t>
            </a:r>
            <a:endParaRPr lang="en-US" dirty="0" smtClean="0"/>
          </a:p>
          <a:p>
            <a:r>
              <a:rPr lang="en-US" dirty="0" smtClean="0"/>
              <a:t>Underlying </a:t>
            </a:r>
            <a:r>
              <a:rPr lang="en-US" dirty="0"/>
              <a:t>disease can be pulmonary,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intestinal</a:t>
            </a:r>
            <a:r>
              <a:rPr lang="en-US" dirty="0"/>
              <a:t>, or genitourinary TB. </a:t>
            </a:r>
            <a:endParaRPr lang="en-US" dirty="0" smtClean="0"/>
          </a:p>
          <a:p>
            <a:r>
              <a:rPr lang="en-US" dirty="0" smtClean="0"/>
              <a:t>Infectious </a:t>
            </a:r>
            <a:r>
              <a:rPr lang="en-US" dirty="0" err="1"/>
              <a:t>mycobacteria</a:t>
            </a:r>
            <a:r>
              <a:rPr lang="en-US" dirty="0"/>
              <a:t> shed from these foci are inoculated into surrounding mucous membranes and skin. </a:t>
            </a:r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typically are older men. </a:t>
            </a:r>
            <a:endParaRPr lang="en-US" dirty="0" smtClean="0"/>
          </a:p>
          <a:p>
            <a:r>
              <a:rPr lang="en-US" dirty="0" smtClean="0"/>
              <a:t>Tuberculin </a:t>
            </a:r>
            <a:r>
              <a:rPr lang="en-US" dirty="0"/>
              <a:t>sensitivity is </a:t>
            </a:r>
            <a:r>
              <a:rPr lang="en-US" dirty="0" smtClean="0"/>
              <a:t>strong.</a:t>
            </a:r>
            <a:endParaRPr lang="en-US" dirty="0"/>
          </a:p>
        </p:txBody>
      </p:sp>
      <p:pic>
        <p:nvPicPr>
          <p:cNvPr id="4" name="Picture 3" descr="803327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28600"/>
            <a:ext cx="2596896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Tip </a:t>
            </a:r>
            <a:r>
              <a:rPr lang="en-US" dirty="0"/>
              <a:t>and lateral margins of the tongue are affected most </a:t>
            </a:r>
            <a:r>
              <a:rPr lang="en-US" dirty="0" smtClean="0"/>
              <a:t>frequently.</a:t>
            </a:r>
          </a:p>
          <a:p>
            <a:r>
              <a:rPr lang="en-US" dirty="0" smtClean="0"/>
              <a:t>Hard </a:t>
            </a:r>
            <a:r>
              <a:rPr lang="en-US" dirty="0"/>
              <a:t>and soft palate lesions also are common. </a:t>
            </a:r>
            <a:endParaRPr lang="en-US" dirty="0" smtClean="0"/>
          </a:p>
          <a:p>
            <a:r>
              <a:rPr lang="en-US" dirty="0" smtClean="0"/>
              <a:t>Other sites-</a:t>
            </a:r>
            <a:r>
              <a:rPr lang="en-US" dirty="0" err="1" smtClean="0"/>
              <a:t>Perianal</a:t>
            </a:r>
            <a:r>
              <a:rPr lang="en-US" dirty="0" smtClean="0"/>
              <a:t> </a:t>
            </a:r>
            <a:r>
              <a:rPr lang="en-US" dirty="0"/>
              <a:t>skin, the vulva, the urinary </a:t>
            </a:r>
            <a:r>
              <a:rPr lang="en-US" dirty="0" err="1"/>
              <a:t>meatus</a:t>
            </a:r>
            <a:r>
              <a:rPr lang="en-US" dirty="0"/>
              <a:t>, and the </a:t>
            </a:r>
            <a:r>
              <a:rPr lang="en-US" dirty="0" err="1"/>
              <a:t>glans</a:t>
            </a:r>
            <a:r>
              <a:rPr lang="en-US" dirty="0"/>
              <a:t> penis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Lesions </a:t>
            </a:r>
            <a:r>
              <a:rPr lang="en-US" dirty="0"/>
              <a:t>start as red papules that evolve into painful, soft, punched-out, shallow ulcers. </a:t>
            </a:r>
            <a:endParaRPr lang="en-US" dirty="0" smtClean="0"/>
          </a:p>
          <a:p>
            <a:r>
              <a:rPr lang="en-US" dirty="0" smtClean="0"/>
              <a:t>Tubercles </a:t>
            </a:r>
            <a:r>
              <a:rPr lang="en-US" dirty="0"/>
              <a:t>with acid-fast bacilli can be found in the deep dermis and ulcer walls. </a:t>
            </a:r>
            <a:endParaRPr lang="en-US" dirty="0" smtClean="0"/>
          </a:p>
          <a:p>
            <a:r>
              <a:rPr lang="en-US" dirty="0" smtClean="0"/>
              <a:t>Usually</a:t>
            </a:r>
            <a:r>
              <a:rPr lang="en-US" dirty="0"/>
              <a:t>, patients that develop </a:t>
            </a:r>
            <a:r>
              <a:rPr lang="en-US" dirty="0" err="1"/>
              <a:t>orificial</a:t>
            </a:r>
            <a:r>
              <a:rPr lang="en-US" dirty="0"/>
              <a:t> TB have severe internal organ disease and the appearance of these lesions portends a poor prognosis.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/>
          <a:lstStyle/>
          <a:p>
            <a:r>
              <a:rPr lang="en-US" dirty="0" err="1"/>
              <a:t>Miliary</a:t>
            </a:r>
            <a:r>
              <a:rPr lang="en-US" dirty="0"/>
              <a:t> TB of the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Rare </a:t>
            </a:r>
            <a:r>
              <a:rPr lang="en-US" dirty="0"/>
              <a:t>manifestation of </a:t>
            </a:r>
            <a:r>
              <a:rPr lang="en-US" dirty="0" err="1"/>
              <a:t>fulminant</a:t>
            </a:r>
            <a:r>
              <a:rPr lang="en-US" dirty="0"/>
              <a:t> </a:t>
            </a:r>
            <a:r>
              <a:rPr lang="en-US" dirty="0" err="1"/>
              <a:t>miliary</a:t>
            </a:r>
            <a:r>
              <a:rPr lang="en-US" dirty="0"/>
              <a:t> TB resulting from </a:t>
            </a:r>
            <a:r>
              <a:rPr lang="en-US" dirty="0" err="1"/>
              <a:t>hematogenous</a:t>
            </a:r>
            <a:r>
              <a:rPr lang="en-US" dirty="0"/>
              <a:t> spread of </a:t>
            </a:r>
            <a:r>
              <a:rPr lang="en-US" dirty="0" err="1"/>
              <a:t>mycobacteria</a:t>
            </a:r>
            <a:r>
              <a:rPr lang="en-US" dirty="0"/>
              <a:t> to multiple organs, including skin.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initial site of infection usually is pulmonary or </a:t>
            </a:r>
            <a:r>
              <a:rPr lang="en-US" dirty="0" err="1"/>
              <a:t>meningeal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Occurs </a:t>
            </a:r>
            <a:r>
              <a:rPr lang="en-US" dirty="0"/>
              <a:t>predominantly in </a:t>
            </a:r>
            <a:r>
              <a:rPr lang="en-US" dirty="0" smtClean="0"/>
              <a:t>children or </a:t>
            </a:r>
            <a:r>
              <a:rPr lang="en-US" dirty="0" err="1" smtClean="0"/>
              <a:t>immunosuppressed</a:t>
            </a:r>
            <a:r>
              <a:rPr lang="en-US" dirty="0" smtClean="0"/>
              <a:t> individuals .</a:t>
            </a:r>
          </a:p>
          <a:p>
            <a:r>
              <a:rPr lang="en-US" dirty="0" smtClean="0"/>
              <a:t>Tuberculin </a:t>
            </a:r>
            <a:r>
              <a:rPr lang="en-US" dirty="0"/>
              <a:t>sensitivity is absent and bacillary load is </a:t>
            </a:r>
            <a:r>
              <a:rPr lang="en-US" dirty="0" smtClean="0"/>
              <a:t>high.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 Major Species of Mycobacterium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 The </a:t>
            </a:r>
            <a:r>
              <a:rPr lang="en-US" dirty="0"/>
              <a:t>first three groups are classified as "</a:t>
            </a:r>
            <a:r>
              <a:rPr lang="en-US" b="1" dirty="0"/>
              <a:t>Slowly </a:t>
            </a:r>
            <a:r>
              <a:rPr lang="en-US" b="1" dirty="0" smtClean="0"/>
              <a:t>growing </a:t>
            </a:r>
            <a:r>
              <a:rPr lang="en-US" b="1" dirty="0" err="1" smtClean="0"/>
              <a:t>Mycobacteria</a:t>
            </a:r>
            <a:r>
              <a:rPr lang="en-US" dirty="0" smtClean="0"/>
              <a:t>".</a:t>
            </a:r>
          </a:p>
          <a:p>
            <a:endParaRPr lang="en-US" b="1" dirty="0" smtClean="0"/>
          </a:p>
          <a:p>
            <a:r>
              <a:rPr lang="en-US" b="1" dirty="0" smtClean="0"/>
              <a:t>Runyon </a:t>
            </a:r>
            <a:r>
              <a:rPr lang="en-US" b="1" dirty="0"/>
              <a:t>I: </a:t>
            </a:r>
            <a:r>
              <a:rPr lang="en-US" b="1" dirty="0" err="1"/>
              <a:t>Photochromogens</a:t>
            </a:r>
            <a:endParaRPr lang="en-US" b="1" dirty="0"/>
          </a:p>
          <a:p>
            <a:pPr>
              <a:buNone/>
            </a:pPr>
            <a:r>
              <a:rPr lang="en-US" dirty="0" smtClean="0"/>
              <a:t>	 Produce </a:t>
            </a:r>
            <a:r>
              <a:rPr lang="en-US" dirty="0"/>
              <a:t>a yellow-orange pigment when exposed to light.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Mycobacterium kansasii"/>
              </a:rPr>
              <a:t>Mycobacterium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Mycobacterium kansasii"/>
              </a:rPr>
              <a:t>kansasii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Mycobacterium marinum"/>
              </a:rPr>
              <a:t>Mycobacterium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Mycobacterium marinum"/>
              </a:rPr>
              <a:t>marinum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Mycobacterium simiae"/>
              </a:rPr>
              <a:t>Mycobacterium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4" tooltip="Mycobacterium simiae"/>
              </a:rPr>
              <a:t>simiae</a:t>
            </a:r>
            <a:r>
              <a:rPr lang="en-US" dirty="0"/>
              <a:t>.</a:t>
            </a:r>
          </a:p>
          <a:p>
            <a:r>
              <a:rPr lang="en-US" b="1" dirty="0" smtClean="0"/>
              <a:t>Runyon </a:t>
            </a:r>
            <a:r>
              <a:rPr lang="en-US" b="1" dirty="0"/>
              <a:t>II: </a:t>
            </a:r>
            <a:r>
              <a:rPr lang="en-US" b="1" dirty="0" err="1"/>
              <a:t>Scotochromogens</a:t>
            </a:r>
            <a:endParaRPr lang="en-US" b="1" dirty="0"/>
          </a:p>
          <a:p>
            <a:pPr>
              <a:buNone/>
            </a:pPr>
            <a:r>
              <a:rPr lang="en-US" dirty="0" smtClean="0"/>
              <a:t>	 Produce </a:t>
            </a:r>
            <a:r>
              <a:rPr lang="en-US" dirty="0"/>
              <a:t>a yellow-orange pigment in light or in the dark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en-US" dirty="0">
                <a:hlinkClick r:id="rId5" tooltip="Mycobacterium scrofulaceum"/>
              </a:rPr>
              <a:t>Mycobacterium </a:t>
            </a:r>
            <a:r>
              <a:rPr lang="en-US" dirty="0" err="1">
                <a:hlinkClick r:id="rId5" tooltip="Mycobacterium scrofulaceum"/>
              </a:rPr>
              <a:t>scrofulaceum</a:t>
            </a:r>
            <a:r>
              <a:rPr lang="en-US" dirty="0"/>
              <a:t>, </a:t>
            </a:r>
            <a:r>
              <a:rPr lang="en-US" dirty="0">
                <a:hlinkClick r:id="rId6" tooltip="Mycobacterium gordonae"/>
              </a:rPr>
              <a:t>Mycobacterium </a:t>
            </a:r>
            <a:r>
              <a:rPr lang="en-US" dirty="0" err="1">
                <a:hlinkClick r:id="rId6" tooltip="Mycobacterium gordonae"/>
              </a:rPr>
              <a:t>gordonae</a:t>
            </a:r>
            <a:r>
              <a:rPr lang="en-US" dirty="0"/>
              <a:t>, </a:t>
            </a:r>
            <a:r>
              <a:rPr lang="en-US" dirty="0">
                <a:hlinkClick r:id="rId7" tooltip="Mycobacterium szulgai"/>
              </a:rPr>
              <a:t>Mycobacterium </a:t>
            </a:r>
            <a:r>
              <a:rPr lang="en-US" dirty="0" err="1">
                <a:hlinkClick r:id="rId7" tooltip="Mycobacterium szulgai"/>
              </a:rPr>
              <a:t>szulgai</a:t>
            </a:r>
            <a:r>
              <a:rPr lang="en-US" dirty="0"/>
              <a:t>, </a:t>
            </a:r>
            <a:r>
              <a:rPr lang="en-US" dirty="0">
                <a:hlinkClick r:id="rId8" tooltip="Mycobacterium xenopi"/>
              </a:rPr>
              <a:t>Mycobacterium </a:t>
            </a:r>
            <a:r>
              <a:rPr lang="en-US" dirty="0" err="1" smtClean="0">
                <a:hlinkClick r:id="rId8" tooltip="Mycobacterium xenopi"/>
              </a:rPr>
              <a:t>xenopi</a:t>
            </a:r>
            <a:endParaRPr lang="en-US" dirty="0"/>
          </a:p>
          <a:p>
            <a:r>
              <a:rPr lang="en-US" b="1" dirty="0" smtClean="0"/>
              <a:t>Runyon </a:t>
            </a:r>
            <a:r>
              <a:rPr lang="en-US" b="1" dirty="0"/>
              <a:t>III: </a:t>
            </a:r>
            <a:r>
              <a:rPr lang="en-US" b="1" dirty="0" err="1"/>
              <a:t>Nonchromogenic</a:t>
            </a:r>
            <a:endParaRPr lang="en-US" b="1" dirty="0"/>
          </a:p>
          <a:p>
            <a:pPr>
              <a:buNone/>
            </a:pPr>
            <a:r>
              <a:rPr lang="en-US" dirty="0" smtClean="0"/>
              <a:t>	Do not produce pigment. </a:t>
            </a:r>
            <a:r>
              <a:rPr lang="en-US" dirty="0" smtClean="0">
                <a:hlinkClick r:id="rId9" tooltip="Mycobacterium avium-intracellulare"/>
              </a:rPr>
              <a:t>Mycobacterium </a:t>
            </a:r>
            <a:r>
              <a:rPr lang="en-US" dirty="0" err="1" smtClean="0">
                <a:hlinkClick r:id="rId9" tooltip="Mycobacterium avium-intracellulare"/>
              </a:rPr>
              <a:t>avium-intracellulare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>
                <a:hlinkClick r:id="rId10" tooltip="Mycobacterium paratuberculosis"/>
              </a:rPr>
              <a:t>Mycobacterium </a:t>
            </a:r>
            <a:r>
              <a:rPr lang="en-US" dirty="0" smtClean="0">
                <a:hlinkClick r:id="rId10" tooltip="Mycobacterium paratuberculosis"/>
              </a:rPr>
              <a:t>tuberculosis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u="sng" dirty="0">
                <a:solidFill>
                  <a:schemeClr val="accent3"/>
                </a:solidFill>
              </a:rPr>
              <a:t>Mycobacterium </a:t>
            </a:r>
            <a:r>
              <a:rPr lang="en-US" u="sng" dirty="0" err="1" smtClean="0">
                <a:solidFill>
                  <a:schemeClr val="accent3"/>
                </a:solidFill>
              </a:rPr>
              <a:t>ulcerans</a:t>
            </a:r>
            <a:endParaRPr lang="en-US" u="sng" dirty="0">
              <a:solidFill>
                <a:schemeClr val="accent3"/>
              </a:solidFill>
            </a:endParaRPr>
          </a:p>
          <a:p>
            <a:r>
              <a:rPr lang="en-US" dirty="0" smtClean="0"/>
              <a:t>Runyon </a:t>
            </a:r>
            <a:r>
              <a:rPr lang="en-US" dirty="0"/>
              <a:t>IV: Rapid </a:t>
            </a:r>
            <a:r>
              <a:rPr lang="en-US" dirty="0" smtClean="0"/>
              <a:t>Growers</a:t>
            </a:r>
          </a:p>
          <a:p>
            <a:pPr>
              <a:buNone/>
            </a:pPr>
            <a:r>
              <a:rPr lang="en-US" dirty="0" smtClean="0"/>
              <a:t>	Rapid </a:t>
            </a:r>
            <a:r>
              <a:rPr lang="en-US" dirty="0"/>
              <a:t>growing for </a:t>
            </a:r>
            <a:r>
              <a:rPr lang="en-US" dirty="0" err="1"/>
              <a:t>mycobacteria</a:t>
            </a:r>
            <a:r>
              <a:rPr lang="en-US" dirty="0"/>
              <a:t> (colonies in 5 days). They do not produce pigment. </a:t>
            </a:r>
            <a:r>
              <a:rPr lang="en-US" dirty="0">
                <a:hlinkClick r:id="rId11" tooltip="Mycobacterium fortuitum"/>
              </a:rPr>
              <a:t>Mycobacterium </a:t>
            </a:r>
            <a:r>
              <a:rPr lang="en-US" dirty="0" err="1">
                <a:hlinkClick r:id="rId11" tooltip="Mycobacterium fortuitum"/>
              </a:rPr>
              <a:t>fortuitum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>
                <a:hlinkClick r:id="rId12" tooltip="Mycobacterium abscessus"/>
              </a:rPr>
              <a:t>Mycobacterium </a:t>
            </a:r>
            <a:r>
              <a:rPr lang="en-US" dirty="0" err="1">
                <a:hlinkClick r:id="rId12" tooltip="Mycobacterium abscessus"/>
              </a:rPr>
              <a:t>abscessus</a:t>
            </a:r>
            <a:r>
              <a:rPr lang="en-US" dirty="0"/>
              <a:t>, </a:t>
            </a:r>
            <a:r>
              <a:rPr lang="en-US" dirty="0">
                <a:hlinkClick r:id="rId13" tooltip="Mycobacterium chelonae"/>
              </a:rPr>
              <a:t>Mycobacterium </a:t>
            </a:r>
            <a:r>
              <a:rPr lang="en-US" dirty="0" err="1">
                <a:hlinkClick r:id="rId13" tooltip="Mycobacterium chelonae"/>
              </a:rPr>
              <a:t>chelonae</a:t>
            </a:r>
            <a:r>
              <a:rPr lang="en-US" dirty="0"/>
              <a:t>,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Disseminated lesions occur on all parts of the body, especially the trunk. </a:t>
            </a:r>
            <a:endParaRPr lang="en-US" dirty="0" smtClean="0"/>
          </a:p>
          <a:p>
            <a:r>
              <a:rPr lang="en-US" dirty="0" smtClean="0"/>
              <a:t>Lesions </a:t>
            </a:r>
            <a:r>
              <a:rPr lang="en-US" dirty="0"/>
              <a:t>erupt as small (millet-sized) red </a:t>
            </a:r>
            <a:r>
              <a:rPr lang="en-US" dirty="0" err="1"/>
              <a:t>macules</a:t>
            </a:r>
            <a:r>
              <a:rPr lang="en-US" dirty="0"/>
              <a:t> or papules. </a:t>
            </a:r>
            <a:endParaRPr lang="en-US" dirty="0" smtClean="0"/>
          </a:p>
          <a:p>
            <a:r>
              <a:rPr lang="en-US" dirty="0" err="1" smtClean="0"/>
              <a:t>Purpura</a:t>
            </a:r>
            <a:r>
              <a:rPr lang="en-US" dirty="0"/>
              <a:t>, vesicles, and central necrosis are </a:t>
            </a:r>
            <a:r>
              <a:rPr lang="en-US" dirty="0" smtClean="0"/>
              <a:t>common.</a:t>
            </a:r>
          </a:p>
          <a:p>
            <a:r>
              <a:rPr lang="en-US" dirty="0" err="1" smtClean="0"/>
              <a:t>Histologically</a:t>
            </a:r>
            <a:r>
              <a:rPr lang="en-US" dirty="0"/>
              <a:t>, lesions show </a:t>
            </a:r>
            <a:r>
              <a:rPr lang="en-US" dirty="0" err="1"/>
              <a:t>microabscesses</a:t>
            </a:r>
            <a:r>
              <a:rPr lang="en-US" dirty="0"/>
              <a:t> with tissue necrosis and nonspecific inflammatory </a:t>
            </a:r>
            <a:r>
              <a:rPr lang="en-US" dirty="0" smtClean="0"/>
              <a:t>infiltrates.</a:t>
            </a:r>
          </a:p>
          <a:p>
            <a:r>
              <a:rPr lang="en-US" dirty="0" smtClean="0"/>
              <a:t>Tubercle </a:t>
            </a:r>
            <a:r>
              <a:rPr lang="en-US" dirty="0"/>
              <a:t>bacilli are numerous and are demonstrated in tissue and intravascular spaces. </a:t>
            </a:r>
            <a:endParaRPr lang="en-US" dirty="0" smtClean="0"/>
          </a:p>
          <a:p>
            <a:r>
              <a:rPr lang="en-US" dirty="0" smtClean="0"/>
              <a:t>Affected </a:t>
            </a:r>
            <a:r>
              <a:rPr lang="en-US" dirty="0"/>
              <a:t>patients are gravely ill, and the prognosis is poor.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Lupus </a:t>
            </a:r>
            <a:r>
              <a:rPr lang="en-US" dirty="0" err="1"/>
              <a:t>vulgaris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a chronic and progressive form of </a:t>
            </a:r>
            <a:r>
              <a:rPr lang="en-US" dirty="0" err="1"/>
              <a:t>cutaneous</a:t>
            </a:r>
            <a:r>
              <a:rPr lang="en-US" dirty="0"/>
              <a:t> TB that occurs in tuberculin-sensitive patients.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common form of </a:t>
            </a:r>
            <a:r>
              <a:rPr lang="en-US" dirty="0" err="1"/>
              <a:t>cutaneous</a:t>
            </a:r>
            <a:r>
              <a:rPr lang="en-US" dirty="0"/>
              <a:t> TB and has the most variable presentation. </a:t>
            </a:r>
            <a:endParaRPr lang="en-US" dirty="0" smtClean="0"/>
          </a:p>
          <a:p>
            <a:r>
              <a:rPr lang="en-US" dirty="0" smtClean="0"/>
              <a:t>Lesions </a:t>
            </a:r>
            <a:r>
              <a:rPr lang="en-US" dirty="0"/>
              <a:t>appear in normal skin as a result of direct extension of underlying </a:t>
            </a:r>
            <a:r>
              <a:rPr lang="en-US" dirty="0" err="1"/>
              <a:t>tuberculous</a:t>
            </a:r>
            <a:r>
              <a:rPr lang="en-US" dirty="0"/>
              <a:t> foci, of lymphatic or </a:t>
            </a:r>
            <a:r>
              <a:rPr lang="en-US" dirty="0" err="1"/>
              <a:t>hematogenous</a:t>
            </a:r>
            <a:r>
              <a:rPr lang="en-US" dirty="0"/>
              <a:t> spread, after primary inoculation, BCG vaccination, or in scars of old </a:t>
            </a:r>
            <a:r>
              <a:rPr lang="en-US" dirty="0" err="1" smtClean="0"/>
              <a:t>scrofuloderma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Affected </a:t>
            </a:r>
            <a:r>
              <a:rPr lang="en-US" dirty="0"/>
              <a:t>females </a:t>
            </a:r>
            <a:r>
              <a:rPr lang="en-US" dirty="0" smtClean="0"/>
              <a:t>outnumber males </a:t>
            </a:r>
            <a:r>
              <a:rPr lang="en-US" dirty="0"/>
              <a:t>by 2-3:1.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Lesions usually are </a:t>
            </a:r>
            <a:r>
              <a:rPr lang="en-US" dirty="0" smtClean="0"/>
              <a:t>solitary.</a:t>
            </a:r>
          </a:p>
          <a:p>
            <a:r>
              <a:rPr lang="en-US" dirty="0" smtClean="0"/>
              <a:t>more </a:t>
            </a:r>
            <a:r>
              <a:rPr lang="en-US" dirty="0"/>
              <a:t>than 90% involve the head and neck. </a:t>
            </a:r>
            <a:endParaRPr lang="en-US" dirty="0" smtClean="0"/>
          </a:p>
          <a:p>
            <a:r>
              <a:rPr lang="en-US" dirty="0" smtClean="0"/>
              <a:t>Small</a:t>
            </a:r>
            <a:r>
              <a:rPr lang="en-US" dirty="0"/>
              <a:t>, sharply </a:t>
            </a:r>
            <a:r>
              <a:rPr lang="en-US" dirty="0" err="1"/>
              <a:t>marginated</a:t>
            </a:r>
            <a:r>
              <a:rPr lang="en-US" dirty="0"/>
              <a:t>, red-brown papules of gelatinous consistency (apple-jelly </a:t>
            </a:r>
            <a:r>
              <a:rPr lang="en-US" dirty="0" smtClean="0"/>
              <a:t>nodules on </a:t>
            </a:r>
            <a:r>
              <a:rPr lang="en-US" dirty="0" err="1" smtClean="0"/>
              <a:t>Diascopy</a:t>
            </a:r>
            <a:r>
              <a:rPr lang="en-US" dirty="0" smtClean="0"/>
              <a:t>) </a:t>
            </a:r>
            <a:r>
              <a:rPr lang="en-US" dirty="0"/>
              <a:t>slowly evolve by peripheral extension and central atrophy into large plaques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However “apple </a:t>
            </a:r>
            <a:r>
              <a:rPr lang="en-US" dirty="0"/>
              <a:t>jelly </a:t>
            </a:r>
            <a:r>
              <a:rPr lang="en-US" dirty="0" smtClean="0"/>
              <a:t>nodules” is </a:t>
            </a:r>
            <a:r>
              <a:rPr lang="en-US" dirty="0"/>
              <a:t>not seen in many pigmented patients. </a:t>
            </a:r>
            <a:endParaRPr lang="en-US" dirty="0" smtClean="0"/>
          </a:p>
          <a:p>
            <a:r>
              <a:rPr lang="en-US" dirty="0" smtClean="0"/>
              <a:t>Reappearance </a:t>
            </a:r>
            <a:r>
              <a:rPr lang="en-US" dirty="0"/>
              <a:t>of new nodules within previously atrophic or scarred lesions is characteristic. </a:t>
            </a:r>
            <a:endParaRPr lang="en-US" dirty="0" smtClean="0"/>
          </a:p>
          <a:p>
            <a:r>
              <a:rPr lang="en-US" dirty="0" smtClean="0"/>
              <a:t>Cartilage </a:t>
            </a:r>
            <a:r>
              <a:rPr lang="en-US" dirty="0"/>
              <a:t>(nose, ears) within the affected area is progressively destroyed (lupus </a:t>
            </a:r>
            <a:r>
              <a:rPr lang="en-US" dirty="0" err="1"/>
              <a:t>vorax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Buccal</a:t>
            </a:r>
            <a:r>
              <a:rPr lang="en-US" dirty="0"/>
              <a:t>, nasal, and </a:t>
            </a:r>
            <a:r>
              <a:rPr lang="en-US" dirty="0" err="1"/>
              <a:t>conjunctival</a:t>
            </a:r>
            <a:r>
              <a:rPr lang="en-US" dirty="0"/>
              <a:t> </a:t>
            </a:r>
            <a:r>
              <a:rPr lang="en-US" dirty="0" err="1"/>
              <a:t>mucosae</a:t>
            </a:r>
            <a:r>
              <a:rPr lang="en-US" dirty="0"/>
              <a:t> may be involved primarily or by extension.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92500"/>
          </a:bodyPr>
          <a:lstStyle/>
          <a:p>
            <a:pPr fontAlgn="base"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Clinical </a:t>
            </a:r>
            <a:r>
              <a:rPr lang="en-US" b="1" u="sng" dirty="0"/>
              <a:t>variants </a:t>
            </a:r>
            <a:r>
              <a:rPr lang="en-US" dirty="0" smtClean="0"/>
              <a:t>: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b="1" dirty="0" smtClean="0"/>
              <a:t>Plaque </a:t>
            </a:r>
            <a:r>
              <a:rPr lang="en-US" b="1" dirty="0"/>
              <a:t>forms</a:t>
            </a:r>
            <a:r>
              <a:rPr lang="en-US" dirty="0"/>
              <a:t>: Disease extension occurs with little central atrophy. Scaling can </a:t>
            </a:r>
            <a:r>
              <a:rPr lang="en-US" dirty="0" smtClean="0"/>
              <a:t>occur. Irregular </a:t>
            </a:r>
            <a:r>
              <a:rPr lang="en-US" dirty="0"/>
              <a:t>scarring is common and the active edge may be thickened and </a:t>
            </a:r>
            <a:r>
              <a:rPr lang="en-US" dirty="0" err="1"/>
              <a:t>hyperkeratotic</a:t>
            </a:r>
            <a:r>
              <a:rPr lang="en-US" dirty="0"/>
              <a:t>.</a:t>
            </a:r>
          </a:p>
          <a:p>
            <a:pPr fontAlgn="base"/>
            <a:r>
              <a:rPr lang="en-US" b="1" dirty="0"/>
              <a:t>Ulcerating form</a:t>
            </a:r>
            <a:r>
              <a:rPr lang="en-US" dirty="0"/>
              <a:t>: Scarring and ulceration predominate. Crusts form over areas of necrosis. Deep tissues and cartilage are invaded by eventual scarring that produces contractures and deformity.</a:t>
            </a:r>
          </a:p>
          <a:p>
            <a:pPr fontAlgn="base"/>
            <a:r>
              <a:rPr lang="en-US" b="1" dirty="0"/>
              <a:t>Vegetative form</a:t>
            </a:r>
            <a:r>
              <a:rPr lang="en-US" dirty="0"/>
              <a:t>: </a:t>
            </a:r>
            <a:r>
              <a:rPr lang="en-US" dirty="0" smtClean="0"/>
              <a:t>characterized </a:t>
            </a:r>
            <a:r>
              <a:rPr lang="en-US" dirty="0"/>
              <a:t>by necrosis, ulceration, and proliferative and </a:t>
            </a:r>
            <a:r>
              <a:rPr lang="en-US" dirty="0" err="1"/>
              <a:t>papillomatous</a:t>
            </a:r>
            <a:r>
              <a:rPr lang="en-US" dirty="0"/>
              <a:t> granulation tissue.</a:t>
            </a:r>
          </a:p>
          <a:p>
            <a:pPr fontAlgn="base"/>
            <a:r>
              <a:rPr lang="en-US" b="1" dirty="0"/>
              <a:t>Nodular form</a:t>
            </a:r>
            <a:r>
              <a:rPr lang="en-US" dirty="0"/>
              <a:t>: </a:t>
            </a:r>
            <a:r>
              <a:rPr lang="en-US" dirty="0" smtClean="0"/>
              <a:t>characterized </a:t>
            </a:r>
            <a:r>
              <a:rPr lang="en-US" dirty="0"/>
              <a:t>by a relative absence of ulceration and scarring. Large soft tumors occur, especially on ear lobes.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upus-vulgar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5014383" cy="3809999"/>
          </a:xfr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09600"/>
            <a:ext cx="3026664" cy="2895600"/>
          </a:xfrm>
          <a:prstGeom prst="rect">
            <a:avLst/>
          </a:prstGeom>
        </p:spPr>
      </p:pic>
      <p:pic>
        <p:nvPicPr>
          <p:cNvPr id="6" name="Picture 5" descr="2008022909041349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962400"/>
            <a:ext cx="3048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b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81000"/>
            <a:ext cx="5410200" cy="2895600"/>
          </a:xfrm>
        </p:spPr>
      </p:pic>
      <p:pic>
        <p:nvPicPr>
          <p:cNvPr id="5" name="Picture 4" descr="ijdvl_2010_76_5_494_69060_f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429000"/>
            <a:ext cx="4267200" cy="307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r>
              <a:rPr lang="en-US" dirty="0" smtClean="0"/>
              <a:t>Histology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389120"/>
          </a:xfrm>
        </p:spPr>
        <p:txBody>
          <a:bodyPr/>
          <a:lstStyle/>
          <a:p>
            <a:r>
              <a:rPr lang="en-US" dirty="0" err="1"/>
              <a:t>Histologically</a:t>
            </a:r>
            <a:r>
              <a:rPr lang="en-US" dirty="0"/>
              <a:t>, the most prominent feature is a typical </a:t>
            </a:r>
            <a:r>
              <a:rPr lang="en-US" dirty="0" err="1"/>
              <a:t>granulomatous</a:t>
            </a:r>
            <a:r>
              <a:rPr lang="en-US" dirty="0"/>
              <a:t> tubercle with </a:t>
            </a:r>
            <a:r>
              <a:rPr lang="en-US" dirty="0" err="1"/>
              <a:t>epithelioid</a:t>
            </a:r>
            <a:r>
              <a:rPr lang="en-US" dirty="0"/>
              <a:t> cells, </a:t>
            </a:r>
            <a:r>
              <a:rPr lang="en-US" dirty="0" err="1"/>
              <a:t>Langhans</a:t>
            </a:r>
            <a:r>
              <a:rPr lang="en-US" dirty="0"/>
              <a:t> giant cells, and a mononuclear infiltrate. </a:t>
            </a:r>
            <a:endParaRPr lang="en-US" dirty="0" smtClean="0"/>
          </a:p>
          <a:p>
            <a:r>
              <a:rPr lang="en-US" dirty="0" err="1" smtClean="0"/>
              <a:t>Caseation</a:t>
            </a:r>
            <a:r>
              <a:rPr lang="en-US" dirty="0" smtClean="0"/>
              <a:t> </a:t>
            </a:r>
            <a:r>
              <a:rPr lang="en-US" dirty="0"/>
              <a:t>necrosis is minimal, and acid-fast bacilli are rare. </a:t>
            </a:r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352800"/>
            <a:ext cx="5562600" cy="327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Lesions often persist for years before diagnosis and can be disfiguring. </a:t>
            </a:r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with lupus </a:t>
            </a:r>
            <a:r>
              <a:rPr lang="en-US" dirty="0" err="1"/>
              <a:t>vulgaris</a:t>
            </a:r>
            <a:r>
              <a:rPr lang="en-US" dirty="0"/>
              <a:t> and pulmonary TB have a 4- to 10-fold higher mortality than with pulmonary TB alone.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long-standing lupus </a:t>
            </a:r>
            <a:r>
              <a:rPr lang="en-US" dirty="0" err="1"/>
              <a:t>vulgaris</a:t>
            </a:r>
            <a:r>
              <a:rPr lang="en-US" dirty="0"/>
              <a:t>, </a:t>
            </a:r>
            <a:r>
              <a:rPr lang="en-US" dirty="0" err="1"/>
              <a:t>squamous</a:t>
            </a:r>
            <a:r>
              <a:rPr lang="en-US" dirty="0"/>
              <a:t> cell carcinoma can occur and be confused with the disease itself.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gumma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Metastatic </a:t>
            </a:r>
            <a:r>
              <a:rPr lang="en-US" dirty="0" err="1"/>
              <a:t>tuberculous</a:t>
            </a:r>
            <a:r>
              <a:rPr lang="en-US" dirty="0"/>
              <a:t> abscess (</a:t>
            </a:r>
            <a:r>
              <a:rPr lang="en-US" dirty="0" err="1"/>
              <a:t>tuberculous</a:t>
            </a:r>
            <a:r>
              <a:rPr lang="en-US" dirty="0"/>
              <a:t> </a:t>
            </a:r>
            <a:r>
              <a:rPr lang="en-US" dirty="0" err="1"/>
              <a:t>gumma</a:t>
            </a:r>
            <a:r>
              <a:rPr lang="en-US" dirty="0"/>
              <a:t>) </a:t>
            </a:r>
            <a:r>
              <a:rPr lang="en-US" dirty="0" smtClean="0"/>
              <a:t> </a:t>
            </a:r>
            <a:r>
              <a:rPr lang="en-US" dirty="0"/>
              <a:t>occurs following </a:t>
            </a:r>
            <a:r>
              <a:rPr lang="en-US" dirty="0" err="1"/>
              <a:t>hematogenous</a:t>
            </a:r>
            <a:r>
              <a:rPr lang="en-US" dirty="0"/>
              <a:t> spread of </a:t>
            </a:r>
            <a:r>
              <a:rPr lang="en-US" dirty="0" err="1"/>
              <a:t>mycobacteria</a:t>
            </a:r>
            <a:r>
              <a:rPr lang="en-US" dirty="0"/>
              <a:t> to skin in tuberculin-sensitive individuals. </a:t>
            </a:r>
            <a:endParaRPr lang="en-US" dirty="0" smtClean="0"/>
          </a:p>
          <a:p>
            <a:r>
              <a:rPr lang="en-US" dirty="0" smtClean="0"/>
              <a:t>Painless</a:t>
            </a:r>
            <a:r>
              <a:rPr lang="en-US" dirty="0"/>
              <a:t>, fluctuant, subcutaneous abscesses form singly or at multiple sites, then break down into fistulas and </a:t>
            </a:r>
            <a:r>
              <a:rPr lang="en-US" dirty="0" smtClean="0"/>
              <a:t>ulcers. </a:t>
            </a:r>
          </a:p>
          <a:p>
            <a:r>
              <a:rPr lang="en-US" dirty="0" smtClean="0"/>
              <a:t>Typically</a:t>
            </a:r>
            <a:r>
              <a:rPr lang="en-US" dirty="0"/>
              <a:t>, these lesions occur in malnourished children or in severely </a:t>
            </a:r>
            <a:r>
              <a:rPr lang="en-US" dirty="0" err="1"/>
              <a:t>immunosuppressed</a:t>
            </a:r>
            <a:r>
              <a:rPr lang="en-US" dirty="0"/>
              <a:t>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8229600" cy="1143000"/>
          </a:xfrm>
        </p:spPr>
        <p:txBody>
          <a:bodyPr/>
          <a:lstStyle/>
          <a:p>
            <a:r>
              <a:rPr lang="en-US" dirty="0" err="1"/>
              <a:t>Tuberculids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Tuberculids</a:t>
            </a:r>
            <a:r>
              <a:rPr lang="en-US" dirty="0"/>
              <a:t> are symmetric generalized </a:t>
            </a:r>
            <a:r>
              <a:rPr lang="en-US" dirty="0" err="1"/>
              <a:t>exanthems</a:t>
            </a:r>
            <a:r>
              <a:rPr lang="en-US" dirty="0"/>
              <a:t> in the skin of </a:t>
            </a:r>
            <a:r>
              <a:rPr lang="en-US" dirty="0" err="1"/>
              <a:t>tuberculous</a:t>
            </a:r>
            <a:r>
              <a:rPr lang="en-US" dirty="0"/>
              <a:t> patients, possibly resulting from hypersensitivity reactions to tubercle bacillus. </a:t>
            </a:r>
            <a:endParaRPr lang="en-US" dirty="0" smtClean="0"/>
          </a:p>
          <a:p>
            <a:r>
              <a:rPr lang="en-US" dirty="0" smtClean="0"/>
              <a:t>Typically</a:t>
            </a:r>
            <a:r>
              <a:rPr lang="en-US" dirty="0"/>
              <a:t>, patients with </a:t>
            </a:r>
            <a:r>
              <a:rPr lang="en-US" dirty="0" err="1"/>
              <a:t>tuberculids</a:t>
            </a:r>
            <a:r>
              <a:rPr lang="en-US" dirty="0"/>
              <a:t> are in relatively good health and show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1) positive tuberculin sensitivity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(2) </a:t>
            </a:r>
            <a:r>
              <a:rPr lang="en-US" dirty="0" err="1"/>
              <a:t>tuberculous</a:t>
            </a:r>
            <a:r>
              <a:rPr lang="en-US" dirty="0"/>
              <a:t> involvement (usually inactive) of viscera or lymph nodes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(3) negative staining and culture for pathogenic </a:t>
            </a:r>
            <a:r>
              <a:rPr lang="en-US" dirty="0" err="1" smtClean="0"/>
              <a:t>mycobacteria</a:t>
            </a:r>
            <a:r>
              <a:rPr lang="en-US" dirty="0" smtClean="0"/>
              <a:t>,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4) skin lesions that heal with remission or treatment of TB.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manifestations of </a:t>
            </a:r>
            <a:r>
              <a:rPr lang="en-US" dirty="0" err="1"/>
              <a:t>hematogenous</a:t>
            </a:r>
            <a:r>
              <a:rPr lang="en-US" dirty="0"/>
              <a:t> spread of bacilli in patients with tuberculin immunity.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Times New Roman" charset="0"/>
              </a:rPr>
              <a:t>Mycobacterium tuberculosis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38912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Times New Roman" charset="0"/>
              </a:rPr>
              <a:t>M. Tuberculosis</a:t>
            </a:r>
            <a:endParaRPr lang="en-US" dirty="0" smtClean="0">
              <a:solidFill>
                <a:srgbClr val="000000"/>
              </a:solidFill>
              <a:cs typeface="Times New Roman" charset="0"/>
            </a:endParaRPr>
          </a:p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Times New Roman" charset="0"/>
              </a:rPr>
              <a:t>M. </a:t>
            </a:r>
            <a:r>
              <a:rPr lang="en-US" dirty="0" err="1" smtClean="0">
                <a:solidFill>
                  <a:srgbClr val="000000"/>
                </a:solidFill>
                <a:latin typeface="Gill Sans MT" pitchFamily="34" charset="0"/>
                <a:cs typeface="Times New Roman" charset="0"/>
              </a:rPr>
              <a:t>Leprae</a:t>
            </a:r>
            <a:endParaRPr lang="en-US" dirty="0" smtClean="0">
              <a:solidFill>
                <a:srgbClr val="000000"/>
              </a:solidFill>
              <a:cs typeface="Times New Roman" charset="0"/>
            </a:endParaRPr>
          </a:p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Times New Roman" charset="0"/>
              </a:rPr>
              <a:t>M. </a:t>
            </a:r>
            <a:r>
              <a:rPr lang="en-US" dirty="0" err="1" smtClean="0">
                <a:solidFill>
                  <a:srgbClr val="000000"/>
                </a:solidFill>
                <a:latin typeface="Gill Sans MT" pitchFamily="34" charset="0"/>
                <a:cs typeface="Times New Roman" charset="0"/>
              </a:rPr>
              <a:t>Africanum</a:t>
            </a:r>
            <a:endParaRPr lang="en-US" dirty="0" smtClean="0">
              <a:solidFill>
                <a:srgbClr val="000000"/>
              </a:solidFill>
              <a:cs typeface="Times New Roman" charset="0"/>
            </a:endParaRPr>
          </a:p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Times New Roman" charset="0"/>
              </a:rPr>
              <a:t>M. </a:t>
            </a:r>
            <a:r>
              <a:rPr lang="en-US" dirty="0" err="1" smtClean="0">
                <a:solidFill>
                  <a:srgbClr val="000000"/>
                </a:solidFill>
                <a:latin typeface="Gill Sans MT" pitchFamily="34" charset="0"/>
                <a:cs typeface="Times New Roman" charset="0"/>
              </a:rPr>
              <a:t>Ulcerans</a:t>
            </a:r>
            <a:endParaRPr lang="en-US" dirty="0" smtClean="0">
              <a:solidFill>
                <a:srgbClr val="000000"/>
              </a:solidFill>
              <a:latin typeface="Gill Sans MT" pitchFamily="34" charset="0"/>
              <a:cs typeface="Times New Roman" charset="0"/>
            </a:endParaRPr>
          </a:p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Times New Roman" charset="0"/>
              </a:rPr>
              <a:t>M. </a:t>
            </a:r>
            <a:r>
              <a:rPr lang="en-US" dirty="0" err="1" smtClean="0">
                <a:solidFill>
                  <a:srgbClr val="000000"/>
                </a:solidFill>
                <a:latin typeface="Gill Sans MT" pitchFamily="34" charset="0"/>
                <a:cs typeface="Times New Roman" charset="0"/>
              </a:rPr>
              <a:t>Bovis</a:t>
            </a:r>
            <a:endParaRPr lang="en-US" dirty="0" smtClean="0">
              <a:solidFill>
                <a:srgbClr val="000000"/>
              </a:solidFill>
              <a:cs typeface="Times New Roman" charset="0"/>
            </a:endParaRPr>
          </a:p>
          <a:p>
            <a:pPr eaLnBrk="0" hangingPunct="0"/>
            <a:endParaRPr lang="en-US" dirty="0"/>
          </a:p>
        </p:txBody>
      </p:sp>
      <p:pic>
        <p:nvPicPr>
          <p:cNvPr id="4" name="Picture 3" descr="mycobacterium-tuberculosis-2992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371600"/>
            <a:ext cx="4267200" cy="3508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Erythema</a:t>
            </a:r>
            <a:r>
              <a:rPr lang="en-US" dirty="0"/>
              <a:t> </a:t>
            </a:r>
            <a:r>
              <a:rPr lang="en-US" dirty="0" err="1"/>
              <a:t>induratum</a:t>
            </a:r>
            <a:r>
              <a:rPr lang="en-US" dirty="0"/>
              <a:t> (</a:t>
            </a:r>
            <a:r>
              <a:rPr lang="en-US" dirty="0" err="1"/>
              <a:t>Bazin</a:t>
            </a:r>
            <a:r>
              <a:rPr lang="en-US" dirty="0"/>
              <a:t> disease)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Erythema</a:t>
            </a:r>
            <a:r>
              <a:rPr lang="en-US" dirty="0"/>
              <a:t> </a:t>
            </a:r>
            <a:r>
              <a:rPr lang="en-US" dirty="0" err="1"/>
              <a:t>induratum</a:t>
            </a:r>
            <a:r>
              <a:rPr lang="en-US" dirty="0"/>
              <a:t> is a persistent or recurring condition associated with past or active </a:t>
            </a:r>
            <a:r>
              <a:rPr lang="en-US" dirty="0" smtClean="0"/>
              <a:t>TB.</a:t>
            </a:r>
          </a:p>
          <a:p>
            <a:r>
              <a:rPr lang="en-US" dirty="0" smtClean="0"/>
              <a:t>Inflammatory </a:t>
            </a:r>
            <a:r>
              <a:rPr lang="en-US" dirty="0" err="1"/>
              <a:t>cutaneous</a:t>
            </a:r>
            <a:r>
              <a:rPr lang="en-US" dirty="0"/>
              <a:t> and subcutaneous nodules that may ulcerate and scar occur in the posterior calves of women’s legs (&lt;10% of affected patients are men). </a:t>
            </a:r>
            <a:endParaRPr lang="en-US" dirty="0" smtClean="0"/>
          </a:p>
          <a:p>
            <a:r>
              <a:rPr lang="en-US" dirty="0" smtClean="0"/>
              <a:t>Preexisting </a:t>
            </a:r>
            <a:r>
              <a:rPr lang="en-US" dirty="0" err="1"/>
              <a:t>erythrocyanotic</a:t>
            </a:r>
            <a:r>
              <a:rPr lang="en-US" dirty="0"/>
              <a:t> circulatory disease may predispose patients to lesions.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Lesions arise in small numbers as tender </a:t>
            </a:r>
            <a:r>
              <a:rPr lang="en-US" dirty="0" err="1"/>
              <a:t>indurated</a:t>
            </a:r>
            <a:r>
              <a:rPr lang="en-US" dirty="0"/>
              <a:t> plaques and nodules that may progress to ulceration and scarring. </a:t>
            </a:r>
            <a:endParaRPr lang="en-US" dirty="0" smtClean="0"/>
          </a:p>
          <a:p>
            <a:r>
              <a:rPr lang="en-US" dirty="0" smtClean="0"/>
              <a:t>Tubercle </a:t>
            </a:r>
            <a:r>
              <a:rPr lang="en-US" dirty="0"/>
              <a:t>bacilli are not seen, and </a:t>
            </a:r>
            <a:r>
              <a:rPr lang="en-US" dirty="0" err="1"/>
              <a:t>mycobacterial</a:t>
            </a:r>
            <a:r>
              <a:rPr lang="en-US" dirty="0"/>
              <a:t> cultures usually are negative. </a:t>
            </a:r>
          </a:p>
        </p:txBody>
      </p:sp>
      <p:pic>
        <p:nvPicPr>
          <p:cNvPr id="4" name="Content Placeholder 3" descr="eryth-indura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0400"/>
            <a:ext cx="4064000" cy="3429000"/>
          </a:xfrm>
          <a:prstGeom prst="rect">
            <a:avLst/>
          </a:prstGeom>
        </p:spPr>
      </p:pic>
      <p:pic>
        <p:nvPicPr>
          <p:cNvPr id="5" name="Picture 4" descr="nodular-vasculitis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3810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143000"/>
          </a:xfrm>
        </p:spPr>
        <p:txBody>
          <a:bodyPr/>
          <a:lstStyle/>
          <a:p>
            <a:r>
              <a:rPr lang="en-US" dirty="0" err="1"/>
              <a:t>Papulonecrotic</a:t>
            </a:r>
            <a:r>
              <a:rPr lang="en-US" dirty="0"/>
              <a:t> </a:t>
            </a:r>
            <a:r>
              <a:rPr lang="en-US" dirty="0" err="1"/>
              <a:t>tuberculid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</a:t>
            </a:r>
            <a:r>
              <a:rPr lang="en-US" dirty="0"/>
              <a:t>and recurrent symmetric eruption of necrotizing skin papules appearing in clusters and healing with </a:t>
            </a:r>
            <a:r>
              <a:rPr lang="en-US" dirty="0" err="1"/>
              <a:t>varioliform</a:t>
            </a:r>
            <a:r>
              <a:rPr lang="en-US" dirty="0"/>
              <a:t> scars. </a:t>
            </a:r>
            <a:endParaRPr lang="en-US" dirty="0" smtClean="0"/>
          </a:p>
          <a:p>
            <a:r>
              <a:rPr lang="en-US" dirty="0" smtClean="0"/>
              <a:t>Tubercle </a:t>
            </a:r>
            <a:r>
              <a:rPr lang="en-US" dirty="0"/>
              <a:t>bacilli are difficult to </a:t>
            </a:r>
            <a:r>
              <a:rPr lang="en-US" dirty="0" smtClean="0"/>
              <a:t>demonstrate.</a:t>
            </a:r>
          </a:p>
          <a:p>
            <a:r>
              <a:rPr lang="en-US" dirty="0" smtClean="0"/>
              <a:t>Patients </a:t>
            </a:r>
            <a:r>
              <a:rPr lang="en-US" dirty="0"/>
              <a:t>usually have an internal focus of TB and are tuberculin </a:t>
            </a:r>
            <a:r>
              <a:rPr lang="en-US" dirty="0" smtClean="0"/>
              <a:t>sensitive.</a:t>
            </a:r>
          </a:p>
          <a:p>
            <a:r>
              <a:rPr lang="en-US" dirty="0" smtClean="0"/>
              <a:t>Skin </a:t>
            </a:r>
            <a:r>
              <a:rPr lang="en-US" dirty="0"/>
              <a:t>lesions resolve after anti-TB therapy.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Lesions appear on the </a:t>
            </a:r>
            <a:r>
              <a:rPr lang="en-US" dirty="0" smtClean="0"/>
              <a:t>extensor </a:t>
            </a:r>
            <a:r>
              <a:rPr lang="en-US" dirty="0"/>
              <a:t>aspects of extremities (knees, elbows, buttocks, lower trunk) in a symmetric distribution, often in clusters. </a:t>
            </a:r>
            <a:endParaRPr lang="en-US" dirty="0" smtClean="0"/>
          </a:p>
          <a:p>
            <a:r>
              <a:rPr lang="en-US" dirty="0" smtClean="0"/>
              <a:t>Individual </a:t>
            </a:r>
            <a:r>
              <a:rPr lang="en-US" dirty="0"/>
              <a:t>lesions are asymptomatic, small, dusky red papules with a central </a:t>
            </a:r>
            <a:r>
              <a:rPr lang="en-US" dirty="0" err="1"/>
              <a:t>punctum</a:t>
            </a:r>
            <a:r>
              <a:rPr lang="en-US" dirty="0"/>
              <a:t> or crust. </a:t>
            </a:r>
            <a:endParaRPr lang="en-US" dirty="0" smtClean="0"/>
          </a:p>
          <a:p>
            <a:r>
              <a:rPr lang="en-US" dirty="0" smtClean="0"/>
              <a:t>Involution </a:t>
            </a:r>
            <a:r>
              <a:rPr lang="en-US" dirty="0"/>
              <a:t>is common after 6-8 weeks and leaves pitted scars.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dusky red papules with a central </a:t>
            </a:r>
            <a:r>
              <a:rPr lang="en-US" dirty="0" err="1" smtClean="0"/>
              <a:t>punctum</a:t>
            </a:r>
            <a:r>
              <a:rPr lang="en-US" dirty="0" smtClean="0"/>
              <a:t> or crust</a:t>
            </a:r>
            <a:endParaRPr lang="en-US" dirty="0"/>
          </a:p>
        </p:txBody>
      </p:sp>
      <p:pic>
        <p:nvPicPr>
          <p:cNvPr id="4" name="Content Placeholder 3" descr="569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800"/>
            <a:ext cx="3292078" cy="4389437"/>
          </a:xfrm>
        </p:spPr>
      </p:pic>
      <p:pic>
        <p:nvPicPr>
          <p:cNvPr id="5" name="Picture 4" descr="papulonecrotic-tuberculi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1676400"/>
            <a:ext cx="43815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Histologically</a:t>
            </a:r>
            <a:r>
              <a:rPr lang="en-US" dirty="0"/>
              <a:t>, these lesions show a wedge-shaped necrosis of the upper dermis extending to and involving the epidermis. </a:t>
            </a:r>
            <a:endParaRPr lang="en-US" dirty="0" smtClean="0"/>
          </a:p>
          <a:p>
            <a:r>
              <a:rPr lang="en-US" dirty="0" err="1" smtClean="0"/>
              <a:t>Epithelioid</a:t>
            </a:r>
            <a:r>
              <a:rPr lang="en-US" dirty="0" smtClean="0"/>
              <a:t> </a:t>
            </a:r>
            <a:r>
              <a:rPr lang="en-US" dirty="0"/>
              <a:t>cells and, infrequently, </a:t>
            </a:r>
            <a:r>
              <a:rPr lang="en-US" dirty="0" err="1"/>
              <a:t>Langhans</a:t>
            </a:r>
            <a:r>
              <a:rPr lang="en-US" dirty="0"/>
              <a:t> giant cells are seen.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err="1"/>
              <a:t>obliterative</a:t>
            </a:r>
            <a:r>
              <a:rPr lang="en-US" dirty="0"/>
              <a:t> </a:t>
            </a:r>
            <a:r>
              <a:rPr lang="en-US" dirty="0" err="1"/>
              <a:t>granulomatous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 with fibrin present in vessel walls and lumen is typical.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Lichen </a:t>
            </a:r>
            <a:r>
              <a:rPr lang="en-US" dirty="0" err="1"/>
              <a:t>scrofulosorum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Asymptomatic</a:t>
            </a:r>
            <a:r>
              <a:rPr lang="en-US" dirty="0"/>
              <a:t>, grouped, closely set, 1-2 mm, </a:t>
            </a:r>
            <a:r>
              <a:rPr lang="en-US" dirty="0" err="1"/>
              <a:t>perifollicular</a:t>
            </a:r>
            <a:r>
              <a:rPr lang="en-US" dirty="0"/>
              <a:t>, </a:t>
            </a:r>
            <a:r>
              <a:rPr lang="en-US" dirty="0" err="1"/>
              <a:t>lichenoid</a:t>
            </a:r>
            <a:r>
              <a:rPr lang="en-US" dirty="0"/>
              <a:t> papules affecting children and young adults with underlying TB. </a:t>
            </a:r>
            <a:endParaRPr lang="en-US" dirty="0" smtClean="0"/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eruption becomes more extensive for weeks and then slowly regresses for months without scarring. </a:t>
            </a:r>
          </a:p>
          <a:p>
            <a:pPr fontAlgn="base"/>
            <a:r>
              <a:rPr lang="en-US" dirty="0" err="1"/>
              <a:t>Histologically</a:t>
            </a:r>
            <a:r>
              <a:rPr lang="en-US" dirty="0"/>
              <a:t>, </a:t>
            </a:r>
            <a:r>
              <a:rPr lang="en-US" dirty="0" err="1"/>
              <a:t>tuberculoid</a:t>
            </a:r>
            <a:r>
              <a:rPr lang="en-US" dirty="0"/>
              <a:t> </a:t>
            </a:r>
            <a:r>
              <a:rPr lang="en-US" dirty="0" err="1"/>
              <a:t>granulomas</a:t>
            </a:r>
            <a:r>
              <a:rPr lang="en-US" dirty="0"/>
              <a:t> can be seen surrounding hair follicles and sweat ducts. </a:t>
            </a:r>
            <a:endParaRPr lang="en-US" dirty="0" smtClean="0"/>
          </a:p>
          <a:p>
            <a:pPr fontAlgn="base"/>
            <a:r>
              <a:rPr lang="en-US" dirty="0" err="1" smtClean="0"/>
              <a:t>Caseation</a:t>
            </a:r>
            <a:r>
              <a:rPr lang="en-US" dirty="0" smtClean="0"/>
              <a:t> </a:t>
            </a:r>
            <a:r>
              <a:rPr lang="en-US" dirty="0"/>
              <a:t>necrosis usually is absent. </a:t>
            </a:r>
            <a:endParaRPr lang="en-US" dirty="0" smtClean="0"/>
          </a:p>
          <a:p>
            <a:pPr fontAlgn="base"/>
            <a:r>
              <a:rPr lang="en-US" dirty="0" smtClean="0"/>
              <a:t>No </a:t>
            </a:r>
            <a:r>
              <a:rPr lang="en-US" dirty="0"/>
              <a:t>acid-fast bacilli are seen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Should be differentiated from lichen </a:t>
            </a:r>
            <a:r>
              <a:rPr lang="en-US" dirty="0" err="1" smtClean="0"/>
              <a:t>nitidus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Lichen </a:t>
            </a:r>
            <a:r>
              <a:rPr lang="en-US" dirty="0" err="1" smtClean="0"/>
              <a:t>scrofulosorum</a:t>
            </a:r>
            <a:endParaRPr lang="en-US" dirty="0"/>
          </a:p>
        </p:txBody>
      </p:sp>
      <p:pic>
        <p:nvPicPr>
          <p:cNvPr id="4" name="Content Placeholder 3" descr="12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2390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BCG vaccination and tuberculosis of the</a:t>
            </a:r>
            <a:r>
              <a:rPr lang="en-US" dirty="0"/>
              <a:t> </a:t>
            </a:r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BCG vaccination has been associated with </a:t>
            </a:r>
            <a:r>
              <a:rPr lang="en-US" dirty="0" err="1" smtClean="0"/>
              <a:t>cutaneous</a:t>
            </a:r>
            <a:r>
              <a:rPr lang="en-US" dirty="0" smtClean="0"/>
              <a:t> tuberculosis: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) Lupus </a:t>
            </a:r>
            <a:r>
              <a:rPr lang="en-US" dirty="0" err="1" smtClean="0"/>
              <a:t>Vulgaris</a:t>
            </a:r>
            <a:r>
              <a:rPr lang="en-US" dirty="0" smtClean="0"/>
              <a:t>, </a:t>
            </a:r>
            <a:r>
              <a:rPr lang="en-US" dirty="0" err="1" smtClean="0"/>
              <a:t>Scrofuloderma</a:t>
            </a:r>
            <a:r>
              <a:rPr lang="en-US" dirty="0" smtClean="0"/>
              <a:t> may develop at the injection site.</a:t>
            </a:r>
          </a:p>
          <a:p>
            <a:r>
              <a:rPr lang="en-US" dirty="0" smtClean="0"/>
              <a:t>ii) Severe regional lymphadenitis is the most common complication and affects younger patients.</a:t>
            </a:r>
          </a:p>
          <a:p>
            <a:r>
              <a:rPr lang="en-US" dirty="0" smtClean="0"/>
              <a:t>iii) </a:t>
            </a:r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tuberculid</a:t>
            </a:r>
            <a:r>
              <a:rPr lang="en-US" dirty="0" smtClean="0"/>
              <a:t>-like reactions have been reported on rare occasions.</a:t>
            </a:r>
          </a:p>
          <a:p>
            <a:r>
              <a:rPr lang="en-US" dirty="0" smtClean="0"/>
              <a:t>iv)Local abscess after deep infection.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I</a:t>
            </a:r>
            <a:r>
              <a:rPr lang="en-US" b="1" u="sng" dirty="0" smtClean="0"/>
              <a:t>. Absolute criteri</a:t>
            </a:r>
            <a:r>
              <a:rPr lang="en-US" dirty="0" smtClean="0"/>
              <a:t>a</a:t>
            </a:r>
          </a:p>
          <a:p>
            <a:r>
              <a:rPr lang="en-US" dirty="0" smtClean="0"/>
              <a:t>Culture</a:t>
            </a:r>
          </a:p>
          <a:p>
            <a:r>
              <a:rPr lang="en-US" dirty="0" smtClean="0"/>
              <a:t>The only absolute criteria in confirming a diagnosis of </a:t>
            </a:r>
            <a:r>
              <a:rPr lang="en-US" dirty="0" err="1" smtClean="0"/>
              <a:t>cutaneous</a:t>
            </a:r>
            <a:r>
              <a:rPr lang="en-US" dirty="0" smtClean="0"/>
              <a:t> tuberculosis is a positive culture on Lowenstein Jensen's media. However, it requires up to four to six weeks, leading to considerable delay in diagnosis.</a:t>
            </a:r>
          </a:p>
          <a:p>
            <a:pPr>
              <a:buNone/>
            </a:pPr>
            <a:r>
              <a:rPr lang="en-US" dirty="0" smtClean="0"/>
              <a:t>	II</a:t>
            </a:r>
            <a:r>
              <a:rPr lang="en-US" b="1" u="sng" dirty="0" smtClean="0"/>
              <a:t>. Relative criteria</a:t>
            </a:r>
          </a:p>
          <a:p>
            <a:r>
              <a:rPr lang="en-US" dirty="0" smtClean="0"/>
              <a:t>In the absence of positive cultures, relative criteria are used for diagnosis: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) Evidence or history of active tuberculosis at other sites.</a:t>
            </a:r>
          </a:p>
          <a:p>
            <a:r>
              <a:rPr lang="en-US" dirty="0" smtClean="0"/>
              <a:t>ii) Clinical history and physical appearance.</a:t>
            </a:r>
          </a:p>
          <a:p>
            <a:r>
              <a:rPr lang="en-US" dirty="0" smtClean="0"/>
              <a:t>iii) The presence of acid-fast bacilli.</a:t>
            </a:r>
          </a:p>
          <a:p>
            <a:r>
              <a:rPr lang="en-US" dirty="0" smtClean="0"/>
              <a:t>iv)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granulomas</a:t>
            </a:r>
            <a:r>
              <a:rPr lang="en-US" dirty="0" smtClean="0"/>
              <a:t> seen on histology.</a:t>
            </a:r>
          </a:p>
          <a:p>
            <a:r>
              <a:rPr lang="en-US" dirty="0" smtClean="0"/>
              <a:t>v) Positive </a:t>
            </a:r>
            <a:r>
              <a:rPr lang="en-US" dirty="0" err="1" smtClean="0"/>
              <a:t>Mantoux</a:t>
            </a:r>
            <a:r>
              <a:rPr lang="en-US" dirty="0" smtClean="0"/>
              <a:t> test.</a:t>
            </a:r>
          </a:p>
          <a:p>
            <a:r>
              <a:rPr lang="en-US" dirty="0" smtClean="0"/>
              <a:t>vi) Response to anti-tuberculosis therapy.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TB is a global health problem.</a:t>
            </a:r>
          </a:p>
          <a:p>
            <a:r>
              <a:rPr lang="en-US" dirty="0" smtClean="0"/>
              <a:t>One-third of world’s population is thought to be infected with 9 million new infections per year.</a:t>
            </a:r>
          </a:p>
          <a:p>
            <a:r>
              <a:rPr lang="en-US" dirty="0" smtClean="0"/>
              <a:t>Now rarely encountered in western countries; but seen in developing countries.</a:t>
            </a:r>
          </a:p>
          <a:p>
            <a:r>
              <a:rPr lang="en-US" dirty="0" smtClean="0"/>
              <a:t>Decline in proportion of </a:t>
            </a:r>
            <a:r>
              <a:rPr lang="en-US" dirty="0" err="1" smtClean="0"/>
              <a:t>cutaneous</a:t>
            </a:r>
            <a:r>
              <a:rPr lang="en-US" dirty="0" smtClean="0"/>
              <a:t> TB patients in </a:t>
            </a:r>
            <a:r>
              <a:rPr lang="en-US" dirty="0" err="1" smtClean="0"/>
              <a:t>india</a:t>
            </a:r>
            <a:r>
              <a:rPr lang="en-US" dirty="0" smtClean="0"/>
              <a:t>, from 2% in 1950s to &lt; 0.1% in 1991.</a:t>
            </a:r>
          </a:p>
          <a:p>
            <a:r>
              <a:rPr lang="en-US" dirty="0" smtClean="0"/>
              <a:t>In developed countries incidence of NTM infections has relatively increased as that of TB has declined.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III. </a:t>
            </a:r>
            <a:r>
              <a:rPr lang="en-US" b="1" u="sng" dirty="0" smtClean="0"/>
              <a:t>Polymerase chain reaction</a:t>
            </a:r>
            <a:endParaRPr lang="en-US" dirty="0" smtClean="0"/>
          </a:p>
          <a:p>
            <a:r>
              <a:rPr lang="en-US" dirty="0" smtClean="0"/>
              <a:t>PCR can aid in the diagnosis of </a:t>
            </a:r>
            <a:r>
              <a:rPr lang="en-US" dirty="0" err="1" smtClean="0"/>
              <a:t>cutaneous</a:t>
            </a:r>
            <a:r>
              <a:rPr lang="en-US" dirty="0" smtClean="0"/>
              <a:t> tuberculosis.</a:t>
            </a:r>
          </a:p>
          <a:p>
            <a:r>
              <a:rPr lang="en-US" dirty="0" smtClean="0"/>
              <a:t> However, PCR is not always positive in </a:t>
            </a:r>
            <a:r>
              <a:rPr lang="en-US" dirty="0" err="1" smtClean="0"/>
              <a:t>paucibacillary</a:t>
            </a:r>
            <a:r>
              <a:rPr lang="en-US" dirty="0" smtClean="0"/>
              <a:t> cases (Lupus </a:t>
            </a:r>
            <a:r>
              <a:rPr lang="en-US" dirty="0" err="1" smtClean="0"/>
              <a:t>Vulgaris</a:t>
            </a:r>
            <a:r>
              <a:rPr lang="en-US" dirty="0" smtClean="0"/>
              <a:t>, Tb </a:t>
            </a:r>
            <a:r>
              <a:rPr lang="en-US" dirty="0" err="1" smtClean="0"/>
              <a:t>Verrucosa</a:t>
            </a:r>
            <a:r>
              <a:rPr lang="en-US" dirty="0" smtClean="0"/>
              <a:t> Cutis)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aim is to eradicate all viable </a:t>
            </a:r>
            <a:r>
              <a:rPr lang="en-US" dirty="0" err="1" smtClean="0"/>
              <a:t>mycobacteria</a:t>
            </a:r>
            <a:r>
              <a:rPr lang="en-US" dirty="0" smtClean="0"/>
              <a:t> in the patient, which can be divided into three groups:</a:t>
            </a:r>
          </a:p>
          <a:p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) Freely dividing extracellular bacilli.</a:t>
            </a:r>
          </a:p>
          <a:p>
            <a:r>
              <a:rPr lang="en-US" dirty="0" smtClean="0"/>
              <a:t>ii) Dormant bacilli within cells and </a:t>
            </a:r>
            <a:r>
              <a:rPr lang="en-US" dirty="0" err="1" smtClean="0"/>
              <a:t>caseous</a:t>
            </a:r>
            <a:r>
              <a:rPr lang="en-US" dirty="0" smtClean="0"/>
              <a:t> material.</a:t>
            </a:r>
          </a:p>
          <a:p>
            <a:r>
              <a:rPr lang="en-US" dirty="0" smtClean="0"/>
              <a:t>iii) Slowly dividing bacilli within the macrophages and in inflammatory lesions.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treatment of </a:t>
            </a:r>
            <a:r>
              <a:rPr lang="en-US" dirty="0" err="1" smtClean="0"/>
              <a:t>cutaneous</a:t>
            </a:r>
            <a:r>
              <a:rPr lang="en-US" dirty="0" smtClean="0"/>
              <a:t> tuberculosis is similar to that of pulmonary tuberculosis. </a:t>
            </a:r>
          </a:p>
          <a:p>
            <a:r>
              <a:rPr lang="en-US" dirty="0" smtClean="0"/>
              <a:t>This consists of two phases: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Phase I </a:t>
            </a:r>
            <a:r>
              <a:rPr lang="en-US" dirty="0" smtClean="0"/>
              <a:t>targets rapidly dividing bacilli and consists of an initial phase of intensive therapy with three or four drugs for two months.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Phase II </a:t>
            </a:r>
            <a:r>
              <a:rPr lang="en-US" dirty="0" smtClean="0"/>
              <a:t>is directed at the remaining dormant bacilli (maintenance therapy) and consists of </a:t>
            </a:r>
            <a:r>
              <a:rPr lang="en-US" dirty="0" err="1" smtClean="0"/>
              <a:t>isoniazid</a:t>
            </a:r>
            <a:r>
              <a:rPr lang="en-US" dirty="0" smtClean="0"/>
              <a:t> and </a:t>
            </a:r>
            <a:r>
              <a:rPr lang="en-US" dirty="0" err="1" smtClean="0"/>
              <a:t>rifampicin</a:t>
            </a:r>
            <a:r>
              <a:rPr lang="en-US" dirty="0" smtClean="0"/>
              <a:t> for four further months.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patients with HIV, treatment with </a:t>
            </a:r>
            <a:r>
              <a:rPr lang="en-US" dirty="0" err="1" smtClean="0"/>
              <a:t>isoniazid</a:t>
            </a:r>
            <a:r>
              <a:rPr lang="en-US" dirty="0" smtClean="0"/>
              <a:t> and </a:t>
            </a:r>
            <a:r>
              <a:rPr lang="en-US" dirty="0" err="1" smtClean="0"/>
              <a:t>rifampicin</a:t>
            </a:r>
            <a:r>
              <a:rPr lang="en-US" dirty="0" smtClean="0"/>
              <a:t> is continued for seven months after the initial two months of quadruple therapy.</a:t>
            </a:r>
          </a:p>
          <a:p>
            <a:r>
              <a:rPr lang="en-US" dirty="0" smtClean="0"/>
              <a:t>Surgical measures may complement medical therapy.</a:t>
            </a:r>
          </a:p>
          <a:p>
            <a:r>
              <a:rPr lang="en-US" dirty="0" smtClean="0"/>
              <a:t>For example, </a:t>
            </a:r>
            <a:r>
              <a:rPr lang="en-US" dirty="0" err="1" smtClean="0"/>
              <a:t>localised</a:t>
            </a:r>
            <a:r>
              <a:rPr lang="en-US" dirty="0" smtClean="0"/>
              <a:t> lesions of LV or TVC may be excised while continuing on medical therapy and surgical correction of deformity may be required.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Dosage regime of the first-line </a:t>
            </a:r>
            <a:r>
              <a:rPr lang="en-US" dirty="0" err="1" smtClean="0"/>
              <a:t>antituberculous</a:t>
            </a:r>
            <a:r>
              <a:rPr lang="en-US" dirty="0" smtClean="0"/>
              <a:t> drugs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 Drug                             Child                                         Adult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Isoniazid</a:t>
            </a:r>
            <a:r>
              <a:rPr lang="en-US" dirty="0" smtClean="0"/>
              <a:t>                5 mg/kg/day 			300 mg/day</a:t>
            </a:r>
          </a:p>
          <a:p>
            <a:r>
              <a:rPr lang="en-US" dirty="0" err="1" smtClean="0"/>
              <a:t>Rifampicin</a:t>
            </a:r>
            <a:r>
              <a:rPr lang="en-US" dirty="0" smtClean="0"/>
              <a:t> 		10 mg/kg/day 		450 mg/day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(&lt;50 kg)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600mg/day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(&gt;50 kg)</a:t>
            </a:r>
          </a:p>
          <a:p>
            <a:r>
              <a:rPr lang="en-US" dirty="0" err="1" smtClean="0"/>
              <a:t>Ethambutol</a:t>
            </a:r>
            <a:r>
              <a:rPr lang="en-US" dirty="0" smtClean="0"/>
              <a:t>             15 mg/kg/day 	          15 mg/kg/day</a:t>
            </a:r>
          </a:p>
          <a:p>
            <a:r>
              <a:rPr lang="en-US" dirty="0" err="1" smtClean="0"/>
              <a:t>Pyrazinamide</a:t>
            </a:r>
            <a:r>
              <a:rPr lang="en-US" dirty="0" smtClean="0"/>
              <a:t>          30 mg/kg/day                      1.5 g/day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(&lt;50 kg)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2 g/day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(&gt;50 kg)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Diseases caused by MOTT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Swimming pool </a:t>
            </a:r>
            <a:r>
              <a:rPr lang="en-US" dirty="0" err="1" smtClean="0"/>
              <a:t>granuloma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Rare, Chronic skin infection caused by Mycobacterium </a:t>
            </a:r>
            <a:r>
              <a:rPr lang="en-US" dirty="0" err="1" smtClean="0"/>
              <a:t>marinum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bacteria are found in fresh, aquarium and sea waters and in some fish species. </a:t>
            </a:r>
          </a:p>
          <a:p>
            <a:r>
              <a:rPr lang="en-US" dirty="0" smtClean="0"/>
              <a:t>They cause an infection in fish and humans. </a:t>
            </a:r>
          </a:p>
          <a:p>
            <a:r>
              <a:rPr lang="en-US" dirty="0" smtClean="0"/>
              <a:t>There are two types of lesions – single painless </a:t>
            </a:r>
            <a:r>
              <a:rPr lang="en-US" dirty="0" err="1" smtClean="0"/>
              <a:t>granulomas</a:t>
            </a:r>
            <a:r>
              <a:rPr lang="en-US" dirty="0" smtClean="0"/>
              <a:t> or a </a:t>
            </a:r>
            <a:r>
              <a:rPr lang="en-US" dirty="0" err="1" smtClean="0"/>
              <a:t>lymphangitic</a:t>
            </a:r>
            <a:r>
              <a:rPr lang="en-US" dirty="0" smtClean="0"/>
              <a:t> type of skin lesion.</a:t>
            </a:r>
          </a:p>
          <a:p>
            <a:r>
              <a:rPr lang="en-US" dirty="0" smtClean="0"/>
              <a:t>Risk factors: HIV infection, leukemia, lymphoma, </a:t>
            </a:r>
            <a:r>
              <a:rPr lang="en-US" dirty="0" err="1" smtClean="0"/>
              <a:t>immunosuppresive</a:t>
            </a:r>
            <a:r>
              <a:rPr lang="en-US" dirty="0" smtClean="0"/>
              <a:t>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5334000"/>
          </a:xfrm>
        </p:spPr>
        <p:txBody>
          <a:bodyPr>
            <a:normAutofit/>
          </a:bodyPr>
          <a:lstStyle/>
          <a:p>
            <a:r>
              <a:rPr lang="en-US" i="1" dirty="0" smtClean="0"/>
              <a:t>M </a:t>
            </a:r>
            <a:r>
              <a:rPr lang="en-US" i="1" dirty="0" err="1" smtClean="0"/>
              <a:t>marinum</a:t>
            </a:r>
            <a:r>
              <a:rPr lang="en-US" dirty="0" smtClean="0"/>
              <a:t> infection often follows abrasions to an extremity occurring in </a:t>
            </a:r>
            <a:r>
              <a:rPr lang="en-US" dirty="0" err="1" smtClean="0"/>
              <a:t>nonchlorinated</a:t>
            </a:r>
            <a:r>
              <a:rPr lang="en-US" dirty="0" smtClean="0"/>
              <a:t> water. </a:t>
            </a:r>
          </a:p>
          <a:p>
            <a:r>
              <a:rPr lang="en-US" dirty="0" smtClean="0"/>
              <a:t>Fishermen, oyster workers, swimmers, and aquarium workers are predisposed to infection.</a:t>
            </a:r>
          </a:p>
          <a:p>
            <a:r>
              <a:rPr lang="en-US" dirty="0" smtClean="0"/>
              <a:t>Incubation period of approximately 2-3 weeks</a:t>
            </a:r>
          </a:p>
          <a:p>
            <a:r>
              <a:rPr lang="en-US" dirty="0" smtClean="0"/>
              <a:t>A mildly tender papule or nodule initially appears at the site of trauma, slowly enlarges, and then suppurates or ulcerates.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Localized pain and </a:t>
            </a:r>
            <a:r>
              <a:rPr lang="en-US" dirty="0" err="1" smtClean="0"/>
              <a:t>induration</a:t>
            </a:r>
            <a:r>
              <a:rPr lang="en-US" dirty="0" smtClean="0"/>
              <a:t> are </a:t>
            </a:r>
          </a:p>
          <a:p>
            <a:pPr>
              <a:buNone/>
            </a:pPr>
            <a:r>
              <a:rPr lang="en-US" dirty="0" smtClean="0"/>
              <a:t>	common.</a:t>
            </a:r>
          </a:p>
          <a:p>
            <a:r>
              <a:rPr lang="en-US" dirty="0" smtClean="0"/>
              <a:t>Further nodular lesions may develop </a:t>
            </a:r>
          </a:p>
          <a:p>
            <a:pPr>
              <a:buNone/>
            </a:pPr>
            <a:r>
              <a:rPr lang="en-US" dirty="0" smtClean="0"/>
              <a:t>	along the lymphatic channels,</a:t>
            </a:r>
          </a:p>
          <a:p>
            <a:pPr>
              <a:buNone/>
            </a:pPr>
            <a:r>
              <a:rPr lang="en-US" dirty="0" smtClean="0"/>
              <a:t>	 resulting in ascending nodular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lymphangitis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Regional lymphadenitis and </a:t>
            </a:r>
          </a:p>
          <a:p>
            <a:pPr>
              <a:buNone/>
            </a:pPr>
            <a:r>
              <a:rPr lang="en-US" dirty="0" smtClean="0"/>
              <a:t>	systemic symptoms are uncommon.</a:t>
            </a:r>
          </a:p>
          <a:p>
            <a:r>
              <a:rPr lang="en-US" dirty="0" smtClean="0"/>
              <a:t>Contiguous spread to deeper structures (</a:t>
            </a:r>
            <a:r>
              <a:rPr lang="en-US" dirty="0" err="1" smtClean="0"/>
              <a:t>eg</a:t>
            </a:r>
            <a:r>
              <a:rPr lang="en-US" dirty="0" smtClean="0"/>
              <a:t>, tendons, joints, or even bones) occurs in up to one third of individuals.</a:t>
            </a:r>
          </a:p>
          <a:p>
            <a:endParaRPr lang="en-US" dirty="0"/>
          </a:p>
        </p:txBody>
      </p:sp>
      <p:pic>
        <p:nvPicPr>
          <p:cNvPr id="4" name="Picture 3" descr="211212-211213-223363-1509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81000"/>
            <a:ext cx="2971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mainstay of treatment in </a:t>
            </a:r>
            <a:r>
              <a:rPr lang="en-US" i="1" dirty="0" smtClean="0"/>
              <a:t>M </a:t>
            </a:r>
            <a:r>
              <a:rPr lang="en-US" i="1" dirty="0" err="1" smtClean="0"/>
              <a:t>marinum</a:t>
            </a:r>
            <a:r>
              <a:rPr lang="en-US" dirty="0" smtClean="0"/>
              <a:t> infection is antimicrobial therapy (</a:t>
            </a:r>
            <a:r>
              <a:rPr lang="en-US" dirty="0" err="1" smtClean="0"/>
              <a:t>rifampicin</a:t>
            </a:r>
            <a:r>
              <a:rPr lang="en-US" dirty="0" smtClean="0"/>
              <a:t>, </a:t>
            </a:r>
            <a:r>
              <a:rPr lang="en-US" dirty="0" err="1" smtClean="0"/>
              <a:t>ethambutol</a:t>
            </a:r>
            <a:r>
              <a:rPr lang="en-US" dirty="0" smtClean="0"/>
              <a:t>, </a:t>
            </a:r>
            <a:r>
              <a:rPr lang="en-US" dirty="0" err="1" smtClean="0"/>
              <a:t>cotrimoxazole</a:t>
            </a:r>
            <a:r>
              <a:rPr lang="en-US" dirty="0" smtClean="0"/>
              <a:t>, </a:t>
            </a:r>
            <a:r>
              <a:rPr lang="en-US" dirty="0" err="1" smtClean="0"/>
              <a:t>tetracyclines</a:t>
            </a:r>
            <a:r>
              <a:rPr lang="en-US" dirty="0" smtClean="0"/>
              <a:t>) .  </a:t>
            </a:r>
          </a:p>
          <a:p>
            <a:r>
              <a:rPr lang="en-US" dirty="0" smtClean="0"/>
              <a:t>Treatment should be continued for 1-2 months after resolution of symptoms and lesions (3-4 months).</a:t>
            </a:r>
          </a:p>
          <a:p>
            <a:r>
              <a:rPr lang="en-US" dirty="0" smtClean="0"/>
              <a:t>Combination treatment with 2 active agents is preferred.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Mycobacteria</a:t>
            </a:r>
            <a:r>
              <a:rPr lang="en-US" dirty="0" smtClean="0"/>
              <a:t> &amp; AIDS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Pandemic has led to resurgence of TB &amp; recognition of new </a:t>
            </a:r>
            <a:r>
              <a:rPr lang="en-US" dirty="0" err="1" smtClean="0"/>
              <a:t>mycobacterial</a:t>
            </a:r>
            <a:r>
              <a:rPr lang="en-US" dirty="0" smtClean="0"/>
              <a:t> pathogens.</a:t>
            </a:r>
          </a:p>
          <a:p>
            <a:r>
              <a:rPr lang="en-US" dirty="0" smtClean="0"/>
              <a:t>Incidence of TB in AIDS is almost 500 times that in general population.</a:t>
            </a:r>
          </a:p>
          <a:p>
            <a:r>
              <a:rPr lang="en-US" dirty="0" err="1" smtClean="0"/>
              <a:t>M.avium</a:t>
            </a:r>
            <a:r>
              <a:rPr lang="en-US" dirty="0" smtClean="0"/>
              <a:t> </a:t>
            </a:r>
            <a:r>
              <a:rPr lang="en-US" dirty="0" err="1" smtClean="0"/>
              <a:t>intracellulare</a:t>
            </a:r>
            <a:r>
              <a:rPr lang="en-US" dirty="0" smtClean="0"/>
              <a:t> complex is the most common cause of disseminated bacterial infection in AIDS patient in US.</a:t>
            </a:r>
          </a:p>
          <a:p>
            <a:r>
              <a:rPr lang="en-US" dirty="0" smtClean="0"/>
              <a:t>Sharp increase in pulmonary &amp; disseminated TB has not been paralleled by an equal increase in skin disease.</a:t>
            </a:r>
          </a:p>
          <a:p>
            <a:r>
              <a:rPr lang="en-US" dirty="0" err="1" smtClean="0"/>
              <a:t>Cutaneous</a:t>
            </a:r>
            <a:r>
              <a:rPr lang="en-US" dirty="0" smtClean="0"/>
              <a:t> disease is frequently caused by MOTT(</a:t>
            </a:r>
            <a:r>
              <a:rPr lang="en-US" dirty="0" err="1" smtClean="0"/>
              <a:t>mycobacteria</a:t>
            </a:r>
            <a:r>
              <a:rPr lang="en-US" dirty="0" smtClean="0"/>
              <a:t> other than TB).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Buruli</a:t>
            </a:r>
            <a:r>
              <a:rPr lang="en-US" dirty="0" smtClean="0"/>
              <a:t> ulcer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Buruli</a:t>
            </a:r>
            <a:r>
              <a:rPr lang="en-US" dirty="0" smtClean="0"/>
              <a:t> ulcer, also known as </a:t>
            </a:r>
            <a:r>
              <a:rPr lang="en-US" dirty="0" err="1" smtClean="0"/>
              <a:t>Bairnsdale</a:t>
            </a:r>
            <a:r>
              <a:rPr lang="en-US" dirty="0" smtClean="0"/>
              <a:t> ulcer, is a chronic, indolent, necrotizing disease of the skin and soft tissue. </a:t>
            </a:r>
          </a:p>
          <a:p>
            <a:r>
              <a:rPr lang="en-US" dirty="0" smtClean="0"/>
              <a:t>It is the third most common </a:t>
            </a:r>
            <a:r>
              <a:rPr lang="en-US" dirty="0" err="1" smtClean="0"/>
              <a:t>mycobacterial</a:t>
            </a:r>
            <a:r>
              <a:rPr lang="en-US" dirty="0" smtClean="0"/>
              <a:t> disease of the </a:t>
            </a:r>
            <a:r>
              <a:rPr lang="en-US" dirty="0" err="1" smtClean="0"/>
              <a:t>immunocompetent</a:t>
            </a:r>
            <a:r>
              <a:rPr lang="en-US" dirty="0" smtClean="0"/>
              <a:t> host, after tuberculosis and leprosy.</a:t>
            </a:r>
          </a:p>
          <a:p>
            <a:r>
              <a:rPr lang="en-US" dirty="0" smtClean="0"/>
              <a:t>Caused by toxin-producing </a:t>
            </a:r>
            <a:r>
              <a:rPr lang="en-US" dirty="0" err="1" smtClean="0"/>
              <a:t>mycobacteria</a:t>
            </a:r>
            <a:r>
              <a:rPr lang="en-US" dirty="0" smtClean="0"/>
              <a:t>,  </a:t>
            </a:r>
            <a:r>
              <a:rPr lang="en-US" i="1" dirty="0" smtClean="0"/>
              <a:t>Mycobacterium </a:t>
            </a:r>
            <a:r>
              <a:rPr lang="en-US" i="1" dirty="0" err="1" smtClean="0"/>
              <a:t>ulcerans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Begins as a painless dermal papule or subcutaneous nodule, which, over a period of weeks to months, breaks down to form a necrotic ulcer with extensively undermined edges.</a:t>
            </a:r>
          </a:p>
          <a:p>
            <a:r>
              <a:rPr lang="en-US" dirty="0" smtClean="0"/>
              <a:t> Lesions heal with scarring.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 </a:t>
            </a:r>
            <a:r>
              <a:rPr lang="en-US" i="1" dirty="0" err="1" smtClean="0"/>
              <a:t>ulcerans</a:t>
            </a:r>
            <a:r>
              <a:rPr lang="en-US" dirty="0" smtClean="0"/>
              <a:t> are slow-growing </a:t>
            </a:r>
            <a:r>
              <a:rPr lang="en-US" dirty="0" err="1" smtClean="0"/>
              <a:t>mycobacteria</a:t>
            </a:r>
            <a:r>
              <a:rPr lang="en-US" dirty="0" smtClean="0"/>
              <a:t> that affect the skin and the mucous membranes. </a:t>
            </a:r>
          </a:p>
          <a:p>
            <a:r>
              <a:rPr lang="en-US" dirty="0" smtClean="0"/>
              <a:t>The organism produces a soluble polypeptide toxin called </a:t>
            </a:r>
            <a:r>
              <a:rPr lang="en-US" dirty="0" err="1" smtClean="0"/>
              <a:t>mycolactone</a:t>
            </a:r>
            <a:r>
              <a:rPr lang="en-US" dirty="0" smtClean="0"/>
              <a:t> that induces cellular apoptosis and </a:t>
            </a:r>
            <a:r>
              <a:rPr lang="en-US" dirty="0" err="1" smtClean="0"/>
              <a:t>immunosuppression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Ulcers contain numerous bacilli, but tissue reaction is not </a:t>
            </a:r>
            <a:r>
              <a:rPr lang="en-US" dirty="0" err="1" smtClean="0"/>
              <a:t>tuberculoid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8229600" cy="1143000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Lesions usually begin as a single, painless, occasionally </a:t>
            </a:r>
            <a:r>
              <a:rPr lang="en-US" dirty="0" err="1" smtClean="0"/>
              <a:t>pruritic</a:t>
            </a:r>
            <a:r>
              <a:rPr lang="en-US" dirty="0" smtClean="0"/>
              <a:t>, dermal papule or subcutaneous nodule.</a:t>
            </a:r>
          </a:p>
          <a:p>
            <a:r>
              <a:rPr lang="en-US" dirty="0" smtClean="0"/>
              <a:t>Suppuration and ulceration occur within 1-2 months.</a:t>
            </a:r>
          </a:p>
          <a:p>
            <a:r>
              <a:rPr lang="en-US" dirty="0" smtClean="0"/>
              <a:t>Ulcerations are generally painless unless complicated by secondary infection.</a:t>
            </a:r>
          </a:p>
          <a:p>
            <a:r>
              <a:rPr lang="en-US" dirty="0" smtClean="0"/>
              <a:t>Systemic symptoms such as fever or </a:t>
            </a:r>
            <a:r>
              <a:rPr lang="en-US" dirty="0" err="1" smtClean="0"/>
              <a:t>lymphadenopathy</a:t>
            </a:r>
            <a:r>
              <a:rPr lang="en-US" dirty="0" smtClean="0"/>
              <a:t> are rare.</a:t>
            </a:r>
          </a:p>
          <a:p>
            <a:r>
              <a:rPr lang="en-US" dirty="0" smtClean="0"/>
              <a:t>Metastatic lesions may occur in skin, soft tissue, or bone via spread through the vasculature or </a:t>
            </a:r>
            <a:r>
              <a:rPr lang="en-US" dirty="0" err="1" smtClean="0"/>
              <a:t>lymphatics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Healing is a slow process that often results in cosmetically disfiguring scars and functional disabilities.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</p:spPr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1752600"/>
          </a:xfrm>
        </p:spPr>
        <p:txBody>
          <a:bodyPr/>
          <a:lstStyle/>
          <a:p>
            <a:r>
              <a:rPr lang="en-US" dirty="0" smtClean="0"/>
              <a:t>Excision &amp; plastic repair.</a:t>
            </a:r>
          </a:p>
          <a:p>
            <a:r>
              <a:rPr lang="en-US" dirty="0" err="1" smtClean="0"/>
              <a:t>Rifampicin</a:t>
            </a:r>
            <a:r>
              <a:rPr lang="en-US" dirty="0" smtClean="0"/>
              <a:t>, </a:t>
            </a:r>
            <a:r>
              <a:rPr lang="en-US" dirty="0" err="1" smtClean="0"/>
              <a:t>clofazimine</a:t>
            </a:r>
            <a:r>
              <a:rPr lang="en-US" dirty="0" smtClean="0"/>
              <a:t> &amp; </a:t>
            </a:r>
            <a:r>
              <a:rPr lang="en-US" dirty="0" err="1" smtClean="0"/>
              <a:t>cotrimoxazole</a:t>
            </a:r>
            <a:r>
              <a:rPr lang="en-US" dirty="0" smtClean="0"/>
              <a:t> may be effective.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4800"/>
            <a:ext cx="44005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14600"/>
            <a:ext cx="80010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THANK YOU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295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Tuberculin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The </a:t>
            </a:r>
            <a:r>
              <a:rPr lang="en-US" b="1" dirty="0" err="1" smtClean="0"/>
              <a:t>Mantoux</a:t>
            </a:r>
            <a:r>
              <a:rPr lang="en-US" b="1" dirty="0" smtClean="0"/>
              <a:t> tuberculin skin test</a:t>
            </a:r>
            <a:r>
              <a:rPr lang="en-US" dirty="0" smtClean="0"/>
              <a:t> (TST) is the standard method of determining whether a person is infected with </a:t>
            </a:r>
            <a:r>
              <a:rPr lang="en-US" i="1" dirty="0" smtClean="0"/>
              <a:t>Mycobacterium tuberculosis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due to delayed type of hypersensitivity to M. tuberculosis.</a:t>
            </a:r>
          </a:p>
          <a:p>
            <a:r>
              <a:rPr lang="en-US" dirty="0" smtClean="0"/>
              <a:t>It is performed by injecting 0.1 ml of purified protein derivative (PPD) </a:t>
            </a:r>
            <a:r>
              <a:rPr lang="en-US" dirty="0" err="1" smtClean="0"/>
              <a:t>intradermally</a:t>
            </a:r>
            <a:r>
              <a:rPr lang="en-US" dirty="0" smtClean="0"/>
              <a:t> into the inner surface of the forearm with a tuberculin syringe, with the needle bevel facing upward. </a:t>
            </a:r>
          </a:p>
          <a:p>
            <a:r>
              <a:rPr lang="en-US" dirty="0" smtClean="0"/>
              <a:t>The injection should produce  a wheal, 6 to 10 mm in diameter.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 reaction should be read between 48 and 72 hours after administration.</a:t>
            </a:r>
          </a:p>
          <a:p>
            <a:r>
              <a:rPr lang="en-US" dirty="0" smtClean="0"/>
              <a:t>The reaction should be measured in millimeters of the </a:t>
            </a:r>
            <a:r>
              <a:rPr lang="en-US" dirty="0" err="1" smtClean="0"/>
              <a:t>induration</a:t>
            </a:r>
            <a:r>
              <a:rPr lang="en-US" dirty="0" smtClean="0"/>
              <a:t>  &amp; not the </a:t>
            </a:r>
            <a:r>
              <a:rPr lang="en-US" dirty="0" err="1" smtClean="0"/>
              <a:t>erythema</a:t>
            </a:r>
            <a:r>
              <a:rPr lang="en-US" dirty="0" smtClean="0"/>
              <a:t> .</a:t>
            </a:r>
          </a:p>
          <a:p>
            <a:r>
              <a:rPr lang="en-US" dirty="0" smtClean="0"/>
              <a:t> The diameter of the </a:t>
            </a:r>
            <a:r>
              <a:rPr lang="en-US" dirty="0" err="1" smtClean="0"/>
              <a:t>indurated</a:t>
            </a:r>
            <a:r>
              <a:rPr lang="en-US" dirty="0" smtClean="0"/>
              <a:t> area should be measured across the forearm (perpendicular to the long axis).</a:t>
            </a:r>
            <a:endParaRPr lang="en-US" dirty="0"/>
          </a:p>
        </p:txBody>
      </p:sp>
      <p:pic>
        <p:nvPicPr>
          <p:cNvPr id="4" name="Picture 3" descr="slide0206_image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429000"/>
            <a:ext cx="4800600" cy="2667000"/>
          </a:xfrm>
          <a:prstGeom prst="rect">
            <a:avLst/>
          </a:prstGeom>
        </p:spPr>
      </p:pic>
      <p:pic>
        <p:nvPicPr>
          <p:cNvPr id="5" name="Picture 4" descr="99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81400"/>
            <a:ext cx="3505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An </a:t>
            </a:r>
            <a:r>
              <a:rPr lang="en-US" b="1" dirty="0" err="1" smtClean="0"/>
              <a:t>induration</a:t>
            </a:r>
            <a:r>
              <a:rPr lang="en-US" b="1" dirty="0" smtClean="0"/>
              <a:t> of 5 or more millimeters</a:t>
            </a:r>
            <a:r>
              <a:rPr lang="en-US" dirty="0" smtClean="0"/>
              <a:t> is considered positive in: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-HIV-infected persons</a:t>
            </a:r>
          </a:p>
          <a:p>
            <a:r>
              <a:rPr lang="en-US" dirty="0" smtClean="0"/>
              <a:t>-A recent contact of a person with TB disease</a:t>
            </a:r>
          </a:p>
          <a:p>
            <a:r>
              <a:rPr lang="en-US" dirty="0" smtClean="0"/>
              <a:t>-Persons with fibrotic changes on chest radiograph consistent with prior TB</a:t>
            </a:r>
          </a:p>
          <a:p>
            <a:r>
              <a:rPr lang="en-US" dirty="0" smtClean="0"/>
              <a:t>-Patients with organ transplants</a:t>
            </a:r>
          </a:p>
          <a:p>
            <a:r>
              <a:rPr lang="en-US" dirty="0" smtClean="0"/>
              <a:t>-Persons who are </a:t>
            </a:r>
            <a:r>
              <a:rPr lang="en-US" dirty="0" err="1" smtClean="0"/>
              <a:t>immunosuppressed</a:t>
            </a:r>
            <a:r>
              <a:rPr lang="en-US" dirty="0" smtClean="0"/>
              <a:t> for other reasons (e.g., taking the equivalent of &gt;15 mg/day of prednisone for 1 month or longer, taking TNF-a antagonists)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808</TotalTime>
  <Words>2388</Words>
  <Application>Microsoft Office PowerPoint</Application>
  <PresentationFormat>On-screen Show (4:3)</PresentationFormat>
  <Paragraphs>325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Calibri</vt:lpstr>
      <vt:lpstr>Constantia</vt:lpstr>
      <vt:lpstr>Gill Sans MT</vt:lpstr>
      <vt:lpstr>Times New Roman</vt:lpstr>
      <vt:lpstr>Wingdings 2</vt:lpstr>
      <vt:lpstr>Flow</vt:lpstr>
      <vt:lpstr>MYCOBACTERIAL INFECTIONS</vt:lpstr>
      <vt:lpstr>PowerPoint Presentation</vt:lpstr>
      <vt:lpstr> Major Species of Mycobacterium</vt:lpstr>
      <vt:lpstr>Mycobacterium tuberculosis complex</vt:lpstr>
      <vt:lpstr>Epidemiology</vt:lpstr>
      <vt:lpstr>Mycobacteria &amp; AIDS pandemic</vt:lpstr>
      <vt:lpstr>Tuberculin test</vt:lpstr>
      <vt:lpstr>PowerPoint Presentation</vt:lpstr>
      <vt:lpstr>PowerPoint Presentation</vt:lpstr>
      <vt:lpstr>PowerPoint Presentation</vt:lpstr>
      <vt:lpstr>PowerPoint Presentation</vt:lpstr>
      <vt:lpstr>False-Positive Reactions </vt:lpstr>
      <vt:lpstr>False-Negative Reactions</vt:lpstr>
      <vt:lpstr>Classification of cutaneous tuberculosis</vt:lpstr>
      <vt:lpstr>Primary-inoculation TB (tuberculous chancre)</vt:lpstr>
      <vt:lpstr>PowerPoint Presentation</vt:lpstr>
      <vt:lpstr>PowerPoint Presentation</vt:lpstr>
      <vt:lpstr>PowerPoint Presentation</vt:lpstr>
      <vt:lpstr>Complications </vt:lpstr>
      <vt:lpstr>TB verrucosa cutis</vt:lpstr>
      <vt:lpstr>PowerPoint Presentation</vt:lpstr>
      <vt:lpstr>PowerPoint Presentation</vt:lpstr>
      <vt:lpstr>Histology</vt:lpstr>
      <vt:lpstr>Scrofuloderma</vt:lpstr>
      <vt:lpstr>PowerPoint Presentation</vt:lpstr>
      <vt:lpstr>PowerPoint Presentation</vt:lpstr>
      <vt:lpstr>TB cutis orificialis</vt:lpstr>
      <vt:lpstr>PowerPoint Presentation</vt:lpstr>
      <vt:lpstr>Miliary TB of the skin</vt:lpstr>
      <vt:lpstr>PowerPoint Presentation</vt:lpstr>
      <vt:lpstr>Lupus vulgaris</vt:lpstr>
      <vt:lpstr>PowerPoint Presentation</vt:lpstr>
      <vt:lpstr>PowerPoint Presentation</vt:lpstr>
      <vt:lpstr>PowerPoint Presentation</vt:lpstr>
      <vt:lpstr>PowerPoint Presentation</vt:lpstr>
      <vt:lpstr>Histology </vt:lpstr>
      <vt:lpstr>Clinical course</vt:lpstr>
      <vt:lpstr>Tuberculous gumma</vt:lpstr>
      <vt:lpstr>Tuberculids</vt:lpstr>
      <vt:lpstr>Erythema induratum (Bazin disease)</vt:lpstr>
      <vt:lpstr>PowerPoint Presentation</vt:lpstr>
      <vt:lpstr>Papulonecrotic tuberculid</vt:lpstr>
      <vt:lpstr>Clinical features</vt:lpstr>
      <vt:lpstr>dusky red papules with a central punctum or crust</vt:lpstr>
      <vt:lpstr>Histology </vt:lpstr>
      <vt:lpstr>Lichen scrofulosorum</vt:lpstr>
      <vt:lpstr>Lichen scrofulosorum</vt:lpstr>
      <vt:lpstr>BCG vaccination and tuberculosis of the skin</vt:lpstr>
      <vt:lpstr>Diagnosis</vt:lpstr>
      <vt:lpstr>PowerPoint Presentation</vt:lpstr>
      <vt:lpstr>Treatment</vt:lpstr>
      <vt:lpstr>PowerPoint Presentation</vt:lpstr>
      <vt:lpstr>PowerPoint Presentation</vt:lpstr>
      <vt:lpstr>Dosage regime of the first-line antituberculous drugs </vt:lpstr>
      <vt:lpstr>Diseases caused by MOTT</vt:lpstr>
      <vt:lpstr>Swimming pool granuloma</vt:lpstr>
      <vt:lpstr>Clinical features</vt:lpstr>
      <vt:lpstr>PowerPoint Presentation</vt:lpstr>
      <vt:lpstr>Treatment </vt:lpstr>
      <vt:lpstr>Buruli ulcer</vt:lpstr>
      <vt:lpstr>Pathophysiology</vt:lpstr>
      <vt:lpstr>Clinical features</vt:lpstr>
      <vt:lpstr>Treatment </vt:lpstr>
      <vt:lpstr>THANK YOU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Awal's</dc:creator>
  <cp:lastModifiedBy>vinaykumar biyani</cp:lastModifiedBy>
  <cp:revision>82</cp:revision>
  <dcterms:created xsi:type="dcterms:W3CDTF">2012-09-02T15:59:05Z</dcterms:created>
  <dcterms:modified xsi:type="dcterms:W3CDTF">2020-08-17T05:42:53Z</dcterms:modified>
</cp:coreProperties>
</file>