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5"/>
  </p:notesMasterIdLst>
  <p:sldIdLst>
    <p:sldId id="280" r:id="rId2"/>
    <p:sldId id="316" r:id="rId3"/>
    <p:sldId id="317" r:id="rId4"/>
    <p:sldId id="357" r:id="rId5"/>
    <p:sldId id="350" r:id="rId6"/>
    <p:sldId id="353" r:id="rId7"/>
    <p:sldId id="354" r:id="rId8"/>
    <p:sldId id="351" r:id="rId9"/>
    <p:sldId id="358" r:id="rId10"/>
    <p:sldId id="355" r:id="rId11"/>
    <p:sldId id="356" r:id="rId12"/>
    <p:sldId id="313" r:id="rId13"/>
    <p:sldId id="314" r:id="rId14"/>
    <p:sldId id="319" r:id="rId15"/>
    <p:sldId id="320" r:id="rId16"/>
    <p:sldId id="321" r:id="rId17"/>
    <p:sldId id="352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59" r:id="rId28"/>
    <p:sldId id="360" r:id="rId29"/>
    <p:sldId id="361" r:id="rId30"/>
    <p:sldId id="362" r:id="rId31"/>
    <p:sldId id="363" r:id="rId32"/>
    <p:sldId id="364" r:id="rId33"/>
    <p:sldId id="334" r:id="rId34"/>
    <p:sldId id="337" r:id="rId35"/>
    <p:sldId id="338" r:id="rId36"/>
    <p:sldId id="339" r:id="rId37"/>
    <p:sldId id="365" r:id="rId38"/>
    <p:sldId id="346" r:id="rId39"/>
    <p:sldId id="344" r:id="rId40"/>
    <p:sldId id="345" r:id="rId41"/>
    <p:sldId id="343" r:id="rId42"/>
    <p:sldId id="366" r:id="rId43"/>
    <p:sldId id="34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0" autoAdjust="0"/>
  </p:normalViewPr>
  <p:slideViewPr>
    <p:cSldViewPr>
      <p:cViewPr>
        <p:scale>
          <a:sx n="66" d="100"/>
          <a:sy n="66" d="100"/>
        </p:scale>
        <p:origin x="-150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3F8AE-A653-4755-90DB-5B8B8C58A936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2BBE6-9CFC-411C-AA6C-17C66AE944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1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E1EBE9-1B9E-49FA-AC17-07224A61C7B8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0257C-926F-4CDE-BCA9-C6468DA729E2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7138E6-8DA4-42CA-9143-236C4228B640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5F1EBE-D48B-4C58-9D9D-7B956A6642BD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364A6B-4B18-4C75-869C-5472F132BBA7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872BAB-5937-414B-A7EE-211841453C3E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A73A54-0F29-4BEA-B846-22CE4911CBEB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F8A557-D715-4515-A282-391C5ADDACD4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656D21-FC96-45B6-8E65-789C1F55503C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710F35-ED76-437D-A7A5-9848F8D141A8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710F35-ED76-437D-A7A5-9848F8D141A8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D194BC-55AC-4FFE-9D43-69B853C68AEE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8FF53A-1C4D-4654-AE61-13E859B9ED39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ACA5EE-AC51-4557-B277-A6A58C8DF888}" type="datetime1">
              <a:rPr lang="en-US" smtClean="0">
                <a:solidFill>
                  <a:prstClr val="white"/>
                </a:solidFill>
              </a:rPr>
              <a:pPr/>
              <a:t>5/29/2018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9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6E4BA2-6299-4BBE-A1B4-BAC5B262057E}" type="datetime1">
              <a:rPr lang="en-US" smtClean="0">
                <a:solidFill>
                  <a:prstClr val="white"/>
                </a:solidFill>
              </a:rPr>
              <a:pPr/>
              <a:t>5/29/2018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324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B36E8-72EE-4480-B213-DF3273C86389}" type="datetime1">
              <a:rPr lang="en-US" smtClean="0">
                <a:solidFill>
                  <a:prstClr val="white"/>
                </a:solidFill>
              </a:rPr>
              <a:pPr/>
              <a:t>5/29/2018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70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E22A-8BFF-4614-AF4F-6FDAA75CBA7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70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9696039-00B4-4A81-B2F0-BA54B42479F4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53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37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8A08-0055-470F-B5CB-3B5DF9416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1919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65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9EB954A-6FF7-487D-81A6-0928E01C0B4C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3205BC9-62D3-491F-BBAD-95C9C3225541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12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DE3-318C-4D83-B891-D341386428F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91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CE7799-4B4B-4FEF-8445-1291FB5D11E1}" type="datetime1">
              <a:rPr lang="en-US" smtClean="0">
                <a:solidFill>
                  <a:prstClr val="white"/>
                </a:solidFill>
              </a:rPr>
              <a:pPr/>
              <a:t>5/29/2018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0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9D24-EAC9-4076-85C3-86BC678C5E5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684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73C64-4E27-4D16-888F-C51164847A02}" type="datetime1">
              <a:rPr lang="en-US" smtClean="0">
                <a:solidFill>
                  <a:prstClr val="white"/>
                </a:solidFill>
              </a:rPr>
              <a:pPr/>
              <a:t>5/29/2018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80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9E97F7-1D6B-4825-BCCC-400BA375667B}" type="datetime1">
              <a:rPr lang="en-US" smtClean="0">
                <a:solidFill>
                  <a:prstClr val="white"/>
                </a:solidFill>
              </a:rPr>
              <a:pPr/>
              <a:t>5/29/2018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57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C06CF-9D1D-4977-B74D-5104D29F4372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7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685800"/>
            <a:ext cx="7772400" cy="4572000"/>
          </a:xfrm>
        </p:spPr>
        <p:txBody>
          <a:bodyPr/>
          <a:lstStyle/>
          <a:p>
            <a:pPr>
              <a:buNone/>
            </a:pPr>
            <a:endParaRPr lang="en-US" sz="2800" b="1" i="1" u="sng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endParaRPr lang="en-US" sz="2800" b="1" i="1" u="sng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endParaRPr lang="en-US" sz="2800" b="1" i="1" u="sng" dirty="0" smtClean="0">
              <a:solidFill>
                <a:srgbClr val="C0000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4000" b="1" i="1" u="sng" dirty="0" err="1" smtClean="0">
                <a:solidFill>
                  <a:srgbClr val="C00000"/>
                </a:solidFill>
                <a:latin typeface="Algerian" pitchFamily="82" charset="0"/>
              </a:rPr>
              <a:t>Neuro</a:t>
            </a:r>
            <a:r>
              <a:rPr lang="en-US" sz="4000" b="1" i="1" u="sng" dirty="0" smtClean="0">
                <a:solidFill>
                  <a:srgbClr val="C00000"/>
                </a:solidFill>
                <a:latin typeface="Algerian" pitchFamily="82" charset="0"/>
              </a:rPr>
              <a:t>-muscular junction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1752600"/>
            <a:ext cx="5867400" cy="197004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Key points </a:t>
            </a:r>
            <a:br>
              <a:rPr lang="en-US" sz="3600" dirty="0" smtClean="0"/>
            </a:br>
            <a:r>
              <a:rPr lang="en-US" sz="3600" dirty="0" smtClean="0"/>
              <a:t>in </a:t>
            </a:r>
            <a:br>
              <a:rPr lang="en-US" sz="3600" dirty="0" smtClean="0"/>
            </a:br>
            <a:r>
              <a:rPr lang="en-US" sz="3600" dirty="0" smtClean="0"/>
              <a:t>postsynaptic membrane/ motor end plate</a:t>
            </a:r>
            <a:endParaRPr lang="en-IN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80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423081"/>
            <a:ext cx="9143999" cy="3694251"/>
          </a:xfrm>
          <a:custGeom>
            <a:avLst/>
            <a:gdLst>
              <a:gd name="connsiteX0" fmla="*/ 0 w 9457899"/>
              <a:gd name="connsiteY0" fmla="*/ 1869743 h 3694251"/>
              <a:gd name="connsiteX1" fmla="*/ 81887 w 9457899"/>
              <a:gd name="connsiteY1" fmla="*/ 1828800 h 3694251"/>
              <a:gd name="connsiteX2" fmla="*/ 163773 w 9457899"/>
              <a:gd name="connsiteY2" fmla="*/ 1774209 h 3694251"/>
              <a:gd name="connsiteX3" fmla="*/ 232012 w 9457899"/>
              <a:gd name="connsiteY3" fmla="*/ 1733265 h 3694251"/>
              <a:gd name="connsiteX4" fmla="*/ 354842 w 9457899"/>
              <a:gd name="connsiteY4" fmla="*/ 1665026 h 3694251"/>
              <a:gd name="connsiteX5" fmla="*/ 409433 w 9457899"/>
              <a:gd name="connsiteY5" fmla="*/ 1651379 h 3694251"/>
              <a:gd name="connsiteX6" fmla="*/ 464024 w 9457899"/>
              <a:gd name="connsiteY6" fmla="*/ 1624083 h 3694251"/>
              <a:gd name="connsiteX7" fmla="*/ 559558 w 9457899"/>
              <a:gd name="connsiteY7" fmla="*/ 1583140 h 3694251"/>
              <a:gd name="connsiteX8" fmla="*/ 641445 w 9457899"/>
              <a:gd name="connsiteY8" fmla="*/ 1528549 h 3694251"/>
              <a:gd name="connsiteX9" fmla="*/ 777922 w 9457899"/>
              <a:gd name="connsiteY9" fmla="*/ 1501253 h 3694251"/>
              <a:gd name="connsiteX10" fmla="*/ 941696 w 9457899"/>
              <a:gd name="connsiteY10" fmla="*/ 1460310 h 3694251"/>
              <a:gd name="connsiteX11" fmla="*/ 982639 w 9457899"/>
              <a:gd name="connsiteY11" fmla="*/ 1446662 h 3694251"/>
              <a:gd name="connsiteX12" fmla="*/ 1050878 w 9457899"/>
              <a:gd name="connsiteY12" fmla="*/ 1433015 h 3694251"/>
              <a:gd name="connsiteX13" fmla="*/ 1228299 w 9457899"/>
              <a:gd name="connsiteY13" fmla="*/ 1405719 h 3694251"/>
              <a:gd name="connsiteX14" fmla="*/ 1542197 w 9457899"/>
              <a:gd name="connsiteY14" fmla="*/ 1419367 h 3694251"/>
              <a:gd name="connsiteX15" fmla="*/ 1583140 w 9457899"/>
              <a:gd name="connsiteY15" fmla="*/ 1433015 h 3694251"/>
              <a:gd name="connsiteX16" fmla="*/ 1610436 w 9457899"/>
              <a:gd name="connsiteY16" fmla="*/ 1473958 h 3694251"/>
              <a:gd name="connsiteX17" fmla="*/ 1651379 w 9457899"/>
              <a:gd name="connsiteY17" fmla="*/ 1555844 h 3694251"/>
              <a:gd name="connsiteX18" fmla="*/ 1610436 w 9457899"/>
              <a:gd name="connsiteY18" fmla="*/ 1801504 h 3694251"/>
              <a:gd name="connsiteX19" fmla="*/ 1596788 w 9457899"/>
              <a:gd name="connsiteY19" fmla="*/ 1869743 h 3694251"/>
              <a:gd name="connsiteX20" fmla="*/ 1501254 w 9457899"/>
              <a:gd name="connsiteY20" fmla="*/ 1910686 h 3694251"/>
              <a:gd name="connsiteX21" fmla="*/ 1514901 w 9457899"/>
              <a:gd name="connsiteY21" fmla="*/ 2060812 h 3694251"/>
              <a:gd name="connsiteX22" fmla="*/ 1528549 w 9457899"/>
              <a:gd name="connsiteY22" fmla="*/ 2101755 h 3694251"/>
              <a:gd name="connsiteX23" fmla="*/ 1542197 w 9457899"/>
              <a:gd name="connsiteY23" fmla="*/ 2183641 h 3694251"/>
              <a:gd name="connsiteX24" fmla="*/ 1555845 w 9457899"/>
              <a:gd name="connsiteY24" fmla="*/ 2333767 h 3694251"/>
              <a:gd name="connsiteX25" fmla="*/ 1583140 w 9457899"/>
              <a:gd name="connsiteY25" fmla="*/ 2483892 h 3694251"/>
              <a:gd name="connsiteX26" fmla="*/ 1610436 w 9457899"/>
              <a:gd name="connsiteY26" fmla="*/ 2524835 h 3694251"/>
              <a:gd name="connsiteX27" fmla="*/ 1774209 w 9457899"/>
              <a:gd name="connsiteY27" fmla="*/ 2511188 h 3694251"/>
              <a:gd name="connsiteX28" fmla="*/ 1842448 w 9457899"/>
              <a:gd name="connsiteY28" fmla="*/ 2415653 h 3694251"/>
              <a:gd name="connsiteX29" fmla="*/ 1924334 w 9457899"/>
              <a:gd name="connsiteY29" fmla="*/ 2320119 h 3694251"/>
              <a:gd name="connsiteX30" fmla="*/ 1965278 w 9457899"/>
              <a:gd name="connsiteY30" fmla="*/ 2292823 h 3694251"/>
              <a:gd name="connsiteX31" fmla="*/ 2033516 w 9457899"/>
              <a:gd name="connsiteY31" fmla="*/ 2183641 h 3694251"/>
              <a:gd name="connsiteX32" fmla="*/ 2047164 w 9457899"/>
              <a:gd name="connsiteY32" fmla="*/ 2129050 h 3694251"/>
              <a:gd name="connsiteX33" fmla="*/ 2074460 w 9457899"/>
              <a:gd name="connsiteY33" fmla="*/ 2006220 h 3694251"/>
              <a:gd name="connsiteX34" fmla="*/ 2088107 w 9457899"/>
              <a:gd name="connsiteY34" fmla="*/ 1965277 h 3694251"/>
              <a:gd name="connsiteX35" fmla="*/ 2115403 w 9457899"/>
              <a:gd name="connsiteY35" fmla="*/ 1924334 h 3694251"/>
              <a:gd name="connsiteX36" fmla="*/ 2129051 w 9457899"/>
              <a:gd name="connsiteY36" fmla="*/ 1869743 h 3694251"/>
              <a:gd name="connsiteX37" fmla="*/ 2169994 w 9457899"/>
              <a:gd name="connsiteY37" fmla="*/ 1856095 h 3694251"/>
              <a:gd name="connsiteX38" fmla="*/ 2197290 w 9457899"/>
              <a:gd name="connsiteY38" fmla="*/ 1815152 h 3694251"/>
              <a:gd name="connsiteX39" fmla="*/ 2251881 w 9457899"/>
              <a:gd name="connsiteY39" fmla="*/ 1760561 h 3694251"/>
              <a:gd name="connsiteX40" fmla="*/ 2265528 w 9457899"/>
              <a:gd name="connsiteY40" fmla="*/ 1719618 h 3694251"/>
              <a:gd name="connsiteX41" fmla="*/ 2347415 w 9457899"/>
              <a:gd name="connsiteY41" fmla="*/ 1692322 h 3694251"/>
              <a:gd name="connsiteX42" fmla="*/ 2429301 w 9457899"/>
              <a:gd name="connsiteY42" fmla="*/ 1665026 h 3694251"/>
              <a:gd name="connsiteX43" fmla="*/ 2470245 w 9457899"/>
              <a:gd name="connsiteY43" fmla="*/ 1651379 h 3694251"/>
              <a:gd name="connsiteX44" fmla="*/ 2579427 w 9457899"/>
              <a:gd name="connsiteY44" fmla="*/ 1665026 h 3694251"/>
              <a:gd name="connsiteX45" fmla="*/ 2606722 w 9457899"/>
              <a:gd name="connsiteY45" fmla="*/ 1705970 h 3694251"/>
              <a:gd name="connsiteX46" fmla="*/ 2565779 w 9457899"/>
              <a:gd name="connsiteY46" fmla="*/ 2074459 h 3694251"/>
              <a:gd name="connsiteX47" fmla="*/ 2552131 w 9457899"/>
              <a:gd name="connsiteY47" fmla="*/ 2115403 h 3694251"/>
              <a:gd name="connsiteX48" fmla="*/ 2524836 w 9457899"/>
              <a:gd name="connsiteY48" fmla="*/ 2169994 h 3694251"/>
              <a:gd name="connsiteX49" fmla="*/ 2511188 w 9457899"/>
              <a:gd name="connsiteY49" fmla="*/ 2238232 h 3694251"/>
              <a:gd name="connsiteX50" fmla="*/ 2483893 w 9457899"/>
              <a:gd name="connsiteY50" fmla="*/ 2320119 h 3694251"/>
              <a:gd name="connsiteX51" fmla="*/ 2470245 w 9457899"/>
              <a:gd name="connsiteY51" fmla="*/ 2361062 h 3694251"/>
              <a:gd name="connsiteX52" fmla="*/ 2483893 w 9457899"/>
              <a:gd name="connsiteY52" fmla="*/ 3193576 h 3694251"/>
              <a:gd name="connsiteX53" fmla="*/ 2524836 w 9457899"/>
              <a:gd name="connsiteY53" fmla="*/ 3234519 h 3694251"/>
              <a:gd name="connsiteX54" fmla="*/ 2565779 w 9457899"/>
              <a:gd name="connsiteY54" fmla="*/ 3248167 h 3694251"/>
              <a:gd name="connsiteX55" fmla="*/ 2606722 w 9457899"/>
              <a:gd name="connsiteY55" fmla="*/ 3275462 h 3694251"/>
              <a:gd name="connsiteX56" fmla="*/ 2715904 w 9457899"/>
              <a:gd name="connsiteY56" fmla="*/ 3179928 h 3694251"/>
              <a:gd name="connsiteX57" fmla="*/ 2756848 w 9457899"/>
              <a:gd name="connsiteY57" fmla="*/ 3152632 h 3694251"/>
              <a:gd name="connsiteX58" fmla="*/ 2852382 w 9457899"/>
              <a:gd name="connsiteY58" fmla="*/ 3016155 h 3694251"/>
              <a:gd name="connsiteX59" fmla="*/ 2893325 w 9457899"/>
              <a:gd name="connsiteY59" fmla="*/ 2961564 h 3694251"/>
              <a:gd name="connsiteX60" fmla="*/ 2934269 w 9457899"/>
              <a:gd name="connsiteY60" fmla="*/ 2866029 h 3694251"/>
              <a:gd name="connsiteX61" fmla="*/ 2961564 w 9457899"/>
              <a:gd name="connsiteY61" fmla="*/ 2770495 h 3694251"/>
              <a:gd name="connsiteX62" fmla="*/ 2988860 w 9457899"/>
              <a:gd name="connsiteY62" fmla="*/ 2702256 h 3694251"/>
              <a:gd name="connsiteX63" fmla="*/ 3002507 w 9457899"/>
              <a:gd name="connsiteY63" fmla="*/ 2552131 h 3694251"/>
              <a:gd name="connsiteX64" fmla="*/ 3016155 w 9457899"/>
              <a:gd name="connsiteY64" fmla="*/ 2483892 h 3694251"/>
              <a:gd name="connsiteX65" fmla="*/ 3029803 w 9457899"/>
              <a:gd name="connsiteY65" fmla="*/ 2402006 h 3694251"/>
              <a:gd name="connsiteX66" fmla="*/ 3043451 w 9457899"/>
              <a:gd name="connsiteY66" fmla="*/ 2169994 h 3694251"/>
              <a:gd name="connsiteX67" fmla="*/ 3057099 w 9457899"/>
              <a:gd name="connsiteY67" fmla="*/ 2115403 h 3694251"/>
              <a:gd name="connsiteX68" fmla="*/ 3084394 w 9457899"/>
              <a:gd name="connsiteY68" fmla="*/ 1992573 h 3694251"/>
              <a:gd name="connsiteX69" fmla="*/ 3125337 w 9457899"/>
              <a:gd name="connsiteY69" fmla="*/ 1815152 h 3694251"/>
              <a:gd name="connsiteX70" fmla="*/ 3166281 w 9457899"/>
              <a:gd name="connsiteY70" fmla="*/ 1774209 h 3694251"/>
              <a:gd name="connsiteX71" fmla="*/ 3207224 w 9457899"/>
              <a:gd name="connsiteY71" fmla="*/ 1692322 h 3694251"/>
              <a:gd name="connsiteX72" fmla="*/ 3220872 w 9457899"/>
              <a:gd name="connsiteY72" fmla="*/ 1651379 h 3694251"/>
              <a:gd name="connsiteX73" fmla="*/ 3261815 w 9457899"/>
              <a:gd name="connsiteY73" fmla="*/ 1637731 h 3694251"/>
              <a:gd name="connsiteX74" fmla="*/ 3480179 w 9457899"/>
              <a:gd name="connsiteY74" fmla="*/ 1705970 h 3694251"/>
              <a:gd name="connsiteX75" fmla="*/ 3562066 w 9457899"/>
              <a:gd name="connsiteY75" fmla="*/ 1760561 h 3694251"/>
              <a:gd name="connsiteX76" fmla="*/ 3603009 w 9457899"/>
              <a:gd name="connsiteY76" fmla="*/ 1787856 h 3694251"/>
              <a:gd name="connsiteX77" fmla="*/ 3630304 w 9457899"/>
              <a:gd name="connsiteY77" fmla="*/ 1828800 h 3694251"/>
              <a:gd name="connsiteX78" fmla="*/ 3643952 w 9457899"/>
              <a:gd name="connsiteY78" fmla="*/ 1869743 h 3694251"/>
              <a:gd name="connsiteX79" fmla="*/ 3671248 w 9457899"/>
              <a:gd name="connsiteY79" fmla="*/ 1924334 h 3694251"/>
              <a:gd name="connsiteX80" fmla="*/ 3698543 w 9457899"/>
              <a:gd name="connsiteY80" fmla="*/ 2224585 h 3694251"/>
              <a:gd name="connsiteX81" fmla="*/ 3657600 w 9457899"/>
              <a:gd name="connsiteY81" fmla="*/ 2442949 h 3694251"/>
              <a:gd name="connsiteX82" fmla="*/ 3671248 w 9457899"/>
              <a:gd name="connsiteY82" fmla="*/ 2674961 h 3694251"/>
              <a:gd name="connsiteX83" fmla="*/ 3684896 w 9457899"/>
              <a:gd name="connsiteY83" fmla="*/ 2729552 h 3694251"/>
              <a:gd name="connsiteX84" fmla="*/ 3698543 w 9457899"/>
              <a:gd name="connsiteY84" fmla="*/ 2797791 h 3694251"/>
              <a:gd name="connsiteX85" fmla="*/ 3712191 w 9457899"/>
              <a:gd name="connsiteY85" fmla="*/ 2920620 h 3694251"/>
              <a:gd name="connsiteX86" fmla="*/ 3725839 w 9457899"/>
              <a:gd name="connsiteY86" fmla="*/ 3016155 h 3694251"/>
              <a:gd name="connsiteX87" fmla="*/ 3753134 w 9457899"/>
              <a:gd name="connsiteY87" fmla="*/ 3207223 h 3694251"/>
              <a:gd name="connsiteX88" fmla="*/ 3780430 w 9457899"/>
              <a:gd name="connsiteY88" fmla="*/ 3548418 h 3694251"/>
              <a:gd name="connsiteX89" fmla="*/ 3794078 w 9457899"/>
              <a:gd name="connsiteY89" fmla="*/ 3589361 h 3694251"/>
              <a:gd name="connsiteX90" fmla="*/ 3807725 w 9457899"/>
              <a:gd name="connsiteY90" fmla="*/ 3643952 h 3694251"/>
              <a:gd name="connsiteX91" fmla="*/ 3862316 w 9457899"/>
              <a:gd name="connsiteY91" fmla="*/ 3657600 h 3694251"/>
              <a:gd name="connsiteX92" fmla="*/ 3971499 w 9457899"/>
              <a:gd name="connsiteY92" fmla="*/ 3684895 h 3694251"/>
              <a:gd name="connsiteX93" fmla="*/ 4299045 w 9457899"/>
              <a:gd name="connsiteY93" fmla="*/ 3630304 h 3694251"/>
              <a:gd name="connsiteX94" fmla="*/ 4326340 w 9457899"/>
              <a:gd name="connsiteY94" fmla="*/ 3589361 h 3694251"/>
              <a:gd name="connsiteX95" fmla="*/ 4367284 w 9457899"/>
              <a:gd name="connsiteY95" fmla="*/ 3493826 h 3694251"/>
              <a:gd name="connsiteX96" fmla="*/ 4394579 w 9457899"/>
              <a:gd name="connsiteY96" fmla="*/ 3411940 h 3694251"/>
              <a:gd name="connsiteX97" fmla="*/ 4421875 w 9457899"/>
              <a:gd name="connsiteY97" fmla="*/ 3357349 h 3694251"/>
              <a:gd name="connsiteX98" fmla="*/ 4435522 w 9457899"/>
              <a:gd name="connsiteY98" fmla="*/ 3289110 h 3694251"/>
              <a:gd name="connsiteX99" fmla="*/ 4449170 w 9457899"/>
              <a:gd name="connsiteY99" fmla="*/ 3248167 h 3694251"/>
              <a:gd name="connsiteX100" fmla="*/ 4476466 w 9457899"/>
              <a:gd name="connsiteY100" fmla="*/ 3111689 h 3694251"/>
              <a:gd name="connsiteX101" fmla="*/ 4503761 w 9457899"/>
              <a:gd name="connsiteY101" fmla="*/ 2674961 h 3694251"/>
              <a:gd name="connsiteX102" fmla="*/ 4517409 w 9457899"/>
              <a:gd name="connsiteY102" fmla="*/ 2183641 h 3694251"/>
              <a:gd name="connsiteX103" fmla="*/ 4558352 w 9457899"/>
              <a:gd name="connsiteY103" fmla="*/ 2047164 h 3694251"/>
              <a:gd name="connsiteX104" fmla="*/ 4572000 w 9457899"/>
              <a:gd name="connsiteY104" fmla="*/ 1965277 h 3694251"/>
              <a:gd name="connsiteX105" fmla="*/ 4585648 w 9457899"/>
              <a:gd name="connsiteY105" fmla="*/ 1924334 h 3694251"/>
              <a:gd name="connsiteX106" fmla="*/ 4612943 w 9457899"/>
              <a:gd name="connsiteY106" fmla="*/ 1733265 h 3694251"/>
              <a:gd name="connsiteX107" fmla="*/ 4640239 w 9457899"/>
              <a:gd name="connsiteY107" fmla="*/ 1637731 h 3694251"/>
              <a:gd name="connsiteX108" fmla="*/ 4667534 w 9457899"/>
              <a:gd name="connsiteY108" fmla="*/ 1596788 h 3694251"/>
              <a:gd name="connsiteX109" fmla="*/ 4694830 w 9457899"/>
              <a:gd name="connsiteY109" fmla="*/ 1542197 h 3694251"/>
              <a:gd name="connsiteX110" fmla="*/ 4708478 w 9457899"/>
              <a:gd name="connsiteY110" fmla="*/ 1501253 h 3694251"/>
              <a:gd name="connsiteX111" fmla="*/ 4776716 w 9457899"/>
              <a:gd name="connsiteY111" fmla="*/ 1473958 h 3694251"/>
              <a:gd name="connsiteX112" fmla="*/ 4872251 w 9457899"/>
              <a:gd name="connsiteY112" fmla="*/ 1446662 h 3694251"/>
              <a:gd name="connsiteX113" fmla="*/ 4967785 w 9457899"/>
              <a:gd name="connsiteY113" fmla="*/ 1433015 h 3694251"/>
              <a:gd name="connsiteX114" fmla="*/ 5145206 w 9457899"/>
              <a:gd name="connsiteY114" fmla="*/ 1446662 h 3694251"/>
              <a:gd name="connsiteX115" fmla="*/ 5199797 w 9457899"/>
              <a:gd name="connsiteY115" fmla="*/ 1473958 h 3694251"/>
              <a:gd name="connsiteX116" fmla="*/ 5254388 w 9457899"/>
              <a:gd name="connsiteY116" fmla="*/ 1487606 h 3694251"/>
              <a:gd name="connsiteX117" fmla="*/ 5322627 w 9457899"/>
              <a:gd name="connsiteY117" fmla="*/ 1569492 h 3694251"/>
              <a:gd name="connsiteX118" fmla="*/ 5349922 w 9457899"/>
              <a:gd name="connsiteY118" fmla="*/ 1610435 h 3694251"/>
              <a:gd name="connsiteX119" fmla="*/ 5390866 w 9457899"/>
              <a:gd name="connsiteY119" fmla="*/ 1760561 h 3694251"/>
              <a:gd name="connsiteX120" fmla="*/ 5418161 w 9457899"/>
              <a:gd name="connsiteY120" fmla="*/ 2033516 h 3694251"/>
              <a:gd name="connsiteX121" fmla="*/ 5390866 w 9457899"/>
              <a:gd name="connsiteY121" fmla="*/ 2743200 h 3694251"/>
              <a:gd name="connsiteX122" fmla="*/ 5418161 w 9457899"/>
              <a:gd name="connsiteY122" fmla="*/ 3370997 h 3694251"/>
              <a:gd name="connsiteX123" fmla="*/ 5459104 w 9457899"/>
              <a:gd name="connsiteY123" fmla="*/ 3398292 h 3694251"/>
              <a:gd name="connsiteX124" fmla="*/ 5595582 w 9457899"/>
              <a:gd name="connsiteY124" fmla="*/ 3411940 h 3694251"/>
              <a:gd name="connsiteX125" fmla="*/ 5663821 w 9457899"/>
              <a:gd name="connsiteY125" fmla="*/ 3425588 h 3694251"/>
              <a:gd name="connsiteX126" fmla="*/ 5786651 w 9457899"/>
              <a:gd name="connsiteY126" fmla="*/ 3411940 h 3694251"/>
              <a:gd name="connsiteX127" fmla="*/ 5895833 w 9457899"/>
              <a:gd name="connsiteY127" fmla="*/ 3316406 h 3694251"/>
              <a:gd name="connsiteX128" fmla="*/ 5936776 w 9457899"/>
              <a:gd name="connsiteY128" fmla="*/ 3289110 h 3694251"/>
              <a:gd name="connsiteX129" fmla="*/ 6032310 w 9457899"/>
              <a:gd name="connsiteY129" fmla="*/ 3179928 h 3694251"/>
              <a:gd name="connsiteX130" fmla="*/ 6086901 w 9457899"/>
              <a:gd name="connsiteY130" fmla="*/ 3029803 h 3694251"/>
              <a:gd name="connsiteX131" fmla="*/ 6114197 w 9457899"/>
              <a:gd name="connsiteY131" fmla="*/ 2961564 h 3694251"/>
              <a:gd name="connsiteX132" fmla="*/ 6127845 w 9457899"/>
              <a:gd name="connsiteY132" fmla="*/ 2906973 h 3694251"/>
              <a:gd name="connsiteX133" fmla="*/ 6155140 w 9457899"/>
              <a:gd name="connsiteY133" fmla="*/ 2852382 h 3694251"/>
              <a:gd name="connsiteX134" fmla="*/ 6168788 w 9457899"/>
              <a:gd name="connsiteY134" fmla="*/ 2811438 h 3694251"/>
              <a:gd name="connsiteX135" fmla="*/ 6196084 w 9457899"/>
              <a:gd name="connsiteY135" fmla="*/ 2756847 h 3694251"/>
              <a:gd name="connsiteX136" fmla="*/ 6223379 w 9457899"/>
              <a:gd name="connsiteY136" fmla="*/ 2647665 h 3694251"/>
              <a:gd name="connsiteX137" fmla="*/ 6250675 w 9457899"/>
              <a:gd name="connsiteY137" fmla="*/ 2524835 h 3694251"/>
              <a:gd name="connsiteX138" fmla="*/ 6264322 w 9457899"/>
              <a:gd name="connsiteY138" fmla="*/ 2060812 h 3694251"/>
              <a:gd name="connsiteX139" fmla="*/ 6277970 w 9457899"/>
              <a:gd name="connsiteY139" fmla="*/ 1487606 h 3694251"/>
              <a:gd name="connsiteX140" fmla="*/ 6359857 w 9457899"/>
              <a:gd name="connsiteY140" fmla="*/ 1446662 h 3694251"/>
              <a:gd name="connsiteX141" fmla="*/ 6496334 w 9457899"/>
              <a:gd name="connsiteY141" fmla="*/ 1405719 h 3694251"/>
              <a:gd name="connsiteX142" fmla="*/ 6537278 w 9457899"/>
              <a:gd name="connsiteY142" fmla="*/ 1378423 h 3694251"/>
              <a:gd name="connsiteX143" fmla="*/ 6810233 w 9457899"/>
              <a:gd name="connsiteY143" fmla="*/ 1433015 h 3694251"/>
              <a:gd name="connsiteX144" fmla="*/ 6851176 w 9457899"/>
              <a:gd name="connsiteY144" fmla="*/ 1473958 h 3694251"/>
              <a:gd name="connsiteX145" fmla="*/ 6864824 w 9457899"/>
              <a:gd name="connsiteY145" fmla="*/ 1528549 h 3694251"/>
              <a:gd name="connsiteX146" fmla="*/ 6878472 w 9457899"/>
              <a:gd name="connsiteY146" fmla="*/ 1596788 h 3694251"/>
              <a:gd name="connsiteX147" fmla="*/ 6905767 w 9457899"/>
              <a:gd name="connsiteY147" fmla="*/ 1678674 h 3694251"/>
              <a:gd name="connsiteX148" fmla="*/ 6892119 w 9457899"/>
              <a:gd name="connsiteY148" fmla="*/ 2047164 h 3694251"/>
              <a:gd name="connsiteX149" fmla="*/ 6905767 w 9457899"/>
              <a:gd name="connsiteY149" fmla="*/ 2470244 h 3694251"/>
              <a:gd name="connsiteX150" fmla="*/ 6919415 w 9457899"/>
              <a:gd name="connsiteY150" fmla="*/ 2524835 h 3694251"/>
              <a:gd name="connsiteX151" fmla="*/ 6987654 w 9457899"/>
              <a:gd name="connsiteY151" fmla="*/ 2647665 h 3694251"/>
              <a:gd name="connsiteX152" fmla="*/ 7083188 w 9457899"/>
              <a:gd name="connsiteY152" fmla="*/ 2688609 h 3694251"/>
              <a:gd name="connsiteX153" fmla="*/ 7124131 w 9457899"/>
              <a:gd name="connsiteY153" fmla="*/ 2702256 h 3694251"/>
              <a:gd name="connsiteX154" fmla="*/ 7178722 w 9457899"/>
              <a:gd name="connsiteY154" fmla="*/ 2715904 h 3694251"/>
              <a:gd name="connsiteX155" fmla="*/ 7274257 w 9457899"/>
              <a:gd name="connsiteY155" fmla="*/ 2743200 h 3694251"/>
              <a:gd name="connsiteX156" fmla="*/ 7424382 w 9457899"/>
              <a:gd name="connsiteY156" fmla="*/ 2729552 h 3694251"/>
              <a:gd name="connsiteX157" fmla="*/ 7465325 w 9457899"/>
              <a:gd name="connsiteY157" fmla="*/ 2702256 h 3694251"/>
              <a:gd name="connsiteX158" fmla="*/ 7574507 w 9457899"/>
              <a:gd name="connsiteY158" fmla="*/ 2647665 h 3694251"/>
              <a:gd name="connsiteX159" fmla="*/ 7588155 w 9457899"/>
              <a:gd name="connsiteY159" fmla="*/ 2606722 h 3694251"/>
              <a:gd name="connsiteX160" fmla="*/ 7601803 w 9457899"/>
              <a:gd name="connsiteY160" fmla="*/ 2538483 h 3694251"/>
              <a:gd name="connsiteX161" fmla="*/ 7615451 w 9457899"/>
              <a:gd name="connsiteY161" fmla="*/ 2483892 h 3694251"/>
              <a:gd name="connsiteX162" fmla="*/ 7601803 w 9457899"/>
              <a:gd name="connsiteY162" fmla="*/ 2101755 h 3694251"/>
              <a:gd name="connsiteX163" fmla="*/ 7588155 w 9457899"/>
              <a:gd name="connsiteY163" fmla="*/ 2047164 h 3694251"/>
              <a:gd name="connsiteX164" fmla="*/ 7506269 w 9457899"/>
              <a:gd name="connsiteY164" fmla="*/ 1883391 h 3694251"/>
              <a:gd name="connsiteX165" fmla="*/ 7465325 w 9457899"/>
              <a:gd name="connsiteY165" fmla="*/ 1869743 h 3694251"/>
              <a:gd name="connsiteX166" fmla="*/ 7438030 w 9457899"/>
              <a:gd name="connsiteY166" fmla="*/ 1637731 h 3694251"/>
              <a:gd name="connsiteX167" fmla="*/ 7410734 w 9457899"/>
              <a:gd name="connsiteY167" fmla="*/ 1596788 h 3694251"/>
              <a:gd name="connsiteX168" fmla="*/ 7369791 w 9457899"/>
              <a:gd name="connsiteY168" fmla="*/ 1487606 h 3694251"/>
              <a:gd name="connsiteX169" fmla="*/ 7315200 w 9457899"/>
              <a:gd name="connsiteY169" fmla="*/ 1364776 h 3694251"/>
              <a:gd name="connsiteX170" fmla="*/ 7287904 w 9457899"/>
              <a:gd name="connsiteY170" fmla="*/ 1228298 h 3694251"/>
              <a:gd name="connsiteX171" fmla="*/ 7260609 w 9457899"/>
              <a:gd name="connsiteY171" fmla="*/ 1146412 h 3694251"/>
              <a:gd name="connsiteX172" fmla="*/ 7233313 w 9457899"/>
              <a:gd name="connsiteY172" fmla="*/ 1023582 h 3694251"/>
              <a:gd name="connsiteX173" fmla="*/ 7246961 w 9457899"/>
              <a:gd name="connsiteY173" fmla="*/ 682388 h 3694251"/>
              <a:gd name="connsiteX174" fmla="*/ 7301552 w 9457899"/>
              <a:gd name="connsiteY174" fmla="*/ 614149 h 3694251"/>
              <a:gd name="connsiteX175" fmla="*/ 7383439 w 9457899"/>
              <a:gd name="connsiteY175" fmla="*/ 532262 h 3694251"/>
              <a:gd name="connsiteX176" fmla="*/ 7410734 w 9457899"/>
              <a:gd name="connsiteY176" fmla="*/ 491319 h 3694251"/>
              <a:gd name="connsiteX177" fmla="*/ 7506269 w 9457899"/>
              <a:gd name="connsiteY177" fmla="*/ 464023 h 3694251"/>
              <a:gd name="connsiteX178" fmla="*/ 7656394 w 9457899"/>
              <a:gd name="connsiteY178" fmla="*/ 423080 h 3694251"/>
              <a:gd name="connsiteX179" fmla="*/ 7779224 w 9457899"/>
              <a:gd name="connsiteY179" fmla="*/ 395785 h 3694251"/>
              <a:gd name="connsiteX180" fmla="*/ 7929349 w 9457899"/>
              <a:gd name="connsiteY180" fmla="*/ 368489 h 3694251"/>
              <a:gd name="connsiteX181" fmla="*/ 8038531 w 9457899"/>
              <a:gd name="connsiteY181" fmla="*/ 354841 h 3694251"/>
              <a:gd name="connsiteX182" fmla="*/ 8120418 w 9457899"/>
              <a:gd name="connsiteY182" fmla="*/ 327546 h 3694251"/>
              <a:gd name="connsiteX183" fmla="*/ 8188657 w 9457899"/>
              <a:gd name="connsiteY183" fmla="*/ 313898 h 3694251"/>
              <a:gd name="connsiteX184" fmla="*/ 8256896 w 9457899"/>
              <a:gd name="connsiteY184" fmla="*/ 259307 h 3694251"/>
              <a:gd name="connsiteX185" fmla="*/ 8297839 w 9457899"/>
              <a:gd name="connsiteY185" fmla="*/ 232012 h 3694251"/>
              <a:gd name="connsiteX186" fmla="*/ 8338782 w 9457899"/>
              <a:gd name="connsiteY186" fmla="*/ 218364 h 3694251"/>
              <a:gd name="connsiteX187" fmla="*/ 8857397 w 9457899"/>
              <a:gd name="connsiteY187" fmla="*/ 204716 h 3694251"/>
              <a:gd name="connsiteX188" fmla="*/ 8911988 w 9457899"/>
              <a:gd name="connsiteY188" fmla="*/ 191068 h 3694251"/>
              <a:gd name="connsiteX189" fmla="*/ 8980227 w 9457899"/>
              <a:gd name="connsiteY189" fmla="*/ 177420 h 3694251"/>
              <a:gd name="connsiteX190" fmla="*/ 9103057 w 9457899"/>
              <a:gd name="connsiteY190" fmla="*/ 136477 h 3694251"/>
              <a:gd name="connsiteX191" fmla="*/ 9144000 w 9457899"/>
              <a:gd name="connsiteY191" fmla="*/ 122829 h 3694251"/>
              <a:gd name="connsiteX192" fmla="*/ 9266830 w 9457899"/>
              <a:gd name="connsiteY192" fmla="*/ 68238 h 3694251"/>
              <a:gd name="connsiteX193" fmla="*/ 9362364 w 9457899"/>
              <a:gd name="connsiteY193" fmla="*/ 40943 h 3694251"/>
              <a:gd name="connsiteX194" fmla="*/ 9416955 w 9457899"/>
              <a:gd name="connsiteY194" fmla="*/ 13647 h 3694251"/>
              <a:gd name="connsiteX195" fmla="*/ 9457899 w 9457899"/>
              <a:gd name="connsiteY195" fmla="*/ 0 h 369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9457899" h="3694251">
                <a:moveTo>
                  <a:pt x="0" y="1869743"/>
                </a:moveTo>
                <a:cubicBezTo>
                  <a:pt x="27296" y="1856095"/>
                  <a:pt x="55527" y="1844177"/>
                  <a:pt x="81887" y="1828800"/>
                </a:cubicBezTo>
                <a:cubicBezTo>
                  <a:pt x="110223" y="1812271"/>
                  <a:pt x="136097" y="1791821"/>
                  <a:pt x="163773" y="1774209"/>
                </a:cubicBezTo>
                <a:cubicBezTo>
                  <a:pt x="186152" y="1759967"/>
                  <a:pt x="209940" y="1747979"/>
                  <a:pt x="232012" y="1733265"/>
                </a:cubicBezTo>
                <a:cubicBezTo>
                  <a:pt x="278884" y="1702018"/>
                  <a:pt x="294497" y="1689164"/>
                  <a:pt x="354842" y="1665026"/>
                </a:cubicBezTo>
                <a:cubicBezTo>
                  <a:pt x="372257" y="1658060"/>
                  <a:pt x="391236" y="1655928"/>
                  <a:pt x="409433" y="1651379"/>
                </a:cubicBezTo>
                <a:cubicBezTo>
                  <a:pt x="427630" y="1642280"/>
                  <a:pt x="445324" y="1632097"/>
                  <a:pt x="464024" y="1624083"/>
                </a:cubicBezTo>
                <a:cubicBezTo>
                  <a:pt x="529911" y="1595845"/>
                  <a:pt x="484119" y="1628403"/>
                  <a:pt x="559558" y="1583140"/>
                </a:cubicBezTo>
                <a:cubicBezTo>
                  <a:pt x="587688" y="1566262"/>
                  <a:pt x="609277" y="1534983"/>
                  <a:pt x="641445" y="1528549"/>
                </a:cubicBezTo>
                <a:cubicBezTo>
                  <a:pt x="686937" y="1519450"/>
                  <a:pt x="733909" y="1515924"/>
                  <a:pt x="777922" y="1501253"/>
                </a:cubicBezTo>
                <a:cubicBezTo>
                  <a:pt x="886061" y="1465207"/>
                  <a:pt x="831428" y="1478688"/>
                  <a:pt x="941696" y="1460310"/>
                </a:cubicBezTo>
                <a:cubicBezTo>
                  <a:pt x="955344" y="1455761"/>
                  <a:pt x="968683" y="1450151"/>
                  <a:pt x="982639" y="1446662"/>
                </a:cubicBezTo>
                <a:cubicBezTo>
                  <a:pt x="1005143" y="1441036"/>
                  <a:pt x="1028055" y="1437164"/>
                  <a:pt x="1050878" y="1433015"/>
                </a:cubicBezTo>
                <a:cubicBezTo>
                  <a:pt x="1120326" y="1420388"/>
                  <a:pt x="1156716" y="1415945"/>
                  <a:pt x="1228299" y="1405719"/>
                </a:cubicBezTo>
                <a:cubicBezTo>
                  <a:pt x="1332932" y="1410268"/>
                  <a:pt x="1437774" y="1411334"/>
                  <a:pt x="1542197" y="1419367"/>
                </a:cubicBezTo>
                <a:cubicBezTo>
                  <a:pt x="1556541" y="1420470"/>
                  <a:pt x="1571906" y="1424028"/>
                  <a:pt x="1583140" y="1433015"/>
                </a:cubicBezTo>
                <a:cubicBezTo>
                  <a:pt x="1595948" y="1443262"/>
                  <a:pt x="1603100" y="1459287"/>
                  <a:pt x="1610436" y="1473958"/>
                </a:cubicBezTo>
                <a:cubicBezTo>
                  <a:pt x="1666945" y="1586974"/>
                  <a:pt x="1573149" y="1438498"/>
                  <a:pt x="1651379" y="1555844"/>
                </a:cubicBezTo>
                <a:cubicBezTo>
                  <a:pt x="1624644" y="1823194"/>
                  <a:pt x="1656495" y="1571212"/>
                  <a:pt x="1610436" y="1801504"/>
                </a:cubicBezTo>
                <a:cubicBezTo>
                  <a:pt x="1605887" y="1824250"/>
                  <a:pt x="1608297" y="1849603"/>
                  <a:pt x="1596788" y="1869743"/>
                </a:cubicBezTo>
                <a:cubicBezTo>
                  <a:pt x="1581080" y="1897232"/>
                  <a:pt x="1525053" y="1904736"/>
                  <a:pt x="1501254" y="1910686"/>
                </a:cubicBezTo>
                <a:cubicBezTo>
                  <a:pt x="1505803" y="1960728"/>
                  <a:pt x="1507795" y="2011069"/>
                  <a:pt x="1514901" y="2060812"/>
                </a:cubicBezTo>
                <a:cubicBezTo>
                  <a:pt x="1516935" y="2075053"/>
                  <a:pt x="1525428" y="2087712"/>
                  <a:pt x="1528549" y="2101755"/>
                </a:cubicBezTo>
                <a:cubicBezTo>
                  <a:pt x="1534552" y="2128768"/>
                  <a:pt x="1538964" y="2156159"/>
                  <a:pt x="1542197" y="2183641"/>
                </a:cubicBezTo>
                <a:cubicBezTo>
                  <a:pt x="1548068" y="2233545"/>
                  <a:pt x="1550585" y="2283795"/>
                  <a:pt x="1555845" y="2333767"/>
                </a:cubicBezTo>
                <a:cubicBezTo>
                  <a:pt x="1559608" y="2369512"/>
                  <a:pt x="1562472" y="2442557"/>
                  <a:pt x="1583140" y="2483892"/>
                </a:cubicBezTo>
                <a:cubicBezTo>
                  <a:pt x="1590475" y="2498563"/>
                  <a:pt x="1601337" y="2511187"/>
                  <a:pt x="1610436" y="2524835"/>
                </a:cubicBezTo>
                <a:cubicBezTo>
                  <a:pt x="1665027" y="2520286"/>
                  <a:pt x="1721922" y="2527527"/>
                  <a:pt x="1774209" y="2511188"/>
                </a:cubicBezTo>
                <a:cubicBezTo>
                  <a:pt x="1841886" y="2490039"/>
                  <a:pt x="1819033" y="2456629"/>
                  <a:pt x="1842448" y="2415653"/>
                </a:cubicBezTo>
                <a:cubicBezTo>
                  <a:pt x="1858878" y="2386901"/>
                  <a:pt x="1897933" y="2342120"/>
                  <a:pt x="1924334" y="2320119"/>
                </a:cubicBezTo>
                <a:cubicBezTo>
                  <a:pt x="1936935" y="2309618"/>
                  <a:pt x="1951630" y="2301922"/>
                  <a:pt x="1965278" y="2292823"/>
                </a:cubicBezTo>
                <a:cubicBezTo>
                  <a:pt x="1997484" y="2249882"/>
                  <a:pt x="2014782" y="2233599"/>
                  <a:pt x="2033516" y="2183641"/>
                </a:cubicBezTo>
                <a:cubicBezTo>
                  <a:pt x="2040102" y="2166078"/>
                  <a:pt x="2043095" y="2147360"/>
                  <a:pt x="2047164" y="2129050"/>
                </a:cubicBezTo>
                <a:cubicBezTo>
                  <a:pt x="2061237" y="2065722"/>
                  <a:pt x="2057817" y="2064473"/>
                  <a:pt x="2074460" y="2006220"/>
                </a:cubicBezTo>
                <a:cubicBezTo>
                  <a:pt x="2078412" y="1992388"/>
                  <a:pt x="2081673" y="1978144"/>
                  <a:pt x="2088107" y="1965277"/>
                </a:cubicBezTo>
                <a:cubicBezTo>
                  <a:pt x="2095442" y="1950606"/>
                  <a:pt x="2106304" y="1937982"/>
                  <a:pt x="2115403" y="1924334"/>
                </a:cubicBezTo>
                <a:cubicBezTo>
                  <a:pt x="2119952" y="1906137"/>
                  <a:pt x="2117334" y="1884390"/>
                  <a:pt x="2129051" y="1869743"/>
                </a:cubicBezTo>
                <a:cubicBezTo>
                  <a:pt x="2138038" y="1858509"/>
                  <a:pt x="2158760" y="1865082"/>
                  <a:pt x="2169994" y="1856095"/>
                </a:cubicBezTo>
                <a:cubicBezTo>
                  <a:pt x="2182802" y="1845848"/>
                  <a:pt x="2188191" y="1828800"/>
                  <a:pt x="2197290" y="1815152"/>
                </a:cubicBezTo>
                <a:cubicBezTo>
                  <a:pt x="2233681" y="1705972"/>
                  <a:pt x="2179094" y="1833348"/>
                  <a:pt x="2251881" y="1760561"/>
                </a:cubicBezTo>
                <a:cubicBezTo>
                  <a:pt x="2262053" y="1750389"/>
                  <a:pt x="2253822" y="1727980"/>
                  <a:pt x="2265528" y="1719618"/>
                </a:cubicBezTo>
                <a:cubicBezTo>
                  <a:pt x="2288941" y="1702894"/>
                  <a:pt x="2320119" y="1701421"/>
                  <a:pt x="2347415" y="1692322"/>
                </a:cubicBezTo>
                <a:lnTo>
                  <a:pt x="2429301" y="1665026"/>
                </a:lnTo>
                <a:lnTo>
                  <a:pt x="2470245" y="1651379"/>
                </a:lnTo>
                <a:cubicBezTo>
                  <a:pt x="2506639" y="1655928"/>
                  <a:pt x="2545373" y="1651404"/>
                  <a:pt x="2579427" y="1665026"/>
                </a:cubicBezTo>
                <a:cubicBezTo>
                  <a:pt x="2594656" y="1671118"/>
                  <a:pt x="2606115" y="1689579"/>
                  <a:pt x="2606722" y="1705970"/>
                </a:cubicBezTo>
                <a:cubicBezTo>
                  <a:pt x="2618036" y="2011440"/>
                  <a:pt x="2649843" y="1948367"/>
                  <a:pt x="2565779" y="2074459"/>
                </a:cubicBezTo>
                <a:cubicBezTo>
                  <a:pt x="2561230" y="2088107"/>
                  <a:pt x="2557798" y="2102180"/>
                  <a:pt x="2552131" y="2115403"/>
                </a:cubicBezTo>
                <a:cubicBezTo>
                  <a:pt x="2544117" y="2134103"/>
                  <a:pt x="2531270" y="2150693"/>
                  <a:pt x="2524836" y="2169994"/>
                </a:cubicBezTo>
                <a:cubicBezTo>
                  <a:pt x="2517501" y="2192000"/>
                  <a:pt x="2517291" y="2215853"/>
                  <a:pt x="2511188" y="2238232"/>
                </a:cubicBezTo>
                <a:cubicBezTo>
                  <a:pt x="2503618" y="2265990"/>
                  <a:pt x="2492991" y="2292823"/>
                  <a:pt x="2483893" y="2320119"/>
                </a:cubicBezTo>
                <a:lnTo>
                  <a:pt x="2470245" y="2361062"/>
                </a:lnTo>
                <a:cubicBezTo>
                  <a:pt x="2474794" y="2638567"/>
                  <a:pt x="2466580" y="2916575"/>
                  <a:pt x="2483893" y="3193576"/>
                </a:cubicBezTo>
                <a:cubicBezTo>
                  <a:pt x="2485097" y="3212839"/>
                  <a:pt x="2508777" y="3223813"/>
                  <a:pt x="2524836" y="3234519"/>
                </a:cubicBezTo>
                <a:cubicBezTo>
                  <a:pt x="2536806" y="3242499"/>
                  <a:pt x="2552912" y="3241733"/>
                  <a:pt x="2565779" y="3248167"/>
                </a:cubicBezTo>
                <a:cubicBezTo>
                  <a:pt x="2580450" y="3255502"/>
                  <a:pt x="2593074" y="3266364"/>
                  <a:pt x="2606722" y="3275462"/>
                </a:cubicBezTo>
                <a:cubicBezTo>
                  <a:pt x="2767462" y="3235279"/>
                  <a:pt x="2520920" y="3309917"/>
                  <a:pt x="2715904" y="3179928"/>
                </a:cubicBezTo>
                <a:cubicBezTo>
                  <a:pt x="2729552" y="3170829"/>
                  <a:pt x="2745249" y="3164231"/>
                  <a:pt x="2756848" y="3152632"/>
                </a:cubicBezTo>
                <a:cubicBezTo>
                  <a:pt x="2812903" y="3096577"/>
                  <a:pt x="2810209" y="3079415"/>
                  <a:pt x="2852382" y="3016155"/>
                </a:cubicBezTo>
                <a:cubicBezTo>
                  <a:pt x="2864999" y="2997229"/>
                  <a:pt x="2879677" y="2979761"/>
                  <a:pt x="2893325" y="2961564"/>
                </a:cubicBezTo>
                <a:cubicBezTo>
                  <a:pt x="2925334" y="2865537"/>
                  <a:pt x="2883672" y="2984090"/>
                  <a:pt x="2934269" y="2866029"/>
                </a:cubicBezTo>
                <a:cubicBezTo>
                  <a:pt x="2953980" y="2820037"/>
                  <a:pt x="2944254" y="2822423"/>
                  <a:pt x="2961564" y="2770495"/>
                </a:cubicBezTo>
                <a:cubicBezTo>
                  <a:pt x="2969311" y="2747254"/>
                  <a:pt x="2979761" y="2725002"/>
                  <a:pt x="2988860" y="2702256"/>
                </a:cubicBezTo>
                <a:cubicBezTo>
                  <a:pt x="2993409" y="2652214"/>
                  <a:pt x="2996275" y="2601991"/>
                  <a:pt x="3002507" y="2552131"/>
                </a:cubicBezTo>
                <a:cubicBezTo>
                  <a:pt x="3005384" y="2529113"/>
                  <a:pt x="3012005" y="2506715"/>
                  <a:pt x="3016155" y="2483892"/>
                </a:cubicBezTo>
                <a:cubicBezTo>
                  <a:pt x="3021105" y="2456667"/>
                  <a:pt x="3025254" y="2429301"/>
                  <a:pt x="3029803" y="2402006"/>
                </a:cubicBezTo>
                <a:cubicBezTo>
                  <a:pt x="3034352" y="2324669"/>
                  <a:pt x="3036106" y="2247116"/>
                  <a:pt x="3043451" y="2169994"/>
                </a:cubicBezTo>
                <a:cubicBezTo>
                  <a:pt x="3045229" y="2151321"/>
                  <a:pt x="3053421" y="2133796"/>
                  <a:pt x="3057099" y="2115403"/>
                </a:cubicBezTo>
                <a:cubicBezTo>
                  <a:pt x="3081118" y="1995305"/>
                  <a:pt x="3057832" y="2072256"/>
                  <a:pt x="3084394" y="1992573"/>
                </a:cubicBezTo>
                <a:cubicBezTo>
                  <a:pt x="3092980" y="1915303"/>
                  <a:pt x="3083229" y="1874103"/>
                  <a:pt x="3125337" y="1815152"/>
                </a:cubicBezTo>
                <a:cubicBezTo>
                  <a:pt x="3136555" y="1799446"/>
                  <a:pt x="3152633" y="1787857"/>
                  <a:pt x="3166281" y="1774209"/>
                </a:cubicBezTo>
                <a:cubicBezTo>
                  <a:pt x="3200580" y="1671305"/>
                  <a:pt x="3154315" y="1798137"/>
                  <a:pt x="3207224" y="1692322"/>
                </a:cubicBezTo>
                <a:cubicBezTo>
                  <a:pt x="3213658" y="1679455"/>
                  <a:pt x="3210700" y="1661551"/>
                  <a:pt x="3220872" y="1651379"/>
                </a:cubicBezTo>
                <a:cubicBezTo>
                  <a:pt x="3231044" y="1641207"/>
                  <a:pt x="3248167" y="1642280"/>
                  <a:pt x="3261815" y="1637731"/>
                </a:cubicBezTo>
                <a:cubicBezTo>
                  <a:pt x="3430936" y="1654643"/>
                  <a:pt x="3360251" y="1626018"/>
                  <a:pt x="3480179" y="1705970"/>
                </a:cubicBezTo>
                <a:lnTo>
                  <a:pt x="3562066" y="1760561"/>
                </a:lnTo>
                <a:lnTo>
                  <a:pt x="3603009" y="1787856"/>
                </a:lnTo>
                <a:cubicBezTo>
                  <a:pt x="3612107" y="1801504"/>
                  <a:pt x="3622969" y="1814129"/>
                  <a:pt x="3630304" y="1828800"/>
                </a:cubicBezTo>
                <a:cubicBezTo>
                  <a:pt x="3636738" y="1841667"/>
                  <a:pt x="3638285" y="1856520"/>
                  <a:pt x="3643952" y="1869743"/>
                </a:cubicBezTo>
                <a:cubicBezTo>
                  <a:pt x="3651966" y="1888443"/>
                  <a:pt x="3662149" y="1906137"/>
                  <a:pt x="3671248" y="1924334"/>
                </a:cubicBezTo>
                <a:cubicBezTo>
                  <a:pt x="3685445" y="2023712"/>
                  <a:pt x="3702152" y="2123537"/>
                  <a:pt x="3698543" y="2224585"/>
                </a:cubicBezTo>
                <a:cubicBezTo>
                  <a:pt x="3694415" y="2340163"/>
                  <a:pt x="3684074" y="2363528"/>
                  <a:pt x="3657600" y="2442949"/>
                </a:cubicBezTo>
                <a:cubicBezTo>
                  <a:pt x="3662149" y="2520286"/>
                  <a:pt x="3663903" y="2597839"/>
                  <a:pt x="3671248" y="2674961"/>
                </a:cubicBezTo>
                <a:cubicBezTo>
                  <a:pt x="3673026" y="2693634"/>
                  <a:pt x="3680827" y="2711242"/>
                  <a:pt x="3684896" y="2729552"/>
                </a:cubicBezTo>
                <a:cubicBezTo>
                  <a:pt x="3689928" y="2752196"/>
                  <a:pt x="3695263" y="2774827"/>
                  <a:pt x="3698543" y="2797791"/>
                </a:cubicBezTo>
                <a:cubicBezTo>
                  <a:pt x="3704369" y="2838572"/>
                  <a:pt x="3707081" y="2879743"/>
                  <a:pt x="3712191" y="2920620"/>
                </a:cubicBezTo>
                <a:cubicBezTo>
                  <a:pt x="3716181" y="2952540"/>
                  <a:pt x="3720947" y="2984361"/>
                  <a:pt x="3725839" y="3016155"/>
                </a:cubicBezTo>
                <a:cubicBezTo>
                  <a:pt x="3737935" y="3094780"/>
                  <a:pt x="3746104" y="3122856"/>
                  <a:pt x="3753134" y="3207223"/>
                </a:cubicBezTo>
                <a:cubicBezTo>
                  <a:pt x="3760953" y="3301052"/>
                  <a:pt x="3763472" y="3446673"/>
                  <a:pt x="3780430" y="3548418"/>
                </a:cubicBezTo>
                <a:cubicBezTo>
                  <a:pt x="3782795" y="3562608"/>
                  <a:pt x="3790126" y="3575529"/>
                  <a:pt x="3794078" y="3589361"/>
                </a:cubicBezTo>
                <a:cubicBezTo>
                  <a:pt x="3799231" y="3607396"/>
                  <a:pt x="3794462" y="3630689"/>
                  <a:pt x="3807725" y="3643952"/>
                </a:cubicBezTo>
                <a:cubicBezTo>
                  <a:pt x="3820988" y="3657215"/>
                  <a:pt x="3844006" y="3653531"/>
                  <a:pt x="3862316" y="3657600"/>
                </a:cubicBezTo>
                <a:cubicBezTo>
                  <a:pt x="3961136" y="3679560"/>
                  <a:pt x="3898332" y="3660506"/>
                  <a:pt x="3971499" y="3684895"/>
                </a:cubicBezTo>
                <a:cubicBezTo>
                  <a:pt x="4183998" y="3674776"/>
                  <a:pt x="4209316" y="3737978"/>
                  <a:pt x="4299045" y="3630304"/>
                </a:cubicBezTo>
                <a:cubicBezTo>
                  <a:pt x="4309546" y="3617703"/>
                  <a:pt x="4317242" y="3603009"/>
                  <a:pt x="4326340" y="3589361"/>
                </a:cubicBezTo>
                <a:cubicBezTo>
                  <a:pt x="4362444" y="3444949"/>
                  <a:pt x="4313425" y="3615008"/>
                  <a:pt x="4367284" y="3493826"/>
                </a:cubicBezTo>
                <a:cubicBezTo>
                  <a:pt x="4378969" y="3467534"/>
                  <a:pt x="4385481" y="3439235"/>
                  <a:pt x="4394579" y="3411940"/>
                </a:cubicBezTo>
                <a:cubicBezTo>
                  <a:pt x="4401013" y="3392639"/>
                  <a:pt x="4412776" y="3375546"/>
                  <a:pt x="4421875" y="3357349"/>
                </a:cubicBezTo>
                <a:cubicBezTo>
                  <a:pt x="4426424" y="3334603"/>
                  <a:pt x="4429896" y="3311614"/>
                  <a:pt x="4435522" y="3289110"/>
                </a:cubicBezTo>
                <a:cubicBezTo>
                  <a:pt x="4439011" y="3275154"/>
                  <a:pt x="4445935" y="3262185"/>
                  <a:pt x="4449170" y="3248167"/>
                </a:cubicBezTo>
                <a:cubicBezTo>
                  <a:pt x="4459602" y="3202961"/>
                  <a:pt x="4476466" y="3111689"/>
                  <a:pt x="4476466" y="3111689"/>
                </a:cubicBezTo>
                <a:cubicBezTo>
                  <a:pt x="4497438" y="2901960"/>
                  <a:pt x="4493830" y="2962948"/>
                  <a:pt x="4503761" y="2674961"/>
                </a:cubicBezTo>
                <a:cubicBezTo>
                  <a:pt x="4509407" y="2511222"/>
                  <a:pt x="4506006" y="2347080"/>
                  <a:pt x="4517409" y="2183641"/>
                </a:cubicBezTo>
                <a:cubicBezTo>
                  <a:pt x="4518788" y="2163877"/>
                  <a:pt x="4547205" y="2080605"/>
                  <a:pt x="4558352" y="2047164"/>
                </a:cubicBezTo>
                <a:cubicBezTo>
                  <a:pt x="4562901" y="2019868"/>
                  <a:pt x="4565997" y="1992290"/>
                  <a:pt x="4572000" y="1965277"/>
                </a:cubicBezTo>
                <a:cubicBezTo>
                  <a:pt x="4575121" y="1951234"/>
                  <a:pt x="4583075" y="1938488"/>
                  <a:pt x="4585648" y="1924334"/>
                </a:cubicBezTo>
                <a:cubicBezTo>
                  <a:pt x="4635971" y="1647561"/>
                  <a:pt x="4568186" y="1957057"/>
                  <a:pt x="4612943" y="1733265"/>
                </a:cubicBezTo>
                <a:cubicBezTo>
                  <a:pt x="4615858" y="1718688"/>
                  <a:pt x="4631567" y="1655075"/>
                  <a:pt x="4640239" y="1637731"/>
                </a:cubicBezTo>
                <a:cubicBezTo>
                  <a:pt x="4647574" y="1623060"/>
                  <a:pt x="4659396" y="1611029"/>
                  <a:pt x="4667534" y="1596788"/>
                </a:cubicBezTo>
                <a:cubicBezTo>
                  <a:pt x="4677628" y="1579124"/>
                  <a:pt x="4686816" y="1560897"/>
                  <a:pt x="4694830" y="1542197"/>
                </a:cubicBezTo>
                <a:cubicBezTo>
                  <a:pt x="4700497" y="1528974"/>
                  <a:pt x="4697426" y="1510463"/>
                  <a:pt x="4708478" y="1501253"/>
                </a:cubicBezTo>
                <a:cubicBezTo>
                  <a:pt x="4727298" y="1485570"/>
                  <a:pt x="4753778" y="1482560"/>
                  <a:pt x="4776716" y="1473958"/>
                </a:cubicBezTo>
                <a:cubicBezTo>
                  <a:pt x="4804228" y="1463641"/>
                  <a:pt x="4844416" y="1451723"/>
                  <a:pt x="4872251" y="1446662"/>
                </a:cubicBezTo>
                <a:cubicBezTo>
                  <a:pt x="4903900" y="1440908"/>
                  <a:pt x="4935940" y="1437564"/>
                  <a:pt x="4967785" y="1433015"/>
                </a:cubicBezTo>
                <a:cubicBezTo>
                  <a:pt x="5026925" y="1437564"/>
                  <a:pt x="5086794" y="1436354"/>
                  <a:pt x="5145206" y="1446662"/>
                </a:cubicBezTo>
                <a:cubicBezTo>
                  <a:pt x="5165241" y="1450198"/>
                  <a:pt x="5180747" y="1466814"/>
                  <a:pt x="5199797" y="1473958"/>
                </a:cubicBezTo>
                <a:cubicBezTo>
                  <a:pt x="5217360" y="1480544"/>
                  <a:pt x="5236191" y="1483057"/>
                  <a:pt x="5254388" y="1487606"/>
                </a:cubicBezTo>
                <a:cubicBezTo>
                  <a:pt x="5322163" y="1589267"/>
                  <a:pt x="5235052" y="1464402"/>
                  <a:pt x="5322627" y="1569492"/>
                </a:cubicBezTo>
                <a:cubicBezTo>
                  <a:pt x="5333128" y="1582093"/>
                  <a:pt x="5340824" y="1596787"/>
                  <a:pt x="5349922" y="1610435"/>
                </a:cubicBezTo>
                <a:cubicBezTo>
                  <a:pt x="5380707" y="1733574"/>
                  <a:pt x="5365355" y="1684029"/>
                  <a:pt x="5390866" y="1760561"/>
                </a:cubicBezTo>
                <a:cubicBezTo>
                  <a:pt x="5400130" y="1834678"/>
                  <a:pt x="5418161" y="1966751"/>
                  <a:pt x="5418161" y="2033516"/>
                </a:cubicBezTo>
                <a:cubicBezTo>
                  <a:pt x="5418161" y="2554828"/>
                  <a:pt x="5426693" y="2456568"/>
                  <a:pt x="5390866" y="2743200"/>
                </a:cubicBezTo>
                <a:cubicBezTo>
                  <a:pt x="5399964" y="2952466"/>
                  <a:pt x="5396460" y="3162661"/>
                  <a:pt x="5418161" y="3370997"/>
                </a:cubicBezTo>
                <a:cubicBezTo>
                  <a:pt x="5419860" y="3387311"/>
                  <a:pt x="5443122" y="3394604"/>
                  <a:pt x="5459104" y="3398292"/>
                </a:cubicBezTo>
                <a:cubicBezTo>
                  <a:pt x="5503653" y="3408572"/>
                  <a:pt x="5550263" y="3405897"/>
                  <a:pt x="5595582" y="3411940"/>
                </a:cubicBezTo>
                <a:cubicBezTo>
                  <a:pt x="5618575" y="3415006"/>
                  <a:pt x="5641075" y="3421039"/>
                  <a:pt x="5663821" y="3425588"/>
                </a:cubicBezTo>
                <a:cubicBezTo>
                  <a:pt x="5704764" y="3421039"/>
                  <a:pt x="5747041" y="3423257"/>
                  <a:pt x="5786651" y="3411940"/>
                </a:cubicBezTo>
                <a:cubicBezTo>
                  <a:pt x="5866732" y="3389060"/>
                  <a:pt x="5845545" y="3366695"/>
                  <a:pt x="5895833" y="3316406"/>
                </a:cubicBezTo>
                <a:cubicBezTo>
                  <a:pt x="5907431" y="3304808"/>
                  <a:pt x="5924322" y="3299785"/>
                  <a:pt x="5936776" y="3289110"/>
                </a:cubicBezTo>
                <a:cubicBezTo>
                  <a:pt x="5965170" y="3264772"/>
                  <a:pt x="6013298" y="3214150"/>
                  <a:pt x="6032310" y="3179928"/>
                </a:cubicBezTo>
                <a:cubicBezTo>
                  <a:pt x="6050160" y="3147798"/>
                  <a:pt x="6075502" y="3061149"/>
                  <a:pt x="6086901" y="3029803"/>
                </a:cubicBezTo>
                <a:cubicBezTo>
                  <a:pt x="6095273" y="3006779"/>
                  <a:pt x="6106450" y="2984805"/>
                  <a:pt x="6114197" y="2961564"/>
                </a:cubicBezTo>
                <a:cubicBezTo>
                  <a:pt x="6120129" y="2943770"/>
                  <a:pt x="6121259" y="2924536"/>
                  <a:pt x="6127845" y="2906973"/>
                </a:cubicBezTo>
                <a:cubicBezTo>
                  <a:pt x="6134988" y="2887924"/>
                  <a:pt x="6147126" y="2871082"/>
                  <a:pt x="6155140" y="2852382"/>
                </a:cubicBezTo>
                <a:cubicBezTo>
                  <a:pt x="6160807" y="2839159"/>
                  <a:pt x="6163121" y="2824661"/>
                  <a:pt x="6168788" y="2811438"/>
                </a:cubicBezTo>
                <a:cubicBezTo>
                  <a:pt x="6176802" y="2792738"/>
                  <a:pt x="6188070" y="2775547"/>
                  <a:pt x="6196084" y="2756847"/>
                </a:cubicBezTo>
                <a:cubicBezTo>
                  <a:pt x="6212966" y="2717456"/>
                  <a:pt x="6213522" y="2692022"/>
                  <a:pt x="6223379" y="2647665"/>
                </a:cubicBezTo>
                <a:cubicBezTo>
                  <a:pt x="6261927" y="2474200"/>
                  <a:pt x="6209512" y="2730647"/>
                  <a:pt x="6250675" y="2524835"/>
                </a:cubicBezTo>
                <a:cubicBezTo>
                  <a:pt x="6255224" y="2370161"/>
                  <a:pt x="6260251" y="2215500"/>
                  <a:pt x="6264322" y="2060812"/>
                </a:cubicBezTo>
                <a:cubicBezTo>
                  <a:pt x="6269350" y="1869755"/>
                  <a:pt x="6260667" y="1677944"/>
                  <a:pt x="6277970" y="1487606"/>
                </a:cubicBezTo>
                <a:cubicBezTo>
                  <a:pt x="6279565" y="1470060"/>
                  <a:pt x="6348362" y="1449946"/>
                  <a:pt x="6359857" y="1446662"/>
                </a:cubicBezTo>
                <a:cubicBezTo>
                  <a:pt x="6393239" y="1437125"/>
                  <a:pt x="6472004" y="1421939"/>
                  <a:pt x="6496334" y="1405719"/>
                </a:cubicBezTo>
                <a:lnTo>
                  <a:pt x="6537278" y="1378423"/>
                </a:lnTo>
                <a:cubicBezTo>
                  <a:pt x="6894714" y="1398281"/>
                  <a:pt x="6718364" y="1322772"/>
                  <a:pt x="6810233" y="1433015"/>
                </a:cubicBezTo>
                <a:cubicBezTo>
                  <a:pt x="6822589" y="1447842"/>
                  <a:pt x="6837528" y="1460310"/>
                  <a:pt x="6851176" y="1473958"/>
                </a:cubicBezTo>
                <a:cubicBezTo>
                  <a:pt x="6855725" y="1492155"/>
                  <a:pt x="6860755" y="1510239"/>
                  <a:pt x="6864824" y="1528549"/>
                </a:cubicBezTo>
                <a:cubicBezTo>
                  <a:pt x="6869856" y="1551193"/>
                  <a:pt x="6872369" y="1574409"/>
                  <a:pt x="6878472" y="1596788"/>
                </a:cubicBezTo>
                <a:cubicBezTo>
                  <a:pt x="6886042" y="1624546"/>
                  <a:pt x="6896669" y="1651379"/>
                  <a:pt x="6905767" y="1678674"/>
                </a:cubicBezTo>
                <a:cubicBezTo>
                  <a:pt x="6901218" y="1801504"/>
                  <a:pt x="6892119" y="1924250"/>
                  <a:pt x="6892119" y="2047164"/>
                </a:cubicBezTo>
                <a:cubicBezTo>
                  <a:pt x="6892119" y="2188264"/>
                  <a:pt x="6897717" y="2329374"/>
                  <a:pt x="6905767" y="2470244"/>
                </a:cubicBezTo>
                <a:cubicBezTo>
                  <a:pt x="6906837" y="2488971"/>
                  <a:pt x="6913484" y="2507040"/>
                  <a:pt x="6919415" y="2524835"/>
                </a:cubicBezTo>
                <a:cubicBezTo>
                  <a:pt x="6936235" y="2575296"/>
                  <a:pt x="6949580" y="2609591"/>
                  <a:pt x="6987654" y="2647665"/>
                </a:cubicBezTo>
                <a:cubicBezTo>
                  <a:pt x="7020897" y="2680908"/>
                  <a:pt x="7039336" y="2676080"/>
                  <a:pt x="7083188" y="2688609"/>
                </a:cubicBezTo>
                <a:cubicBezTo>
                  <a:pt x="7097020" y="2692561"/>
                  <a:pt x="7110299" y="2698304"/>
                  <a:pt x="7124131" y="2702256"/>
                </a:cubicBezTo>
                <a:cubicBezTo>
                  <a:pt x="7142166" y="2707409"/>
                  <a:pt x="7160687" y="2710751"/>
                  <a:pt x="7178722" y="2715904"/>
                </a:cubicBezTo>
                <a:cubicBezTo>
                  <a:pt x="7315777" y="2755063"/>
                  <a:pt x="7103599" y="2700535"/>
                  <a:pt x="7274257" y="2743200"/>
                </a:cubicBezTo>
                <a:cubicBezTo>
                  <a:pt x="7324299" y="2738651"/>
                  <a:pt x="7375249" y="2740081"/>
                  <a:pt x="7424382" y="2729552"/>
                </a:cubicBezTo>
                <a:cubicBezTo>
                  <a:pt x="7440420" y="2726115"/>
                  <a:pt x="7450654" y="2709591"/>
                  <a:pt x="7465325" y="2702256"/>
                </a:cubicBezTo>
                <a:cubicBezTo>
                  <a:pt x="7598874" y="2635481"/>
                  <a:pt x="7479650" y="2710905"/>
                  <a:pt x="7574507" y="2647665"/>
                </a:cubicBezTo>
                <a:cubicBezTo>
                  <a:pt x="7579056" y="2634017"/>
                  <a:pt x="7584666" y="2620678"/>
                  <a:pt x="7588155" y="2606722"/>
                </a:cubicBezTo>
                <a:cubicBezTo>
                  <a:pt x="7593781" y="2584218"/>
                  <a:pt x="7596771" y="2561127"/>
                  <a:pt x="7601803" y="2538483"/>
                </a:cubicBezTo>
                <a:cubicBezTo>
                  <a:pt x="7605872" y="2520173"/>
                  <a:pt x="7610902" y="2502089"/>
                  <a:pt x="7615451" y="2483892"/>
                </a:cubicBezTo>
                <a:cubicBezTo>
                  <a:pt x="7610902" y="2356513"/>
                  <a:pt x="7609754" y="2228967"/>
                  <a:pt x="7601803" y="2101755"/>
                </a:cubicBezTo>
                <a:cubicBezTo>
                  <a:pt x="7600633" y="2083034"/>
                  <a:pt x="7593545" y="2065130"/>
                  <a:pt x="7588155" y="2047164"/>
                </a:cubicBezTo>
                <a:cubicBezTo>
                  <a:pt x="7578734" y="2015762"/>
                  <a:pt x="7544613" y="1896172"/>
                  <a:pt x="7506269" y="1883391"/>
                </a:cubicBezTo>
                <a:lnTo>
                  <a:pt x="7465325" y="1869743"/>
                </a:lnTo>
                <a:cubicBezTo>
                  <a:pt x="7464151" y="1855652"/>
                  <a:pt x="7456324" y="1686514"/>
                  <a:pt x="7438030" y="1637731"/>
                </a:cubicBezTo>
                <a:cubicBezTo>
                  <a:pt x="7432271" y="1622373"/>
                  <a:pt x="7419833" y="1610436"/>
                  <a:pt x="7410734" y="1596788"/>
                </a:cubicBezTo>
                <a:cubicBezTo>
                  <a:pt x="7381187" y="1478594"/>
                  <a:pt x="7417370" y="1606553"/>
                  <a:pt x="7369791" y="1487606"/>
                </a:cubicBezTo>
                <a:cubicBezTo>
                  <a:pt x="7321067" y="1365795"/>
                  <a:pt x="7367716" y="1443548"/>
                  <a:pt x="7315200" y="1364776"/>
                </a:cubicBezTo>
                <a:cubicBezTo>
                  <a:pt x="7305977" y="1309437"/>
                  <a:pt x="7303174" y="1279199"/>
                  <a:pt x="7287904" y="1228298"/>
                </a:cubicBezTo>
                <a:cubicBezTo>
                  <a:pt x="7279637" y="1200740"/>
                  <a:pt x="7266252" y="1174625"/>
                  <a:pt x="7260609" y="1146412"/>
                </a:cubicBezTo>
                <a:cubicBezTo>
                  <a:pt x="7243282" y="1059780"/>
                  <a:pt x="7252587" y="1100677"/>
                  <a:pt x="7233313" y="1023582"/>
                </a:cubicBezTo>
                <a:cubicBezTo>
                  <a:pt x="7237862" y="909851"/>
                  <a:pt x="7238851" y="795921"/>
                  <a:pt x="7246961" y="682388"/>
                </a:cubicBezTo>
                <a:cubicBezTo>
                  <a:pt x="7250780" y="628917"/>
                  <a:pt x="7265759" y="645965"/>
                  <a:pt x="7301552" y="614149"/>
                </a:cubicBezTo>
                <a:cubicBezTo>
                  <a:pt x="7330403" y="588503"/>
                  <a:pt x="7362027" y="564381"/>
                  <a:pt x="7383439" y="532262"/>
                </a:cubicBezTo>
                <a:cubicBezTo>
                  <a:pt x="7392537" y="518614"/>
                  <a:pt x="7397926" y="501565"/>
                  <a:pt x="7410734" y="491319"/>
                </a:cubicBezTo>
                <a:cubicBezTo>
                  <a:pt x="7420122" y="483809"/>
                  <a:pt x="7502066" y="465424"/>
                  <a:pt x="7506269" y="464023"/>
                </a:cubicBezTo>
                <a:cubicBezTo>
                  <a:pt x="7637771" y="420189"/>
                  <a:pt x="7507903" y="447829"/>
                  <a:pt x="7656394" y="423080"/>
                </a:cubicBezTo>
                <a:cubicBezTo>
                  <a:pt x="7728585" y="399016"/>
                  <a:pt x="7673536" y="415001"/>
                  <a:pt x="7779224" y="395785"/>
                </a:cubicBezTo>
                <a:cubicBezTo>
                  <a:pt x="7865448" y="380108"/>
                  <a:pt x="7835496" y="381897"/>
                  <a:pt x="7929349" y="368489"/>
                </a:cubicBezTo>
                <a:cubicBezTo>
                  <a:pt x="7965658" y="363302"/>
                  <a:pt x="8002137" y="359390"/>
                  <a:pt x="8038531" y="354841"/>
                </a:cubicBezTo>
                <a:cubicBezTo>
                  <a:pt x="8065827" y="345743"/>
                  <a:pt x="8092660" y="335116"/>
                  <a:pt x="8120418" y="327546"/>
                </a:cubicBezTo>
                <a:cubicBezTo>
                  <a:pt x="8142797" y="321443"/>
                  <a:pt x="8167909" y="324272"/>
                  <a:pt x="8188657" y="313898"/>
                </a:cubicBezTo>
                <a:cubicBezTo>
                  <a:pt x="8214711" y="300871"/>
                  <a:pt x="8233592" y="276785"/>
                  <a:pt x="8256896" y="259307"/>
                </a:cubicBezTo>
                <a:cubicBezTo>
                  <a:pt x="8270018" y="249466"/>
                  <a:pt x="8283168" y="239347"/>
                  <a:pt x="8297839" y="232012"/>
                </a:cubicBezTo>
                <a:cubicBezTo>
                  <a:pt x="8310706" y="225578"/>
                  <a:pt x="8324413" y="219065"/>
                  <a:pt x="8338782" y="218364"/>
                </a:cubicBezTo>
                <a:cubicBezTo>
                  <a:pt x="8511508" y="209938"/>
                  <a:pt x="8684525" y="209265"/>
                  <a:pt x="8857397" y="204716"/>
                </a:cubicBezTo>
                <a:cubicBezTo>
                  <a:pt x="8875594" y="200167"/>
                  <a:pt x="8893678" y="195137"/>
                  <a:pt x="8911988" y="191068"/>
                </a:cubicBezTo>
                <a:cubicBezTo>
                  <a:pt x="8934632" y="186036"/>
                  <a:pt x="8957923" y="183793"/>
                  <a:pt x="8980227" y="177420"/>
                </a:cubicBezTo>
                <a:cubicBezTo>
                  <a:pt x="9021724" y="165564"/>
                  <a:pt x="9062114" y="150125"/>
                  <a:pt x="9103057" y="136477"/>
                </a:cubicBezTo>
                <a:cubicBezTo>
                  <a:pt x="9116705" y="131928"/>
                  <a:pt x="9132030" y="130809"/>
                  <a:pt x="9144000" y="122829"/>
                </a:cubicBezTo>
                <a:cubicBezTo>
                  <a:pt x="9197770" y="86983"/>
                  <a:pt x="9188876" y="87725"/>
                  <a:pt x="9266830" y="68238"/>
                </a:cubicBezTo>
                <a:cubicBezTo>
                  <a:pt x="9294537" y="61312"/>
                  <a:pt x="9334950" y="52692"/>
                  <a:pt x="9362364" y="40943"/>
                </a:cubicBezTo>
                <a:cubicBezTo>
                  <a:pt x="9381064" y="32929"/>
                  <a:pt x="9398255" y="21661"/>
                  <a:pt x="9416955" y="13647"/>
                </a:cubicBezTo>
                <a:cubicBezTo>
                  <a:pt x="9430178" y="7980"/>
                  <a:pt x="9457899" y="0"/>
                  <a:pt x="9457899" y="0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49357" y="-163773"/>
            <a:ext cx="5924649" cy="1795864"/>
          </a:xfrm>
          <a:custGeom>
            <a:avLst/>
            <a:gdLst>
              <a:gd name="connsiteX0" fmla="*/ 2157867 w 5924649"/>
              <a:gd name="connsiteY0" fmla="*/ 218364 h 1795864"/>
              <a:gd name="connsiteX1" fmla="*/ 2157867 w 5924649"/>
              <a:gd name="connsiteY1" fmla="*/ 709683 h 1795864"/>
              <a:gd name="connsiteX2" fmla="*/ 2089628 w 5924649"/>
              <a:gd name="connsiteY2" fmla="*/ 736979 h 1795864"/>
              <a:gd name="connsiteX3" fmla="*/ 2007742 w 5924649"/>
              <a:gd name="connsiteY3" fmla="*/ 791570 h 1795864"/>
              <a:gd name="connsiteX4" fmla="*/ 1898559 w 5924649"/>
              <a:gd name="connsiteY4" fmla="*/ 832513 h 1795864"/>
              <a:gd name="connsiteX5" fmla="*/ 1803025 w 5924649"/>
              <a:gd name="connsiteY5" fmla="*/ 846161 h 1795864"/>
              <a:gd name="connsiteX6" fmla="*/ 1407240 w 5924649"/>
              <a:gd name="connsiteY6" fmla="*/ 832513 h 1795864"/>
              <a:gd name="connsiteX7" fmla="*/ 1257115 w 5924649"/>
              <a:gd name="connsiteY7" fmla="*/ 736979 h 1795864"/>
              <a:gd name="connsiteX8" fmla="*/ 1175228 w 5924649"/>
              <a:gd name="connsiteY8" fmla="*/ 696036 h 1795864"/>
              <a:gd name="connsiteX9" fmla="*/ 820386 w 5924649"/>
              <a:gd name="connsiteY9" fmla="*/ 709683 h 1795864"/>
              <a:gd name="connsiteX10" fmla="*/ 683909 w 5924649"/>
              <a:gd name="connsiteY10" fmla="*/ 750627 h 1795864"/>
              <a:gd name="connsiteX11" fmla="*/ 629318 w 5924649"/>
              <a:gd name="connsiteY11" fmla="*/ 777922 h 1795864"/>
              <a:gd name="connsiteX12" fmla="*/ 574727 w 5924649"/>
              <a:gd name="connsiteY12" fmla="*/ 791570 h 1795864"/>
              <a:gd name="connsiteX13" fmla="*/ 533783 w 5924649"/>
              <a:gd name="connsiteY13" fmla="*/ 805218 h 1795864"/>
              <a:gd name="connsiteX14" fmla="*/ 465544 w 5924649"/>
              <a:gd name="connsiteY14" fmla="*/ 818866 h 1795864"/>
              <a:gd name="connsiteX15" fmla="*/ 410953 w 5924649"/>
              <a:gd name="connsiteY15" fmla="*/ 832513 h 1795864"/>
              <a:gd name="connsiteX16" fmla="*/ 288124 w 5924649"/>
              <a:gd name="connsiteY16" fmla="*/ 859809 h 1795864"/>
              <a:gd name="connsiteX17" fmla="*/ 247180 w 5924649"/>
              <a:gd name="connsiteY17" fmla="*/ 887104 h 1795864"/>
              <a:gd name="connsiteX18" fmla="*/ 137998 w 5924649"/>
              <a:gd name="connsiteY18" fmla="*/ 982639 h 1795864"/>
              <a:gd name="connsiteX19" fmla="*/ 97055 w 5924649"/>
              <a:gd name="connsiteY19" fmla="*/ 1009934 h 1795864"/>
              <a:gd name="connsiteX20" fmla="*/ 28816 w 5924649"/>
              <a:gd name="connsiteY20" fmla="*/ 1132764 h 1795864"/>
              <a:gd name="connsiteX21" fmla="*/ 1521 w 5924649"/>
              <a:gd name="connsiteY21" fmla="*/ 1214651 h 1795864"/>
              <a:gd name="connsiteX22" fmla="*/ 15168 w 5924649"/>
              <a:gd name="connsiteY22" fmla="*/ 1514901 h 1795864"/>
              <a:gd name="connsiteX23" fmla="*/ 151646 w 5924649"/>
              <a:gd name="connsiteY23" fmla="*/ 1637731 h 1795864"/>
              <a:gd name="connsiteX24" fmla="*/ 233533 w 5924649"/>
              <a:gd name="connsiteY24" fmla="*/ 1705970 h 1795864"/>
              <a:gd name="connsiteX25" fmla="*/ 288124 w 5924649"/>
              <a:gd name="connsiteY25" fmla="*/ 1719618 h 1795864"/>
              <a:gd name="connsiteX26" fmla="*/ 424601 w 5924649"/>
              <a:gd name="connsiteY26" fmla="*/ 1760561 h 1795864"/>
              <a:gd name="connsiteX27" fmla="*/ 779443 w 5924649"/>
              <a:gd name="connsiteY27" fmla="*/ 1774209 h 1795864"/>
              <a:gd name="connsiteX28" fmla="*/ 1366297 w 5924649"/>
              <a:gd name="connsiteY28" fmla="*/ 1774209 h 1795864"/>
              <a:gd name="connsiteX29" fmla="*/ 1393592 w 5924649"/>
              <a:gd name="connsiteY29" fmla="*/ 1733266 h 1795864"/>
              <a:gd name="connsiteX30" fmla="*/ 1434536 w 5924649"/>
              <a:gd name="connsiteY30" fmla="*/ 1719618 h 1795864"/>
              <a:gd name="connsiteX31" fmla="*/ 1502774 w 5924649"/>
              <a:gd name="connsiteY31" fmla="*/ 1692322 h 1795864"/>
              <a:gd name="connsiteX32" fmla="*/ 1598309 w 5924649"/>
              <a:gd name="connsiteY32" fmla="*/ 1678674 h 1795864"/>
              <a:gd name="connsiteX33" fmla="*/ 1816673 w 5924649"/>
              <a:gd name="connsiteY33" fmla="*/ 1651379 h 1795864"/>
              <a:gd name="connsiteX34" fmla="*/ 2348936 w 5924649"/>
              <a:gd name="connsiteY34" fmla="*/ 1665027 h 1795864"/>
              <a:gd name="connsiteX35" fmla="*/ 2389879 w 5924649"/>
              <a:gd name="connsiteY35" fmla="*/ 1678674 h 1795864"/>
              <a:gd name="connsiteX36" fmla="*/ 2499061 w 5924649"/>
              <a:gd name="connsiteY36" fmla="*/ 1692322 h 1795864"/>
              <a:gd name="connsiteX37" fmla="*/ 2785664 w 5924649"/>
              <a:gd name="connsiteY37" fmla="*/ 1719618 h 1795864"/>
              <a:gd name="connsiteX38" fmla="*/ 2922142 w 5924649"/>
              <a:gd name="connsiteY38" fmla="*/ 1733266 h 1795864"/>
              <a:gd name="connsiteX39" fmla="*/ 3986667 w 5924649"/>
              <a:gd name="connsiteY39" fmla="*/ 1719618 h 1795864"/>
              <a:gd name="connsiteX40" fmla="*/ 4123144 w 5924649"/>
              <a:gd name="connsiteY40" fmla="*/ 1678674 h 1795864"/>
              <a:gd name="connsiteX41" fmla="*/ 4177736 w 5924649"/>
              <a:gd name="connsiteY41" fmla="*/ 1665027 h 1795864"/>
              <a:gd name="connsiteX42" fmla="*/ 4273270 w 5924649"/>
              <a:gd name="connsiteY42" fmla="*/ 1637731 h 1795864"/>
              <a:gd name="connsiteX43" fmla="*/ 4327861 w 5924649"/>
              <a:gd name="connsiteY43" fmla="*/ 1596788 h 1795864"/>
              <a:gd name="connsiteX44" fmla="*/ 4491634 w 5924649"/>
              <a:gd name="connsiteY44" fmla="*/ 1555845 h 1795864"/>
              <a:gd name="connsiteX45" fmla="*/ 4628112 w 5924649"/>
              <a:gd name="connsiteY45" fmla="*/ 1501254 h 1795864"/>
              <a:gd name="connsiteX46" fmla="*/ 4846476 w 5924649"/>
              <a:gd name="connsiteY46" fmla="*/ 1473958 h 1795864"/>
              <a:gd name="connsiteX47" fmla="*/ 5064840 w 5924649"/>
              <a:gd name="connsiteY47" fmla="*/ 1446663 h 1795864"/>
              <a:gd name="connsiteX48" fmla="*/ 5719933 w 5924649"/>
              <a:gd name="connsiteY48" fmla="*/ 1433015 h 1795864"/>
              <a:gd name="connsiteX49" fmla="*/ 5815467 w 5924649"/>
              <a:gd name="connsiteY49" fmla="*/ 1323833 h 1795864"/>
              <a:gd name="connsiteX50" fmla="*/ 5856410 w 5924649"/>
              <a:gd name="connsiteY50" fmla="*/ 1310185 h 1795864"/>
              <a:gd name="connsiteX51" fmla="*/ 5924649 w 5924649"/>
              <a:gd name="connsiteY51" fmla="*/ 1187355 h 1795864"/>
              <a:gd name="connsiteX52" fmla="*/ 5911001 w 5924649"/>
              <a:gd name="connsiteY52" fmla="*/ 1078173 h 1795864"/>
              <a:gd name="connsiteX53" fmla="*/ 5870058 w 5924649"/>
              <a:gd name="connsiteY53" fmla="*/ 1023582 h 1795864"/>
              <a:gd name="connsiteX54" fmla="*/ 5842762 w 5924649"/>
              <a:gd name="connsiteY54" fmla="*/ 968991 h 1795864"/>
              <a:gd name="connsiteX55" fmla="*/ 5829115 w 5924649"/>
              <a:gd name="connsiteY55" fmla="*/ 900752 h 1795864"/>
              <a:gd name="connsiteX56" fmla="*/ 5747228 w 5924649"/>
              <a:gd name="connsiteY56" fmla="*/ 805218 h 1795864"/>
              <a:gd name="connsiteX57" fmla="*/ 5651694 w 5924649"/>
              <a:gd name="connsiteY57" fmla="*/ 777922 h 1795864"/>
              <a:gd name="connsiteX58" fmla="*/ 5569807 w 5924649"/>
              <a:gd name="connsiteY58" fmla="*/ 736979 h 1795864"/>
              <a:gd name="connsiteX59" fmla="*/ 5528864 w 5924649"/>
              <a:gd name="connsiteY59" fmla="*/ 709683 h 1795864"/>
              <a:gd name="connsiteX60" fmla="*/ 5474273 w 5924649"/>
              <a:gd name="connsiteY60" fmla="*/ 696036 h 1795864"/>
              <a:gd name="connsiteX61" fmla="*/ 5324147 w 5924649"/>
              <a:gd name="connsiteY61" fmla="*/ 668740 h 1795864"/>
              <a:gd name="connsiteX62" fmla="*/ 4969306 w 5924649"/>
              <a:gd name="connsiteY62" fmla="*/ 668740 h 1795864"/>
              <a:gd name="connsiteX63" fmla="*/ 4846476 w 5924649"/>
              <a:gd name="connsiteY63" fmla="*/ 682388 h 1795864"/>
              <a:gd name="connsiteX64" fmla="*/ 4750942 w 5924649"/>
              <a:gd name="connsiteY64" fmla="*/ 709683 h 1795864"/>
              <a:gd name="connsiteX65" fmla="*/ 4641759 w 5924649"/>
              <a:gd name="connsiteY65" fmla="*/ 723331 h 1795864"/>
              <a:gd name="connsiteX66" fmla="*/ 4491634 w 5924649"/>
              <a:gd name="connsiteY66" fmla="*/ 764274 h 1795864"/>
              <a:gd name="connsiteX67" fmla="*/ 4109497 w 5924649"/>
              <a:gd name="connsiteY67" fmla="*/ 750627 h 1795864"/>
              <a:gd name="connsiteX68" fmla="*/ 4068553 w 5924649"/>
              <a:gd name="connsiteY68" fmla="*/ 723331 h 1795864"/>
              <a:gd name="connsiteX69" fmla="*/ 4041258 w 5924649"/>
              <a:gd name="connsiteY69" fmla="*/ 641445 h 1795864"/>
              <a:gd name="connsiteX70" fmla="*/ 4068553 w 5924649"/>
              <a:gd name="connsiteY70" fmla="*/ 368489 h 1795864"/>
              <a:gd name="connsiteX71" fmla="*/ 4027610 w 5924649"/>
              <a:gd name="connsiteY71" fmla="*/ 245660 h 1795864"/>
              <a:gd name="connsiteX72" fmla="*/ 4013962 w 5924649"/>
              <a:gd name="connsiteY72" fmla="*/ 204716 h 1795864"/>
              <a:gd name="connsiteX73" fmla="*/ 3986667 w 5924649"/>
              <a:gd name="connsiteY73" fmla="*/ 81886 h 1795864"/>
              <a:gd name="connsiteX74" fmla="*/ 3986667 w 5924649"/>
              <a:gd name="connsiteY74" fmla="*/ 0 h 17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924649" h="1795864">
                <a:moveTo>
                  <a:pt x="2157867" y="218364"/>
                </a:moveTo>
                <a:cubicBezTo>
                  <a:pt x="2160483" y="273292"/>
                  <a:pt x="2188092" y="624046"/>
                  <a:pt x="2157867" y="709683"/>
                </a:cubicBezTo>
                <a:cubicBezTo>
                  <a:pt x="2149713" y="732785"/>
                  <a:pt x="2111135" y="725248"/>
                  <a:pt x="2089628" y="736979"/>
                </a:cubicBezTo>
                <a:cubicBezTo>
                  <a:pt x="2060829" y="752688"/>
                  <a:pt x="2038201" y="779386"/>
                  <a:pt x="2007742" y="791570"/>
                </a:cubicBezTo>
                <a:cubicBezTo>
                  <a:pt x="1999000" y="795067"/>
                  <a:pt x="1919963" y="828232"/>
                  <a:pt x="1898559" y="832513"/>
                </a:cubicBezTo>
                <a:cubicBezTo>
                  <a:pt x="1867016" y="838822"/>
                  <a:pt x="1834870" y="841612"/>
                  <a:pt x="1803025" y="846161"/>
                </a:cubicBezTo>
                <a:cubicBezTo>
                  <a:pt x="1671097" y="841612"/>
                  <a:pt x="1538058" y="850191"/>
                  <a:pt x="1407240" y="832513"/>
                </a:cubicBezTo>
                <a:cubicBezTo>
                  <a:pt x="1311788" y="819614"/>
                  <a:pt x="1312129" y="782824"/>
                  <a:pt x="1257115" y="736979"/>
                </a:cubicBezTo>
                <a:cubicBezTo>
                  <a:pt x="1221838" y="707582"/>
                  <a:pt x="1216264" y="709714"/>
                  <a:pt x="1175228" y="696036"/>
                </a:cubicBezTo>
                <a:cubicBezTo>
                  <a:pt x="1056947" y="700585"/>
                  <a:pt x="938492" y="701809"/>
                  <a:pt x="820386" y="709683"/>
                </a:cubicBezTo>
                <a:cubicBezTo>
                  <a:pt x="797781" y="711190"/>
                  <a:pt x="691709" y="746727"/>
                  <a:pt x="683909" y="750627"/>
                </a:cubicBezTo>
                <a:cubicBezTo>
                  <a:pt x="665712" y="759725"/>
                  <a:pt x="648367" y="770779"/>
                  <a:pt x="629318" y="777922"/>
                </a:cubicBezTo>
                <a:cubicBezTo>
                  <a:pt x="611755" y="784508"/>
                  <a:pt x="592762" y="786417"/>
                  <a:pt x="574727" y="791570"/>
                </a:cubicBezTo>
                <a:cubicBezTo>
                  <a:pt x="560894" y="795522"/>
                  <a:pt x="547740" y="801729"/>
                  <a:pt x="533783" y="805218"/>
                </a:cubicBezTo>
                <a:cubicBezTo>
                  <a:pt x="511279" y="810844"/>
                  <a:pt x="488188" y="813834"/>
                  <a:pt x="465544" y="818866"/>
                </a:cubicBezTo>
                <a:cubicBezTo>
                  <a:pt x="447234" y="822935"/>
                  <a:pt x="429346" y="828835"/>
                  <a:pt x="410953" y="832513"/>
                </a:cubicBezTo>
                <a:cubicBezTo>
                  <a:pt x="376005" y="839503"/>
                  <a:pt x="323540" y="842101"/>
                  <a:pt x="288124" y="859809"/>
                </a:cubicBezTo>
                <a:cubicBezTo>
                  <a:pt x="273453" y="867144"/>
                  <a:pt x="260828" y="878006"/>
                  <a:pt x="247180" y="887104"/>
                </a:cubicBezTo>
                <a:cubicBezTo>
                  <a:pt x="201688" y="955344"/>
                  <a:pt x="233533" y="918950"/>
                  <a:pt x="137998" y="982639"/>
                </a:cubicBezTo>
                <a:lnTo>
                  <a:pt x="97055" y="1009934"/>
                </a:lnTo>
                <a:cubicBezTo>
                  <a:pt x="47271" y="1076314"/>
                  <a:pt x="58251" y="1051818"/>
                  <a:pt x="28816" y="1132764"/>
                </a:cubicBezTo>
                <a:cubicBezTo>
                  <a:pt x="18983" y="1159804"/>
                  <a:pt x="1521" y="1214651"/>
                  <a:pt x="1521" y="1214651"/>
                </a:cubicBezTo>
                <a:cubicBezTo>
                  <a:pt x="6070" y="1314734"/>
                  <a:pt x="-11475" y="1418322"/>
                  <a:pt x="15168" y="1514901"/>
                </a:cubicBezTo>
                <a:cubicBezTo>
                  <a:pt x="34418" y="1584683"/>
                  <a:pt x="105239" y="1599058"/>
                  <a:pt x="151646" y="1637731"/>
                </a:cubicBezTo>
                <a:cubicBezTo>
                  <a:pt x="186368" y="1666666"/>
                  <a:pt x="191674" y="1688030"/>
                  <a:pt x="233533" y="1705970"/>
                </a:cubicBezTo>
                <a:cubicBezTo>
                  <a:pt x="250773" y="1713359"/>
                  <a:pt x="270158" y="1714228"/>
                  <a:pt x="288124" y="1719618"/>
                </a:cubicBezTo>
                <a:cubicBezTo>
                  <a:pt x="302605" y="1723962"/>
                  <a:pt x="397641" y="1758764"/>
                  <a:pt x="424601" y="1760561"/>
                </a:cubicBezTo>
                <a:cubicBezTo>
                  <a:pt x="542707" y="1768435"/>
                  <a:pt x="661162" y="1769660"/>
                  <a:pt x="779443" y="1774209"/>
                </a:cubicBezTo>
                <a:cubicBezTo>
                  <a:pt x="1006188" y="1796884"/>
                  <a:pt x="1064641" y="1808684"/>
                  <a:pt x="1366297" y="1774209"/>
                </a:cubicBezTo>
                <a:cubicBezTo>
                  <a:pt x="1382593" y="1772347"/>
                  <a:pt x="1380784" y="1743512"/>
                  <a:pt x="1393592" y="1733266"/>
                </a:cubicBezTo>
                <a:cubicBezTo>
                  <a:pt x="1404826" y="1724279"/>
                  <a:pt x="1421066" y="1724669"/>
                  <a:pt x="1434536" y="1719618"/>
                </a:cubicBezTo>
                <a:cubicBezTo>
                  <a:pt x="1457474" y="1711016"/>
                  <a:pt x="1479007" y="1698264"/>
                  <a:pt x="1502774" y="1692322"/>
                </a:cubicBezTo>
                <a:cubicBezTo>
                  <a:pt x="1533982" y="1684520"/>
                  <a:pt x="1566389" y="1682664"/>
                  <a:pt x="1598309" y="1678674"/>
                </a:cubicBezTo>
                <a:cubicBezTo>
                  <a:pt x="1873502" y="1644276"/>
                  <a:pt x="1586348" y="1684283"/>
                  <a:pt x="1816673" y="1651379"/>
                </a:cubicBezTo>
                <a:cubicBezTo>
                  <a:pt x="1994094" y="1655928"/>
                  <a:pt x="2171658" y="1656585"/>
                  <a:pt x="2348936" y="1665027"/>
                </a:cubicBezTo>
                <a:cubicBezTo>
                  <a:pt x="2363306" y="1665711"/>
                  <a:pt x="2375725" y="1676101"/>
                  <a:pt x="2389879" y="1678674"/>
                </a:cubicBezTo>
                <a:cubicBezTo>
                  <a:pt x="2425965" y="1685235"/>
                  <a:pt x="2462578" y="1688548"/>
                  <a:pt x="2499061" y="1692322"/>
                </a:cubicBezTo>
                <a:lnTo>
                  <a:pt x="2785664" y="1719618"/>
                </a:lnTo>
                <a:lnTo>
                  <a:pt x="2922142" y="1733266"/>
                </a:lnTo>
                <a:lnTo>
                  <a:pt x="3986667" y="1719618"/>
                </a:lnTo>
                <a:cubicBezTo>
                  <a:pt x="4010671" y="1719033"/>
                  <a:pt x="4113197" y="1681161"/>
                  <a:pt x="4123144" y="1678674"/>
                </a:cubicBezTo>
                <a:cubicBezTo>
                  <a:pt x="4141341" y="1674125"/>
                  <a:pt x="4159700" y="1670180"/>
                  <a:pt x="4177736" y="1665027"/>
                </a:cubicBezTo>
                <a:cubicBezTo>
                  <a:pt x="4314842" y="1625855"/>
                  <a:pt x="4102542" y="1680414"/>
                  <a:pt x="4273270" y="1637731"/>
                </a:cubicBezTo>
                <a:cubicBezTo>
                  <a:pt x="4291467" y="1624083"/>
                  <a:pt x="4306742" y="1605236"/>
                  <a:pt x="4327861" y="1596788"/>
                </a:cubicBezTo>
                <a:cubicBezTo>
                  <a:pt x="4522049" y="1519112"/>
                  <a:pt x="4296236" y="1653546"/>
                  <a:pt x="4491634" y="1555845"/>
                </a:cubicBezTo>
                <a:cubicBezTo>
                  <a:pt x="4533802" y="1534761"/>
                  <a:pt x="4580887" y="1508001"/>
                  <a:pt x="4628112" y="1501254"/>
                </a:cubicBezTo>
                <a:cubicBezTo>
                  <a:pt x="4858444" y="1468349"/>
                  <a:pt x="4571274" y="1508359"/>
                  <a:pt x="4846476" y="1473958"/>
                </a:cubicBezTo>
                <a:cubicBezTo>
                  <a:pt x="4907669" y="1466309"/>
                  <a:pt x="5006243" y="1448719"/>
                  <a:pt x="5064840" y="1446663"/>
                </a:cubicBezTo>
                <a:cubicBezTo>
                  <a:pt x="5283117" y="1439004"/>
                  <a:pt x="5501569" y="1437564"/>
                  <a:pt x="5719933" y="1433015"/>
                </a:cubicBezTo>
                <a:cubicBezTo>
                  <a:pt x="5760877" y="1371598"/>
                  <a:pt x="5758601" y="1352266"/>
                  <a:pt x="5815467" y="1323833"/>
                </a:cubicBezTo>
                <a:cubicBezTo>
                  <a:pt x="5828334" y="1317399"/>
                  <a:pt x="5842762" y="1314734"/>
                  <a:pt x="5856410" y="1310185"/>
                </a:cubicBezTo>
                <a:cubicBezTo>
                  <a:pt x="5918981" y="1216328"/>
                  <a:pt x="5900627" y="1259420"/>
                  <a:pt x="5924649" y="1187355"/>
                </a:cubicBezTo>
                <a:cubicBezTo>
                  <a:pt x="5920100" y="1150961"/>
                  <a:pt x="5922599" y="1112968"/>
                  <a:pt x="5911001" y="1078173"/>
                </a:cubicBezTo>
                <a:cubicBezTo>
                  <a:pt x="5903808" y="1056594"/>
                  <a:pt x="5882113" y="1042871"/>
                  <a:pt x="5870058" y="1023582"/>
                </a:cubicBezTo>
                <a:cubicBezTo>
                  <a:pt x="5859275" y="1006330"/>
                  <a:pt x="5851861" y="987188"/>
                  <a:pt x="5842762" y="968991"/>
                </a:cubicBezTo>
                <a:cubicBezTo>
                  <a:pt x="5838213" y="946245"/>
                  <a:pt x="5838536" y="921949"/>
                  <a:pt x="5829115" y="900752"/>
                </a:cubicBezTo>
                <a:cubicBezTo>
                  <a:pt x="5821149" y="882829"/>
                  <a:pt x="5766446" y="818030"/>
                  <a:pt x="5747228" y="805218"/>
                </a:cubicBezTo>
                <a:cubicBezTo>
                  <a:pt x="5735480" y="797386"/>
                  <a:pt x="5658974" y="779742"/>
                  <a:pt x="5651694" y="777922"/>
                </a:cubicBezTo>
                <a:cubicBezTo>
                  <a:pt x="5534339" y="699688"/>
                  <a:pt x="5682829" y="793491"/>
                  <a:pt x="5569807" y="736979"/>
                </a:cubicBezTo>
                <a:cubicBezTo>
                  <a:pt x="5555136" y="729643"/>
                  <a:pt x="5543940" y="716144"/>
                  <a:pt x="5528864" y="709683"/>
                </a:cubicBezTo>
                <a:cubicBezTo>
                  <a:pt x="5511624" y="702294"/>
                  <a:pt x="5492308" y="701189"/>
                  <a:pt x="5474273" y="696036"/>
                </a:cubicBezTo>
                <a:cubicBezTo>
                  <a:pt x="5376087" y="667983"/>
                  <a:pt x="5504836" y="691326"/>
                  <a:pt x="5324147" y="668740"/>
                </a:cubicBezTo>
                <a:cubicBezTo>
                  <a:pt x="5186014" y="622695"/>
                  <a:pt x="5281801" y="649209"/>
                  <a:pt x="4969306" y="668740"/>
                </a:cubicBezTo>
                <a:cubicBezTo>
                  <a:pt x="4928191" y="671310"/>
                  <a:pt x="4887419" y="677839"/>
                  <a:pt x="4846476" y="682388"/>
                </a:cubicBezTo>
                <a:cubicBezTo>
                  <a:pt x="4814020" y="693207"/>
                  <a:pt x="4785222" y="703970"/>
                  <a:pt x="4750942" y="709683"/>
                </a:cubicBezTo>
                <a:cubicBezTo>
                  <a:pt x="4714763" y="715713"/>
                  <a:pt x="4678153" y="718782"/>
                  <a:pt x="4641759" y="723331"/>
                </a:cubicBezTo>
                <a:cubicBezTo>
                  <a:pt x="4518621" y="754116"/>
                  <a:pt x="4568166" y="738765"/>
                  <a:pt x="4491634" y="764274"/>
                </a:cubicBezTo>
                <a:cubicBezTo>
                  <a:pt x="4364255" y="759725"/>
                  <a:pt x="4236365" y="762904"/>
                  <a:pt x="4109497" y="750627"/>
                </a:cubicBezTo>
                <a:cubicBezTo>
                  <a:pt x="4093170" y="749047"/>
                  <a:pt x="4077247" y="737241"/>
                  <a:pt x="4068553" y="723331"/>
                </a:cubicBezTo>
                <a:cubicBezTo>
                  <a:pt x="4053304" y="698933"/>
                  <a:pt x="4041258" y="641445"/>
                  <a:pt x="4041258" y="641445"/>
                </a:cubicBezTo>
                <a:cubicBezTo>
                  <a:pt x="4050356" y="550460"/>
                  <a:pt x="4064898" y="459855"/>
                  <a:pt x="4068553" y="368489"/>
                </a:cubicBezTo>
                <a:cubicBezTo>
                  <a:pt x="4070798" y="312374"/>
                  <a:pt x="4047842" y="292869"/>
                  <a:pt x="4027610" y="245660"/>
                </a:cubicBezTo>
                <a:cubicBezTo>
                  <a:pt x="4021943" y="232437"/>
                  <a:pt x="4017914" y="218549"/>
                  <a:pt x="4013962" y="204716"/>
                </a:cubicBezTo>
                <a:cubicBezTo>
                  <a:pt x="4007183" y="180989"/>
                  <a:pt x="3988543" y="102518"/>
                  <a:pt x="3986667" y="81886"/>
                </a:cubicBezTo>
                <a:cubicBezTo>
                  <a:pt x="3984196" y="54703"/>
                  <a:pt x="3986667" y="27295"/>
                  <a:pt x="398666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2133600" y="734159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Presynaptic membrane</a:t>
            </a:r>
            <a:endParaRPr lang="en-IN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5257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Postsynaptic membrane</a:t>
            </a: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Motor end plate</a:t>
            </a:r>
            <a:endParaRPr lang="en-IN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Can 12"/>
          <p:cNvSpPr/>
          <p:nvPr/>
        </p:nvSpPr>
        <p:spPr>
          <a:xfrm>
            <a:off x="228600" y="1905000"/>
            <a:ext cx="228600" cy="36520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Can 13"/>
          <p:cNvSpPr/>
          <p:nvPr/>
        </p:nvSpPr>
        <p:spPr>
          <a:xfrm>
            <a:off x="7391400" y="599785"/>
            <a:ext cx="228600" cy="36520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Can 14"/>
          <p:cNvSpPr/>
          <p:nvPr/>
        </p:nvSpPr>
        <p:spPr>
          <a:xfrm>
            <a:off x="615855" y="1843457"/>
            <a:ext cx="228600" cy="36520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Can 15"/>
          <p:cNvSpPr/>
          <p:nvPr/>
        </p:nvSpPr>
        <p:spPr>
          <a:xfrm>
            <a:off x="8153400" y="551556"/>
            <a:ext cx="228600" cy="36520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Can 16"/>
          <p:cNvSpPr/>
          <p:nvPr/>
        </p:nvSpPr>
        <p:spPr>
          <a:xfrm>
            <a:off x="7772400" y="551556"/>
            <a:ext cx="228600" cy="36520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Explosion 1 19"/>
          <p:cNvSpPr/>
          <p:nvPr/>
        </p:nvSpPr>
        <p:spPr>
          <a:xfrm>
            <a:off x="1410269" y="1843457"/>
            <a:ext cx="228600" cy="3036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Explosion 1 24"/>
          <p:cNvSpPr/>
          <p:nvPr/>
        </p:nvSpPr>
        <p:spPr>
          <a:xfrm>
            <a:off x="1408563" y="2213084"/>
            <a:ext cx="228600" cy="3036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Explosion 1 25"/>
          <p:cNvSpPr/>
          <p:nvPr/>
        </p:nvSpPr>
        <p:spPr>
          <a:xfrm>
            <a:off x="2105168" y="1722397"/>
            <a:ext cx="228600" cy="3036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Explosion 1 26"/>
          <p:cNvSpPr/>
          <p:nvPr/>
        </p:nvSpPr>
        <p:spPr>
          <a:xfrm>
            <a:off x="6974006" y="1655278"/>
            <a:ext cx="228600" cy="3036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Explosion 1 27"/>
          <p:cNvSpPr/>
          <p:nvPr/>
        </p:nvSpPr>
        <p:spPr>
          <a:xfrm>
            <a:off x="6859706" y="1195824"/>
            <a:ext cx="228600" cy="3036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Explosion 1 28"/>
          <p:cNvSpPr/>
          <p:nvPr/>
        </p:nvSpPr>
        <p:spPr>
          <a:xfrm>
            <a:off x="3949890" y="1686425"/>
            <a:ext cx="228600" cy="3036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Explosion 1 29"/>
          <p:cNvSpPr/>
          <p:nvPr/>
        </p:nvSpPr>
        <p:spPr>
          <a:xfrm>
            <a:off x="2971800" y="1686426"/>
            <a:ext cx="228600" cy="3036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Vertical Scroll 31"/>
          <p:cNvSpPr/>
          <p:nvPr/>
        </p:nvSpPr>
        <p:spPr>
          <a:xfrm>
            <a:off x="1752600" y="2438400"/>
            <a:ext cx="228600" cy="609600"/>
          </a:xfrm>
          <a:prstGeom prst="verticalScroll">
            <a:avLst/>
          </a:prstGeom>
          <a:scene3d>
            <a:camera prst="orthographicFront">
              <a:rot lat="1200000" lon="240000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Vertical Scroll 32"/>
          <p:cNvSpPr/>
          <p:nvPr/>
        </p:nvSpPr>
        <p:spPr>
          <a:xfrm>
            <a:off x="2057400" y="2026060"/>
            <a:ext cx="228600" cy="609600"/>
          </a:xfrm>
          <a:prstGeom prst="verticalScroll">
            <a:avLst/>
          </a:prstGeom>
          <a:scene3d>
            <a:camera prst="orthographicFront">
              <a:rot lat="1200000" lon="240000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Vertical Scroll 33"/>
          <p:cNvSpPr/>
          <p:nvPr/>
        </p:nvSpPr>
        <p:spPr>
          <a:xfrm>
            <a:off x="4331458" y="2364915"/>
            <a:ext cx="228600" cy="609600"/>
          </a:xfrm>
          <a:prstGeom prst="verticalScroll">
            <a:avLst/>
          </a:prstGeom>
          <a:scene3d>
            <a:camera prst="orthographicFront">
              <a:rot lat="1200000" lon="240000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Vertical Scroll 34"/>
          <p:cNvSpPr/>
          <p:nvPr/>
        </p:nvSpPr>
        <p:spPr>
          <a:xfrm>
            <a:off x="2857500" y="2364915"/>
            <a:ext cx="228600" cy="609600"/>
          </a:xfrm>
          <a:prstGeom prst="verticalScroll">
            <a:avLst/>
          </a:prstGeom>
          <a:scene3d>
            <a:camera prst="orthographicFront">
              <a:rot lat="1200000" lon="240000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Vertical Scroll 35"/>
          <p:cNvSpPr/>
          <p:nvPr/>
        </p:nvSpPr>
        <p:spPr>
          <a:xfrm rot="469464">
            <a:off x="7277100" y="3962400"/>
            <a:ext cx="1104900" cy="2209800"/>
          </a:xfrm>
          <a:prstGeom prst="verticalScroll">
            <a:avLst/>
          </a:prstGeom>
          <a:scene3d>
            <a:camera prst="orthographicFront">
              <a:rot lat="1200000" lon="240000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/>
          <p:cNvSpPr/>
          <p:nvPr/>
        </p:nvSpPr>
        <p:spPr>
          <a:xfrm>
            <a:off x="7199194" y="4029662"/>
            <a:ext cx="303094" cy="2198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Oval 38"/>
          <p:cNvSpPr/>
          <p:nvPr/>
        </p:nvSpPr>
        <p:spPr>
          <a:xfrm>
            <a:off x="7834952" y="4007404"/>
            <a:ext cx="303094" cy="2198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529299" y="3897477"/>
            <a:ext cx="457200" cy="2427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62574" y="3607294"/>
            <a:ext cx="65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Na</a:t>
            </a:r>
            <a:r>
              <a:rPr lang="en-US" sz="2000" b="1" baseline="30000" dirty="0" smtClean="0">
                <a:solidFill>
                  <a:srgbClr val="00B0F0"/>
                </a:solidFill>
              </a:rPr>
              <a:t>+</a:t>
            </a:r>
            <a:endParaRPr lang="en-IN" sz="2000" b="1" baseline="30000" dirty="0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0000" y="6237123"/>
            <a:ext cx="65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Na</a:t>
            </a:r>
            <a:r>
              <a:rPr lang="en-US" sz="2000" b="1" baseline="30000" dirty="0" smtClean="0">
                <a:solidFill>
                  <a:srgbClr val="00B0F0"/>
                </a:solidFill>
              </a:rPr>
              <a:t>+</a:t>
            </a:r>
            <a:endParaRPr lang="en-IN" sz="2000" b="1" baseline="30000" dirty="0">
              <a:solidFill>
                <a:srgbClr val="00B0F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467970" y="1587254"/>
            <a:ext cx="303094" cy="2198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Oval 51"/>
          <p:cNvSpPr/>
          <p:nvPr/>
        </p:nvSpPr>
        <p:spPr>
          <a:xfrm>
            <a:off x="3352800" y="1587254"/>
            <a:ext cx="303094" cy="2198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Oval 52"/>
          <p:cNvSpPr/>
          <p:nvPr/>
        </p:nvSpPr>
        <p:spPr>
          <a:xfrm>
            <a:off x="4420453" y="1607448"/>
            <a:ext cx="303094" cy="2198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Oval 53"/>
          <p:cNvSpPr/>
          <p:nvPr/>
        </p:nvSpPr>
        <p:spPr>
          <a:xfrm>
            <a:off x="5181600" y="1592823"/>
            <a:ext cx="303094" cy="2198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Oval 54"/>
          <p:cNvSpPr/>
          <p:nvPr/>
        </p:nvSpPr>
        <p:spPr>
          <a:xfrm>
            <a:off x="5715000" y="1466570"/>
            <a:ext cx="303094" cy="2198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2514600" y="2974515"/>
            <a:ext cx="571500" cy="1142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71600" y="4019490"/>
            <a:ext cx="280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Nicotinic receptors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91400" y="1592823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Voltage gated </a:t>
            </a:r>
            <a:r>
              <a:rPr lang="en-US" sz="2000" b="1" dirty="0"/>
              <a:t>Na</a:t>
            </a:r>
            <a:r>
              <a:rPr lang="en-US" sz="2000" b="1" baseline="30000" dirty="0" smtClean="0"/>
              <a:t>+ </a:t>
            </a:r>
            <a:r>
              <a:rPr lang="en-US" sz="2000" dirty="0" smtClean="0"/>
              <a:t>channels </a:t>
            </a:r>
            <a:endParaRPr lang="en-IN" sz="20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829550" y="964991"/>
            <a:ext cx="171450" cy="721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697478" y="3876526"/>
            <a:ext cx="495301" cy="256065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502288" y="3593426"/>
            <a:ext cx="65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</a:t>
            </a:r>
            <a:r>
              <a:rPr lang="en-US" sz="2000" b="1" baseline="30000" dirty="0" smtClean="0"/>
              <a:t>+</a:t>
            </a:r>
            <a:endParaRPr lang="en-IN" sz="2000" b="1" baseline="30000" dirty="0"/>
          </a:p>
        </p:txBody>
      </p:sp>
      <p:sp>
        <p:nvSpPr>
          <p:cNvPr id="68" name="TextBox 67"/>
          <p:cNvSpPr txBox="1"/>
          <p:nvPr/>
        </p:nvSpPr>
        <p:spPr>
          <a:xfrm>
            <a:off x="8056870" y="6324600"/>
            <a:ext cx="65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</a:t>
            </a:r>
            <a:r>
              <a:rPr lang="en-US" sz="2000" b="1" baseline="30000" dirty="0" smtClean="0"/>
              <a:t>+</a:t>
            </a:r>
            <a:endParaRPr lang="en-IN" sz="2000" b="1" baseline="300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44455" y="964991"/>
            <a:ext cx="527145" cy="842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" y="582333"/>
            <a:ext cx="228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ACh</a:t>
            </a:r>
            <a:r>
              <a:rPr lang="en-US" sz="2000" b="1" dirty="0" smtClean="0"/>
              <a:t> esterase 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956890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9" grpId="0"/>
      <p:bldP spid="50" grpId="0"/>
      <p:bldP spid="59" grpId="0"/>
      <p:bldP spid="60" grpId="0"/>
      <p:bldP spid="67" grpId="0"/>
      <p:bldP spid="68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4719"/>
            <a:ext cx="9144000" cy="683328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6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 </a:t>
            </a:r>
            <a:r>
              <a:rPr sz="36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terminal-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 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endParaRPr lang="en-US" sz="3600" spc="-1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354965" algn="l"/>
                <a:tab pos="355600" algn="l"/>
              </a:tabLst>
            </a:pPr>
            <a:endParaRPr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485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6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</a:t>
            </a:r>
            <a:r>
              <a:rPr sz="36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r>
              <a:rPr sz="3600" b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plate-</a:t>
            </a:r>
            <a:r>
              <a:rPr lang="en-US" sz="36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 sarcolemma of muscle </a:t>
            </a:r>
            <a:r>
              <a:rPr lang="en-US" sz="36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endParaRPr lang="en-US" sz="3600" spc="-1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485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600" b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Synaptic </a:t>
            </a:r>
            <a:r>
              <a:rPr sz="36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trough/ </a:t>
            </a:r>
            <a:r>
              <a:rPr sz="36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gutter</a:t>
            </a:r>
            <a:r>
              <a:rPr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 </a:t>
            </a: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 fiber due </a:t>
            </a:r>
            <a:r>
              <a:rPr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invagination </a:t>
            </a: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 terminal</a:t>
            </a:r>
            <a:endParaRPr lang="en-US" sz="3600" spc="-2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600" spc="-2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02806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600" b="1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Subneural</a:t>
            </a:r>
            <a:r>
              <a:rPr sz="3600" b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cleft-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numerous </a:t>
            </a:r>
            <a:r>
              <a:rPr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folds 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synaptic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endParaRPr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71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76200"/>
            <a:ext cx="9144000" cy="663322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6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Presynaptic </a:t>
            </a:r>
            <a:r>
              <a:rPr sz="36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membrane-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 </a:t>
            </a: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 </a:t>
            </a:r>
            <a:r>
              <a:rPr sz="36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ending</a:t>
            </a:r>
            <a:endParaRPr lang="en-US" sz="3600" spc="-5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8718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6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Postsynaptic membrane-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 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US" sz="36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n-US" sz="3600" spc="-1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8718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894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6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Synaptic </a:t>
            </a:r>
            <a:r>
              <a:rPr sz="36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cleft- 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presynaptic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endParaRPr lang="en-US" sz="3600" spc="-15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894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30543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 lamina- 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 spongy </a:t>
            </a:r>
            <a:r>
              <a:rPr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reticular  matrix </a:t>
            </a: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synaptic</a:t>
            </a:r>
            <a:r>
              <a:rPr sz="36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cleft</a:t>
            </a:r>
            <a:endParaRPr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51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91440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i="1" dirty="0" smtClean="0">
                <a:solidFill>
                  <a:srgbClr val="C00000"/>
                </a:solidFill>
                <a:latin typeface="Algerian" pitchFamily="82" charset="0"/>
              </a:rPr>
              <a:t>Mechanism </a:t>
            </a:r>
          </a:p>
          <a:p>
            <a:pPr algn="ctr">
              <a:buNone/>
            </a:pPr>
            <a:r>
              <a:rPr lang="en-US" sz="4800" b="1" i="1" dirty="0" smtClean="0">
                <a:solidFill>
                  <a:srgbClr val="C00000"/>
                </a:solidFill>
                <a:latin typeface="Algerian" pitchFamily="82" charset="0"/>
              </a:rPr>
              <a:t>of </a:t>
            </a:r>
          </a:p>
          <a:p>
            <a:pPr>
              <a:buNone/>
            </a:pPr>
            <a:r>
              <a:rPr lang="en-US" sz="4400" b="1" i="1" dirty="0" smtClean="0">
                <a:solidFill>
                  <a:srgbClr val="C00000"/>
                </a:solidFill>
                <a:latin typeface="Algerian" pitchFamily="82" charset="0"/>
              </a:rPr>
              <a:t>Neuromuscular  transmission</a:t>
            </a:r>
            <a:endParaRPr lang="en-US" sz="4400" b="1" i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6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63F163-C9A6-4200-B25A-452DA3DCA5A7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pic>
        <p:nvPicPr>
          <p:cNvPr id="10243" name="Picture 12" descr="Pictur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90600"/>
            <a:ext cx="9144000" cy="5637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1.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Action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potentials arriving at the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presynaptic 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terminal cause voltage-gated Ca</a:t>
            </a:r>
            <a:r>
              <a:rPr lang="en-US" sz="2400" baseline="30000" dirty="0">
                <a:latin typeface="Aharoni" pitchFamily="2" charset="-79"/>
                <a:cs typeface="Aharoni" pitchFamily="2" charset="-79"/>
              </a:rPr>
              <a:t>2+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channels to open.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44778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C1CF6F-420A-4D2E-AA74-BDB29EF16E7B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pic>
        <p:nvPicPr>
          <p:cNvPr id="11267" name="Picture 5" descr="Pictur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11365" t="2" r="15388" b="17024"/>
          <a:stretch>
            <a:fillRect/>
          </a:stretch>
        </p:blipFill>
        <p:spPr>
          <a:xfrm>
            <a:off x="92122" y="1981200"/>
            <a:ext cx="8915400" cy="445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915400" cy="14779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">
              <a:defRPr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2. Ca2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+ uptake into the terminal causes release of the neurotransmitter acetylcholine into synaptic cleft , which has been synthesized and stored into synaptic vesicles </a:t>
            </a:r>
          </a:p>
          <a:p>
            <a:pPr>
              <a:defRPr/>
            </a:pPr>
            <a:endParaRPr lang="ar-SA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29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6627540">
            <a:off x="-1148027" y="-1836515"/>
            <a:ext cx="9467059" cy="6631169"/>
          </a:xfrm>
          <a:custGeom>
            <a:avLst/>
            <a:gdLst>
              <a:gd name="connsiteX0" fmla="*/ 0 w 7668830"/>
              <a:gd name="connsiteY0" fmla="*/ 460568 h 5783195"/>
              <a:gd name="connsiteX1" fmla="*/ 5472753 w 7668830"/>
              <a:gd name="connsiteY1" fmla="*/ 173965 h 5783195"/>
              <a:gd name="connsiteX2" fmla="*/ 7615451 w 7668830"/>
              <a:gd name="connsiteY2" fmla="*/ 2794335 h 5783195"/>
              <a:gd name="connsiteX3" fmla="*/ 3534771 w 7668830"/>
              <a:gd name="connsiteY3" fmla="*/ 5783195 h 5783195"/>
              <a:gd name="connsiteX4" fmla="*/ 3534771 w 7668830"/>
              <a:gd name="connsiteY4" fmla="*/ 5783195 h 57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8830" h="5783195">
                <a:moveTo>
                  <a:pt x="0" y="460568"/>
                </a:moveTo>
                <a:cubicBezTo>
                  <a:pt x="2101755" y="122786"/>
                  <a:pt x="4203511" y="-214996"/>
                  <a:pt x="5472753" y="173965"/>
                </a:cubicBezTo>
                <a:cubicBezTo>
                  <a:pt x="6741995" y="562926"/>
                  <a:pt x="7938448" y="1859463"/>
                  <a:pt x="7615451" y="2794335"/>
                </a:cubicBezTo>
                <a:cubicBezTo>
                  <a:pt x="7292454" y="3729207"/>
                  <a:pt x="3534771" y="5783195"/>
                  <a:pt x="3534771" y="5783195"/>
                </a:cubicBezTo>
                <a:lnTo>
                  <a:pt x="3534771" y="57831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4320720" y="354570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Ach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Ach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762000" y="43218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Freeform 12"/>
          <p:cNvSpPr/>
          <p:nvPr/>
        </p:nvSpPr>
        <p:spPr>
          <a:xfrm>
            <a:off x="1610436" y="226880"/>
            <a:ext cx="542499" cy="168906"/>
          </a:xfrm>
          <a:custGeom>
            <a:avLst/>
            <a:gdLst>
              <a:gd name="connsiteX0" fmla="*/ 0 w 341195"/>
              <a:gd name="connsiteY0" fmla="*/ 59724 h 168906"/>
              <a:gd name="connsiteX1" fmla="*/ 68239 w 341195"/>
              <a:gd name="connsiteY1" fmla="*/ 5133 h 168906"/>
              <a:gd name="connsiteX2" fmla="*/ 13648 w 341195"/>
              <a:gd name="connsiteY2" fmla="*/ 155258 h 168906"/>
              <a:gd name="connsiteX3" fmla="*/ 54592 w 341195"/>
              <a:gd name="connsiteY3" fmla="*/ 168906 h 168906"/>
              <a:gd name="connsiteX4" fmla="*/ 245660 w 341195"/>
              <a:gd name="connsiteY4" fmla="*/ 141610 h 168906"/>
              <a:gd name="connsiteX5" fmla="*/ 259308 w 341195"/>
              <a:gd name="connsiteY5" fmla="*/ 73371 h 168906"/>
              <a:gd name="connsiteX6" fmla="*/ 272956 w 341195"/>
              <a:gd name="connsiteY6" fmla="*/ 32428 h 168906"/>
              <a:gd name="connsiteX7" fmla="*/ 313899 w 341195"/>
              <a:gd name="connsiteY7" fmla="*/ 18780 h 168906"/>
              <a:gd name="connsiteX8" fmla="*/ 327547 w 341195"/>
              <a:gd name="connsiteY8" fmla="*/ 59724 h 168906"/>
              <a:gd name="connsiteX9" fmla="*/ 341195 w 341195"/>
              <a:gd name="connsiteY9" fmla="*/ 155258 h 16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195" h="168906">
                <a:moveTo>
                  <a:pt x="0" y="59724"/>
                </a:moveTo>
                <a:cubicBezTo>
                  <a:pt x="22746" y="41527"/>
                  <a:pt x="50042" y="-17613"/>
                  <a:pt x="68239" y="5133"/>
                </a:cubicBezTo>
                <a:cubicBezTo>
                  <a:pt x="135454" y="89149"/>
                  <a:pt x="55950" y="127057"/>
                  <a:pt x="13648" y="155258"/>
                </a:cubicBezTo>
                <a:cubicBezTo>
                  <a:pt x="27296" y="159807"/>
                  <a:pt x="40206" y="168906"/>
                  <a:pt x="54592" y="168906"/>
                </a:cubicBezTo>
                <a:cubicBezTo>
                  <a:pt x="174194" y="168906"/>
                  <a:pt x="169888" y="166868"/>
                  <a:pt x="245660" y="141610"/>
                </a:cubicBezTo>
                <a:cubicBezTo>
                  <a:pt x="250209" y="118864"/>
                  <a:pt x="253682" y="95875"/>
                  <a:pt x="259308" y="73371"/>
                </a:cubicBezTo>
                <a:cubicBezTo>
                  <a:pt x="262797" y="59415"/>
                  <a:pt x="262784" y="42600"/>
                  <a:pt x="272956" y="32428"/>
                </a:cubicBezTo>
                <a:cubicBezTo>
                  <a:pt x="283128" y="22256"/>
                  <a:pt x="300251" y="23329"/>
                  <a:pt x="313899" y="18780"/>
                </a:cubicBezTo>
                <a:cubicBezTo>
                  <a:pt x="318448" y="32428"/>
                  <a:pt x="324726" y="45617"/>
                  <a:pt x="327547" y="59724"/>
                </a:cubicBezTo>
                <a:cubicBezTo>
                  <a:pt x="333856" y="91267"/>
                  <a:pt x="341195" y="155258"/>
                  <a:pt x="341195" y="155258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81685" y="376451"/>
            <a:ext cx="609600" cy="1751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65225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Vesicular Ach transporter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1305636" y="1061872"/>
            <a:ext cx="304800" cy="29855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96604" y="1295261"/>
            <a:ext cx="657936" cy="340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40625" y="1669436"/>
            <a:ext cx="19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Synapto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brevin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5424416" y="4572000"/>
            <a:ext cx="304800" cy="29855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747492" y="4756251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37996" y="4800185"/>
            <a:ext cx="133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Syntaxin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6848049" y="1143000"/>
            <a:ext cx="266700" cy="3329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7817609" y="1465717"/>
            <a:ext cx="1326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Choline uptake channels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14700" y="1321648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9" name="Freeform 28"/>
          <p:cNvSpPr/>
          <p:nvPr/>
        </p:nvSpPr>
        <p:spPr>
          <a:xfrm>
            <a:off x="4262650" y="1548599"/>
            <a:ext cx="542499" cy="168906"/>
          </a:xfrm>
          <a:custGeom>
            <a:avLst/>
            <a:gdLst>
              <a:gd name="connsiteX0" fmla="*/ 0 w 341195"/>
              <a:gd name="connsiteY0" fmla="*/ 59724 h 168906"/>
              <a:gd name="connsiteX1" fmla="*/ 68239 w 341195"/>
              <a:gd name="connsiteY1" fmla="*/ 5133 h 168906"/>
              <a:gd name="connsiteX2" fmla="*/ 13648 w 341195"/>
              <a:gd name="connsiteY2" fmla="*/ 155258 h 168906"/>
              <a:gd name="connsiteX3" fmla="*/ 54592 w 341195"/>
              <a:gd name="connsiteY3" fmla="*/ 168906 h 168906"/>
              <a:gd name="connsiteX4" fmla="*/ 245660 w 341195"/>
              <a:gd name="connsiteY4" fmla="*/ 141610 h 168906"/>
              <a:gd name="connsiteX5" fmla="*/ 259308 w 341195"/>
              <a:gd name="connsiteY5" fmla="*/ 73371 h 168906"/>
              <a:gd name="connsiteX6" fmla="*/ 272956 w 341195"/>
              <a:gd name="connsiteY6" fmla="*/ 32428 h 168906"/>
              <a:gd name="connsiteX7" fmla="*/ 313899 w 341195"/>
              <a:gd name="connsiteY7" fmla="*/ 18780 h 168906"/>
              <a:gd name="connsiteX8" fmla="*/ 327547 w 341195"/>
              <a:gd name="connsiteY8" fmla="*/ 59724 h 168906"/>
              <a:gd name="connsiteX9" fmla="*/ 341195 w 341195"/>
              <a:gd name="connsiteY9" fmla="*/ 155258 h 16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195" h="168906">
                <a:moveTo>
                  <a:pt x="0" y="59724"/>
                </a:moveTo>
                <a:cubicBezTo>
                  <a:pt x="22746" y="41527"/>
                  <a:pt x="50042" y="-17613"/>
                  <a:pt x="68239" y="5133"/>
                </a:cubicBezTo>
                <a:cubicBezTo>
                  <a:pt x="135454" y="89149"/>
                  <a:pt x="55950" y="127057"/>
                  <a:pt x="13648" y="155258"/>
                </a:cubicBezTo>
                <a:cubicBezTo>
                  <a:pt x="27296" y="159807"/>
                  <a:pt x="40206" y="168906"/>
                  <a:pt x="54592" y="168906"/>
                </a:cubicBezTo>
                <a:cubicBezTo>
                  <a:pt x="174194" y="168906"/>
                  <a:pt x="169888" y="166868"/>
                  <a:pt x="245660" y="141610"/>
                </a:cubicBezTo>
                <a:cubicBezTo>
                  <a:pt x="250209" y="118864"/>
                  <a:pt x="253682" y="95875"/>
                  <a:pt x="259308" y="73371"/>
                </a:cubicBezTo>
                <a:cubicBezTo>
                  <a:pt x="262797" y="59415"/>
                  <a:pt x="262784" y="42600"/>
                  <a:pt x="272956" y="32428"/>
                </a:cubicBezTo>
                <a:cubicBezTo>
                  <a:pt x="283128" y="22256"/>
                  <a:pt x="300251" y="23329"/>
                  <a:pt x="313899" y="18780"/>
                </a:cubicBezTo>
                <a:cubicBezTo>
                  <a:pt x="318448" y="32428"/>
                  <a:pt x="324726" y="45617"/>
                  <a:pt x="327547" y="59724"/>
                </a:cubicBezTo>
                <a:cubicBezTo>
                  <a:pt x="333856" y="91267"/>
                  <a:pt x="341195" y="155258"/>
                  <a:pt x="341195" y="155258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5-Point Star 29"/>
          <p:cNvSpPr/>
          <p:nvPr/>
        </p:nvSpPr>
        <p:spPr>
          <a:xfrm>
            <a:off x="3792940" y="2360614"/>
            <a:ext cx="304800" cy="29855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477000" y="1121249"/>
            <a:ext cx="897340" cy="468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66012" y="1548599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TextBox 40"/>
          <p:cNvSpPr txBox="1"/>
          <p:nvPr/>
        </p:nvSpPr>
        <p:spPr>
          <a:xfrm>
            <a:off x="5013344" y="43218"/>
            <a:ext cx="196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Mitochondria</a:t>
            </a:r>
          </a:p>
          <a:p>
            <a:endParaRPr lang="en-IN" sz="2000" b="1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67400" y="311333"/>
            <a:ext cx="0" cy="4397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85497" y="684519"/>
            <a:ext cx="176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Acetyl Co A</a:t>
            </a:r>
            <a:endParaRPr lang="en-IN" b="1" dirty="0"/>
          </a:p>
        </p:txBody>
      </p:sp>
      <p:sp>
        <p:nvSpPr>
          <p:cNvPr id="45" name="Oval 44"/>
          <p:cNvSpPr/>
          <p:nvPr/>
        </p:nvSpPr>
        <p:spPr>
          <a:xfrm>
            <a:off x="7474709" y="946103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/>
          <p:cNvSpPr txBox="1"/>
          <p:nvPr/>
        </p:nvSpPr>
        <p:spPr>
          <a:xfrm>
            <a:off x="5797187" y="1669436"/>
            <a:ext cx="93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choline</a:t>
            </a:r>
            <a:endParaRPr lang="en-IN" b="1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867400" y="1021585"/>
            <a:ext cx="129971" cy="702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562600" y="1309472"/>
            <a:ext cx="369785" cy="239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48333" y="1387978"/>
            <a:ext cx="685800" cy="175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892232" y="1408028"/>
            <a:ext cx="85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</a:t>
            </a:r>
            <a:endParaRPr lang="en-IN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5181600" y="4422275"/>
            <a:ext cx="443062" cy="29855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Curved Up Arrow 69"/>
          <p:cNvSpPr/>
          <p:nvPr/>
        </p:nvSpPr>
        <p:spPr>
          <a:xfrm rot="10609904">
            <a:off x="4543629" y="1211236"/>
            <a:ext cx="789067" cy="336926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060844" y="6447001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Oval 78"/>
          <p:cNvSpPr/>
          <p:nvPr/>
        </p:nvSpPr>
        <p:spPr>
          <a:xfrm>
            <a:off x="3407547" y="6359428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0" name="Oval 79"/>
          <p:cNvSpPr/>
          <p:nvPr/>
        </p:nvSpPr>
        <p:spPr>
          <a:xfrm>
            <a:off x="2895600" y="6359428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Oval 80"/>
          <p:cNvSpPr/>
          <p:nvPr/>
        </p:nvSpPr>
        <p:spPr>
          <a:xfrm>
            <a:off x="5145570" y="6372785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Oval 81"/>
          <p:cNvSpPr/>
          <p:nvPr/>
        </p:nvSpPr>
        <p:spPr>
          <a:xfrm>
            <a:off x="4731107" y="5562600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Oval 82"/>
          <p:cNvSpPr/>
          <p:nvPr/>
        </p:nvSpPr>
        <p:spPr>
          <a:xfrm>
            <a:off x="4837259" y="5855894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/>
          <p:cNvSpPr/>
          <p:nvPr/>
        </p:nvSpPr>
        <p:spPr>
          <a:xfrm>
            <a:off x="4690426" y="6059043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Flowchart: Stored Data 84"/>
          <p:cNvSpPr/>
          <p:nvPr/>
        </p:nvSpPr>
        <p:spPr>
          <a:xfrm rot="3606826">
            <a:off x="4175532" y="4950728"/>
            <a:ext cx="875946" cy="68621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Ach</a:t>
            </a:r>
            <a:endParaRPr lang="en-IN" dirty="0"/>
          </a:p>
        </p:txBody>
      </p:sp>
      <p:sp>
        <p:nvSpPr>
          <p:cNvPr id="86" name="Flowchart: Stored Data 85"/>
          <p:cNvSpPr/>
          <p:nvPr/>
        </p:nvSpPr>
        <p:spPr>
          <a:xfrm rot="8289215" flipV="1">
            <a:off x="1748512" y="5419956"/>
            <a:ext cx="875946" cy="64572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7" name="Block Arc 86"/>
          <p:cNvSpPr/>
          <p:nvPr/>
        </p:nvSpPr>
        <p:spPr>
          <a:xfrm rot="2144354">
            <a:off x="1748317" y="5053879"/>
            <a:ext cx="1114818" cy="1127503"/>
          </a:xfrm>
          <a:prstGeom prst="blockArc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</a:rPr>
              <a:t>clathrin</a:t>
            </a:r>
            <a:endParaRPr lang="en-IN" sz="2000" b="1" dirty="0">
              <a:ln w="18415" cmpd="sng">
                <a:noFill/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8" name="Flowchart: Stored Data 87"/>
          <p:cNvSpPr/>
          <p:nvPr/>
        </p:nvSpPr>
        <p:spPr>
          <a:xfrm rot="8289215" flipV="1">
            <a:off x="1320034" y="2498962"/>
            <a:ext cx="1450594" cy="92925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Empty vesicle</a:t>
            </a:r>
            <a:endParaRPr lang="en-IN" dirty="0"/>
          </a:p>
        </p:txBody>
      </p:sp>
      <p:sp>
        <p:nvSpPr>
          <p:cNvPr id="89" name="Block Arc 88"/>
          <p:cNvSpPr/>
          <p:nvPr/>
        </p:nvSpPr>
        <p:spPr>
          <a:xfrm rot="2144354">
            <a:off x="2850137" y="2901328"/>
            <a:ext cx="1114818" cy="1127503"/>
          </a:xfrm>
          <a:prstGeom prst="blockArc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</a:rPr>
              <a:t>clathrin</a:t>
            </a:r>
            <a:endParaRPr lang="en-IN" sz="2000" b="1" dirty="0">
              <a:ln w="18415" cmpd="sng">
                <a:noFill/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2305726" y="2338870"/>
            <a:ext cx="542499" cy="168906"/>
          </a:xfrm>
          <a:custGeom>
            <a:avLst/>
            <a:gdLst>
              <a:gd name="connsiteX0" fmla="*/ 0 w 341195"/>
              <a:gd name="connsiteY0" fmla="*/ 59724 h 168906"/>
              <a:gd name="connsiteX1" fmla="*/ 68239 w 341195"/>
              <a:gd name="connsiteY1" fmla="*/ 5133 h 168906"/>
              <a:gd name="connsiteX2" fmla="*/ 13648 w 341195"/>
              <a:gd name="connsiteY2" fmla="*/ 155258 h 168906"/>
              <a:gd name="connsiteX3" fmla="*/ 54592 w 341195"/>
              <a:gd name="connsiteY3" fmla="*/ 168906 h 168906"/>
              <a:gd name="connsiteX4" fmla="*/ 245660 w 341195"/>
              <a:gd name="connsiteY4" fmla="*/ 141610 h 168906"/>
              <a:gd name="connsiteX5" fmla="*/ 259308 w 341195"/>
              <a:gd name="connsiteY5" fmla="*/ 73371 h 168906"/>
              <a:gd name="connsiteX6" fmla="*/ 272956 w 341195"/>
              <a:gd name="connsiteY6" fmla="*/ 32428 h 168906"/>
              <a:gd name="connsiteX7" fmla="*/ 313899 w 341195"/>
              <a:gd name="connsiteY7" fmla="*/ 18780 h 168906"/>
              <a:gd name="connsiteX8" fmla="*/ 327547 w 341195"/>
              <a:gd name="connsiteY8" fmla="*/ 59724 h 168906"/>
              <a:gd name="connsiteX9" fmla="*/ 341195 w 341195"/>
              <a:gd name="connsiteY9" fmla="*/ 155258 h 16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195" h="168906">
                <a:moveTo>
                  <a:pt x="0" y="59724"/>
                </a:moveTo>
                <a:cubicBezTo>
                  <a:pt x="22746" y="41527"/>
                  <a:pt x="50042" y="-17613"/>
                  <a:pt x="68239" y="5133"/>
                </a:cubicBezTo>
                <a:cubicBezTo>
                  <a:pt x="135454" y="89149"/>
                  <a:pt x="55950" y="127057"/>
                  <a:pt x="13648" y="155258"/>
                </a:cubicBezTo>
                <a:cubicBezTo>
                  <a:pt x="27296" y="159807"/>
                  <a:pt x="40206" y="168906"/>
                  <a:pt x="54592" y="168906"/>
                </a:cubicBezTo>
                <a:cubicBezTo>
                  <a:pt x="174194" y="168906"/>
                  <a:pt x="169888" y="166868"/>
                  <a:pt x="245660" y="141610"/>
                </a:cubicBezTo>
                <a:cubicBezTo>
                  <a:pt x="250209" y="118864"/>
                  <a:pt x="253682" y="95875"/>
                  <a:pt x="259308" y="73371"/>
                </a:cubicBezTo>
                <a:cubicBezTo>
                  <a:pt x="262797" y="59415"/>
                  <a:pt x="262784" y="42600"/>
                  <a:pt x="272956" y="32428"/>
                </a:cubicBezTo>
                <a:cubicBezTo>
                  <a:pt x="283128" y="22256"/>
                  <a:pt x="300251" y="23329"/>
                  <a:pt x="313899" y="18780"/>
                </a:cubicBezTo>
                <a:cubicBezTo>
                  <a:pt x="318448" y="32428"/>
                  <a:pt x="324726" y="45617"/>
                  <a:pt x="327547" y="59724"/>
                </a:cubicBezTo>
                <a:cubicBezTo>
                  <a:pt x="333856" y="91267"/>
                  <a:pt x="341195" y="155258"/>
                  <a:pt x="341195" y="155258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5-Point Star 90"/>
          <p:cNvSpPr/>
          <p:nvPr/>
        </p:nvSpPr>
        <p:spPr>
          <a:xfrm>
            <a:off x="1524000" y="3154706"/>
            <a:ext cx="304800" cy="29855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2" name="TextBox 91"/>
          <p:cNvSpPr txBox="1"/>
          <p:nvPr/>
        </p:nvSpPr>
        <p:spPr>
          <a:xfrm rot="19777157">
            <a:off x="5855563" y="723259"/>
            <a:ext cx="2034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ACh</a:t>
            </a:r>
            <a:r>
              <a:rPr lang="en-US" sz="2000" b="1" dirty="0" smtClean="0">
                <a:solidFill>
                  <a:srgbClr val="FF0000"/>
                </a:solidFill>
              </a:rPr>
              <a:t> transferase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39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17" grpId="0" animBg="1"/>
      <p:bldP spid="21" grpId="0"/>
      <p:bldP spid="22" grpId="0" animBg="1"/>
      <p:bldP spid="24" grpId="0"/>
      <p:bldP spid="25" grpId="0" animBg="1"/>
      <p:bldP spid="27" grpId="0"/>
      <p:bldP spid="28" grpId="0" animBg="1"/>
      <p:bldP spid="29" grpId="0" animBg="1"/>
      <p:bldP spid="30" grpId="0" animBg="1"/>
      <p:bldP spid="36" grpId="0" animBg="1"/>
      <p:bldP spid="41" grpId="0"/>
      <p:bldP spid="44" grpId="0"/>
      <p:bldP spid="45" grpId="0" animBg="1"/>
      <p:bldP spid="48" grpId="0"/>
      <p:bldP spid="55" grpId="0"/>
      <p:bldP spid="56" grpId="0" animBg="1"/>
      <p:bldP spid="70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"/>
            <a:ext cx="8574088" cy="10668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3. Ach travels across the synaptic cleft to postsynaptic membrane which is also known as motor end plate.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2292" name="Picture 6" descr="Pictur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6507"/>
          <a:stretch>
            <a:fillRect/>
          </a:stretch>
        </p:blipFill>
        <p:spPr>
          <a:xfrm>
            <a:off x="76200" y="1371600"/>
            <a:ext cx="89916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933715-AF54-4481-A97A-CDC9B9F2EEDE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40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4. Ach binds with nicotinic cholinergic receptor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3C904F-1BA8-4198-AD96-468A27BD4043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pic>
        <p:nvPicPr>
          <p:cNvPr id="15363" name="Picture 5" descr="Picture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b="20740"/>
          <a:stretch>
            <a:fillRect/>
          </a:stretch>
        </p:blipFill>
        <p:spPr>
          <a:xfrm>
            <a:off x="152400" y="1371600"/>
            <a:ext cx="88392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595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Neuromuscular junction</a:t>
            </a:r>
            <a:br>
              <a:rPr lang="en-US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3600" dirty="0" smtClean="0"/>
              <a:t>(example of chemical synapse)</a:t>
            </a:r>
            <a:endParaRPr lang="en-US" dirty="0" smtClean="0"/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22AAE9-3C07-4CC4-88BB-0D9C065223A5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Neuromuscular junction :</a:t>
            </a:r>
            <a:r>
              <a:rPr lang="en-US" sz="2800" dirty="0" smtClean="0">
                <a:solidFill>
                  <a:schemeClr val="tx1"/>
                </a:solidFill>
              </a:rPr>
              <a:t> The synapse between motor neuron and muscle fiber is called the neuromuscular junction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Motor unit : </a:t>
            </a:r>
            <a:r>
              <a:rPr lang="en-US" sz="2800" dirty="0" smtClean="0">
                <a:solidFill>
                  <a:schemeClr val="tx1"/>
                </a:solidFill>
              </a:rPr>
              <a:t>single motor neuron and the muscle fibers it innervate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A5CD0F-B821-4A75-89AC-3D08620CA181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5181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Structure of Nicotinic cholinergic receptors: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15- 40 millions receptor or 10000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400" b="1" dirty="0"/>
              <a:t>μ</a:t>
            </a:r>
            <a:r>
              <a:rPr lang="en-IN" sz="2400" b="1" dirty="0" smtClean="0"/>
              <a:t>m</a:t>
            </a:r>
            <a:r>
              <a:rPr lang="en-IN" sz="2400" b="1" baseline="30000" dirty="0" smtClean="0"/>
              <a:t>2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large pore diameter (0.8nm)</a:t>
            </a:r>
            <a:endParaRPr lang="en-IN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Passage of Na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K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1026" name="Picture 2" descr="C:\Users\admin1\Desktop\image50.png"/>
          <p:cNvPicPr>
            <a:picLocks noChangeAspect="1" noChangeArrowheads="1"/>
          </p:cNvPicPr>
          <p:nvPr/>
        </p:nvPicPr>
        <p:blipFill>
          <a:blip r:embed="rId3">
            <a:lum bright="-22000" contrast="29000"/>
          </a:blip>
          <a:srcRect/>
          <a:stretch>
            <a:fillRect/>
          </a:stretch>
        </p:blipFill>
        <p:spPr bwMode="auto">
          <a:xfrm>
            <a:off x="76200" y="1752600"/>
            <a:ext cx="90678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788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A5CD0F-B821-4A75-89AC-3D08620CA181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304800"/>
            <a:ext cx="8991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6. Binding will  causes conformational change as central core of channels opens &amp; permeability of motor end plate to Na</a:t>
            </a:r>
            <a:r>
              <a:rPr lang="en-US" sz="2400" baseline="30000" dirty="0" smtClean="0">
                <a:latin typeface="Aharoni" pitchFamily="2" charset="-79"/>
                <a:cs typeface="Aharoni" pitchFamily="2" charset="-79"/>
              </a:rPr>
              <a:t>+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increases</a:t>
            </a:r>
          </a:p>
        </p:txBody>
      </p:sp>
      <p:pic>
        <p:nvPicPr>
          <p:cNvPr id="5" name="Picture 6" descr="Picture8"/>
          <p:cNvPicPr>
            <a:picLocks noChangeAspect="1" noChangeArrowheads="1"/>
          </p:cNvPicPr>
          <p:nvPr/>
        </p:nvPicPr>
        <p:blipFill>
          <a:blip r:embed="rId3"/>
          <a:srcRect t="59770" b="-5364"/>
          <a:stretch>
            <a:fillRect/>
          </a:stretch>
        </p:blipFill>
        <p:spPr>
          <a:xfrm>
            <a:off x="152400" y="2209800"/>
            <a:ext cx="8839200" cy="4267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092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F39244-1AEB-4E74-96AF-9EF68F617144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457200"/>
            <a:ext cx="8839200" cy="571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7. When Ach triggers opening of these channels which cause more Na</a:t>
            </a:r>
            <a:r>
              <a:rPr lang="en-US" sz="2400" baseline="30000" dirty="0" smtClean="0">
                <a:latin typeface="Aharoni" pitchFamily="2" charset="-79"/>
                <a:cs typeface="Aharoni" pitchFamily="2" charset="-79"/>
              </a:rPr>
              <a:t>+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moves inwards than K</a:t>
            </a:r>
            <a:r>
              <a:rPr lang="en-US" sz="2400" baseline="30000" dirty="0" smtClean="0">
                <a:latin typeface="Aharoni" pitchFamily="2" charset="-79"/>
                <a:cs typeface="Aharoni" pitchFamily="2" charset="-79"/>
              </a:rPr>
              <a:t>+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out wards, depolarizing the end plate. this potential change is called end plate potential (EPP).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180" y="3657600"/>
            <a:ext cx="840302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End plate potential </a:t>
            </a:r>
            <a:endParaRPr lang="en-US" sz="2000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94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6180" y="-76200"/>
            <a:ext cx="840302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End plate potential </a:t>
            </a:r>
            <a:endParaRPr lang="en-US" sz="2000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32D093-B7CE-43BA-B821-AB94A53E8B06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609600"/>
            <a:ext cx="9144000" cy="6248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quanta (packets) of Ach are released randomly from nerve cell at rest, each producing smallest possible change in membrane potential of motor end plate,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MINIATURE EPP.</a:t>
            </a:r>
          </a:p>
          <a:p>
            <a:pPr algn="just" eaLnBrk="1" hangingPunct="1">
              <a:lnSpc>
                <a:spcPct val="110000"/>
              </a:lnSpc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nerve impulse reaches at the ending, the number of quanta release increases by several folds (60-200 vesicles) and result in large EPP. </a:t>
            </a:r>
          </a:p>
          <a:p>
            <a:pPr algn="just" eaLnBrk="1" hangingPunct="1">
              <a:lnSpc>
                <a:spcPct val="110000"/>
              </a:lnSpc>
              <a:buNone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 is not an action potential but it is simply depolarization of specialized motor end plate</a:t>
            </a:r>
          </a:p>
          <a:p>
            <a:pPr algn="just">
              <a:lnSpc>
                <a:spcPct val="110000"/>
              </a:lnSpc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  than spread by local current to adjacent muscle fibers which are depolarized to threshold &amp; fire action potential</a:t>
            </a:r>
          </a:p>
          <a:p>
            <a:pPr algn="just" eaLnBrk="1" hangingPunct="1">
              <a:lnSpc>
                <a:spcPct val="110000"/>
              </a:lnSpc>
              <a:buNone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48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58045" y="1524000"/>
            <a:ext cx="8805333" cy="5143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From MEPP to EPP </a:t>
            </a:r>
            <a:br>
              <a:rPr lang="en-U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&amp; </a:t>
            </a:r>
            <a:br>
              <a:rPr lang="en-U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EPP to Action Potential</a:t>
            </a:r>
            <a:endParaRPr lang="en-US" sz="3200" b="1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35467" y="4191001"/>
            <a:ext cx="2137834" cy="2216150"/>
            <a:chOff x="96" y="2640"/>
            <a:chExt cx="1515" cy="1396"/>
          </a:xfrm>
        </p:grpSpPr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>
              <a:off x="128" y="3456"/>
              <a:ext cx="1483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Miniature EPP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(spontaneous, 1 vesicle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aka 1 quantum)</a:t>
              </a:r>
            </a:p>
          </p:txBody>
        </p:sp>
        <p:sp>
          <p:nvSpPr>
            <p:cNvPr id="139279" name="Line 15"/>
            <p:cNvSpPr>
              <a:spLocks noChangeShapeType="1"/>
            </p:cNvSpPr>
            <p:nvPr/>
          </p:nvSpPr>
          <p:spPr bwMode="auto">
            <a:xfrm>
              <a:off x="608" y="2688"/>
              <a:ext cx="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9280" name="Text Box 16"/>
            <p:cNvSpPr txBox="1">
              <a:spLocks noChangeArrowheads="1"/>
            </p:cNvSpPr>
            <p:nvPr/>
          </p:nvSpPr>
          <p:spPr bwMode="auto">
            <a:xfrm>
              <a:off x="96" y="2640"/>
              <a:ext cx="345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Vm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0.5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mV</a:t>
              </a:r>
            </a:p>
          </p:txBody>
        </p:sp>
        <p:sp>
          <p:nvSpPr>
            <p:cNvPr id="139283" name="Freeform 19"/>
            <p:cNvSpPr>
              <a:spLocks/>
            </p:cNvSpPr>
            <p:nvPr/>
          </p:nvSpPr>
          <p:spPr bwMode="auto">
            <a:xfrm>
              <a:off x="768" y="2976"/>
              <a:ext cx="828" cy="2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04" y="168"/>
                </a:cxn>
                <a:cxn ang="0">
                  <a:pos x="294" y="0"/>
                </a:cxn>
                <a:cxn ang="0">
                  <a:pos x="504" y="162"/>
                </a:cxn>
                <a:cxn ang="0">
                  <a:pos x="828" y="180"/>
                </a:cxn>
              </a:cxnLst>
              <a:rect l="0" t="0" r="r" b="b"/>
              <a:pathLst>
                <a:path w="828" h="200">
                  <a:moveTo>
                    <a:pt x="0" y="192"/>
                  </a:moveTo>
                  <a:cubicBezTo>
                    <a:pt x="34" y="188"/>
                    <a:pt x="155" y="200"/>
                    <a:pt x="204" y="168"/>
                  </a:cubicBezTo>
                  <a:cubicBezTo>
                    <a:pt x="253" y="136"/>
                    <a:pt x="244" y="1"/>
                    <a:pt x="294" y="0"/>
                  </a:cubicBezTo>
                  <a:cubicBezTo>
                    <a:pt x="349" y="1"/>
                    <a:pt x="417" y="130"/>
                    <a:pt x="504" y="162"/>
                  </a:cubicBezTo>
                  <a:cubicBezTo>
                    <a:pt x="593" y="192"/>
                    <a:pt x="761" y="176"/>
                    <a:pt x="828" y="18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844801" y="4191000"/>
            <a:ext cx="2390422" cy="2016125"/>
            <a:chOff x="2016" y="2640"/>
            <a:chExt cx="1694" cy="1270"/>
          </a:xfrm>
        </p:grpSpPr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>
              <a:off x="2199" y="3504"/>
              <a:ext cx="1484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EPP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(evoked, ~200 quanta)</a:t>
              </a:r>
            </a:p>
          </p:txBody>
        </p:sp>
        <p:sp>
          <p:nvSpPr>
            <p:cNvPr id="139281" name="Line 17"/>
            <p:cNvSpPr>
              <a:spLocks noChangeShapeType="1"/>
            </p:cNvSpPr>
            <p:nvPr/>
          </p:nvSpPr>
          <p:spPr bwMode="auto">
            <a:xfrm>
              <a:off x="2528" y="2688"/>
              <a:ext cx="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2016" y="2640"/>
              <a:ext cx="345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Vm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5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mV</a:t>
              </a:r>
            </a:p>
          </p:txBody>
        </p:sp>
        <p:sp>
          <p:nvSpPr>
            <p:cNvPr id="139284" name="Freeform 20"/>
            <p:cNvSpPr>
              <a:spLocks/>
            </p:cNvSpPr>
            <p:nvPr/>
          </p:nvSpPr>
          <p:spPr bwMode="auto">
            <a:xfrm>
              <a:off x="2772" y="2640"/>
              <a:ext cx="828" cy="53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04" y="168"/>
                </a:cxn>
                <a:cxn ang="0">
                  <a:pos x="294" y="0"/>
                </a:cxn>
                <a:cxn ang="0">
                  <a:pos x="504" y="162"/>
                </a:cxn>
                <a:cxn ang="0">
                  <a:pos x="828" y="180"/>
                </a:cxn>
              </a:cxnLst>
              <a:rect l="0" t="0" r="r" b="b"/>
              <a:pathLst>
                <a:path w="828" h="200">
                  <a:moveTo>
                    <a:pt x="0" y="192"/>
                  </a:moveTo>
                  <a:cubicBezTo>
                    <a:pt x="34" y="188"/>
                    <a:pt x="155" y="200"/>
                    <a:pt x="204" y="168"/>
                  </a:cubicBezTo>
                  <a:cubicBezTo>
                    <a:pt x="253" y="136"/>
                    <a:pt x="244" y="1"/>
                    <a:pt x="294" y="0"/>
                  </a:cubicBezTo>
                  <a:cubicBezTo>
                    <a:pt x="349" y="1"/>
                    <a:pt x="417" y="130"/>
                    <a:pt x="504" y="162"/>
                  </a:cubicBezTo>
                  <a:cubicBezTo>
                    <a:pt x="593" y="192"/>
                    <a:pt x="761" y="176"/>
                    <a:pt x="828" y="18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9298" name="Line 34"/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9300" name="Text Box 36"/>
            <p:cNvSpPr txBox="1">
              <a:spLocks noChangeArrowheads="1"/>
            </p:cNvSpPr>
            <p:nvPr/>
          </p:nvSpPr>
          <p:spPr bwMode="auto">
            <a:xfrm>
              <a:off x="3024" y="3168"/>
              <a:ext cx="686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Stimulate</a:t>
              </a:r>
            </a:p>
            <a:p>
              <a:r>
                <a:rPr lang="en-US" sz="1800" dirty="0">
                  <a:solidFill>
                    <a:srgbClr val="FF0000"/>
                  </a:solidFill>
                </a:rPr>
                <a:t> nerve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960532" y="2109788"/>
            <a:ext cx="2819400" cy="4370387"/>
            <a:chOff x="4224" y="1329"/>
            <a:chExt cx="1998" cy="2753"/>
          </a:xfrm>
        </p:grpSpPr>
        <p:sp>
          <p:nvSpPr>
            <p:cNvPr id="139278" name="Text Box 14"/>
            <p:cNvSpPr txBox="1">
              <a:spLocks noChangeArrowheads="1"/>
            </p:cNvSpPr>
            <p:nvPr/>
          </p:nvSpPr>
          <p:spPr bwMode="auto">
            <a:xfrm>
              <a:off x="4332" y="3502"/>
              <a:ext cx="1583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EPP brings membrane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to threshold and initiates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action potential</a:t>
              </a:r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4224" y="1329"/>
              <a:ext cx="1998" cy="2127"/>
              <a:chOff x="4224" y="1329"/>
              <a:chExt cx="1998" cy="2127"/>
            </a:xfrm>
          </p:grpSpPr>
          <p:sp>
            <p:nvSpPr>
              <p:cNvPr id="139286" name="Line 22"/>
              <p:cNvSpPr>
                <a:spLocks noChangeShapeType="1"/>
              </p:cNvSpPr>
              <p:nvPr/>
            </p:nvSpPr>
            <p:spPr bwMode="auto">
              <a:xfrm>
                <a:off x="4736" y="268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39287" name="Text Box 23"/>
              <p:cNvSpPr txBox="1">
                <a:spLocks noChangeArrowheads="1"/>
              </p:cNvSpPr>
              <p:nvPr/>
            </p:nvSpPr>
            <p:spPr bwMode="auto">
              <a:xfrm>
                <a:off x="4224" y="2640"/>
                <a:ext cx="345" cy="5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Vm</a:t>
                </a:r>
              </a:p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5</a:t>
                </a:r>
              </a:p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mV</a:t>
                </a:r>
              </a:p>
            </p:txBody>
          </p:sp>
          <p:sp>
            <p:nvSpPr>
              <p:cNvPr id="139288" name="Freeform 24"/>
              <p:cNvSpPr>
                <a:spLocks/>
              </p:cNvSpPr>
              <p:nvPr/>
            </p:nvSpPr>
            <p:spPr bwMode="auto">
              <a:xfrm>
                <a:off x="4848" y="1329"/>
                <a:ext cx="1374" cy="2109"/>
              </a:xfrm>
              <a:custGeom>
                <a:avLst/>
                <a:gdLst/>
                <a:ahLst/>
                <a:cxnLst>
                  <a:cxn ang="0">
                    <a:pos x="0" y="1833"/>
                  </a:cxn>
                  <a:cxn ang="0">
                    <a:pos x="222" y="1827"/>
                  </a:cxn>
                  <a:cxn ang="0">
                    <a:pos x="368" y="1439"/>
                  </a:cxn>
                  <a:cxn ang="0">
                    <a:pos x="546" y="63"/>
                  </a:cxn>
                  <a:cxn ang="0">
                    <a:pos x="942" y="1815"/>
                  </a:cxn>
                  <a:cxn ang="0">
                    <a:pos x="1374" y="1827"/>
                  </a:cxn>
                </a:cxnLst>
                <a:rect l="0" t="0" r="r" b="b"/>
                <a:pathLst>
                  <a:path w="1374" h="2109">
                    <a:moveTo>
                      <a:pt x="0" y="1833"/>
                    </a:moveTo>
                    <a:cubicBezTo>
                      <a:pt x="37" y="1832"/>
                      <a:pt x="161" y="1893"/>
                      <a:pt x="222" y="1827"/>
                    </a:cubicBezTo>
                    <a:cubicBezTo>
                      <a:pt x="283" y="1761"/>
                      <a:pt x="256" y="1487"/>
                      <a:pt x="368" y="1439"/>
                    </a:cubicBezTo>
                    <a:cubicBezTo>
                      <a:pt x="480" y="1391"/>
                      <a:pt x="450" y="0"/>
                      <a:pt x="546" y="63"/>
                    </a:cubicBezTo>
                    <a:cubicBezTo>
                      <a:pt x="642" y="126"/>
                      <a:pt x="804" y="1521"/>
                      <a:pt x="942" y="1815"/>
                    </a:cubicBezTo>
                    <a:cubicBezTo>
                      <a:pt x="1080" y="2109"/>
                      <a:pt x="1284" y="1825"/>
                      <a:pt x="1374" y="1827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39294" name="Freeform 30"/>
              <p:cNvSpPr>
                <a:spLocks/>
              </p:cNvSpPr>
              <p:nvPr/>
            </p:nvSpPr>
            <p:spPr bwMode="auto">
              <a:xfrm>
                <a:off x="4902" y="2736"/>
                <a:ext cx="828" cy="45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04" y="168"/>
                  </a:cxn>
                  <a:cxn ang="0">
                    <a:pos x="294" y="0"/>
                  </a:cxn>
                  <a:cxn ang="0">
                    <a:pos x="504" y="162"/>
                  </a:cxn>
                  <a:cxn ang="0">
                    <a:pos x="828" y="180"/>
                  </a:cxn>
                </a:cxnLst>
                <a:rect l="0" t="0" r="r" b="b"/>
                <a:pathLst>
                  <a:path w="828" h="200">
                    <a:moveTo>
                      <a:pt x="0" y="192"/>
                    </a:moveTo>
                    <a:cubicBezTo>
                      <a:pt x="34" y="188"/>
                      <a:pt x="155" y="200"/>
                      <a:pt x="204" y="168"/>
                    </a:cubicBezTo>
                    <a:cubicBezTo>
                      <a:pt x="253" y="136"/>
                      <a:pt x="244" y="1"/>
                      <a:pt x="294" y="0"/>
                    </a:cubicBezTo>
                    <a:cubicBezTo>
                      <a:pt x="349" y="1"/>
                      <a:pt x="417" y="130"/>
                      <a:pt x="504" y="162"/>
                    </a:cubicBezTo>
                    <a:cubicBezTo>
                      <a:pt x="593" y="192"/>
                      <a:pt x="761" y="176"/>
                      <a:pt x="828" y="18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39301" name="Line 37"/>
              <p:cNvSpPr>
                <a:spLocks noChangeShapeType="1"/>
              </p:cNvSpPr>
              <p:nvPr/>
            </p:nvSpPr>
            <p:spPr bwMode="auto">
              <a:xfrm flipV="1">
                <a:off x="5046" y="32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</p:grpSp>
      <p:sp>
        <p:nvSpPr>
          <p:cNvPr id="139302" name="Text Box 38"/>
          <p:cNvSpPr txBox="1">
            <a:spLocks noChangeArrowheads="1"/>
          </p:cNvSpPr>
          <p:nvPr/>
        </p:nvSpPr>
        <p:spPr bwMode="auto">
          <a:xfrm>
            <a:off x="7188200" y="5029201"/>
            <a:ext cx="96853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Stimulate</a:t>
            </a:r>
          </a:p>
          <a:p>
            <a:r>
              <a:rPr lang="en-US" sz="1800">
                <a:solidFill>
                  <a:srgbClr val="FF0000"/>
                </a:solidFill>
              </a:rPr>
              <a:t> nerve</a:t>
            </a:r>
          </a:p>
        </p:txBody>
      </p:sp>
    </p:spTree>
    <p:extLst>
      <p:ext uri="{BB962C8B-B14F-4D97-AF65-F5344CB8AC3E}">
        <p14:creationId xmlns:p14="http://schemas.microsoft.com/office/powerpoint/2010/main" val="1513352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8.Acetyl cholinesterase ends Ach activity at NM junction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9951AC-0032-43EF-ADAA-87C92319615D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371601"/>
            <a:ext cx="8802688" cy="5181600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 cell electrical response is turned off by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acetylcholinestrase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which degrade Ach to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choline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acetate</a:t>
            </a:r>
          </a:p>
          <a:p>
            <a:pPr algn="just" eaLnBrk="1" hangingPunct="1"/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50% of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choline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returned to the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presynaptic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terminal by Na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choline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 to be reused for Ach synthesis.</a:t>
            </a:r>
          </a:p>
          <a:p>
            <a:pPr algn="just" eaLnBrk="1" hangingPunct="1"/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muscle fiber can relax ,if sustained contraction is needed for the desired movement another motor neuron AP leads to release of more Ach</a:t>
            </a:r>
          </a:p>
        </p:txBody>
      </p:sp>
    </p:spTree>
    <p:extLst>
      <p:ext uri="{BB962C8B-B14F-4D97-AF65-F5344CB8AC3E}">
        <p14:creationId xmlns:p14="http://schemas.microsoft.com/office/powerpoint/2010/main" val="1018200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497" y="461594"/>
            <a:ext cx="6526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Destruction </a:t>
            </a:r>
            <a:r>
              <a:rPr dirty="0"/>
              <a:t>of </a:t>
            </a:r>
            <a:r>
              <a:rPr spc="-5" dirty="0"/>
              <a:t>acetyl</a:t>
            </a:r>
            <a:r>
              <a:rPr spc="-60" dirty="0"/>
              <a:t> </a:t>
            </a:r>
            <a:r>
              <a:rPr dirty="0"/>
              <a:t>choline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0"/>
            <a:ext cx="9144000" cy="685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004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D3C7C1-080A-4C7C-BB3C-1C84157F3760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pic>
        <p:nvPicPr>
          <p:cNvPr id="9220" name="Picture1" descr="07f05a"/>
          <p:cNvPicPr preferRelativeResize="0"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7000" contrast="42000"/>
          </a:blip>
          <a:srcRect/>
          <a:stretch>
            <a:fillRect/>
          </a:stretch>
        </p:blipFill>
        <p:spPr>
          <a:xfrm>
            <a:off x="41275" y="11113"/>
            <a:ext cx="9028113" cy="6770687"/>
          </a:xfrm>
          <a:noFill/>
        </p:spPr>
      </p:pic>
      <p:sp>
        <p:nvSpPr>
          <p:cNvPr id="5" name="Oval 4"/>
          <p:cNvSpPr/>
          <p:nvPr/>
        </p:nvSpPr>
        <p:spPr>
          <a:xfrm>
            <a:off x="5791200" y="8382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6047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6172200" cy="197004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Effect of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different type of substances on </a:t>
            </a:r>
            <a:r>
              <a:rPr lang="en-US" sz="3600" dirty="0" smtClean="0"/>
              <a:t>NMJ</a:t>
            </a:r>
            <a:endParaRPr lang="en-IN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4495800"/>
            <a:ext cx="8229601" cy="98538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Blocker and stimulators at neuromuscular junction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69EB954A-6FF7-487D-81A6-0928E01C0B4C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5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Blocker of NMJ</a:t>
            </a:r>
            <a:endParaRPr lang="en-IN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724400"/>
            <a:ext cx="8229601" cy="75678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Presynaptic and postsynaptic blockers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29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98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C5E6FD-B35C-4B34-BA90-BF7B8975EAEC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pic>
        <p:nvPicPr>
          <p:cNvPr id="7172" name="Picture1" descr="07f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46262"/>
          <a:stretch>
            <a:fillRect/>
          </a:stretch>
        </p:blipFill>
        <p:spPr>
          <a:xfrm>
            <a:off x="265112" y="228600"/>
            <a:ext cx="8650287" cy="6445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579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Presynaptic blockers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943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Botulinum toxin</a:t>
            </a:r>
            <a:r>
              <a:rPr lang="en-US" dirty="0" smtClean="0">
                <a:solidFill>
                  <a:schemeClr val="tx1"/>
                </a:solidFill>
              </a:rPr>
              <a:t>: inactivate </a:t>
            </a:r>
            <a:r>
              <a:rPr lang="en-US" dirty="0" err="1" smtClean="0">
                <a:solidFill>
                  <a:schemeClr val="tx1"/>
                </a:solidFill>
              </a:rPr>
              <a:t>Synapto-brevin</a:t>
            </a:r>
            <a:r>
              <a:rPr lang="en-US" dirty="0" smtClean="0">
                <a:solidFill>
                  <a:schemeClr val="tx1"/>
                </a:solidFill>
              </a:rPr>
              <a:t> 			     and </a:t>
            </a:r>
            <a:r>
              <a:rPr lang="en-US" dirty="0" err="1" smtClean="0">
                <a:solidFill>
                  <a:schemeClr val="tx1"/>
                </a:solidFill>
              </a:rPr>
              <a:t>syntaxin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Floppy baby syndrome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Cosmetic use: Botox treatment (Therapeutic dose)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      i.e. &lt; 2- 3µg</a:t>
            </a:r>
          </a:p>
          <a:p>
            <a:r>
              <a:rPr lang="en-IN" dirty="0">
                <a:solidFill>
                  <a:schemeClr val="tx1"/>
                </a:solidFill>
              </a:rPr>
              <a:t>Death is due to reparatory </a:t>
            </a:r>
            <a:r>
              <a:rPr lang="en-IN" dirty="0" smtClean="0">
                <a:solidFill>
                  <a:schemeClr val="tx1"/>
                </a:solidFill>
              </a:rPr>
              <a:t>failure </a:t>
            </a:r>
            <a:r>
              <a:rPr lang="en-IN" dirty="0">
                <a:solidFill>
                  <a:schemeClr val="tx1"/>
                </a:solidFill>
              </a:rPr>
              <a:t>caused </a:t>
            </a:r>
            <a:r>
              <a:rPr lang="en-IN" dirty="0" smtClean="0">
                <a:solidFill>
                  <a:schemeClr val="tx1"/>
                </a:solidFill>
              </a:rPr>
              <a:t>by inability </a:t>
            </a:r>
            <a:r>
              <a:rPr lang="en-IN" dirty="0">
                <a:solidFill>
                  <a:schemeClr val="tx1"/>
                </a:solidFill>
              </a:rPr>
              <a:t>to contract </a:t>
            </a:r>
            <a:r>
              <a:rPr lang="en-IN" dirty="0" smtClean="0">
                <a:solidFill>
                  <a:schemeClr val="tx1"/>
                </a:solidFill>
              </a:rPr>
              <a:t>diaphragm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Hemicholinium</a:t>
            </a:r>
            <a:r>
              <a:rPr lang="en-US" dirty="0" smtClean="0">
                <a:solidFill>
                  <a:schemeClr val="tx1"/>
                </a:solidFill>
              </a:rPr>
              <a:t>: inhibit choline uptake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Vesamicole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99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6627540">
            <a:off x="-1148027" y="-1836515"/>
            <a:ext cx="9467059" cy="6631169"/>
          </a:xfrm>
          <a:custGeom>
            <a:avLst/>
            <a:gdLst>
              <a:gd name="connsiteX0" fmla="*/ 0 w 7668830"/>
              <a:gd name="connsiteY0" fmla="*/ 460568 h 5783195"/>
              <a:gd name="connsiteX1" fmla="*/ 5472753 w 7668830"/>
              <a:gd name="connsiteY1" fmla="*/ 173965 h 5783195"/>
              <a:gd name="connsiteX2" fmla="*/ 7615451 w 7668830"/>
              <a:gd name="connsiteY2" fmla="*/ 2794335 h 5783195"/>
              <a:gd name="connsiteX3" fmla="*/ 3534771 w 7668830"/>
              <a:gd name="connsiteY3" fmla="*/ 5783195 h 5783195"/>
              <a:gd name="connsiteX4" fmla="*/ 3534771 w 7668830"/>
              <a:gd name="connsiteY4" fmla="*/ 5783195 h 57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8830" h="5783195">
                <a:moveTo>
                  <a:pt x="0" y="460568"/>
                </a:moveTo>
                <a:cubicBezTo>
                  <a:pt x="2101755" y="122786"/>
                  <a:pt x="4203511" y="-214996"/>
                  <a:pt x="5472753" y="173965"/>
                </a:cubicBezTo>
                <a:cubicBezTo>
                  <a:pt x="6741995" y="562926"/>
                  <a:pt x="7938448" y="1859463"/>
                  <a:pt x="7615451" y="2794335"/>
                </a:cubicBezTo>
                <a:cubicBezTo>
                  <a:pt x="7292454" y="3729207"/>
                  <a:pt x="3534771" y="5783195"/>
                  <a:pt x="3534771" y="5783195"/>
                </a:cubicBezTo>
                <a:lnTo>
                  <a:pt x="3534771" y="57831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4320720" y="354570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43218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Freeform 12"/>
          <p:cNvSpPr/>
          <p:nvPr/>
        </p:nvSpPr>
        <p:spPr>
          <a:xfrm>
            <a:off x="1610436" y="226880"/>
            <a:ext cx="542499" cy="168906"/>
          </a:xfrm>
          <a:custGeom>
            <a:avLst/>
            <a:gdLst>
              <a:gd name="connsiteX0" fmla="*/ 0 w 341195"/>
              <a:gd name="connsiteY0" fmla="*/ 59724 h 168906"/>
              <a:gd name="connsiteX1" fmla="*/ 68239 w 341195"/>
              <a:gd name="connsiteY1" fmla="*/ 5133 h 168906"/>
              <a:gd name="connsiteX2" fmla="*/ 13648 w 341195"/>
              <a:gd name="connsiteY2" fmla="*/ 155258 h 168906"/>
              <a:gd name="connsiteX3" fmla="*/ 54592 w 341195"/>
              <a:gd name="connsiteY3" fmla="*/ 168906 h 168906"/>
              <a:gd name="connsiteX4" fmla="*/ 245660 w 341195"/>
              <a:gd name="connsiteY4" fmla="*/ 141610 h 168906"/>
              <a:gd name="connsiteX5" fmla="*/ 259308 w 341195"/>
              <a:gd name="connsiteY5" fmla="*/ 73371 h 168906"/>
              <a:gd name="connsiteX6" fmla="*/ 272956 w 341195"/>
              <a:gd name="connsiteY6" fmla="*/ 32428 h 168906"/>
              <a:gd name="connsiteX7" fmla="*/ 313899 w 341195"/>
              <a:gd name="connsiteY7" fmla="*/ 18780 h 168906"/>
              <a:gd name="connsiteX8" fmla="*/ 327547 w 341195"/>
              <a:gd name="connsiteY8" fmla="*/ 59724 h 168906"/>
              <a:gd name="connsiteX9" fmla="*/ 341195 w 341195"/>
              <a:gd name="connsiteY9" fmla="*/ 155258 h 16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195" h="168906">
                <a:moveTo>
                  <a:pt x="0" y="59724"/>
                </a:moveTo>
                <a:cubicBezTo>
                  <a:pt x="22746" y="41527"/>
                  <a:pt x="50042" y="-17613"/>
                  <a:pt x="68239" y="5133"/>
                </a:cubicBezTo>
                <a:cubicBezTo>
                  <a:pt x="135454" y="89149"/>
                  <a:pt x="55950" y="127057"/>
                  <a:pt x="13648" y="155258"/>
                </a:cubicBezTo>
                <a:cubicBezTo>
                  <a:pt x="27296" y="159807"/>
                  <a:pt x="40206" y="168906"/>
                  <a:pt x="54592" y="168906"/>
                </a:cubicBezTo>
                <a:cubicBezTo>
                  <a:pt x="174194" y="168906"/>
                  <a:pt x="169888" y="166868"/>
                  <a:pt x="245660" y="141610"/>
                </a:cubicBezTo>
                <a:cubicBezTo>
                  <a:pt x="250209" y="118864"/>
                  <a:pt x="253682" y="95875"/>
                  <a:pt x="259308" y="73371"/>
                </a:cubicBezTo>
                <a:cubicBezTo>
                  <a:pt x="262797" y="59415"/>
                  <a:pt x="262784" y="42600"/>
                  <a:pt x="272956" y="32428"/>
                </a:cubicBezTo>
                <a:cubicBezTo>
                  <a:pt x="283128" y="22256"/>
                  <a:pt x="300251" y="23329"/>
                  <a:pt x="313899" y="18780"/>
                </a:cubicBezTo>
                <a:cubicBezTo>
                  <a:pt x="318448" y="32428"/>
                  <a:pt x="324726" y="45617"/>
                  <a:pt x="327547" y="59724"/>
                </a:cubicBezTo>
                <a:cubicBezTo>
                  <a:pt x="333856" y="91267"/>
                  <a:pt x="341195" y="155258"/>
                  <a:pt x="341195" y="155258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81685" y="376451"/>
            <a:ext cx="609600" cy="1751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65225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Vesicular Ach transporter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1305636" y="1061872"/>
            <a:ext cx="304800" cy="29855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96604" y="1295261"/>
            <a:ext cx="657936" cy="340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40625" y="1669436"/>
            <a:ext cx="19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Synapto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brevin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5424416" y="4572000"/>
            <a:ext cx="304800" cy="29855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747492" y="4756251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37996" y="4800185"/>
            <a:ext cx="133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Syntaxin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6848049" y="1143000"/>
            <a:ext cx="266700" cy="3329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7817609" y="1465717"/>
            <a:ext cx="1326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Choline uptake channels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14700" y="1321648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9" name="Freeform 28"/>
          <p:cNvSpPr/>
          <p:nvPr/>
        </p:nvSpPr>
        <p:spPr>
          <a:xfrm>
            <a:off x="4262650" y="1548599"/>
            <a:ext cx="542499" cy="168906"/>
          </a:xfrm>
          <a:custGeom>
            <a:avLst/>
            <a:gdLst>
              <a:gd name="connsiteX0" fmla="*/ 0 w 341195"/>
              <a:gd name="connsiteY0" fmla="*/ 59724 h 168906"/>
              <a:gd name="connsiteX1" fmla="*/ 68239 w 341195"/>
              <a:gd name="connsiteY1" fmla="*/ 5133 h 168906"/>
              <a:gd name="connsiteX2" fmla="*/ 13648 w 341195"/>
              <a:gd name="connsiteY2" fmla="*/ 155258 h 168906"/>
              <a:gd name="connsiteX3" fmla="*/ 54592 w 341195"/>
              <a:gd name="connsiteY3" fmla="*/ 168906 h 168906"/>
              <a:gd name="connsiteX4" fmla="*/ 245660 w 341195"/>
              <a:gd name="connsiteY4" fmla="*/ 141610 h 168906"/>
              <a:gd name="connsiteX5" fmla="*/ 259308 w 341195"/>
              <a:gd name="connsiteY5" fmla="*/ 73371 h 168906"/>
              <a:gd name="connsiteX6" fmla="*/ 272956 w 341195"/>
              <a:gd name="connsiteY6" fmla="*/ 32428 h 168906"/>
              <a:gd name="connsiteX7" fmla="*/ 313899 w 341195"/>
              <a:gd name="connsiteY7" fmla="*/ 18780 h 168906"/>
              <a:gd name="connsiteX8" fmla="*/ 327547 w 341195"/>
              <a:gd name="connsiteY8" fmla="*/ 59724 h 168906"/>
              <a:gd name="connsiteX9" fmla="*/ 341195 w 341195"/>
              <a:gd name="connsiteY9" fmla="*/ 155258 h 16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195" h="168906">
                <a:moveTo>
                  <a:pt x="0" y="59724"/>
                </a:moveTo>
                <a:cubicBezTo>
                  <a:pt x="22746" y="41527"/>
                  <a:pt x="50042" y="-17613"/>
                  <a:pt x="68239" y="5133"/>
                </a:cubicBezTo>
                <a:cubicBezTo>
                  <a:pt x="135454" y="89149"/>
                  <a:pt x="55950" y="127057"/>
                  <a:pt x="13648" y="155258"/>
                </a:cubicBezTo>
                <a:cubicBezTo>
                  <a:pt x="27296" y="159807"/>
                  <a:pt x="40206" y="168906"/>
                  <a:pt x="54592" y="168906"/>
                </a:cubicBezTo>
                <a:cubicBezTo>
                  <a:pt x="174194" y="168906"/>
                  <a:pt x="169888" y="166868"/>
                  <a:pt x="245660" y="141610"/>
                </a:cubicBezTo>
                <a:cubicBezTo>
                  <a:pt x="250209" y="118864"/>
                  <a:pt x="253682" y="95875"/>
                  <a:pt x="259308" y="73371"/>
                </a:cubicBezTo>
                <a:cubicBezTo>
                  <a:pt x="262797" y="59415"/>
                  <a:pt x="262784" y="42600"/>
                  <a:pt x="272956" y="32428"/>
                </a:cubicBezTo>
                <a:cubicBezTo>
                  <a:pt x="283128" y="22256"/>
                  <a:pt x="300251" y="23329"/>
                  <a:pt x="313899" y="18780"/>
                </a:cubicBezTo>
                <a:cubicBezTo>
                  <a:pt x="318448" y="32428"/>
                  <a:pt x="324726" y="45617"/>
                  <a:pt x="327547" y="59724"/>
                </a:cubicBezTo>
                <a:cubicBezTo>
                  <a:pt x="333856" y="91267"/>
                  <a:pt x="341195" y="155258"/>
                  <a:pt x="341195" y="155258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5-Point Star 29"/>
          <p:cNvSpPr/>
          <p:nvPr/>
        </p:nvSpPr>
        <p:spPr>
          <a:xfrm>
            <a:off x="3792940" y="2360614"/>
            <a:ext cx="304800" cy="29855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477000" y="1121249"/>
            <a:ext cx="897340" cy="468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66012" y="1548599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TextBox 40"/>
          <p:cNvSpPr txBox="1"/>
          <p:nvPr/>
        </p:nvSpPr>
        <p:spPr>
          <a:xfrm>
            <a:off x="5013344" y="43218"/>
            <a:ext cx="196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Mitochondria</a:t>
            </a:r>
          </a:p>
          <a:p>
            <a:endParaRPr lang="en-IN" sz="2000" b="1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67400" y="311333"/>
            <a:ext cx="0" cy="4397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85497" y="684519"/>
            <a:ext cx="176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Acetyl Co A</a:t>
            </a:r>
            <a:endParaRPr lang="en-IN" b="1" dirty="0"/>
          </a:p>
        </p:txBody>
      </p:sp>
      <p:sp>
        <p:nvSpPr>
          <p:cNvPr id="45" name="Oval 44"/>
          <p:cNvSpPr/>
          <p:nvPr/>
        </p:nvSpPr>
        <p:spPr>
          <a:xfrm>
            <a:off x="7474709" y="946103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/>
          <p:cNvSpPr txBox="1"/>
          <p:nvPr/>
        </p:nvSpPr>
        <p:spPr>
          <a:xfrm>
            <a:off x="5797187" y="1669436"/>
            <a:ext cx="93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choline</a:t>
            </a:r>
            <a:endParaRPr lang="en-IN" b="1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867400" y="1021585"/>
            <a:ext cx="129971" cy="702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562600" y="1309472"/>
            <a:ext cx="369785" cy="239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48333" y="1387978"/>
            <a:ext cx="685800" cy="175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892232" y="1408028"/>
            <a:ext cx="85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</a:t>
            </a:r>
            <a:endParaRPr lang="en-IN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5181600" y="4422275"/>
            <a:ext cx="443062" cy="29855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Curved Up Arrow 69"/>
          <p:cNvSpPr/>
          <p:nvPr/>
        </p:nvSpPr>
        <p:spPr>
          <a:xfrm rot="10609904">
            <a:off x="4543629" y="1211236"/>
            <a:ext cx="789067" cy="336926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060844" y="6447001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Oval 78"/>
          <p:cNvSpPr/>
          <p:nvPr/>
        </p:nvSpPr>
        <p:spPr>
          <a:xfrm>
            <a:off x="3407547" y="6359428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0" name="Oval 79"/>
          <p:cNvSpPr/>
          <p:nvPr/>
        </p:nvSpPr>
        <p:spPr>
          <a:xfrm>
            <a:off x="2895600" y="6359428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Oval 80"/>
          <p:cNvSpPr/>
          <p:nvPr/>
        </p:nvSpPr>
        <p:spPr>
          <a:xfrm>
            <a:off x="5145570" y="6372785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Oval 81"/>
          <p:cNvSpPr/>
          <p:nvPr/>
        </p:nvSpPr>
        <p:spPr>
          <a:xfrm>
            <a:off x="4731107" y="5562600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Oval 82"/>
          <p:cNvSpPr/>
          <p:nvPr/>
        </p:nvSpPr>
        <p:spPr>
          <a:xfrm>
            <a:off x="4837259" y="5855894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/>
          <p:cNvSpPr/>
          <p:nvPr/>
        </p:nvSpPr>
        <p:spPr>
          <a:xfrm>
            <a:off x="4690426" y="6059043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2" name="TextBox 91"/>
          <p:cNvSpPr txBox="1"/>
          <p:nvPr/>
        </p:nvSpPr>
        <p:spPr>
          <a:xfrm rot="19777157">
            <a:off x="5855563" y="723259"/>
            <a:ext cx="2034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ACh</a:t>
            </a:r>
            <a:r>
              <a:rPr lang="en-US" sz="2000" b="1" dirty="0" smtClean="0">
                <a:solidFill>
                  <a:srgbClr val="FF0000"/>
                </a:solidFill>
              </a:rPr>
              <a:t> transferase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5045881" y="4226003"/>
            <a:ext cx="914400" cy="91440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IN" sz="3200" b="1" dirty="0"/>
          </a:p>
        </p:txBody>
      </p:sp>
      <p:sp>
        <p:nvSpPr>
          <p:cNvPr id="49" name="Explosion 1 48"/>
          <p:cNvSpPr/>
          <p:nvPr/>
        </p:nvSpPr>
        <p:spPr>
          <a:xfrm>
            <a:off x="6576833" y="915465"/>
            <a:ext cx="914400" cy="91440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en-IN" sz="3200" b="1" dirty="0"/>
          </a:p>
        </p:txBody>
      </p:sp>
      <p:sp>
        <p:nvSpPr>
          <p:cNvPr id="46" name="Explosion 1 45"/>
          <p:cNvSpPr/>
          <p:nvPr/>
        </p:nvSpPr>
        <p:spPr>
          <a:xfrm>
            <a:off x="3945340" y="1091399"/>
            <a:ext cx="914400" cy="91440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10609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2985" y="-152400"/>
            <a:ext cx="7068015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Post-synaptic blockers</a:t>
            </a:r>
            <a:endParaRPr lang="en-IN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5410200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Competitive blockers</a:t>
            </a:r>
            <a:r>
              <a:rPr lang="en-IN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Curare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IN" dirty="0">
                <a:solidFill>
                  <a:schemeClr val="tx1"/>
                </a:solidFill>
              </a:rPr>
              <a:t>In past it was used  as deadly arrowhead </a:t>
            </a:r>
            <a:r>
              <a:rPr lang="en-IN" dirty="0" smtClean="0">
                <a:solidFill>
                  <a:schemeClr val="tx1"/>
                </a:solidFill>
              </a:rPr>
              <a:t>poison</a:t>
            </a:r>
          </a:p>
          <a:p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competitively binds to Ach 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receptor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 poisoning person dies of respiratory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Persistent depolarizing agent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Succinylcholine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Binds with N Ach Receptors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 be hydrolyzed by Ach Esterase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IN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9502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Stimulators on NMJ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6E9FCE-835A-4087-BDF9-C34F346E844B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922" y="990600"/>
            <a:ext cx="9128078" cy="34290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widow spider venom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venom of black widow spider exerts its effect by triggering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explosive release of Ach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storage vesicles, not only at  N.M junction but all cholinergic sites. all cholinergic sites undergoes prolong depolarization.</a:t>
            </a:r>
          </a:p>
          <a:p>
            <a:pPr algn="just" eaLnBrk="1" hangingPunct="1"/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harmful result is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failure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29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"/>
            <a:ext cx="4114800" cy="715962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Myasthenia Gravis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7FDDA5-33DE-4089-8170-17533B4FA523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914400"/>
            <a:ext cx="8915400" cy="5791200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disease involving  N.M junction is characterized by the extreme muscular weakness </a:t>
            </a:r>
          </a:p>
          <a:p>
            <a:pPr algn="just" eaLnBrk="1" hangingPunct="1">
              <a:lnSpc>
                <a:spcPct val="110000"/>
              </a:lnSpc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(Myasthenia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 &amp; Gravis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severe)</a:t>
            </a:r>
          </a:p>
          <a:p>
            <a:pPr algn="just" eaLnBrk="1" hangingPunct="1">
              <a:lnSpc>
                <a:spcPct val="110000"/>
              </a:lnSpc>
              <a:buNone/>
              <a:defRPr/>
            </a:pP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an auto immune condition in which antibodies are formed  against its own motor end plate ach receptors.</a:t>
            </a:r>
          </a:p>
          <a:p>
            <a:pPr algn="just" eaLnBrk="1" hangingPunct="1">
              <a:lnSpc>
                <a:spcPct val="110000"/>
              </a:lnSpc>
              <a:buNone/>
              <a:defRPr/>
            </a:pP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not all Ach molecules can find functioning receptors site  with which to bind.</a:t>
            </a:r>
          </a:p>
          <a:p>
            <a:pPr algn="just" eaLnBrk="1" hangingPunct="1">
              <a:lnSpc>
                <a:spcPct val="110000"/>
              </a:lnSpc>
              <a:buNone/>
              <a:defRPr/>
            </a:pP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results ,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destroys much of Ach  before it ever has a chance to interact with receptor site &amp; contribute to EPP.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76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dirty="0" smtClean="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DDACAF-20F7-45B0-877F-8F1C79D6CC6E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514600"/>
            <a:ext cx="8991600" cy="40386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and weak contraction, </a:t>
            </a:r>
          </a:p>
          <a:p>
            <a:r>
              <a:rPr lang="en-US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fatigue, </a:t>
            </a:r>
          </a:p>
          <a:p>
            <a:r>
              <a:rPr lang="en-US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vision, </a:t>
            </a:r>
          </a:p>
          <a:p>
            <a:r>
              <a:rPr lang="en-US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 in swallowing and speech </a:t>
            </a:r>
          </a:p>
          <a:p>
            <a:r>
              <a:rPr lang="en-US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dies mostly due to the paralysis of respiratory muscles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5" name="Picture 2" descr="C:\Users\Geetanjali Purohit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86868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546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Management…..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0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Blockers of Anticholinesterase drugs (</a:t>
            </a:r>
            <a:r>
              <a:rPr lang="en-US" sz="2800" dirty="0" err="1" smtClean="0">
                <a:solidFill>
                  <a:schemeClr val="tx1"/>
                </a:solidFill>
              </a:rPr>
              <a:t>pyridostigmine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en-US" sz="2800" b="1" dirty="0" smtClean="0">
                <a:solidFill>
                  <a:schemeClr val="tx1"/>
                </a:solidFill>
              </a:rPr>
              <a:t> neostigmine or </a:t>
            </a:r>
            <a:r>
              <a:rPr lang="en-US" sz="2800" b="1" dirty="0" err="1" smtClean="0">
                <a:solidFill>
                  <a:schemeClr val="tx1"/>
                </a:solidFill>
              </a:rPr>
              <a:t>physostigmine</a:t>
            </a:r>
            <a:r>
              <a:rPr lang="en-US" sz="2800" dirty="0" smtClean="0">
                <a:solidFill>
                  <a:schemeClr val="tx1"/>
                </a:solidFill>
              </a:rPr>
              <a:t>), Which maintains the Ach levels at N.M junction at high levels thus prolonging the time available for Ach to activate its receptors.</a:t>
            </a:r>
          </a:p>
        </p:txBody>
      </p:sp>
    </p:spTree>
    <p:extLst>
      <p:ext uri="{BB962C8B-B14F-4D97-AF65-F5344CB8AC3E}">
        <p14:creationId xmlns:p14="http://schemas.microsoft.com/office/powerpoint/2010/main" val="1174758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Lambert – Eaton </a:t>
            </a:r>
            <a:r>
              <a:rPr lang="en-US" sz="3200" b="1" dirty="0" err="1">
                <a:solidFill>
                  <a:schemeClr val="tx1"/>
                </a:solidFill>
              </a:rPr>
              <a:t>M</a:t>
            </a:r>
            <a:r>
              <a:rPr lang="en-US" sz="3200" b="1" dirty="0" err="1" smtClean="0">
                <a:solidFill>
                  <a:schemeClr val="tx1"/>
                </a:solidFill>
              </a:rPr>
              <a:t>yasthenic</a:t>
            </a:r>
            <a:r>
              <a:rPr lang="en-US" sz="3200" b="1" dirty="0" smtClean="0">
                <a:solidFill>
                  <a:schemeClr val="tx1"/>
                </a:solidFill>
              </a:rPr>
              <a:t> syndrome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11763"/>
          </a:xfrm>
        </p:spPr>
        <p:txBody>
          <a:bodyPr/>
          <a:lstStyle/>
          <a:p>
            <a:r>
              <a:rPr lang="en-US" dirty="0" smtClean="0"/>
              <a:t>Auto antibodies against Voltage gated Ca</a:t>
            </a:r>
            <a:r>
              <a:rPr lang="en-US" baseline="30000" dirty="0" smtClean="0"/>
              <a:t>+2</a:t>
            </a:r>
            <a:r>
              <a:rPr lang="en-US" dirty="0" smtClean="0"/>
              <a:t> channels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954A-6FF7-487D-81A6-0928E01C0B4C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14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D3C7C1-080A-4C7C-BB3C-1C84157F3760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pic>
        <p:nvPicPr>
          <p:cNvPr id="9220" name="Picture1" descr="07f05a"/>
          <p:cNvPicPr preferRelativeResize="0"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7000" contrast="42000"/>
          </a:blip>
          <a:srcRect/>
          <a:stretch>
            <a:fillRect/>
          </a:stretch>
        </p:blipFill>
        <p:spPr>
          <a:xfrm>
            <a:off x="41275" y="11113"/>
            <a:ext cx="9028113" cy="6770687"/>
          </a:xfrm>
          <a:noFill/>
        </p:spPr>
      </p:pic>
    </p:spTree>
    <p:extLst>
      <p:ext uri="{BB962C8B-B14F-4D97-AF65-F5344CB8AC3E}">
        <p14:creationId xmlns:p14="http://schemas.microsoft.com/office/powerpoint/2010/main" val="3553130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71500" indent="-571500" algn="just">
              <a:lnSpc>
                <a:spcPct val="150000"/>
              </a:lnSpc>
              <a:buFontTx/>
              <a:buAutoNum type="arabicPeriod"/>
            </a:pPr>
            <a:r>
              <a:rPr lang="en-GB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(AP) is initiated in the </a:t>
            </a:r>
            <a:r>
              <a:rPr lang="en-GB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presynaptic</a:t>
            </a:r>
            <a:r>
              <a:rPr lang="en-GB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motor neuron (MN) and invades the endplate region</a:t>
            </a:r>
          </a:p>
          <a:p>
            <a:pPr marL="571500" indent="-571500" algn="just">
              <a:lnSpc>
                <a:spcPct val="150000"/>
              </a:lnSpc>
              <a:buFontTx/>
              <a:buAutoNum type="arabicPeriod"/>
            </a:pPr>
            <a:r>
              <a:rPr lang="en-GB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 of terminal buttons, resulting in the opening of voltage-dependent calcium channels</a:t>
            </a:r>
          </a:p>
          <a:p>
            <a:pPr marL="571500" indent="-571500" algn="just">
              <a:lnSpc>
                <a:spcPct val="150000"/>
              </a:lnSpc>
              <a:buFontTx/>
              <a:buAutoNum type="arabicPeriod"/>
            </a:pPr>
            <a:r>
              <a:rPr lang="en-GB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Influx of Ca</a:t>
            </a:r>
            <a:r>
              <a:rPr lang="en-GB" sz="30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GB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down its concentration gradient</a:t>
            </a:r>
          </a:p>
          <a:p>
            <a:pPr marL="571500" indent="-571500" algn="just">
              <a:lnSpc>
                <a:spcPct val="150000"/>
              </a:lnSpc>
              <a:buFontTx/>
              <a:buAutoNum type="arabicPeriod"/>
            </a:pPr>
            <a:r>
              <a:rPr lang="en-GB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of intracellular free [Ca</a:t>
            </a:r>
            <a:r>
              <a:rPr lang="en-GB" sz="30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GB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initiates fusion of vesicles containing acetylcholine (</a:t>
            </a:r>
            <a:r>
              <a:rPr lang="en-GB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lang="en-GB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the membrane of the terminal boutons, resulting in exocytosis of </a:t>
            </a:r>
            <a:r>
              <a:rPr lang="en-GB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endParaRPr lang="en-GB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AutoNum type="arabicPeriod"/>
            </a:pPr>
            <a:r>
              <a:rPr lang="en-GB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of </a:t>
            </a:r>
            <a:r>
              <a:rPr lang="en-GB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lang="en-GB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across synaptic cleft to the muscle cell</a:t>
            </a:r>
            <a:endParaRPr lang="en-US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03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8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sz="4800" b="1" spc="-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399" y="1610613"/>
            <a:ext cx="3810001" cy="19819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</a:t>
            </a:r>
            <a:r>
              <a:rPr sz="32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neuron, </a:t>
            </a:r>
            <a:r>
              <a:rPr sz="3200" spc="-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  </a:t>
            </a:r>
            <a:r>
              <a:rPr sz="32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sz="32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muscle  </a:t>
            </a:r>
            <a:r>
              <a:rPr sz="32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 together </a:t>
            </a:r>
            <a:r>
              <a:rPr sz="32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as  </a:t>
            </a:r>
            <a:r>
              <a:rPr sz="32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sz="32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399" y="685800"/>
            <a:ext cx="8837286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val 4"/>
          <p:cNvSpPr/>
          <p:nvPr/>
        </p:nvSpPr>
        <p:spPr>
          <a:xfrm>
            <a:off x="6781800" y="3363966"/>
            <a:ext cx="533400" cy="457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17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71500" indent="-571500" algn="just">
              <a:lnSpc>
                <a:spcPct val="160000"/>
              </a:lnSpc>
              <a:buFontTx/>
              <a:buAutoNum type="arabicPeriod" startAt="6"/>
            </a:pP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 of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nicotinic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-receptors at endplate</a:t>
            </a:r>
          </a:p>
          <a:p>
            <a:pPr marL="571500" indent="-571500" algn="just">
              <a:lnSpc>
                <a:spcPct val="160000"/>
              </a:lnSpc>
              <a:buFontTx/>
              <a:buAutoNum type="arabicPeriod" startAt="6"/>
            </a:pP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Receptor binding causes opening of cation channels, leading to influx of Na</a:t>
            </a:r>
            <a:r>
              <a:rPr lang="en-GB" sz="32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then degraded by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esterase present in the synaptic cleft)</a:t>
            </a:r>
          </a:p>
          <a:p>
            <a:pPr marL="571500" indent="-571500" algn="just">
              <a:lnSpc>
                <a:spcPct val="160000"/>
              </a:lnSpc>
              <a:buFontTx/>
              <a:buAutoNum type="arabicPeriod" startAt="6"/>
            </a:pP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depolarization of muscle cell membrane at the endplate is referred to as the endplate potential (EPP)</a:t>
            </a:r>
          </a:p>
          <a:p>
            <a:pPr marL="571500" indent="-571500" algn="just">
              <a:lnSpc>
                <a:spcPct val="160000"/>
              </a:lnSpc>
              <a:buFontTx/>
              <a:buAutoNum type="arabicPeriod" startAt="6"/>
            </a:pP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local depolarization causes adjacent regions to be depolarized, causing an AP in the muscle cell membrane</a:t>
            </a:r>
          </a:p>
          <a:p>
            <a:pPr marL="571500" indent="-571500" algn="just">
              <a:lnSpc>
                <a:spcPct val="160000"/>
              </a:lnSpc>
              <a:buFontTx/>
              <a:buAutoNum type="arabicPeriod" startAt="6"/>
            </a:pP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 spreads out in all directions from the endplate, propagates along muscle cell, initiating contraction</a:t>
            </a:r>
          </a:p>
        </p:txBody>
      </p:sp>
    </p:spTree>
    <p:extLst>
      <p:ext uri="{BB962C8B-B14F-4D97-AF65-F5344CB8AC3E}">
        <p14:creationId xmlns:p14="http://schemas.microsoft.com/office/powerpoint/2010/main" val="692490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Junction between neuron and muscle is k/as</a:t>
            </a:r>
          </a:p>
          <a:p>
            <a:pPr marL="514350" indent="-514350">
              <a:buNone/>
            </a:pP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a. NM junction           b. MN junction  </a:t>
            </a:r>
          </a:p>
          <a:p>
            <a:pPr marL="514350" indent="-514350">
              <a:buNone/>
            </a:pP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c. MM junction    d. NN junction</a:t>
            </a:r>
          </a:p>
          <a:p>
            <a:pPr marL="514350" indent="-514350">
              <a:buNone/>
            </a:pP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Ach receptor present at NM junction are </a:t>
            </a:r>
          </a:p>
          <a:p>
            <a:pPr marL="514350" indent="-514350">
              <a:buNone/>
            </a:pP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a. Nicotinic     b.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Muscarinic</a:t>
            </a: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 α     d. </a:t>
            </a:r>
            <a:r>
              <a:rPr lang="el-GR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3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Neurotransmitter released at NM junction is </a:t>
            </a:r>
          </a:p>
          <a:p>
            <a:pPr marL="514350" indent="-514350">
              <a:buNone/>
            </a:pP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a. Ach   b. Epinephrine   c. serotonin    d.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histamin</a:t>
            </a:r>
            <a:endParaRPr lang="en-US" sz="3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Potential develop  at motor end plate during nerve muscle transmission is k/as</a:t>
            </a:r>
          </a:p>
          <a:p>
            <a:pPr marL="514350" indent="-514350">
              <a:buNone/>
            </a:pP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EPP    b. MEPP     c. AP   d None</a:t>
            </a:r>
          </a:p>
          <a:p>
            <a:pPr marL="514350" indent="-514350">
              <a:buNone/>
            </a:pP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Single motor neuron and the muscle fibers it innervate, k/as</a:t>
            </a:r>
          </a:p>
          <a:p>
            <a:pPr marL="514350" indent="-514350">
              <a:buNone/>
            </a:pPr>
            <a:r>
              <a:rPr lang="en-US" sz="3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motor unit  b. motor nerve   c. motor d. sensory unit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2514600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01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763000" cy="6172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sz="3000" dirty="0" smtClean="0"/>
              <a:t>6 .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Anticholinesterase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inhibiter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neostigmine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is</a:t>
            </a:r>
          </a:p>
          <a:p>
            <a:pPr marL="514350" indent="-514350">
              <a:buNone/>
            </a:pP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         a. NM junction stimulator          b. NM junction inhibiter  </a:t>
            </a:r>
          </a:p>
          <a:p>
            <a:pPr marL="514350" indent="-514350">
              <a:buNone/>
            </a:pP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         c. Both                                         d. none</a:t>
            </a:r>
          </a:p>
          <a:p>
            <a:pPr marL="514350" indent="-514350">
              <a:buNone/>
            </a:pP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7.Disease where antibodies formed against Ach receptors is  </a:t>
            </a:r>
          </a:p>
          <a:p>
            <a:pPr marL="514350" indent="-514350">
              <a:buNone/>
            </a:pP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             a. myasthenia gravis b. Lambert Eaton syndrome  </a:t>
            </a:r>
          </a:p>
          <a:p>
            <a:pPr marL="514350" indent="-514350">
              <a:buNone/>
            </a:pP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             c. dystrophy               d.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hypotonia</a:t>
            </a:r>
            <a:endParaRPr lang="en-US" sz="3000" dirty="0" smtClean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buNone/>
            </a:pP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8. Disease where antibodies formed against Ca++ receptors is  </a:t>
            </a:r>
          </a:p>
          <a:p>
            <a:pPr marL="514350" indent="-514350">
              <a:buNone/>
            </a:pP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     a.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Myesthenia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gravis                b.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lambert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eaton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syndrome  </a:t>
            </a:r>
          </a:p>
          <a:p>
            <a:pPr marL="514350" indent="-514350">
              <a:buNone/>
            </a:pP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     c. dystrophy                               d.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hypotonia</a:t>
            </a:r>
            <a:endParaRPr lang="en-US" sz="3000" dirty="0" smtClean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buNone/>
            </a:pP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9.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Small quanta (packets) of Ach are released randomly from nerve cell at rest generates </a:t>
            </a:r>
          </a:p>
          <a:p>
            <a:pPr marL="514350" indent="-514350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      a. EPP    b. MEPP     c. AP   d None</a:t>
            </a:r>
          </a:p>
          <a:p>
            <a:pPr marL="514350" indent="-514350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10. Curare is </a:t>
            </a:r>
          </a:p>
          <a:p>
            <a:pPr marL="514350" indent="-514350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      a. Competitive inhibitor of Ach receptor   b. blocker of Ach receptor</a:t>
            </a:r>
          </a:p>
          <a:p>
            <a:pPr marL="514350" indent="-514350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      c. Stimulator of Ach receptor      d. modulator of Ach receptor </a:t>
            </a:r>
          </a:p>
          <a:p>
            <a:pPr marL="514350" indent="-514350">
              <a:buAutoNum type="alphaLcPeriod"/>
            </a:pPr>
            <a:endParaRPr lang="en-US" sz="2800" dirty="0" smtClean="0"/>
          </a:p>
          <a:p>
            <a:pPr marL="514350" indent="-514350">
              <a:buAutoNum type="alphaLcPeriod"/>
            </a:pPr>
            <a:endParaRPr lang="en-US" sz="2800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4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pPr algn="ctr">
              <a:buNone/>
            </a:pPr>
            <a:endParaRPr lang="en-US" sz="4400" b="1" u="sng" dirty="0" smtClean="0">
              <a:solidFill>
                <a:srgbClr val="00206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4400" b="1" u="sng" dirty="0" smtClean="0">
                <a:solidFill>
                  <a:srgbClr val="002060"/>
                </a:solidFill>
                <a:latin typeface="Algerian" pitchFamily="82" charset="0"/>
              </a:rPr>
              <a:t>Thank you</a:t>
            </a:r>
            <a:endParaRPr lang="en-US" sz="4400" b="1" u="sng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09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954A-6FF7-487D-81A6-0928E01C0B4C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5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941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r="38361" b="105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7830" y="1383268"/>
            <a:ext cx="1905000" cy="36933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Teloglia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028809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in presynaptic terminal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08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084681" y="6852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Freeform 12"/>
          <p:cNvSpPr/>
          <p:nvPr/>
        </p:nvSpPr>
        <p:spPr>
          <a:xfrm>
            <a:off x="4011381" y="461458"/>
            <a:ext cx="542499" cy="168906"/>
          </a:xfrm>
          <a:custGeom>
            <a:avLst/>
            <a:gdLst>
              <a:gd name="connsiteX0" fmla="*/ 0 w 341195"/>
              <a:gd name="connsiteY0" fmla="*/ 59724 h 168906"/>
              <a:gd name="connsiteX1" fmla="*/ 68239 w 341195"/>
              <a:gd name="connsiteY1" fmla="*/ 5133 h 168906"/>
              <a:gd name="connsiteX2" fmla="*/ 13648 w 341195"/>
              <a:gd name="connsiteY2" fmla="*/ 155258 h 168906"/>
              <a:gd name="connsiteX3" fmla="*/ 54592 w 341195"/>
              <a:gd name="connsiteY3" fmla="*/ 168906 h 168906"/>
              <a:gd name="connsiteX4" fmla="*/ 245660 w 341195"/>
              <a:gd name="connsiteY4" fmla="*/ 141610 h 168906"/>
              <a:gd name="connsiteX5" fmla="*/ 259308 w 341195"/>
              <a:gd name="connsiteY5" fmla="*/ 73371 h 168906"/>
              <a:gd name="connsiteX6" fmla="*/ 272956 w 341195"/>
              <a:gd name="connsiteY6" fmla="*/ 32428 h 168906"/>
              <a:gd name="connsiteX7" fmla="*/ 313899 w 341195"/>
              <a:gd name="connsiteY7" fmla="*/ 18780 h 168906"/>
              <a:gd name="connsiteX8" fmla="*/ 327547 w 341195"/>
              <a:gd name="connsiteY8" fmla="*/ 59724 h 168906"/>
              <a:gd name="connsiteX9" fmla="*/ 341195 w 341195"/>
              <a:gd name="connsiteY9" fmla="*/ 155258 h 16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195" h="168906">
                <a:moveTo>
                  <a:pt x="0" y="59724"/>
                </a:moveTo>
                <a:cubicBezTo>
                  <a:pt x="22746" y="41527"/>
                  <a:pt x="50042" y="-17613"/>
                  <a:pt x="68239" y="5133"/>
                </a:cubicBezTo>
                <a:cubicBezTo>
                  <a:pt x="135454" y="89149"/>
                  <a:pt x="55950" y="127057"/>
                  <a:pt x="13648" y="155258"/>
                </a:cubicBezTo>
                <a:cubicBezTo>
                  <a:pt x="27296" y="159807"/>
                  <a:pt x="40206" y="168906"/>
                  <a:pt x="54592" y="168906"/>
                </a:cubicBezTo>
                <a:cubicBezTo>
                  <a:pt x="174194" y="168906"/>
                  <a:pt x="169888" y="166868"/>
                  <a:pt x="245660" y="141610"/>
                </a:cubicBezTo>
                <a:cubicBezTo>
                  <a:pt x="250209" y="118864"/>
                  <a:pt x="253682" y="95875"/>
                  <a:pt x="259308" y="73371"/>
                </a:cubicBezTo>
                <a:cubicBezTo>
                  <a:pt x="262797" y="59415"/>
                  <a:pt x="262784" y="42600"/>
                  <a:pt x="272956" y="32428"/>
                </a:cubicBezTo>
                <a:cubicBezTo>
                  <a:pt x="283128" y="22256"/>
                  <a:pt x="300251" y="23329"/>
                  <a:pt x="313899" y="18780"/>
                </a:cubicBezTo>
                <a:cubicBezTo>
                  <a:pt x="318448" y="32428"/>
                  <a:pt x="324726" y="45617"/>
                  <a:pt x="327547" y="59724"/>
                </a:cubicBezTo>
                <a:cubicBezTo>
                  <a:pt x="333856" y="91267"/>
                  <a:pt x="341195" y="155258"/>
                  <a:pt x="341195" y="155258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10542" y="524302"/>
            <a:ext cx="609600" cy="1751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40405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Vesicular Ach transporter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541881" y="1070683"/>
            <a:ext cx="304800" cy="29855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95600" y="1284170"/>
            <a:ext cx="657936" cy="340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71971" y="1582913"/>
            <a:ext cx="19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Synapto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brevin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572442" y="4299051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20228" y="4430853"/>
            <a:ext cx="133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Syntaxin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37746" y="1121248"/>
            <a:ext cx="1326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Choline uptake channels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888586" y="1295261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Oval 44"/>
          <p:cNvSpPr/>
          <p:nvPr/>
        </p:nvSpPr>
        <p:spPr>
          <a:xfrm>
            <a:off x="7473320" y="820006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/>
          <p:cNvSpPr txBox="1"/>
          <p:nvPr/>
        </p:nvSpPr>
        <p:spPr>
          <a:xfrm>
            <a:off x="5519761" y="1465716"/>
            <a:ext cx="93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choline</a:t>
            </a:r>
            <a:endParaRPr lang="en-IN" b="1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73957" y="1250757"/>
            <a:ext cx="685800" cy="175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3859038" y="5094027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Oval 78"/>
          <p:cNvSpPr/>
          <p:nvPr/>
        </p:nvSpPr>
        <p:spPr>
          <a:xfrm>
            <a:off x="3257830" y="5181600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0" name="Oval 79"/>
          <p:cNvSpPr/>
          <p:nvPr/>
        </p:nvSpPr>
        <p:spPr>
          <a:xfrm>
            <a:off x="1984679" y="4625039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Oval 80"/>
          <p:cNvSpPr/>
          <p:nvPr/>
        </p:nvSpPr>
        <p:spPr>
          <a:xfrm>
            <a:off x="2390382" y="4805443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Oval 81"/>
          <p:cNvSpPr/>
          <p:nvPr/>
        </p:nvSpPr>
        <p:spPr>
          <a:xfrm>
            <a:off x="4080825" y="4712612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Oval 82"/>
          <p:cNvSpPr/>
          <p:nvPr/>
        </p:nvSpPr>
        <p:spPr>
          <a:xfrm>
            <a:off x="3492475" y="4800185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/>
          <p:cNvSpPr/>
          <p:nvPr/>
        </p:nvSpPr>
        <p:spPr>
          <a:xfrm>
            <a:off x="2895600" y="4887758"/>
            <a:ext cx="201806" cy="17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200898" y="954776"/>
            <a:ext cx="1236848" cy="3404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150125" y="3603008"/>
            <a:ext cx="8308075" cy="3407391"/>
          </a:xfrm>
          <a:custGeom>
            <a:avLst/>
            <a:gdLst>
              <a:gd name="connsiteX0" fmla="*/ 81887 w 8175009"/>
              <a:gd name="connsiteY0" fmla="*/ 2756848 h 2756848"/>
              <a:gd name="connsiteX1" fmla="*/ 68239 w 8175009"/>
              <a:gd name="connsiteY1" fmla="*/ 2688609 h 2756848"/>
              <a:gd name="connsiteX2" fmla="*/ 27296 w 8175009"/>
              <a:gd name="connsiteY2" fmla="*/ 2552131 h 2756848"/>
              <a:gd name="connsiteX3" fmla="*/ 0 w 8175009"/>
              <a:gd name="connsiteY3" fmla="*/ 2183642 h 2756848"/>
              <a:gd name="connsiteX4" fmla="*/ 13648 w 8175009"/>
              <a:gd name="connsiteY4" fmla="*/ 1528549 h 2756848"/>
              <a:gd name="connsiteX5" fmla="*/ 27296 w 8175009"/>
              <a:gd name="connsiteY5" fmla="*/ 1460310 h 2756848"/>
              <a:gd name="connsiteX6" fmla="*/ 40944 w 8175009"/>
              <a:gd name="connsiteY6" fmla="*/ 1364776 h 2756848"/>
              <a:gd name="connsiteX7" fmla="*/ 81887 w 8175009"/>
              <a:gd name="connsiteY7" fmla="*/ 1201003 h 2756848"/>
              <a:gd name="connsiteX8" fmla="*/ 177421 w 8175009"/>
              <a:gd name="connsiteY8" fmla="*/ 1105469 h 2756848"/>
              <a:gd name="connsiteX9" fmla="*/ 259308 w 8175009"/>
              <a:gd name="connsiteY9" fmla="*/ 1023582 h 2756848"/>
              <a:gd name="connsiteX10" fmla="*/ 327547 w 8175009"/>
              <a:gd name="connsiteY10" fmla="*/ 900752 h 2756848"/>
              <a:gd name="connsiteX11" fmla="*/ 382138 w 8175009"/>
              <a:gd name="connsiteY11" fmla="*/ 846161 h 2756848"/>
              <a:gd name="connsiteX12" fmla="*/ 409433 w 8175009"/>
              <a:gd name="connsiteY12" fmla="*/ 805218 h 2756848"/>
              <a:gd name="connsiteX13" fmla="*/ 532263 w 8175009"/>
              <a:gd name="connsiteY13" fmla="*/ 723331 h 2756848"/>
              <a:gd name="connsiteX14" fmla="*/ 655093 w 8175009"/>
              <a:gd name="connsiteY14" fmla="*/ 682388 h 2756848"/>
              <a:gd name="connsiteX15" fmla="*/ 764275 w 8175009"/>
              <a:gd name="connsiteY15" fmla="*/ 627797 h 2756848"/>
              <a:gd name="connsiteX16" fmla="*/ 818866 w 8175009"/>
              <a:gd name="connsiteY16" fmla="*/ 395785 h 2756848"/>
              <a:gd name="connsiteX17" fmla="*/ 846162 w 8175009"/>
              <a:gd name="connsiteY17" fmla="*/ 354842 h 2756848"/>
              <a:gd name="connsiteX18" fmla="*/ 887105 w 8175009"/>
              <a:gd name="connsiteY18" fmla="*/ 327546 h 2756848"/>
              <a:gd name="connsiteX19" fmla="*/ 996287 w 8175009"/>
              <a:gd name="connsiteY19" fmla="*/ 300251 h 2756848"/>
              <a:gd name="connsiteX20" fmla="*/ 1201003 w 8175009"/>
              <a:gd name="connsiteY20" fmla="*/ 313898 h 2756848"/>
              <a:gd name="connsiteX21" fmla="*/ 1255594 w 8175009"/>
              <a:gd name="connsiteY21" fmla="*/ 382137 h 2756848"/>
              <a:gd name="connsiteX22" fmla="*/ 1310185 w 8175009"/>
              <a:gd name="connsiteY22" fmla="*/ 464024 h 2756848"/>
              <a:gd name="connsiteX23" fmla="*/ 1337481 w 8175009"/>
              <a:gd name="connsiteY23" fmla="*/ 518615 h 2756848"/>
              <a:gd name="connsiteX24" fmla="*/ 1337481 w 8175009"/>
              <a:gd name="connsiteY24" fmla="*/ 982639 h 2756848"/>
              <a:gd name="connsiteX25" fmla="*/ 1282890 w 8175009"/>
              <a:gd name="connsiteY25" fmla="*/ 1064525 h 2756848"/>
              <a:gd name="connsiteX26" fmla="*/ 1255594 w 8175009"/>
              <a:gd name="connsiteY26" fmla="*/ 1105469 h 2756848"/>
              <a:gd name="connsiteX27" fmla="*/ 1241947 w 8175009"/>
              <a:gd name="connsiteY27" fmla="*/ 1160060 h 2756848"/>
              <a:gd name="connsiteX28" fmla="*/ 1228299 w 8175009"/>
              <a:gd name="connsiteY28" fmla="*/ 1433015 h 2756848"/>
              <a:gd name="connsiteX29" fmla="*/ 1201003 w 8175009"/>
              <a:gd name="connsiteY29" fmla="*/ 1555845 h 2756848"/>
              <a:gd name="connsiteX30" fmla="*/ 1187356 w 8175009"/>
              <a:gd name="connsiteY30" fmla="*/ 1624084 h 2756848"/>
              <a:gd name="connsiteX31" fmla="*/ 1228299 w 8175009"/>
              <a:gd name="connsiteY31" fmla="*/ 1937982 h 2756848"/>
              <a:gd name="connsiteX32" fmla="*/ 1323833 w 8175009"/>
              <a:gd name="connsiteY32" fmla="*/ 2019869 h 2756848"/>
              <a:gd name="connsiteX33" fmla="*/ 1405720 w 8175009"/>
              <a:gd name="connsiteY33" fmla="*/ 2047164 h 2756848"/>
              <a:gd name="connsiteX34" fmla="*/ 1528550 w 8175009"/>
              <a:gd name="connsiteY34" fmla="*/ 2033516 h 2756848"/>
              <a:gd name="connsiteX35" fmla="*/ 1624084 w 8175009"/>
              <a:gd name="connsiteY35" fmla="*/ 1924334 h 2756848"/>
              <a:gd name="connsiteX36" fmla="*/ 1637732 w 8175009"/>
              <a:gd name="connsiteY36" fmla="*/ 1869743 h 2756848"/>
              <a:gd name="connsiteX37" fmla="*/ 1651379 w 8175009"/>
              <a:gd name="connsiteY37" fmla="*/ 1828800 h 2756848"/>
              <a:gd name="connsiteX38" fmla="*/ 1678675 w 8175009"/>
              <a:gd name="connsiteY38" fmla="*/ 1733266 h 2756848"/>
              <a:gd name="connsiteX39" fmla="*/ 1692323 w 8175009"/>
              <a:gd name="connsiteY39" fmla="*/ 1637731 h 2756848"/>
              <a:gd name="connsiteX40" fmla="*/ 1705971 w 8175009"/>
              <a:gd name="connsiteY40" fmla="*/ 1596788 h 2756848"/>
              <a:gd name="connsiteX41" fmla="*/ 1746914 w 8175009"/>
              <a:gd name="connsiteY41" fmla="*/ 1583140 h 2756848"/>
              <a:gd name="connsiteX42" fmla="*/ 1869744 w 8175009"/>
              <a:gd name="connsiteY42" fmla="*/ 1528549 h 2756848"/>
              <a:gd name="connsiteX43" fmla="*/ 1910687 w 8175009"/>
              <a:gd name="connsiteY43" fmla="*/ 1514901 h 2756848"/>
              <a:gd name="connsiteX44" fmla="*/ 2060812 w 8175009"/>
              <a:gd name="connsiteY44" fmla="*/ 1555845 h 2756848"/>
              <a:gd name="connsiteX45" fmla="*/ 2088108 w 8175009"/>
              <a:gd name="connsiteY45" fmla="*/ 1596788 h 2756848"/>
              <a:gd name="connsiteX46" fmla="*/ 2074460 w 8175009"/>
              <a:gd name="connsiteY46" fmla="*/ 1897039 h 2756848"/>
              <a:gd name="connsiteX47" fmla="*/ 2033517 w 8175009"/>
              <a:gd name="connsiteY47" fmla="*/ 2047164 h 2756848"/>
              <a:gd name="connsiteX48" fmla="*/ 2019869 w 8175009"/>
              <a:gd name="connsiteY48" fmla="*/ 2101755 h 2756848"/>
              <a:gd name="connsiteX49" fmla="*/ 2033517 w 8175009"/>
              <a:gd name="connsiteY49" fmla="*/ 2224585 h 2756848"/>
              <a:gd name="connsiteX50" fmla="*/ 2074460 w 8175009"/>
              <a:gd name="connsiteY50" fmla="*/ 2238233 h 2756848"/>
              <a:gd name="connsiteX51" fmla="*/ 2306472 w 8175009"/>
              <a:gd name="connsiteY51" fmla="*/ 2224585 h 2756848"/>
              <a:gd name="connsiteX52" fmla="*/ 2374711 w 8175009"/>
              <a:gd name="connsiteY52" fmla="*/ 2088107 h 2756848"/>
              <a:gd name="connsiteX53" fmla="*/ 2415654 w 8175009"/>
              <a:gd name="connsiteY53" fmla="*/ 2033516 h 2756848"/>
              <a:gd name="connsiteX54" fmla="*/ 2497541 w 8175009"/>
              <a:gd name="connsiteY54" fmla="*/ 1910687 h 2756848"/>
              <a:gd name="connsiteX55" fmla="*/ 2524836 w 8175009"/>
              <a:gd name="connsiteY55" fmla="*/ 1828800 h 2756848"/>
              <a:gd name="connsiteX56" fmla="*/ 2552132 w 8175009"/>
              <a:gd name="connsiteY56" fmla="*/ 1555845 h 2756848"/>
              <a:gd name="connsiteX57" fmla="*/ 2565779 w 8175009"/>
              <a:gd name="connsiteY57" fmla="*/ 1419367 h 2756848"/>
              <a:gd name="connsiteX58" fmla="*/ 2620371 w 8175009"/>
              <a:gd name="connsiteY58" fmla="*/ 1501254 h 2756848"/>
              <a:gd name="connsiteX59" fmla="*/ 2743200 w 8175009"/>
              <a:gd name="connsiteY59" fmla="*/ 1555845 h 2756848"/>
              <a:gd name="connsiteX60" fmla="*/ 2811439 w 8175009"/>
              <a:gd name="connsiteY60" fmla="*/ 1692322 h 2756848"/>
              <a:gd name="connsiteX61" fmla="*/ 2825087 w 8175009"/>
              <a:gd name="connsiteY61" fmla="*/ 1733266 h 2756848"/>
              <a:gd name="connsiteX62" fmla="*/ 2866030 w 8175009"/>
              <a:gd name="connsiteY62" fmla="*/ 1760561 h 2756848"/>
              <a:gd name="connsiteX63" fmla="*/ 2961565 w 8175009"/>
              <a:gd name="connsiteY63" fmla="*/ 1856095 h 2756848"/>
              <a:gd name="connsiteX64" fmla="*/ 3002508 w 8175009"/>
              <a:gd name="connsiteY64" fmla="*/ 1978925 h 2756848"/>
              <a:gd name="connsiteX65" fmla="*/ 3016156 w 8175009"/>
              <a:gd name="connsiteY65" fmla="*/ 2019869 h 2756848"/>
              <a:gd name="connsiteX66" fmla="*/ 3070747 w 8175009"/>
              <a:gd name="connsiteY66" fmla="*/ 2115403 h 2756848"/>
              <a:gd name="connsiteX67" fmla="*/ 3098042 w 8175009"/>
              <a:gd name="connsiteY67" fmla="*/ 2238233 h 2756848"/>
              <a:gd name="connsiteX68" fmla="*/ 3152633 w 8175009"/>
              <a:gd name="connsiteY68" fmla="*/ 2347415 h 2756848"/>
              <a:gd name="connsiteX69" fmla="*/ 3261815 w 8175009"/>
              <a:gd name="connsiteY69" fmla="*/ 2415654 h 2756848"/>
              <a:gd name="connsiteX70" fmla="*/ 3330054 w 8175009"/>
              <a:gd name="connsiteY70" fmla="*/ 2429301 h 2756848"/>
              <a:gd name="connsiteX71" fmla="*/ 3357350 w 8175009"/>
              <a:gd name="connsiteY71" fmla="*/ 2470245 h 2756848"/>
              <a:gd name="connsiteX72" fmla="*/ 3521123 w 8175009"/>
              <a:gd name="connsiteY72" fmla="*/ 2415654 h 2756848"/>
              <a:gd name="connsiteX73" fmla="*/ 3603009 w 8175009"/>
              <a:gd name="connsiteY73" fmla="*/ 2388358 h 2756848"/>
              <a:gd name="connsiteX74" fmla="*/ 3712191 w 8175009"/>
              <a:gd name="connsiteY74" fmla="*/ 2347415 h 2756848"/>
              <a:gd name="connsiteX75" fmla="*/ 3739487 w 8175009"/>
              <a:gd name="connsiteY75" fmla="*/ 2306472 h 2756848"/>
              <a:gd name="connsiteX76" fmla="*/ 3766782 w 8175009"/>
              <a:gd name="connsiteY76" fmla="*/ 2210937 h 2756848"/>
              <a:gd name="connsiteX77" fmla="*/ 3753135 w 8175009"/>
              <a:gd name="connsiteY77" fmla="*/ 2033516 h 2756848"/>
              <a:gd name="connsiteX78" fmla="*/ 3739487 w 8175009"/>
              <a:gd name="connsiteY78" fmla="*/ 1992573 h 2756848"/>
              <a:gd name="connsiteX79" fmla="*/ 3725839 w 8175009"/>
              <a:gd name="connsiteY79" fmla="*/ 1924334 h 2756848"/>
              <a:gd name="connsiteX80" fmla="*/ 3739487 w 8175009"/>
              <a:gd name="connsiteY80" fmla="*/ 1719618 h 2756848"/>
              <a:gd name="connsiteX81" fmla="*/ 3821374 w 8175009"/>
              <a:gd name="connsiteY81" fmla="*/ 1705970 h 2756848"/>
              <a:gd name="connsiteX82" fmla="*/ 3957851 w 8175009"/>
              <a:gd name="connsiteY82" fmla="*/ 1692322 h 2756848"/>
              <a:gd name="connsiteX83" fmla="*/ 4121624 w 8175009"/>
              <a:gd name="connsiteY83" fmla="*/ 1746913 h 2756848"/>
              <a:gd name="connsiteX84" fmla="*/ 4203511 w 8175009"/>
              <a:gd name="connsiteY84" fmla="*/ 1801504 h 2756848"/>
              <a:gd name="connsiteX85" fmla="*/ 4244454 w 8175009"/>
              <a:gd name="connsiteY85" fmla="*/ 1828800 h 2756848"/>
              <a:gd name="connsiteX86" fmla="*/ 4271750 w 8175009"/>
              <a:gd name="connsiteY86" fmla="*/ 2074460 h 2756848"/>
              <a:gd name="connsiteX87" fmla="*/ 4285397 w 8175009"/>
              <a:gd name="connsiteY87" fmla="*/ 2238233 h 2756848"/>
              <a:gd name="connsiteX88" fmla="*/ 4339988 w 8175009"/>
              <a:gd name="connsiteY88" fmla="*/ 2361063 h 2756848"/>
              <a:gd name="connsiteX89" fmla="*/ 4353636 w 8175009"/>
              <a:gd name="connsiteY89" fmla="*/ 2320119 h 2756848"/>
              <a:gd name="connsiteX90" fmla="*/ 4367284 w 8175009"/>
              <a:gd name="connsiteY90" fmla="*/ 2265528 h 2756848"/>
              <a:gd name="connsiteX91" fmla="*/ 4408227 w 8175009"/>
              <a:gd name="connsiteY91" fmla="*/ 2251881 h 2756848"/>
              <a:gd name="connsiteX92" fmla="*/ 4462818 w 8175009"/>
              <a:gd name="connsiteY92" fmla="*/ 2238233 h 2756848"/>
              <a:gd name="connsiteX93" fmla="*/ 4558353 w 8175009"/>
              <a:gd name="connsiteY93" fmla="*/ 2183642 h 2756848"/>
              <a:gd name="connsiteX94" fmla="*/ 4599296 w 8175009"/>
              <a:gd name="connsiteY94" fmla="*/ 1760561 h 2756848"/>
              <a:gd name="connsiteX95" fmla="*/ 4626591 w 8175009"/>
              <a:gd name="connsiteY95" fmla="*/ 1719618 h 2756848"/>
              <a:gd name="connsiteX96" fmla="*/ 4708478 w 8175009"/>
              <a:gd name="connsiteY96" fmla="*/ 1692322 h 2756848"/>
              <a:gd name="connsiteX97" fmla="*/ 4749421 w 8175009"/>
              <a:gd name="connsiteY97" fmla="*/ 1678675 h 2756848"/>
              <a:gd name="connsiteX98" fmla="*/ 4790365 w 8175009"/>
              <a:gd name="connsiteY98" fmla="*/ 1665027 h 2756848"/>
              <a:gd name="connsiteX99" fmla="*/ 4844956 w 8175009"/>
              <a:gd name="connsiteY99" fmla="*/ 1651379 h 2756848"/>
              <a:gd name="connsiteX100" fmla="*/ 5008729 w 8175009"/>
              <a:gd name="connsiteY100" fmla="*/ 1665027 h 2756848"/>
              <a:gd name="connsiteX101" fmla="*/ 5022376 w 8175009"/>
              <a:gd name="connsiteY101" fmla="*/ 1719618 h 2756848"/>
              <a:gd name="connsiteX102" fmla="*/ 5117911 w 8175009"/>
              <a:gd name="connsiteY102" fmla="*/ 1856095 h 2756848"/>
              <a:gd name="connsiteX103" fmla="*/ 5158854 w 8175009"/>
              <a:gd name="connsiteY103" fmla="*/ 1937982 h 2756848"/>
              <a:gd name="connsiteX104" fmla="*/ 5186150 w 8175009"/>
              <a:gd name="connsiteY104" fmla="*/ 2019869 h 2756848"/>
              <a:gd name="connsiteX105" fmla="*/ 5213445 w 8175009"/>
              <a:gd name="connsiteY105" fmla="*/ 2074460 h 2756848"/>
              <a:gd name="connsiteX106" fmla="*/ 5268036 w 8175009"/>
              <a:gd name="connsiteY106" fmla="*/ 2197290 h 2756848"/>
              <a:gd name="connsiteX107" fmla="*/ 5322627 w 8175009"/>
              <a:gd name="connsiteY107" fmla="*/ 2251881 h 2756848"/>
              <a:gd name="connsiteX108" fmla="*/ 5390866 w 8175009"/>
              <a:gd name="connsiteY108" fmla="*/ 2265528 h 2756848"/>
              <a:gd name="connsiteX109" fmla="*/ 5445457 w 8175009"/>
              <a:gd name="connsiteY109" fmla="*/ 2279176 h 2756848"/>
              <a:gd name="connsiteX110" fmla="*/ 5609230 w 8175009"/>
              <a:gd name="connsiteY110" fmla="*/ 2265528 h 2756848"/>
              <a:gd name="connsiteX111" fmla="*/ 5650174 w 8175009"/>
              <a:gd name="connsiteY111" fmla="*/ 2210937 h 2756848"/>
              <a:gd name="connsiteX112" fmla="*/ 5691117 w 8175009"/>
              <a:gd name="connsiteY112" fmla="*/ 2197290 h 2756848"/>
              <a:gd name="connsiteX113" fmla="*/ 5745708 w 8175009"/>
              <a:gd name="connsiteY113" fmla="*/ 2156346 h 2756848"/>
              <a:gd name="connsiteX114" fmla="*/ 5786651 w 8175009"/>
              <a:gd name="connsiteY114" fmla="*/ 2142698 h 2756848"/>
              <a:gd name="connsiteX115" fmla="*/ 5854890 w 8175009"/>
              <a:gd name="connsiteY115" fmla="*/ 2060812 h 2756848"/>
              <a:gd name="connsiteX116" fmla="*/ 5841242 w 8175009"/>
              <a:gd name="connsiteY116" fmla="*/ 1719618 h 2756848"/>
              <a:gd name="connsiteX117" fmla="*/ 5813947 w 8175009"/>
              <a:gd name="connsiteY117" fmla="*/ 1678675 h 2756848"/>
              <a:gd name="connsiteX118" fmla="*/ 5745708 w 8175009"/>
              <a:gd name="connsiteY118" fmla="*/ 1583140 h 2756848"/>
              <a:gd name="connsiteX119" fmla="*/ 5704765 w 8175009"/>
              <a:gd name="connsiteY119" fmla="*/ 1528549 h 2756848"/>
              <a:gd name="connsiteX120" fmla="*/ 5650174 w 8175009"/>
              <a:gd name="connsiteY120" fmla="*/ 1487606 h 2756848"/>
              <a:gd name="connsiteX121" fmla="*/ 5568287 w 8175009"/>
              <a:gd name="connsiteY121" fmla="*/ 1378424 h 2756848"/>
              <a:gd name="connsiteX122" fmla="*/ 5513696 w 8175009"/>
              <a:gd name="connsiteY122" fmla="*/ 1337481 h 2756848"/>
              <a:gd name="connsiteX123" fmla="*/ 5431809 w 8175009"/>
              <a:gd name="connsiteY123" fmla="*/ 1269242 h 2756848"/>
              <a:gd name="connsiteX124" fmla="*/ 5404514 w 8175009"/>
              <a:gd name="connsiteY124" fmla="*/ 1228298 h 2756848"/>
              <a:gd name="connsiteX125" fmla="*/ 5486400 w 8175009"/>
              <a:gd name="connsiteY125" fmla="*/ 1214651 h 2756848"/>
              <a:gd name="connsiteX126" fmla="*/ 5554639 w 8175009"/>
              <a:gd name="connsiteY126" fmla="*/ 1201003 h 2756848"/>
              <a:gd name="connsiteX127" fmla="*/ 5595582 w 8175009"/>
              <a:gd name="connsiteY127" fmla="*/ 1187355 h 2756848"/>
              <a:gd name="connsiteX128" fmla="*/ 5732060 w 8175009"/>
              <a:gd name="connsiteY128" fmla="*/ 1173707 h 2756848"/>
              <a:gd name="connsiteX129" fmla="*/ 5923129 w 8175009"/>
              <a:gd name="connsiteY129" fmla="*/ 1187355 h 2756848"/>
              <a:gd name="connsiteX130" fmla="*/ 5950424 w 8175009"/>
              <a:gd name="connsiteY130" fmla="*/ 1228298 h 2756848"/>
              <a:gd name="connsiteX131" fmla="*/ 5977720 w 8175009"/>
              <a:gd name="connsiteY131" fmla="*/ 1337481 h 2756848"/>
              <a:gd name="connsiteX132" fmla="*/ 6005015 w 8175009"/>
              <a:gd name="connsiteY132" fmla="*/ 1419367 h 2756848"/>
              <a:gd name="connsiteX133" fmla="*/ 6018663 w 8175009"/>
              <a:gd name="connsiteY133" fmla="*/ 1460310 h 2756848"/>
              <a:gd name="connsiteX134" fmla="*/ 6059606 w 8175009"/>
              <a:gd name="connsiteY134" fmla="*/ 1528549 h 2756848"/>
              <a:gd name="connsiteX135" fmla="*/ 6086902 w 8175009"/>
              <a:gd name="connsiteY135" fmla="*/ 1637731 h 2756848"/>
              <a:gd name="connsiteX136" fmla="*/ 6209732 w 8175009"/>
              <a:gd name="connsiteY136" fmla="*/ 1746913 h 2756848"/>
              <a:gd name="connsiteX137" fmla="*/ 6277971 w 8175009"/>
              <a:gd name="connsiteY137" fmla="*/ 1760561 h 2756848"/>
              <a:gd name="connsiteX138" fmla="*/ 6318914 w 8175009"/>
              <a:gd name="connsiteY138" fmla="*/ 1787857 h 2756848"/>
              <a:gd name="connsiteX139" fmla="*/ 6387153 w 8175009"/>
              <a:gd name="connsiteY139" fmla="*/ 1733266 h 2756848"/>
              <a:gd name="connsiteX140" fmla="*/ 6414448 w 8175009"/>
              <a:gd name="connsiteY140" fmla="*/ 1651379 h 2756848"/>
              <a:gd name="connsiteX141" fmla="*/ 6441744 w 8175009"/>
              <a:gd name="connsiteY141" fmla="*/ 1514901 h 2756848"/>
              <a:gd name="connsiteX142" fmla="*/ 6441744 w 8175009"/>
              <a:gd name="connsiteY142" fmla="*/ 1009934 h 2756848"/>
              <a:gd name="connsiteX143" fmla="*/ 6359857 w 8175009"/>
              <a:gd name="connsiteY143" fmla="*/ 887104 h 2756848"/>
              <a:gd name="connsiteX144" fmla="*/ 6305266 w 8175009"/>
              <a:gd name="connsiteY144" fmla="*/ 764275 h 2756848"/>
              <a:gd name="connsiteX145" fmla="*/ 6223379 w 8175009"/>
              <a:gd name="connsiteY145" fmla="*/ 736979 h 2756848"/>
              <a:gd name="connsiteX146" fmla="*/ 6141493 w 8175009"/>
              <a:gd name="connsiteY146" fmla="*/ 696036 h 2756848"/>
              <a:gd name="connsiteX147" fmla="*/ 6086902 w 8175009"/>
              <a:gd name="connsiteY147" fmla="*/ 641445 h 2756848"/>
              <a:gd name="connsiteX148" fmla="*/ 6059606 w 8175009"/>
              <a:gd name="connsiteY148" fmla="*/ 586854 h 2756848"/>
              <a:gd name="connsiteX149" fmla="*/ 6045959 w 8175009"/>
              <a:gd name="connsiteY149" fmla="*/ 545910 h 2756848"/>
              <a:gd name="connsiteX150" fmla="*/ 6005015 w 8175009"/>
              <a:gd name="connsiteY150" fmla="*/ 504967 h 2756848"/>
              <a:gd name="connsiteX151" fmla="*/ 5923129 w 8175009"/>
              <a:gd name="connsiteY151" fmla="*/ 477672 h 2756848"/>
              <a:gd name="connsiteX152" fmla="*/ 5882185 w 8175009"/>
              <a:gd name="connsiteY152" fmla="*/ 450376 h 2756848"/>
              <a:gd name="connsiteX153" fmla="*/ 5841242 w 8175009"/>
              <a:gd name="connsiteY153" fmla="*/ 436728 h 2756848"/>
              <a:gd name="connsiteX154" fmla="*/ 5827594 w 8175009"/>
              <a:gd name="connsiteY154" fmla="*/ 313898 h 2756848"/>
              <a:gd name="connsiteX155" fmla="*/ 5841242 w 8175009"/>
              <a:gd name="connsiteY155" fmla="*/ 204716 h 2756848"/>
              <a:gd name="connsiteX156" fmla="*/ 5909481 w 8175009"/>
              <a:gd name="connsiteY156" fmla="*/ 136478 h 2756848"/>
              <a:gd name="connsiteX157" fmla="*/ 5950424 w 8175009"/>
              <a:gd name="connsiteY157" fmla="*/ 122830 h 2756848"/>
              <a:gd name="connsiteX158" fmla="*/ 6005015 w 8175009"/>
              <a:gd name="connsiteY158" fmla="*/ 95534 h 2756848"/>
              <a:gd name="connsiteX159" fmla="*/ 6073254 w 8175009"/>
              <a:gd name="connsiteY159" fmla="*/ 81887 h 2756848"/>
              <a:gd name="connsiteX160" fmla="*/ 6168788 w 8175009"/>
              <a:gd name="connsiteY160" fmla="*/ 68239 h 2756848"/>
              <a:gd name="connsiteX161" fmla="*/ 6250675 w 8175009"/>
              <a:gd name="connsiteY161" fmla="*/ 54591 h 2756848"/>
              <a:gd name="connsiteX162" fmla="*/ 6346209 w 8175009"/>
              <a:gd name="connsiteY162" fmla="*/ 27295 h 2756848"/>
              <a:gd name="connsiteX163" fmla="*/ 6414448 w 8175009"/>
              <a:gd name="connsiteY163" fmla="*/ 13648 h 2756848"/>
              <a:gd name="connsiteX164" fmla="*/ 6687403 w 8175009"/>
              <a:gd name="connsiteY164" fmla="*/ 0 h 2756848"/>
              <a:gd name="connsiteX165" fmla="*/ 7301553 w 8175009"/>
              <a:gd name="connsiteY165" fmla="*/ 13648 h 2756848"/>
              <a:gd name="connsiteX166" fmla="*/ 7438030 w 8175009"/>
              <a:gd name="connsiteY166" fmla="*/ 81887 h 2756848"/>
              <a:gd name="connsiteX167" fmla="*/ 7560860 w 8175009"/>
              <a:gd name="connsiteY167" fmla="*/ 122830 h 2756848"/>
              <a:gd name="connsiteX168" fmla="*/ 7656394 w 8175009"/>
              <a:gd name="connsiteY168" fmla="*/ 191069 h 2756848"/>
              <a:gd name="connsiteX169" fmla="*/ 7751929 w 8175009"/>
              <a:gd name="connsiteY169" fmla="*/ 245660 h 2756848"/>
              <a:gd name="connsiteX170" fmla="*/ 7874759 w 8175009"/>
              <a:gd name="connsiteY170" fmla="*/ 382137 h 2756848"/>
              <a:gd name="connsiteX171" fmla="*/ 7915702 w 8175009"/>
              <a:gd name="connsiteY171" fmla="*/ 436728 h 2756848"/>
              <a:gd name="connsiteX172" fmla="*/ 7997588 w 8175009"/>
              <a:gd name="connsiteY172" fmla="*/ 518615 h 2756848"/>
              <a:gd name="connsiteX173" fmla="*/ 8038532 w 8175009"/>
              <a:gd name="connsiteY173" fmla="*/ 586854 h 2756848"/>
              <a:gd name="connsiteX174" fmla="*/ 8093123 w 8175009"/>
              <a:gd name="connsiteY174" fmla="*/ 655092 h 2756848"/>
              <a:gd name="connsiteX175" fmla="*/ 8120418 w 8175009"/>
              <a:gd name="connsiteY175" fmla="*/ 750627 h 2756848"/>
              <a:gd name="connsiteX176" fmla="*/ 8106771 w 8175009"/>
              <a:gd name="connsiteY176" fmla="*/ 996287 h 2756848"/>
              <a:gd name="connsiteX177" fmla="*/ 8093123 w 8175009"/>
              <a:gd name="connsiteY177" fmla="*/ 1050878 h 2756848"/>
              <a:gd name="connsiteX178" fmla="*/ 8065827 w 8175009"/>
              <a:gd name="connsiteY178" fmla="*/ 1105469 h 2756848"/>
              <a:gd name="connsiteX179" fmla="*/ 8052179 w 8175009"/>
              <a:gd name="connsiteY179" fmla="*/ 1160060 h 2756848"/>
              <a:gd name="connsiteX180" fmla="*/ 8011236 w 8175009"/>
              <a:gd name="connsiteY180" fmla="*/ 1255594 h 2756848"/>
              <a:gd name="connsiteX181" fmla="*/ 7970293 w 8175009"/>
              <a:gd name="connsiteY181" fmla="*/ 1446663 h 2756848"/>
              <a:gd name="connsiteX182" fmla="*/ 7983941 w 8175009"/>
              <a:gd name="connsiteY182" fmla="*/ 2156346 h 2756848"/>
              <a:gd name="connsiteX183" fmla="*/ 8038532 w 8175009"/>
              <a:gd name="connsiteY183" fmla="*/ 2224585 h 2756848"/>
              <a:gd name="connsiteX184" fmla="*/ 8093123 w 8175009"/>
              <a:gd name="connsiteY184" fmla="*/ 2238233 h 2756848"/>
              <a:gd name="connsiteX185" fmla="*/ 8175009 w 8175009"/>
              <a:gd name="connsiteY185" fmla="*/ 2265528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8175009" h="2756848">
                <a:moveTo>
                  <a:pt x="81887" y="2756848"/>
                </a:moveTo>
                <a:cubicBezTo>
                  <a:pt x="77338" y="2734102"/>
                  <a:pt x="74904" y="2710828"/>
                  <a:pt x="68239" y="2688609"/>
                </a:cubicBezTo>
                <a:cubicBezTo>
                  <a:pt x="34798" y="2577137"/>
                  <a:pt x="43411" y="2664935"/>
                  <a:pt x="27296" y="2552131"/>
                </a:cubicBezTo>
                <a:cubicBezTo>
                  <a:pt x="8719" y="2422096"/>
                  <a:pt x="7715" y="2322503"/>
                  <a:pt x="0" y="2183642"/>
                </a:cubicBezTo>
                <a:cubicBezTo>
                  <a:pt x="4549" y="1965278"/>
                  <a:pt x="5412" y="1746805"/>
                  <a:pt x="13648" y="1528549"/>
                </a:cubicBezTo>
                <a:cubicBezTo>
                  <a:pt x="14523" y="1505369"/>
                  <a:pt x="23482" y="1483191"/>
                  <a:pt x="27296" y="1460310"/>
                </a:cubicBezTo>
                <a:cubicBezTo>
                  <a:pt x="32584" y="1428580"/>
                  <a:pt x="36053" y="1396570"/>
                  <a:pt x="40944" y="1364776"/>
                </a:cubicBezTo>
                <a:cubicBezTo>
                  <a:pt x="49576" y="1308665"/>
                  <a:pt x="55972" y="1252832"/>
                  <a:pt x="81887" y="1201003"/>
                </a:cubicBezTo>
                <a:cubicBezTo>
                  <a:pt x="107363" y="1150051"/>
                  <a:pt x="133748" y="1138224"/>
                  <a:pt x="177421" y="1105469"/>
                </a:cubicBezTo>
                <a:cubicBezTo>
                  <a:pt x="208197" y="1013140"/>
                  <a:pt x="162618" y="1120272"/>
                  <a:pt x="259308" y="1023582"/>
                </a:cubicBezTo>
                <a:cubicBezTo>
                  <a:pt x="310005" y="972885"/>
                  <a:pt x="288935" y="952235"/>
                  <a:pt x="327547" y="900752"/>
                </a:cubicBezTo>
                <a:cubicBezTo>
                  <a:pt x="342988" y="880164"/>
                  <a:pt x="365390" y="865700"/>
                  <a:pt x="382138" y="846161"/>
                </a:cubicBezTo>
                <a:cubicBezTo>
                  <a:pt x="392813" y="833707"/>
                  <a:pt x="397835" y="816816"/>
                  <a:pt x="409433" y="805218"/>
                </a:cubicBezTo>
                <a:cubicBezTo>
                  <a:pt x="429504" y="785147"/>
                  <a:pt x="509525" y="733076"/>
                  <a:pt x="532263" y="723331"/>
                </a:cubicBezTo>
                <a:cubicBezTo>
                  <a:pt x="571931" y="706330"/>
                  <a:pt x="615186" y="698820"/>
                  <a:pt x="655093" y="682388"/>
                </a:cubicBezTo>
                <a:cubicBezTo>
                  <a:pt x="692718" y="666895"/>
                  <a:pt x="727881" y="645994"/>
                  <a:pt x="764275" y="627797"/>
                </a:cubicBezTo>
                <a:cubicBezTo>
                  <a:pt x="772971" y="558227"/>
                  <a:pt x="778450" y="456407"/>
                  <a:pt x="818866" y="395785"/>
                </a:cubicBezTo>
                <a:cubicBezTo>
                  <a:pt x="827965" y="382137"/>
                  <a:pt x="834564" y="366440"/>
                  <a:pt x="846162" y="354842"/>
                </a:cubicBezTo>
                <a:cubicBezTo>
                  <a:pt x="857760" y="343244"/>
                  <a:pt x="871690" y="333151"/>
                  <a:pt x="887105" y="327546"/>
                </a:cubicBezTo>
                <a:cubicBezTo>
                  <a:pt x="922360" y="314726"/>
                  <a:pt x="996287" y="300251"/>
                  <a:pt x="996287" y="300251"/>
                </a:cubicBezTo>
                <a:cubicBezTo>
                  <a:pt x="1064526" y="304800"/>
                  <a:pt x="1133543" y="302655"/>
                  <a:pt x="1201003" y="313898"/>
                </a:cubicBezTo>
                <a:cubicBezTo>
                  <a:pt x="1253497" y="322647"/>
                  <a:pt x="1237128" y="348898"/>
                  <a:pt x="1255594" y="382137"/>
                </a:cubicBezTo>
                <a:cubicBezTo>
                  <a:pt x="1271525" y="410814"/>
                  <a:pt x="1295514" y="434682"/>
                  <a:pt x="1310185" y="464024"/>
                </a:cubicBezTo>
                <a:lnTo>
                  <a:pt x="1337481" y="518615"/>
                </a:lnTo>
                <a:cubicBezTo>
                  <a:pt x="1353989" y="749717"/>
                  <a:pt x="1359498" y="718438"/>
                  <a:pt x="1337481" y="982639"/>
                </a:cubicBezTo>
                <a:cubicBezTo>
                  <a:pt x="1332297" y="1044848"/>
                  <a:pt x="1328560" y="1034079"/>
                  <a:pt x="1282890" y="1064525"/>
                </a:cubicBezTo>
                <a:cubicBezTo>
                  <a:pt x="1273791" y="1078173"/>
                  <a:pt x="1262055" y="1090392"/>
                  <a:pt x="1255594" y="1105469"/>
                </a:cubicBezTo>
                <a:cubicBezTo>
                  <a:pt x="1248205" y="1122709"/>
                  <a:pt x="1243505" y="1141368"/>
                  <a:pt x="1241947" y="1160060"/>
                </a:cubicBezTo>
                <a:cubicBezTo>
                  <a:pt x="1234382" y="1250844"/>
                  <a:pt x="1235564" y="1342206"/>
                  <a:pt x="1228299" y="1433015"/>
                </a:cubicBezTo>
                <a:cubicBezTo>
                  <a:pt x="1225726" y="1465176"/>
                  <a:pt x="1208347" y="1522795"/>
                  <a:pt x="1201003" y="1555845"/>
                </a:cubicBezTo>
                <a:cubicBezTo>
                  <a:pt x="1195971" y="1578489"/>
                  <a:pt x="1191905" y="1601338"/>
                  <a:pt x="1187356" y="1624084"/>
                </a:cubicBezTo>
                <a:cubicBezTo>
                  <a:pt x="1201004" y="1728717"/>
                  <a:pt x="1201818" y="1835840"/>
                  <a:pt x="1228299" y="1937982"/>
                </a:cubicBezTo>
                <a:cubicBezTo>
                  <a:pt x="1232703" y="1954969"/>
                  <a:pt x="1300858" y="2009658"/>
                  <a:pt x="1323833" y="2019869"/>
                </a:cubicBezTo>
                <a:cubicBezTo>
                  <a:pt x="1350125" y="2031554"/>
                  <a:pt x="1405720" y="2047164"/>
                  <a:pt x="1405720" y="2047164"/>
                </a:cubicBezTo>
                <a:cubicBezTo>
                  <a:pt x="1446663" y="2042615"/>
                  <a:pt x="1489755" y="2047372"/>
                  <a:pt x="1528550" y="2033516"/>
                </a:cubicBezTo>
                <a:cubicBezTo>
                  <a:pt x="1579878" y="2015185"/>
                  <a:pt x="1606668" y="1970777"/>
                  <a:pt x="1624084" y="1924334"/>
                </a:cubicBezTo>
                <a:cubicBezTo>
                  <a:pt x="1630670" y="1906771"/>
                  <a:pt x="1632579" y="1887778"/>
                  <a:pt x="1637732" y="1869743"/>
                </a:cubicBezTo>
                <a:cubicBezTo>
                  <a:pt x="1641684" y="1855911"/>
                  <a:pt x="1647427" y="1842632"/>
                  <a:pt x="1651379" y="1828800"/>
                </a:cubicBezTo>
                <a:cubicBezTo>
                  <a:pt x="1685645" y="1708869"/>
                  <a:pt x="1645959" y="1831413"/>
                  <a:pt x="1678675" y="1733266"/>
                </a:cubicBezTo>
                <a:cubicBezTo>
                  <a:pt x="1683224" y="1701421"/>
                  <a:pt x="1686014" y="1669275"/>
                  <a:pt x="1692323" y="1637731"/>
                </a:cubicBezTo>
                <a:cubicBezTo>
                  <a:pt x="1695144" y="1623624"/>
                  <a:pt x="1695799" y="1606960"/>
                  <a:pt x="1705971" y="1596788"/>
                </a:cubicBezTo>
                <a:cubicBezTo>
                  <a:pt x="1716143" y="1586616"/>
                  <a:pt x="1734047" y="1589574"/>
                  <a:pt x="1746914" y="1583140"/>
                </a:cubicBezTo>
                <a:cubicBezTo>
                  <a:pt x="1876679" y="1518257"/>
                  <a:pt x="1658483" y="1598970"/>
                  <a:pt x="1869744" y="1528549"/>
                </a:cubicBezTo>
                <a:lnTo>
                  <a:pt x="1910687" y="1514901"/>
                </a:lnTo>
                <a:cubicBezTo>
                  <a:pt x="1975276" y="1522975"/>
                  <a:pt x="2016574" y="1511607"/>
                  <a:pt x="2060812" y="1555845"/>
                </a:cubicBezTo>
                <a:cubicBezTo>
                  <a:pt x="2072410" y="1567443"/>
                  <a:pt x="2079009" y="1583140"/>
                  <a:pt x="2088108" y="1596788"/>
                </a:cubicBezTo>
                <a:cubicBezTo>
                  <a:pt x="2083559" y="1696872"/>
                  <a:pt x="2084429" y="1797349"/>
                  <a:pt x="2074460" y="1897039"/>
                </a:cubicBezTo>
                <a:cubicBezTo>
                  <a:pt x="2066974" y="1971898"/>
                  <a:pt x="2050094" y="1989146"/>
                  <a:pt x="2033517" y="2047164"/>
                </a:cubicBezTo>
                <a:cubicBezTo>
                  <a:pt x="2028364" y="2065199"/>
                  <a:pt x="2024418" y="2083558"/>
                  <a:pt x="2019869" y="2101755"/>
                </a:cubicBezTo>
                <a:cubicBezTo>
                  <a:pt x="2024418" y="2142698"/>
                  <a:pt x="2018217" y="2186336"/>
                  <a:pt x="2033517" y="2224585"/>
                </a:cubicBezTo>
                <a:cubicBezTo>
                  <a:pt x="2038860" y="2237942"/>
                  <a:pt x="2060074" y="2238233"/>
                  <a:pt x="2074460" y="2238233"/>
                </a:cubicBezTo>
                <a:cubicBezTo>
                  <a:pt x="2151931" y="2238233"/>
                  <a:pt x="2229135" y="2229134"/>
                  <a:pt x="2306472" y="2224585"/>
                </a:cubicBezTo>
                <a:cubicBezTo>
                  <a:pt x="2386646" y="2104328"/>
                  <a:pt x="2256211" y="2305360"/>
                  <a:pt x="2374711" y="2088107"/>
                </a:cubicBezTo>
                <a:cubicBezTo>
                  <a:pt x="2385603" y="2068138"/>
                  <a:pt x="2403599" y="2052805"/>
                  <a:pt x="2415654" y="2033516"/>
                </a:cubicBezTo>
                <a:cubicBezTo>
                  <a:pt x="2502056" y="1895273"/>
                  <a:pt x="2364266" y="2077279"/>
                  <a:pt x="2497541" y="1910687"/>
                </a:cubicBezTo>
                <a:cubicBezTo>
                  <a:pt x="2506639" y="1883391"/>
                  <a:pt x="2523041" y="1857516"/>
                  <a:pt x="2524836" y="1828800"/>
                </a:cubicBezTo>
                <a:cubicBezTo>
                  <a:pt x="2539654" y="1591715"/>
                  <a:pt x="2520796" y="1681188"/>
                  <a:pt x="2552132" y="1555845"/>
                </a:cubicBezTo>
                <a:cubicBezTo>
                  <a:pt x="2556681" y="1510352"/>
                  <a:pt x="2530078" y="1447928"/>
                  <a:pt x="2565779" y="1419367"/>
                </a:cubicBezTo>
                <a:cubicBezTo>
                  <a:pt x="2591396" y="1398874"/>
                  <a:pt x="2602174" y="1473958"/>
                  <a:pt x="2620371" y="1501254"/>
                </a:cubicBezTo>
                <a:cubicBezTo>
                  <a:pt x="2665510" y="1568963"/>
                  <a:pt x="2631427" y="1539877"/>
                  <a:pt x="2743200" y="1555845"/>
                </a:cubicBezTo>
                <a:cubicBezTo>
                  <a:pt x="2801407" y="1633454"/>
                  <a:pt x="2776951" y="1588857"/>
                  <a:pt x="2811439" y="1692322"/>
                </a:cubicBezTo>
                <a:cubicBezTo>
                  <a:pt x="2815988" y="1705970"/>
                  <a:pt x="2813117" y="1725286"/>
                  <a:pt x="2825087" y="1733266"/>
                </a:cubicBezTo>
                <a:cubicBezTo>
                  <a:pt x="2838735" y="1742364"/>
                  <a:pt x="2853838" y="1749588"/>
                  <a:pt x="2866030" y="1760561"/>
                </a:cubicBezTo>
                <a:cubicBezTo>
                  <a:pt x="2899505" y="1790688"/>
                  <a:pt x="2961565" y="1856095"/>
                  <a:pt x="2961565" y="1856095"/>
                </a:cubicBezTo>
                <a:lnTo>
                  <a:pt x="3002508" y="1978925"/>
                </a:lnTo>
                <a:cubicBezTo>
                  <a:pt x="3007057" y="1992573"/>
                  <a:pt x="3008176" y="2007899"/>
                  <a:pt x="3016156" y="2019869"/>
                </a:cubicBezTo>
                <a:cubicBezTo>
                  <a:pt x="3054736" y="2077740"/>
                  <a:pt x="3036116" y="2046141"/>
                  <a:pt x="3070747" y="2115403"/>
                </a:cubicBezTo>
                <a:cubicBezTo>
                  <a:pt x="3073406" y="2128700"/>
                  <a:pt x="3090627" y="2220437"/>
                  <a:pt x="3098042" y="2238233"/>
                </a:cubicBezTo>
                <a:cubicBezTo>
                  <a:pt x="3113692" y="2275793"/>
                  <a:pt x="3120081" y="2323001"/>
                  <a:pt x="3152633" y="2347415"/>
                </a:cubicBezTo>
                <a:cubicBezTo>
                  <a:pt x="3189985" y="2375429"/>
                  <a:pt x="3216856" y="2400668"/>
                  <a:pt x="3261815" y="2415654"/>
                </a:cubicBezTo>
                <a:cubicBezTo>
                  <a:pt x="3283821" y="2422989"/>
                  <a:pt x="3307308" y="2424752"/>
                  <a:pt x="3330054" y="2429301"/>
                </a:cubicBezTo>
                <a:cubicBezTo>
                  <a:pt x="3339153" y="2442949"/>
                  <a:pt x="3341437" y="2466267"/>
                  <a:pt x="3357350" y="2470245"/>
                </a:cubicBezTo>
                <a:cubicBezTo>
                  <a:pt x="3411430" y="2483765"/>
                  <a:pt x="3478348" y="2433477"/>
                  <a:pt x="3521123" y="2415654"/>
                </a:cubicBezTo>
                <a:cubicBezTo>
                  <a:pt x="3547682" y="2404588"/>
                  <a:pt x="3575969" y="2398191"/>
                  <a:pt x="3603009" y="2388358"/>
                </a:cubicBezTo>
                <a:cubicBezTo>
                  <a:pt x="3782519" y="2323081"/>
                  <a:pt x="3590510" y="2387976"/>
                  <a:pt x="3712191" y="2347415"/>
                </a:cubicBezTo>
                <a:cubicBezTo>
                  <a:pt x="3721290" y="2333767"/>
                  <a:pt x="3732151" y="2321143"/>
                  <a:pt x="3739487" y="2306472"/>
                </a:cubicBezTo>
                <a:cubicBezTo>
                  <a:pt x="3749278" y="2286891"/>
                  <a:pt x="3762409" y="2228431"/>
                  <a:pt x="3766782" y="2210937"/>
                </a:cubicBezTo>
                <a:cubicBezTo>
                  <a:pt x="3762233" y="2151797"/>
                  <a:pt x="3760492" y="2092373"/>
                  <a:pt x="3753135" y="2033516"/>
                </a:cubicBezTo>
                <a:cubicBezTo>
                  <a:pt x="3751351" y="2019241"/>
                  <a:pt x="3742976" y="2006529"/>
                  <a:pt x="3739487" y="1992573"/>
                </a:cubicBezTo>
                <a:cubicBezTo>
                  <a:pt x="3733861" y="1970069"/>
                  <a:pt x="3730388" y="1947080"/>
                  <a:pt x="3725839" y="1924334"/>
                </a:cubicBezTo>
                <a:cubicBezTo>
                  <a:pt x="3730388" y="1856095"/>
                  <a:pt x="3712075" y="1782274"/>
                  <a:pt x="3739487" y="1719618"/>
                </a:cubicBezTo>
                <a:cubicBezTo>
                  <a:pt x="3750579" y="1694266"/>
                  <a:pt x="3793916" y="1709402"/>
                  <a:pt x="3821374" y="1705970"/>
                </a:cubicBezTo>
                <a:cubicBezTo>
                  <a:pt x="3866740" y="1700299"/>
                  <a:pt x="3912359" y="1696871"/>
                  <a:pt x="3957851" y="1692322"/>
                </a:cubicBezTo>
                <a:cubicBezTo>
                  <a:pt x="4101372" y="1710262"/>
                  <a:pt x="4030393" y="1683051"/>
                  <a:pt x="4121624" y="1746913"/>
                </a:cubicBezTo>
                <a:cubicBezTo>
                  <a:pt x="4148499" y="1765725"/>
                  <a:pt x="4176215" y="1783307"/>
                  <a:pt x="4203511" y="1801504"/>
                </a:cubicBezTo>
                <a:lnTo>
                  <a:pt x="4244454" y="1828800"/>
                </a:lnTo>
                <a:cubicBezTo>
                  <a:pt x="4280168" y="1935940"/>
                  <a:pt x="4255059" y="1849132"/>
                  <a:pt x="4271750" y="2074460"/>
                </a:cubicBezTo>
                <a:cubicBezTo>
                  <a:pt x="4275797" y="2129091"/>
                  <a:pt x="4279662" y="2183754"/>
                  <a:pt x="4285397" y="2238233"/>
                </a:cubicBezTo>
                <a:cubicBezTo>
                  <a:pt x="4296845" y="2346992"/>
                  <a:pt x="4274584" y="2317460"/>
                  <a:pt x="4339988" y="2361063"/>
                </a:cubicBezTo>
                <a:cubicBezTo>
                  <a:pt x="4344537" y="2347415"/>
                  <a:pt x="4349684" y="2333952"/>
                  <a:pt x="4353636" y="2320119"/>
                </a:cubicBezTo>
                <a:cubicBezTo>
                  <a:pt x="4358789" y="2302084"/>
                  <a:pt x="4355566" y="2280175"/>
                  <a:pt x="4367284" y="2265528"/>
                </a:cubicBezTo>
                <a:cubicBezTo>
                  <a:pt x="4376271" y="2254295"/>
                  <a:pt x="4394395" y="2255833"/>
                  <a:pt x="4408227" y="2251881"/>
                </a:cubicBezTo>
                <a:cubicBezTo>
                  <a:pt x="4426262" y="2246728"/>
                  <a:pt x="4445255" y="2244819"/>
                  <a:pt x="4462818" y="2238233"/>
                </a:cubicBezTo>
                <a:cubicBezTo>
                  <a:pt x="4502393" y="2223392"/>
                  <a:pt x="4524416" y="2206266"/>
                  <a:pt x="4558353" y="2183642"/>
                </a:cubicBezTo>
                <a:cubicBezTo>
                  <a:pt x="4660012" y="2031148"/>
                  <a:pt x="4556597" y="2201791"/>
                  <a:pt x="4599296" y="1760561"/>
                </a:cubicBezTo>
                <a:cubicBezTo>
                  <a:pt x="4600876" y="1744235"/>
                  <a:pt x="4612682" y="1728311"/>
                  <a:pt x="4626591" y="1719618"/>
                </a:cubicBezTo>
                <a:cubicBezTo>
                  <a:pt x="4650990" y="1704369"/>
                  <a:pt x="4681182" y="1701420"/>
                  <a:pt x="4708478" y="1692322"/>
                </a:cubicBezTo>
                <a:lnTo>
                  <a:pt x="4749421" y="1678675"/>
                </a:lnTo>
                <a:cubicBezTo>
                  <a:pt x="4763069" y="1674126"/>
                  <a:pt x="4776408" y="1668516"/>
                  <a:pt x="4790365" y="1665027"/>
                </a:cubicBezTo>
                <a:lnTo>
                  <a:pt x="4844956" y="1651379"/>
                </a:lnTo>
                <a:cubicBezTo>
                  <a:pt x="4899547" y="1655928"/>
                  <a:pt x="4957600" y="1645362"/>
                  <a:pt x="5008729" y="1665027"/>
                </a:cubicBezTo>
                <a:cubicBezTo>
                  <a:pt x="5026236" y="1671760"/>
                  <a:pt x="5013988" y="1702841"/>
                  <a:pt x="5022376" y="1719618"/>
                </a:cubicBezTo>
                <a:cubicBezTo>
                  <a:pt x="5039174" y="1753215"/>
                  <a:pt x="5092239" y="1821865"/>
                  <a:pt x="5117911" y="1856095"/>
                </a:cubicBezTo>
                <a:cubicBezTo>
                  <a:pt x="5167685" y="2005416"/>
                  <a:pt x="5088304" y="1779245"/>
                  <a:pt x="5158854" y="1937982"/>
                </a:cubicBezTo>
                <a:cubicBezTo>
                  <a:pt x="5170539" y="1964274"/>
                  <a:pt x="5173283" y="1994134"/>
                  <a:pt x="5186150" y="2019869"/>
                </a:cubicBezTo>
                <a:cubicBezTo>
                  <a:pt x="5195248" y="2038066"/>
                  <a:pt x="5205889" y="2055570"/>
                  <a:pt x="5213445" y="2074460"/>
                </a:cubicBezTo>
                <a:cubicBezTo>
                  <a:pt x="5239137" y="2138690"/>
                  <a:pt x="5228653" y="2151343"/>
                  <a:pt x="5268036" y="2197290"/>
                </a:cubicBezTo>
                <a:cubicBezTo>
                  <a:pt x="5284784" y="2216829"/>
                  <a:pt x="5300131" y="2239383"/>
                  <a:pt x="5322627" y="2251881"/>
                </a:cubicBezTo>
                <a:cubicBezTo>
                  <a:pt x="5342905" y="2263146"/>
                  <a:pt x="5368222" y="2260496"/>
                  <a:pt x="5390866" y="2265528"/>
                </a:cubicBezTo>
                <a:cubicBezTo>
                  <a:pt x="5409176" y="2269597"/>
                  <a:pt x="5427260" y="2274627"/>
                  <a:pt x="5445457" y="2279176"/>
                </a:cubicBezTo>
                <a:cubicBezTo>
                  <a:pt x="5500048" y="2274627"/>
                  <a:pt x="5557261" y="2282851"/>
                  <a:pt x="5609230" y="2265528"/>
                </a:cubicBezTo>
                <a:cubicBezTo>
                  <a:pt x="5630809" y="2258335"/>
                  <a:pt x="5632700" y="2225499"/>
                  <a:pt x="5650174" y="2210937"/>
                </a:cubicBezTo>
                <a:cubicBezTo>
                  <a:pt x="5661226" y="2201728"/>
                  <a:pt x="5677469" y="2201839"/>
                  <a:pt x="5691117" y="2197290"/>
                </a:cubicBezTo>
                <a:cubicBezTo>
                  <a:pt x="5709314" y="2183642"/>
                  <a:pt x="5725959" y="2167632"/>
                  <a:pt x="5745708" y="2156346"/>
                </a:cubicBezTo>
                <a:cubicBezTo>
                  <a:pt x="5758198" y="2149208"/>
                  <a:pt x="5774681" y="2150678"/>
                  <a:pt x="5786651" y="2142698"/>
                </a:cubicBezTo>
                <a:cubicBezTo>
                  <a:pt x="5818175" y="2121682"/>
                  <a:pt x="5834749" y="2091023"/>
                  <a:pt x="5854890" y="2060812"/>
                </a:cubicBezTo>
                <a:cubicBezTo>
                  <a:pt x="5850341" y="1947081"/>
                  <a:pt x="5853368" y="1832793"/>
                  <a:pt x="5841242" y="1719618"/>
                </a:cubicBezTo>
                <a:cubicBezTo>
                  <a:pt x="5839495" y="1703309"/>
                  <a:pt x="5822085" y="1692916"/>
                  <a:pt x="5813947" y="1678675"/>
                </a:cubicBezTo>
                <a:cubicBezTo>
                  <a:pt x="5745960" y="1559698"/>
                  <a:pt x="5831451" y="1683175"/>
                  <a:pt x="5745708" y="1583140"/>
                </a:cubicBezTo>
                <a:cubicBezTo>
                  <a:pt x="5730905" y="1565870"/>
                  <a:pt x="5720849" y="1544633"/>
                  <a:pt x="5704765" y="1528549"/>
                </a:cubicBezTo>
                <a:cubicBezTo>
                  <a:pt x="5688681" y="1512465"/>
                  <a:pt x="5665475" y="1504437"/>
                  <a:pt x="5650174" y="1487606"/>
                </a:cubicBezTo>
                <a:cubicBezTo>
                  <a:pt x="5619572" y="1453944"/>
                  <a:pt x="5604681" y="1405719"/>
                  <a:pt x="5568287" y="1378424"/>
                </a:cubicBezTo>
                <a:cubicBezTo>
                  <a:pt x="5550090" y="1364776"/>
                  <a:pt x="5530966" y="1352284"/>
                  <a:pt x="5513696" y="1337481"/>
                </a:cubicBezTo>
                <a:cubicBezTo>
                  <a:pt x="5421751" y="1258670"/>
                  <a:pt x="5522300" y="1329567"/>
                  <a:pt x="5431809" y="1269242"/>
                </a:cubicBezTo>
                <a:cubicBezTo>
                  <a:pt x="5422711" y="1255594"/>
                  <a:pt x="5392916" y="1239896"/>
                  <a:pt x="5404514" y="1228298"/>
                </a:cubicBezTo>
                <a:cubicBezTo>
                  <a:pt x="5424081" y="1208731"/>
                  <a:pt x="5459175" y="1219601"/>
                  <a:pt x="5486400" y="1214651"/>
                </a:cubicBezTo>
                <a:cubicBezTo>
                  <a:pt x="5509223" y="1210501"/>
                  <a:pt x="5532135" y="1206629"/>
                  <a:pt x="5554639" y="1201003"/>
                </a:cubicBezTo>
                <a:cubicBezTo>
                  <a:pt x="5568595" y="1197514"/>
                  <a:pt x="5581363" y="1189543"/>
                  <a:pt x="5595582" y="1187355"/>
                </a:cubicBezTo>
                <a:cubicBezTo>
                  <a:pt x="5640770" y="1180403"/>
                  <a:pt x="5686567" y="1178256"/>
                  <a:pt x="5732060" y="1173707"/>
                </a:cubicBezTo>
                <a:cubicBezTo>
                  <a:pt x="5795750" y="1178256"/>
                  <a:pt x="5861184" y="1171869"/>
                  <a:pt x="5923129" y="1187355"/>
                </a:cubicBezTo>
                <a:cubicBezTo>
                  <a:pt x="5939042" y="1191333"/>
                  <a:pt x="5944819" y="1212883"/>
                  <a:pt x="5950424" y="1228298"/>
                </a:cubicBezTo>
                <a:cubicBezTo>
                  <a:pt x="5963244" y="1263554"/>
                  <a:pt x="5965857" y="1301892"/>
                  <a:pt x="5977720" y="1337481"/>
                </a:cubicBezTo>
                <a:lnTo>
                  <a:pt x="6005015" y="1419367"/>
                </a:lnTo>
                <a:cubicBezTo>
                  <a:pt x="6009564" y="1433015"/>
                  <a:pt x="6011262" y="1447974"/>
                  <a:pt x="6018663" y="1460310"/>
                </a:cubicBezTo>
                <a:lnTo>
                  <a:pt x="6059606" y="1528549"/>
                </a:lnTo>
                <a:cubicBezTo>
                  <a:pt x="6068705" y="1564943"/>
                  <a:pt x="6072473" y="1603103"/>
                  <a:pt x="6086902" y="1637731"/>
                </a:cubicBezTo>
                <a:cubicBezTo>
                  <a:pt x="6103307" y="1677102"/>
                  <a:pt x="6172696" y="1739506"/>
                  <a:pt x="6209732" y="1746913"/>
                </a:cubicBezTo>
                <a:lnTo>
                  <a:pt x="6277971" y="1760561"/>
                </a:lnTo>
                <a:cubicBezTo>
                  <a:pt x="6291619" y="1769660"/>
                  <a:pt x="6302735" y="1785160"/>
                  <a:pt x="6318914" y="1787857"/>
                </a:cubicBezTo>
                <a:cubicBezTo>
                  <a:pt x="6358466" y="1794449"/>
                  <a:pt x="6371205" y="1757187"/>
                  <a:pt x="6387153" y="1733266"/>
                </a:cubicBezTo>
                <a:cubicBezTo>
                  <a:pt x="6396251" y="1705970"/>
                  <a:pt x="6410379" y="1679862"/>
                  <a:pt x="6414448" y="1651379"/>
                </a:cubicBezTo>
                <a:cubicBezTo>
                  <a:pt x="6430131" y="1541603"/>
                  <a:pt x="6417924" y="1586362"/>
                  <a:pt x="6441744" y="1514901"/>
                </a:cubicBezTo>
                <a:cubicBezTo>
                  <a:pt x="6462910" y="1324397"/>
                  <a:pt x="6477146" y="1250670"/>
                  <a:pt x="6441744" y="1009934"/>
                </a:cubicBezTo>
                <a:cubicBezTo>
                  <a:pt x="6430970" y="936670"/>
                  <a:pt x="6378891" y="944208"/>
                  <a:pt x="6359857" y="887104"/>
                </a:cubicBezTo>
                <a:cubicBezTo>
                  <a:pt x="6355328" y="873516"/>
                  <a:pt x="6332586" y="781350"/>
                  <a:pt x="6305266" y="764275"/>
                </a:cubicBezTo>
                <a:cubicBezTo>
                  <a:pt x="6280867" y="749026"/>
                  <a:pt x="6247319" y="752939"/>
                  <a:pt x="6223379" y="736979"/>
                </a:cubicBezTo>
                <a:cubicBezTo>
                  <a:pt x="6170466" y="701704"/>
                  <a:pt x="6197997" y="714871"/>
                  <a:pt x="6141493" y="696036"/>
                </a:cubicBezTo>
                <a:cubicBezTo>
                  <a:pt x="6123296" y="677839"/>
                  <a:pt x="6102343" y="662033"/>
                  <a:pt x="6086902" y="641445"/>
                </a:cubicBezTo>
                <a:cubicBezTo>
                  <a:pt x="6074695" y="625169"/>
                  <a:pt x="6067620" y="605554"/>
                  <a:pt x="6059606" y="586854"/>
                </a:cubicBezTo>
                <a:cubicBezTo>
                  <a:pt x="6053939" y="573631"/>
                  <a:pt x="6053939" y="557880"/>
                  <a:pt x="6045959" y="545910"/>
                </a:cubicBezTo>
                <a:cubicBezTo>
                  <a:pt x="6035253" y="529851"/>
                  <a:pt x="6021887" y="514340"/>
                  <a:pt x="6005015" y="504967"/>
                </a:cubicBezTo>
                <a:cubicBezTo>
                  <a:pt x="5979864" y="490994"/>
                  <a:pt x="5923129" y="477672"/>
                  <a:pt x="5923129" y="477672"/>
                </a:cubicBezTo>
                <a:cubicBezTo>
                  <a:pt x="5909481" y="468573"/>
                  <a:pt x="5896856" y="457712"/>
                  <a:pt x="5882185" y="450376"/>
                </a:cubicBezTo>
                <a:cubicBezTo>
                  <a:pt x="5869318" y="443942"/>
                  <a:pt x="5846585" y="450085"/>
                  <a:pt x="5841242" y="436728"/>
                </a:cubicBezTo>
                <a:cubicBezTo>
                  <a:pt x="5825942" y="398479"/>
                  <a:pt x="5832143" y="354841"/>
                  <a:pt x="5827594" y="313898"/>
                </a:cubicBezTo>
                <a:cubicBezTo>
                  <a:pt x="5832143" y="277504"/>
                  <a:pt x="5831591" y="240101"/>
                  <a:pt x="5841242" y="204716"/>
                </a:cubicBezTo>
                <a:cubicBezTo>
                  <a:pt x="5849862" y="173111"/>
                  <a:pt x="5882665" y="149886"/>
                  <a:pt x="5909481" y="136478"/>
                </a:cubicBezTo>
                <a:cubicBezTo>
                  <a:pt x="5922348" y="130044"/>
                  <a:pt x="5937201" y="128497"/>
                  <a:pt x="5950424" y="122830"/>
                </a:cubicBezTo>
                <a:cubicBezTo>
                  <a:pt x="5969124" y="114816"/>
                  <a:pt x="5985714" y="101968"/>
                  <a:pt x="6005015" y="95534"/>
                </a:cubicBezTo>
                <a:cubicBezTo>
                  <a:pt x="6027021" y="88199"/>
                  <a:pt x="6050373" y="85700"/>
                  <a:pt x="6073254" y="81887"/>
                </a:cubicBezTo>
                <a:cubicBezTo>
                  <a:pt x="6104984" y="76599"/>
                  <a:pt x="6136994" y="73130"/>
                  <a:pt x="6168788" y="68239"/>
                </a:cubicBezTo>
                <a:cubicBezTo>
                  <a:pt x="6196138" y="64031"/>
                  <a:pt x="6223379" y="59140"/>
                  <a:pt x="6250675" y="54591"/>
                </a:cubicBezTo>
                <a:cubicBezTo>
                  <a:pt x="6296266" y="39394"/>
                  <a:pt x="6294802" y="38719"/>
                  <a:pt x="6346209" y="27295"/>
                </a:cubicBezTo>
                <a:cubicBezTo>
                  <a:pt x="6368853" y="22263"/>
                  <a:pt x="6391325" y="15498"/>
                  <a:pt x="6414448" y="13648"/>
                </a:cubicBezTo>
                <a:cubicBezTo>
                  <a:pt x="6505257" y="6383"/>
                  <a:pt x="6596418" y="4549"/>
                  <a:pt x="6687403" y="0"/>
                </a:cubicBezTo>
                <a:lnTo>
                  <a:pt x="7301553" y="13648"/>
                </a:lnTo>
                <a:cubicBezTo>
                  <a:pt x="7352115" y="19164"/>
                  <a:pt x="7389778" y="65803"/>
                  <a:pt x="7438030" y="81887"/>
                </a:cubicBezTo>
                <a:lnTo>
                  <a:pt x="7560860" y="122830"/>
                </a:lnTo>
                <a:cubicBezTo>
                  <a:pt x="7592705" y="145576"/>
                  <a:pt x="7623475" y="169907"/>
                  <a:pt x="7656394" y="191069"/>
                </a:cubicBezTo>
                <a:cubicBezTo>
                  <a:pt x="7687246" y="210903"/>
                  <a:pt x="7724978" y="220782"/>
                  <a:pt x="7751929" y="245660"/>
                </a:cubicBezTo>
                <a:cubicBezTo>
                  <a:pt x="7990411" y="465797"/>
                  <a:pt x="7743049" y="294334"/>
                  <a:pt x="7874759" y="382137"/>
                </a:cubicBezTo>
                <a:cubicBezTo>
                  <a:pt x="7888407" y="400334"/>
                  <a:pt x="7900486" y="419821"/>
                  <a:pt x="7915702" y="436728"/>
                </a:cubicBezTo>
                <a:cubicBezTo>
                  <a:pt x="7941525" y="465421"/>
                  <a:pt x="7973144" y="488739"/>
                  <a:pt x="7997588" y="518615"/>
                </a:cubicBezTo>
                <a:cubicBezTo>
                  <a:pt x="8014386" y="539146"/>
                  <a:pt x="8023320" y="565123"/>
                  <a:pt x="8038532" y="586854"/>
                </a:cubicBezTo>
                <a:cubicBezTo>
                  <a:pt x="8055237" y="610717"/>
                  <a:pt x="8074926" y="632346"/>
                  <a:pt x="8093123" y="655092"/>
                </a:cubicBezTo>
                <a:cubicBezTo>
                  <a:pt x="8099559" y="674401"/>
                  <a:pt x="8120418" y="733487"/>
                  <a:pt x="8120418" y="750627"/>
                </a:cubicBezTo>
                <a:cubicBezTo>
                  <a:pt x="8120418" y="832640"/>
                  <a:pt x="8114196" y="914611"/>
                  <a:pt x="8106771" y="996287"/>
                </a:cubicBezTo>
                <a:cubicBezTo>
                  <a:pt x="8105073" y="1014967"/>
                  <a:pt x="8099709" y="1033315"/>
                  <a:pt x="8093123" y="1050878"/>
                </a:cubicBezTo>
                <a:cubicBezTo>
                  <a:pt x="8085979" y="1069928"/>
                  <a:pt x="8072971" y="1086419"/>
                  <a:pt x="8065827" y="1105469"/>
                </a:cubicBezTo>
                <a:cubicBezTo>
                  <a:pt x="8059241" y="1123032"/>
                  <a:pt x="8058765" y="1142497"/>
                  <a:pt x="8052179" y="1160060"/>
                </a:cubicBezTo>
                <a:cubicBezTo>
                  <a:pt x="8014901" y="1259468"/>
                  <a:pt x="8033827" y="1172759"/>
                  <a:pt x="8011236" y="1255594"/>
                </a:cubicBezTo>
                <a:cubicBezTo>
                  <a:pt x="7982089" y="1362468"/>
                  <a:pt x="7986524" y="1349278"/>
                  <a:pt x="7970293" y="1446663"/>
                </a:cubicBezTo>
                <a:cubicBezTo>
                  <a:pt x="7974842" y="1683224"/>
                  <a:pt x="7975343" y="1919898"/>
                  <a:pt x="7983941" y="2156346"/>
                </a:cubicBezTo>
                <a:cubicBezTo>
                  <a:pt x="7985322" y="2194323"/>
                  <a:pt x="8005517" y="2210436"/>
                  <a:pt x="8038532" y="2224585"/>
                </a:cubicBezTo>
                <a:cubicBezTo>
                  <a:pt x="8055772" y="2231974"/>
                  <a:pt x="8075157" y="2232843"/>
                  <a:pt x="8093123" y="2238233"/>
                </a:cubicBezTo>
                <a:cubicBezTo>
                  <a:pt x="8120681" y="2246500"/>
                  <a:pt x="8175009" y="2265528"/>
                  <a:pt x="8175009" y="22655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Lightning Bolt 6"/>
          <p:cNvSpPr/>
          <p:nvPr/>
        </p:nvSpPr>
        <p:spPr>
          <a:xfrm>
            <a:off x="1146479" y="732854"/>
            <a:ext cx="838200" cy="486346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684094" y="311720"/>
            <a:ext cx="7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+2</a:t>
            </a:r>
            <a:endParaRPr lang="en-IN" sz="2400" b="1" baseline="30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39291" y="1073540"/>
            <a:ext cx="7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+2</a:t>
            </a:r>
            <a:endParaRPr lang="en-IN" sz="2400" b="1" baseline="30000" dirty="0">
              <a:solidFill>
                <a:srgbClr val="FF0000"/>
              </a:solidFill>
            </a:endParaRPr>
          </a:p>
        </p:txBody>
      </p:sp>
      <p:sp>
        <p:nvSpPr>
          <p:cNvPr id="58" name="Block Arc 57"/>
          <p:cNvSpPr/>
          <p:nvPr/>
        </p:nvSpPr>
        <p:spPr>
          <a:xfrm rot="2144354">
            <a:off x="1406288" y="2263995"/>
            <a:ext cx="1114818" cy="1127503"/>
          </a:xfrm>
          <a:prstGeom prst="blockArc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</a:rPr>
              <a:t>clathrin</a:t>
            </a:r>
            <a:endParaRPr lang="en-IN" sz="2000" b="1" dirty="0">
              <a:ln w="18415" cmpd="sng">
                <a:noFill/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9" name="Chord 8"/>
          <p:cNvSpPr/>
          <p:nvPr/>
        </p:nvSpPr>
        <p:spPr>
          <a:xfrm rot="4188511">
            <a:off x="145335" y="3072454"/>
            <a:ext cx="1521982" cy="1371619"/>
          </a:xfrm>
          <a:prstGeom prst="chord">
            <a:avLst>
              <a:gd name="adj1" fmla="val 2700000"/>
              <a:gd name="adj2" fmla="val 16275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Teloglia</a:t>
            </a:r>
            <a:endParaRPr lang="en-IN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8462" y="3124200"/>
            <a:ext cx="153538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Chord 58"/>
          <p:cNvSpPr/>
          <p:nvPr/>
        </p:nvSpPr>
        <p:spPr>
          <a:xfrm rot="9196170">
            <a:off x="6058331" y="2221244"/>
            <a:ext cx="1521982" cy="1371619"/>
          </a:xfrm>
          <a:prstGeom prst="chord">
            <a:avLst>
              <a:gd name="adj1" fmla="val 2700000"/>
              <a:gd name="adj2" fmla="val 16275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Teloglia</a:t>
            </a:r>
            <a:endParaRPr lang="en-IN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 rot="5007659">
            <a:off x="6521458" y="2272990"/>
            <a:ext cx="153538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TextBox 60"/>
          <p:cNvSpPr txBox="1"/>
          <p:nvPr/>
        </p:nvSpPr>
        <p:spPr>
          <a:xfrm>
            <a:off x="2614365" y="576315"/>
            <a:ext cx="7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+2</a:t>
            </a:r>
            <a:endParaRPr lang="en-IN" sz="2400" b="1" baseline="30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62236" y="315078"/>
            <a:ext cx="7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+2</a:t>
            </a:r>
            <a:endParaRPr lang="en-IN" sz="2400" b="1" baseline="300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53597" y="-1204"/>
            <a:ext cx="7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+2</a:t>
            </a:r>
            <a:endParaRPr lang="en-IN" sz="2400" b="1" baseline="30000" dirty="0">
              <a:solidFill>
                <a:srgbClr val="FF0000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145718" y="-13648"/>
            <a:ext cx="5555333" cy="4353636"/>
          </a:xfrm>
          <a:custGeom>
            <a:avLst/>
            <a:gdLst>
              <a:gd name="connsiteX0" fmla="*/ 1351822 w 5555333"/>
              <a:gd name="connsiteY0" fmla="*/ 0 h 4353636"/>
              <a:gd name="connsiteX1" fmla="*/ 1324527 w 5555333"/>
              <a:gd name="connsiteY1" fmla="*/ 150126 h 4353636"/>
              <a:gd name="connsiteX2" fmla="*/ 1283583 w 5555333"/>
              <a:gd name="connsiteY2" fmla="*/ 313899 h 4353636"/>
              <a:gd name="connsiteX3" fmla="*/ 1269936 w 5555333"/>
              <a:gd name="connsiteY3" fmla="*/ 395785 h 4353636"/>
              <a:gd name="connsiteX4" fmla="*/ 1228992 w 5555333"/>
              <a:gd name="connsiteY4" fmla="*/ 518615 h 4353636"/>
              <a:gd name="connsiteX5" fmla="*/ 1215345 w 5555333"/>
              <a:gd name="connsiteY5" fmla="*/ 559558 h 4353636"/>
              <a:gd name="connsiteX6" fmla="*/ 1188049 w 5555333"/>
              <a:gd name="connsiteY6" fmla="*/ 614149 h 4353636"/>
              <a:gd name="connsiteX7" fmla="*/ 1133458 w 5555333"/>
              <a:gd name="connsiteY7" fmla="*/ 750627 h 4353636"/>
              <a:gd name="connsiteX8" fmla="*/ 1092515 w 5555333"/>
              <a:gd name="connsiteY8" fmla="*/ 777923 h 4353636"/>
              <a:gd name="connsiteX9" fmla="*/ 1051572 w 5555333"/>
              <a:gd name="connsiteY9" fmla="*/ 818866 h 4353636"/>
              <a:gd name="connsiteX10" fmla="*/ 983333 w 5555333"/>
              <a:gd name="connsiteY10" fmla="*/ 873457 h 4353636"/>
              <a:gd name="connsiteX11" fmla="*/ 942389 w 5555333"/>
              <a:gd name="connsiteY11" fmla="*/ 914400 h 4353636"/>
              <a:gd name="connsiteX12" fmla="*/ 860503 w 5555333"/>
              <a:gd name="connsiteY12" fmla="*/ 968991 h 4353636"/>
              <a:gd name="connsiteX13" fmla="*/ 805912 w 5555333"/>
              <a:gd name="connsiteY13" fmla="*/ 1009935 h 4353636"/>
              <a:gd name="connsiteX14" fmla="*/ 669434 w 5555333"/>
              <a:gd name="connsiteY14" fmla="*/ 1064526 h 4353636"/>
              <a:gd name="connsiteX15" fmla="*/ 437422 w 5555333"/>
              <a:gd name="connsiteY15" fmla="*/ 1091821 h 4353636"/>
              <a:gd name="connsiteX16" fmla="*/ 382831 w 5555333"/>
              <a:gd name="connsiteY16" fmla="*/ 1105469 h 4353636"/>
              <a:gd name="connsiteX17" fmla="*/ 341888 w 5555333"/>
              <a:gd name="connsiteY17" fmla="*/ 1228299 h 4353636"/>
              <a:gd name="connsiteX18" fmla="*/ 273649 w 5555333"/>
              <a:gd name="connsiteY18" fmla="*/ 1310185 h 4353636"/>
              <a:gd name="connsiteX19" fmla="*/ 232706 w 5555333"/>
              <a:gd name="connsiteY19" fmla="*/ 1433015 h 4353636"/>
              <a:gd name="connsiteX20" fmla="*/ 219058 w 5555333"/>
              <a:gd name="connsiteY20" fmla="*/ 1473958 h 4353636"/>
              <a:gd name="connsiteX21" fmla="*/ 178115 w 5555333"/>
              <a:gd name="connsiteY21" fmla="*/ 1514902 h 4353636"/>
              <a:gd name="connsiteX22" fmla="*/ 137172 w 5555333"/>
              <a:gd name="connsiteY22" fmla="*/ 1596788 h 4353636"/>
              <a:gd name="connsiteX23" fmla="*/ 123524 w 5555333"/>
              <a:gd name="connsiteY23" fmla="*/ 1637732 h 4353636"/>
              <a:gd name="connsiteX24" fmla="*/ 96228 w 5555333"/>
              <a:gd name="connsiteY24" fmla="*/ 1692323 h 4353636"/>
              <a:gd name="connsiteX25" fmla="*/ 55285 w 5555333"/>
              <a:gd name="connsiteY25" fmla="*/ 1828800 h 4353636"/>
              <a:gd name="connsiteX26" fmla="*/ 41637 w 5555333"/>
              <a:gd name="connsiteY26" fmla="*/ 1869744 h 4353636"/>
              <a:gd name="connsiteX27" fmla="*/ 27989 w 5555333"/>
              <a:gd name="connsiteY27" fmla="*/ 1910687 h 4353636"/>
              <a:gd name="connsiteX28" fmla="*/ 14342 w 5555333"/>
              <a:gd name="connsiteY28" fmla="*/ 1992573 h 4353636"/>
              <a:gd name="connsiteX29" fmla="*/ 694 w 5555333"/>
              <a:gd name="connsiteY29" fmla="*/ 2033517 h 4353636"/>
              <a:gd name="connsiteX30" fmla="*/ 14342 w 5555333"/>
              <a:gd name="connsiteY30" fmla="*/ 2470245 h 4353636"/>
              <a:gd name="connsiteX31" fmla="*/ 68933 w 5555333"/>
              <a:gd name="connsiteY31" fmla="*/ 2552132 h 4353636"/>
              <a:gd name="connsiteX32" fmla="*/ 96228 w 5555333"/>
              <a:gd name="connsiteY32" fmla="*/ 2593075 h 4353636"/>
              <a:gd name="connsiteX33" fmla="*/ 123524 w 5555333"/>
              <a:gd name="connsiteY33" fmla="*/ 2715905 h 4353636"/>
              <a:gd name="connsiteX34" fmla="*/ 137172 w 5555333"/>
              <a:gd name="connsiteY34" fmla="*/ 2756848 h 4353636"/>
              <a:gd name="connsiteX35" fmla="*/ 150819 w 5555333"/>
              <a:gd name="connsiteY35" fmla="*/ 2893326 h 4353636"/>
              <a:gd name="connsiteX36" fmla="*/ 191763 w 5555333"/>
              <a:gd name="connsiteY36" fmla="*/ 2934269 h 4353636"/>
              <a:gd name="connsiteX37" fmla="*/ 219058 w 5555333"/>
              <a:gd name="connsiteY37" fmla="*/ 2975212 h 4353636"/>
              <a:gd name="connsiteX38" fmla="*/ 246354 w 5555333"/>
              <a:gd name="connsiteY38" fmla="*/ 3057099 h 4353636"/>
              <a:gd name="connsiteX39" fmla="*/ 260001 w 5555333"/>
              <a:gd name="connsiteY39" fmla="*/ 3098042 h 4353636"/>
              <a:gd name="connsiteX40" fmla="*/ 273649 w 5555333"/>
              <a:gd name="connsiteY40" fmla="*/ 3152633 h 4353636"/>
              <a:gd name="connsiteX41" fmla="*/ 300945 w 5555333"/>
              <a:gd name="connsiteY41" fmla="*/ 3193576 h 4353636"/>
              <a:gd name="connsiteX42" fmla="*/ 314592 w 5555333"/>
              <a:gd name="connsiteY42" fmla="*/ 3234520 h 4353636"/>
              <a:gd name="connsiteX43" fmla="*/ 355536 w 5555333"/>
              <a:gd name="connsiteY43" fmla="*/ 3343702 h 4353636"/>
              <a:gd name="connsiteX44" fmla="*/ 410127 w 5555333"/>
              <a:gd name="connsiteY44" fmla="*/ 3398293 h 4353636"/>
              <a:gd name="connsiteX45" fmla="*/ 478366 w 5555333"/>
              <a:gd name="connsiteY45" fmla="*/ 3480179 h 4353636"/>
              <a:gd name="connsiteX46" fmla="*/ 560252 w 5555333"/>
              <a:gd name="connsiteY46" fmla="*/ 3562066 h 4353636"/>
              <a:gd name="connsiteX47" fmla="*/ 601195 w 5555333"/>
              <a:gd name="connsiteY47" fmla="*/ 3657600 h 4353636"/>
              <a:gd name="connsiteX48" fmla="*/ 655786 w 5555333"/>
              <a:gd name="connsiteY48" fmla="*/ 3739487 h 4353636"/>
              <a:gd name="connsiteX49" fmla="*/ 710378 w 5555333"/>
              <a:gd name="connsiteY49" fmla="*/ 3766782 h 4353636"/>
              <a:gd name="connsiteX50" fmla="*/ 751321 w 5555333"/>
              <a:gd name="connsiteY50" fmla="*/ 3794078 h 4353636"/>
              <a:gd name="connsiteX51" fmla="*/ 833207 w 5555333"/>
              <a:gd name="connsiteY51" fmla="*/ 3835021 h 4353636"/>
              <a:gd name="connsiteX52" fmla="*/ 887798 w 5555333"/>
              <a:gd name="connsiteY52" fmla="*/ 3930555 h 4353636"/>
              <a:gd name="connsiteX53" fmla="*/ 928742 w 5555333"/>
              <a:gd name="connsiteY53" fmla="*/ 3971499 h 4353636"/>
              <a:gd name="connsiteX54" fmla="*/ 996981 w 5555333"/>
              <a:gd name="connsiteY54" fmla="*/ 3998794 h 4353636"/>
              <a:gd name="connsiteX55" fmla="*/ 1037924 w 5555333"/>
              <a:gd name="connsiteY55" fmla="*/ 4026090 h 4353636"/>
              <a:gd name="connsiteX56" fmla="*/ 1133458 w 5555333"/>
              <a:gd name="connsiteY56" fmla="*/ 4053385 h 4353636"/>
              <a:gd name="connsiteX57" fmla="*/ 1215345 w 5555333"/>
              <a:gd name="connsiteY57" fmla="*/ 4080681 h 4353636"/>
              <a:gd name="connsiteX58" fmla="*/ 1256288 w 5555333"/>
              <a:gd name="connsiteY58" fmla="*/ 4094329 h 4353636"/>
              <a:gd name="connsiteX59" fmla="*/ 1310879 w 5555333"/>
              <a:gd name="connsiteY59" fmla="*/ 4121624 h 4353636"/>
              <a:gd name="connsiteX60" fmla="*/ 1379118 w 5555333"/>
              <a:gd name="connsiteY60" fmla="*/ 4162567 h 4353636"/>
              <a:gd name="connsiteX61" fmla="*/ 1501948 w 5555333"/>
              <a:gd name="connsiteY61" fmla="*/ 4203511 h 4353636"/>
              <a:gd name="connsiteX62" fmla="*/ 1583834 w 5555333"/>
              <a:gd name="connsiteY62" fmla="*/ 4244454 h 4353636"/>
              <a:gd name="connsiteX63" fmla="*/ 1624778 w 5555333"/>
              <a:gd name="connsiteY63" fmla="*/ 4271749 h 4353636"/>
              <a:gd name="connsiteX64" fmla="*/ 1761255 w 5555333"/>
              <a:gd name="connsiteY64" fmla="*/ 4312693 h 4353636"/>
              <a:gd name="connsiteX65" fmla="*/ 1884085 w 5555333"/>
              <a:gd name="connsiteY65" fmla="*/ 4326341 h 4353636"/>
              <a:gd name="connsiteX66" fmla="*/ 1925028 w 5555333"/>
              <a:gd name="connsiteY66" fmla="*/ 4339988 h 4353636"/>
              <a:gd name="connsiteX67" fmla="*/ 2006915 w 5555333"/>
              <a:gd name="connsiteY67" fmla="*/ 4312693 h 4353636"/>
              <a:gd name="connsiteX68" fmla="*/ 2361757 w 5555333"/>
              <a:gd name="connsiteY68" fmla="*/ 4326341 h 4353636"/>
              <a:gd name="connsiteX69" fmla="*/ 2552825 w 5555333"/>
              <a:gd name="connsiteY69" fmla="*/ 4339988 h 4353636"/>
              <a:gd name="connsiteX70" fmla="*/ 2894019 w 5555333"/>
              <a:gd name="connsiteY70" fmla="*/ 4353636 h 4353636"/>
              <a:gd name="connsiteX71" fmla="*/ 3453578 w 5555333"/>
              <a:gd name="connsiteY71" fmla="*/ 4339988 h 4353636"/>
              <a:gd name="connsiteX72" fmla="*/ 3480873 w 5555333"/>
              <a:gd name="connsiteY72" fmla="*/ 4299045 h 4353636"/>
              <a:gd name="connsiteX73" fmla="*/ 3521816 w 5555333"/>
              <a:gd name="connsiteY73" fmla="*/ 4271749 h 4353636"/>
              <a:gd name="connsiteX74" fmla="*/ 3576407 w 5555333"/>
              <a:gd name="connsiteY74" fmla="*/ 4258102 h 4353636"/>
              <a:gd name="connsiteX75" fmla="*/ 3712885 w 5555333"/>
              <a:gd name="connsiteY75" fmla="*/ 4230806 h 4353636"/>
              <a:gd name="connsiteX76" fmla="*/ 3822067 w 5555333"/>
              <a:gd name="connsiteY76" fmla="*/ 4189863 h 4353636"/>
              <a:gd name="connsiteX77" fmla="*/ 3890306 w 5555333"/>
              <a:gd name="connsiteY77" fmla="*/ 4176215 h 4353636"/>
              <a:gd name="connsiteX78" fmla="*/ 3972192 w 5555333"/>
              <a:gd name="connsiteY78" fmla="*/ 4162567 h 4353636"/>
              <a:gd name="connsiteX79" fmla="*/ 4176909 w 5555333"/>
              <a:gd name="connsiteY79" fmla="*/ 4121624 h 4353636"/>
              <a:gd name="connsiteX80" fmla="*/ 4258795 w 5555333"/>
              <a:gd name="connsiteY80" fmla="*/ 4053385 h 4353636"/>
              <a:gd name="connsiteX81" fmla="*/ 4340682 w 5555333"/>
              <a:gd name="connsiteY81" fmla="*/ 3957851 h 4353636"/>
              <a:gd name="connsiteX82" fmla="*/ 4436216 w 5555333"/>
              <a:gd name="connsiteY82" fmla="*/ 3889612 h 4353636"/>
              <a:gd name="connsiteX83" fmla="*/ 4531751 w 5555333"/>
              <a:gd name="connsiteY83" fmla="*/ 3835021 h 4353636"/>
              <a:gd name="connsiteX84" fmla="*/ 4572694 w 5555333"/>
              <a:gd name="connsiteY84" fmla="*/ 3766782 h 4353636"/>
              <a:gd name="connsiteX85" fmla="*/ 4586342 w 5555333"/>
              <a:gd name="connsiteY85" fmla="*/ 3725839 h 4353636"/>
              <a:gd name="connsiteX86" fmla="*/ 4640933 w 5555333"/>
              <a:gd name="connsiteY86" fmla="*/ 3643952 h 4353636"/>
              <a:gd name="connsiteX87" fmla="*/ 4654581 w 5555333"/>
              <a:gd name="connsiteY87" fmla="*/ 3603009 h 4353636"/>
              <a:gd name="connsiteX88" fmla="*/ 4709172 w 5555333"/>
              <a:gd name="connsiteY88" fmla="*/ 3521123 h 4353636"/>
              <a:gd name="connsiteX89" fmla="*/ 4763763 w 5555333"/>
              <a:gd name="connsiteY89" fmla="*/ 3398293 h 4353636"/>
              <a:gd name="connsiteX90" fmla="*/ 4791058 w 5555333"/>
              <a:gd name="connsiteY90" fmla="*/ 3357349 h 4353636"/>
              <a:gd name="connsiteX91" fmla="*/ 4832001 w 5555333"/>
              <a:gd name="connsiteY91" fmla="*/ 3275463 h 4353636"/>
              <a:gd name="connsiteX92" fmla="*/ 4859297 w 5555333"/>
              <a:gd name="connsiteY92" fmla="*/ 3043451 h 4353636"/>
              <a:gd name="connsiteX93" fmla="*/ 4872945 w 5555333"/>
              <a:gd name="connsiteY93" fmla="*/ 2947917 h 4353636"/>
              <a:gd name="connsiteX94" fmla="*/ 4900240 w 5555333"/>
              <a:gd name="connsiteY94" fmla="*/ 2797791 h 4353636"/>
              <a:gd name="connsiteX95" fmla="*/ 4941183 w 5555333"/>
              <a:gd name="connsiteY95" fmla="*/ 2606723 h 4353636"/>
              <a:gd name="connsiteX96" fmla="*/ 4995775 w 5555333"/>
              <a:gd name="connsiteY96" fmla="*/ 2524836 h 4353636"/>
              <a:gd name="connsiteX97" fmla="*/ 5050366 w 5555333"/>
              <a:gd name="connsiteY97" fmla="*/ 2442949 h 4353636"/>
              <a:gd name="connsiteX98" fmla="*/ 5064013 w 5555333"/>
              <a:gd name="connsiteY98" fmla="*/ 2402006 h 4353636"/>
              <a:gd name="connsiteX99" fmla="*/ 5104957 w 5555333"/>
              <a:gd name="connsiteY99" fmla="*/ 2292824 h 4353636"/>
              <a:gd name="connsiteX100" fmla="*/ 5145900 w 5555333"/>
              <a:gd name="connsiteY100" fmla="*/ 2265529 h 4353636"/>
              <a:gd name="connsiteX101" fmla="*/ 5227786 w 5555333"/>
              <a:gd name="connsiteY101" fmla="*/ 2169994 h 4353636"/>
              <a:gd name="connsiteX102" fmla="*/ 5282378 w 5555333"/>
              <a:gd name="connsiteY102" fmla="*/ 2033517 h 4353636"/>
              <a:gd name="connsiteX103" fmla="*/ 5309673 w 5555333"/>
              <a:gd name="connsiteY103" fmla="*/ 1978926 h 4353636"/>
              <a:gd name="connsiteX104" fmla="*/ 5323321 w 5555333"/>
              <a:gd name="connsiteY104" fmla="*/ 1910687 h 4353636"/>
              <a:gd name="connsiteX105" fmla="*/ 5350616 w 5555333"/>
              <a:gd name="connsiteY105" fmla="*/ 1856096 h 4353636"/>
              <a:gd name="connsiteX106" fmla="*/ 5364264 w 5555333"/>
              <a:gd name="connsiteY106" fmla="*/ 1815152 h 4353636"/>
              <a:gd name="connsiteX107" fmla="*/ 5391560 w 5555333"/>
              <a:gd name="connsiteY107" fmla="*/ 1624084 h 4353636"/>
              <a:gd name="connsiteX108" fmla="*/ 5418855 w 5555333"/>
              <a:gd name="connsiteY108" fmla="*/ 1542197 h 4353636"/>
              <a:gd name="connsiteX109" fmla="*/ 5446151 w 5555333"/>
              <a:gd name="connsiteY109" fmla="*/ 1378424 h 4353636"/>
              <a:gd name="connsiteX110" fmla="*/ 5514389 w 5555333"/>
              <a:gd name="connsiteY110" fmla="*/ 1296538 h 4353636"/>
              <a:gd name="connsiteX111" fmla="*/ 5555333 w 5555333"/>
              <a:gd name="connsiteY111" fmla="*/ 1214651 h 4353636"/>
              <a:gd name="connsiteX112" fmla="*/ 5514389 w 5555333"/>
              <a:gd name="connsiteY112" fmla="*/ 1050878 h 4353636"/>
              <a:gd name="connsiteX113" fmla="*/ 5473446 w 5555333"/>
              <a:gd name="connsiteY113" fmla="*/ 1037230 h 4353636"/>
              <a:gd name="connsiteX114" fmla="*/ 5432503 w 5555333"/>
              <a:gd name="connsiteY114" fmla="*/ 996287 h 4353636"/>
              <a:gd name="connsiteX115" fmla="*/ 5364264 w 5555333"/>
              <a:gd name="connsiteY115" fmla="*/ 982639 h 4353636"/>
              <a:gd name="connsiteX116" fmla="*/ 5077661 w 5555333"/>
              <a:gd name="connsiteY116" fmla="*/ 955344 h 4353636"/>
              <a:gd name="connsiteX117" fmla="*/ 4995775 w 5555333"/>
              <a:gd name="connsiteY117" fmla="*/ 928048 h 4353636"/>
              <a:gd name="connsiteX118" fmla="*/ 4927536 w 5555333"/>
              <a:gd name="connsiteY118" fmla="*/ 914400 h 4353636"/>
              <a:gd name="connsiteX119" fmla="*/ 4845649 w 5555333"/>
              <a:gd name="connsiteY119" fmla="*/ 887105 h 4353636"/>
              <a:gd name="connsiteX120" fmla="*/ 4722819 w 5555333"/>
              <a:gd name="connsiteY120" fmla="*/ 818866 h 4353636"/>
              <a:gd name="connsiteX121" fmla="*/ 4695524 w 5555333"/>
              <a:gd name="connsiteY121" fmla="*/ 777923 h 4353636"/>
              <a:gd name="connsiteX122" fmla="*/ 4668228 w 5555333"/>
              <a:gd name="connsiteY122" fmla="*/ 696036 h 4353636"/>
              <a:gd name="connsiteX123" fmla="*/ 4640933 w 5555333"/>
              <a:gd name="connsiteY123" fmla="*/ 655093 h 4353636"/>
              <a:gd name="connsiteX124" fmla="*/ 4654581 w 5555333"/>
              <a:gd name="connsiteY124" fmla="*/ 450376 h 4353636"/>
              <a:gd name="connsiteX125" fmla="*/ 4668228 w 5555333"/>
              <a:gd name="connsiteY125" fmla="*/ 395785 h 4353636"/>
              <a:gd name="connsiteX126" fmla="*/ 4668228 w 5555333"/>
              <a:gd name="connsiteY126" fmla="*/ 0 h 4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5555333" h="4353636">
                <a:moveTo>
                  <a:pt x="1351822" y="0"/>
                </a:moveTo>
                <a:cubicBezTo>
                  <a:pt x="1342724" y="50042"/>
                  <a:pt x="1335332" y="100424"/>
                  <a:pt x="1324527" y="150126"/>
                </a:cubicBezTo>
                <a:cubicBezTo>
                  <a:pt x="1312573" y="205113"/>
                  <a:pt x="1292833" y="258393"/>
                  <a:pt x="1283583" y="313899"/>
                </a:cubicBezTo>
                <a:cubicBezTo>
                  <a:pt x="1279034" y="341194"/>
                  <a:pt x="1277066" y="369048"/>
                  <a:pt x="1269936" y="395785"/>
                </a:cubicBezTo>
                <a:cubicBezTo>
                  <a:pt x="1258816" y="437486"/>
                  <a:pt x="1242640" y="477672"/>
                  <a:pt x="1228992" y="518615"/>
                </a:cubicBezTo>
                <a:cubicBezTo>
                  <a:pt x="1224443" y="532263"/>
                  <a:pt x="1221779" y="546691"/>
                  <a:pt x="1215345" y="559558"/>
                </a:cubicBezTo>
                <a:cubicBezTo>
                  <a:pt x="1206246" y="577755"/>
                  <a:pt x="1195605" y="595259"/>
                  <a:pt x="1188049" y="614149"/>
                </a:cubicBezTo>
                <a:cubicBezTo>
                  <a:pt x="1176298" y="643526"/>
                  <a:pt x="1158081" y="721079"/>
                  <a:pt x="1133458" y="750627"/>
                </a:cubicBezTo>
                <a:cubicBezTo>
                  <a:pt x="1122957" y="763228"/>
                  <a:pt x="1105116" y="767422"/>
                  <a:pt x="1092515" y="777923"/>
                </a:cubicBezTo>
                <a:cubicBezTo>
                  <a:pt x="1077688" y="790279"/>
                  <a:pt x="1066097" y="806156"/>
                  <a:pt x="1051572" y="818866"/>
                </a:cubicBezTo>
                <a:cubicBezTo>
                  <a:pt x="1029650" y="838048"/>
                  <a:pt x="1005255" y="854275"/>
                  <a:pt x="983333" y="873457"/>
                </a:cubicBezTo>
                <a:cubicBezTo>
                  <a:pt x="968807" y="886167"/>
                  <a:pt x="957624" y="902550"/>
                  <a:pt x="942389" y="914400"/>
                </a:cubicBezTo>
                <a:cubicBezTo>
                  <a:pt x="916494" y="934540"/>
                  <a:pt x="886747" y="949308"/>
                  <a:pt x="860503" y="968991"/>
                </a:cubicBezTo>
                <a:cubicBezTo>
                  <a:pt x="842306" y="982639"/>
                  <a:pt x="825201" y="997879"/>
                  <a:pt x="805912" y="1009935"/>
                </a:cubicBezTo>
                <a:cubicBezTo>
                  <a:pt x="773514" y="1030184"/>
                  <a:pt x="702841" y="1058958"/>
                  <a:pt x="669434" y="1064526"/>
                </a:cubicBezTo>
                <a:cubicBezTo>
                  <a:pt x="537983" y="1086433"/>
                  <a:pt x="615106" y="1075668"/>
                  <a:pt x="437422" y="1091821"/>
                </a:cubicBezTo>
                <a:cubicBezTo>
                  <a:pt x="419225" y="1096370"/>
                  <a:pt x="395038" y="1091228"/>
                  <a:pt x="382831" y="1105469"/>
                </a:cubicBezTo>
                <a:cubicBezTo>
                  <a:pt x="321412" y="1177125"/>
                  <a:pt x="379422" y="1171999"/>
                  <a:pt x="341888" y="1228299"/>
                </a:cubicBezTo>
                <a:cubicBezTo>
                  <a:pt x="303886" y="1285301"/>
                  <a:pt x="326190" y="1257644"/>
                  <a:pt x="273649" y="1310185"/>
                </a:cubicBezTo>
                <a:lnTo>
                  <a:pt x="232706" y="1433015"/>
                </a:lnTo>
                <a:cubicBezTo>
                  <a:pt x="228157" y="1446663"/>
                  <a:pt x="229230" y="1463785"/>
                  <a:pt x="219058" y="1473958"/>
                </a:cubicBezTo>
                <a:lnTo>
                  <a:pt x="178115" y="1514902"/>
                </a:lnTo>
                <a:cubicBezTo>
                  <a:pt x="143809" y="1617817"/>
                  <a:pt x="190086" y="1490958"/>
                  <a:pt x="137172" y="1596788"/>
                </a:cubicBezTo>
                <a:cubicBezTo>
                  <a:pt x="130738" y="1609655"/>
                  <a:pt x="129191" y="1624509"/>
                  <a:pt x="123524" y="1637732"/>
                </a:cubicBezTo>
                <a:cubicBezTo>
                  <a:pt x="115510" y="1656432"/>
                  <a:pt x="105327" y="1674126"/>
                  <a:pt x="96228" y="1692323"/>
                </a:cubicBezTo>
                <a:cubicBezTo>
                  <a:pt x="75603" y="1774829"/>
                  <a:pt x="88513" y="1729116"/>
                  <a:pt x="55285" y="1828800"/>
                </a:cubicBezTo>
                <a:lnTo>
                  <a:pt x="41637" y="1869744"/>
                </a:lnTo>
                <a:lnTo>
                  <a:pt x="27989" y="1910687"/>
                </a:lnTo>
                <a:cubicBezTo>
                  <a:pt x="23440" y="1937982"/>
                  <a:pt x="20345" y="1965560"/>
                  <a:pt x="14342" y="1992573"/>
                </a:cubicBezTo>
                <a:cubicBezTo>
                  <a:pt x="11221" y="2006617"/>
                  <a:pt x="694" y="2019131"/>
                  <a:pt x="694" y="2033517"/>
                </a:cubicBezTo>
                <a:cubicBezTo>
                  <a:pt x="694" y="2179164"/>
                  <a:pt x="-4658" y="2325843"/>
                  <a:pt x="14342" y="2470245"/>
                </a:cubicBezTo>
                <a:cubicBezTo>
                  <a:pt x="18622" y="2502770"/>
                  <a:pt x="50736" y="2524836"/>
                  <a:pt x="68933" y="2552132"/>
                </a:cubicBezTo>
                <a:lnTo>
                  <a:pt x="96228" y="2593075"/>
                </a:lnTo>
                <a:cubicBezTo>
                  <a:pt x="105609" y="2639980"/>
                  <a:pt x="110675" y="2670933"/>
                  <a:pt x="123524" y="2715905"/>
                </a:cubicBezTo>
                <a:cubicBezTo>
                  <a:pt x="127476" y="2729737"/>
                  <a:pt x="132623" y="2743200"/>
                  <a:pt x="137172" y="2756848"/>
                </a:cubicBezTo>
                <a:cubicBezTo>
                  <a:pt x="141721" y="2802341"/>
                  <a:pt x="137374" y="2849628"/>
                  <a:pt x="150819" y="2893326"/>
                </a:cubicBezTo>
                <a:cubicBezTo>
                  <a:pt x="156495" y="2911773"/>
                  <a:pt x="179407" y="2919442"/>
                  <a:pt x="191763" y="2934269"/>
                </a:cubicBezTo>
                <a:cubicBezTo>
                  <a:pt x="202264" y="2946870"/>
                  <a:pt x="212396" y="2960223"/>
                  <a:pt x="219058" y="2975212"/>
                </a:cubicBezTo>
                <a:cubicBezTo>
                  <a:pt x="230743" y="3001504"/>
                  <a:pt x="237256" y="3029803"/>
                  <a:pt x="246354" y="3057099"/>
                </a:cubicBezTo>
                <a:cubicBezTo>
                  <a:pt x="250903" y="3070747"/>
                  <a:pt x="256512" y="3084086"/>
                  <a:pt x="260001" y="3098042"/>
                </a:cubicBezTo>
                <a:cubicBezTo>
                  <a:pt x="264550" y="3116239"/>
                  <a:pt x="266260" y="3135393"/>
                  <a:pt x="273649" y="3152633"/>
                </a:cubicBezTo>
                <a:cubicBezTo>
                  <a:pt x="280110" y="3167709"/>
                  <a:pt x="291846" y="3179928"/>
                  <a:pt x="300945" y="3193576"/>
                </a:cubicBezTo>
                <a:cubicBezTo>
                  <a:pt x="305494" y="3207224"/>
                  <a:pt x="310640" y="3220687"/>
                  <a:pt x="314592" y="3234520"/>
                </a:cubicBezTo>
                <a:cubicBezTo>
                  <a:pt x="327339" y="3279136"/>
                  <a:pt x="326181" y="3304562"/>
                  <a:pt x="355536" y="3343702"/>
                </a:cubicBezTo>
                <a:cubicBezTo>
                  <a:pt x="370977" y="3364290"/>
                  <a:pt x="393379" y="3378754"/>
                  <a:pt x="410127" y="3398293"/>
                </a:cubicBezTo>
                <a:cubicBezTo>
                  <a:pt x="468449" y="3466335"/>
                  <a:pt x="401912" y="3414647"/>
                  <a:pt x="478366" y="3480179"/>
                </a:cubicBezTo>
                <a:cubicBezTo>
                  <a:pt x="557362" y="3547890"/>
                  <a:pt x="512203" y="3489992"/>
                  <a:pt x="560252" y="3562066"/>
                </a:cubicBezTo>
                <a:cubicBezTo>
                  <a:pt x="588657" y="3675683"/>
                  <a:pt x="554070" y="3563349"/>
                  <a:pt x="601195" y="3657600"/>
                </a:cubicBezTo>
                <a:cubicBezTo>
                  <a:pt x="627841" y="3710893"/>
                  <a:pt x="595421" y="3696370"/>
                  <a:pt x="655786" y="3739487"/>
                </a:cubicBezTo>
                <a:cubicBezTo>
                  <a:pt x="672342" y="3751312"/>
                  <a:pt x="692713" y="3756688"/>
                  <a:pt x="710378" y="3766782"/>
                </a:cubicBezTo>
                <a:cubicBezTo>
                  <a:pt x="724619" y="3774920"/>
                  <a:pt x="736650" y="3786742"/>
                  <a:pt x="751321" y="3794078"/>
                </a:cubicBezTo>
                <a:cubicBezTo>
                  <a:pt x="864337" y="3850587"/>
                  <a:pt x="715861" y="3756791"/>
                  <a:pt x="833207" y="3835021"/>
                </a:cubicBezTo>
                <a:cubicBezTo>
                  <a:pt x="849892" y="3868390"/>
                  <a:pt x="863687" y="3901621"/>
                  <a:pt x="887798" y="3930555"/>
                </a:cubicBezTo>
                <a:cubicBezTo>
                  <a:pt x="900154" y="3945383"/>
                  <a:pt x="912375" y="3961269"/>
                  <a:pt x="928742" y="3971499"/>
                </a:cubicBezTo>
                <a:cubicBezTo>
                  <a:pt x="949517" y="3984483"/>
                  <a:pt x="975069" y="3987838"/>
                  <a:pt x="996981" y="3998794"/>
                </a:cubicBezTo>
                <a:cubicBezTo>
                  <a:pt x="1011652" y="4006129"/>
                  <a:pt x="1023253" y="4018754"/>
                  <a:pt x="1037924" y="4026090"/>
                </a:cubicBezTo>
                <a:cubicBezTo>
                  <a:pt x="1060861" y="4037559"/>
                  <a:pt x="1111588" y="4046824"/>
                  <a:pt x="1133458" y="4053385"/>
                </a:cubicBezTo>
                <a:cubicBezTo>
                  <a:pt x="1161017" y="4061653"/>
                  <a:pt x="1188049" y="4071582"/>
                  <a:pt x="1215345" y="4080681"/>
                </a:cubicBezTo>
                <a:cubicBezTo>
                  <a:pt x="1228993" y="4085230"/>
                  <a:pt x="1243421" y="4087896"/>
                  <a:pt x="1256288" y="4094329"/>
                </a:cubicBezTo>
                <a:cubicBezTo>
                  <a:pt x="1274485" y="4103427"/>
                  <a:pt x="1293094" y="4111744"/>
                  <a:pt x="1310879" y="4121624"/>
                </a:cubicBezTo>
                <a:cubicBezTo>
                  <a:pt x="1334067" y="4134506"/>
                  <a:pt x="1354736" y="4152118"/>
                  <a:pt x="1379118" y="4162567"/>
                </a:cubicBezTo>
                <a:cubicBezTo>
                  <a:pt x="1418787" y="4179568"/>
                  <a:pt x="1466038" y="4179571"/>
                  <a:pt x="1501948" y="4203511"/>
                </a:cubicBezTo>
                <a:cubicBezTo>
                  <a:pt x="1619280" y="4281731"/>
                  <a:pt x="1470831" y="4187953"/>
                  <a:pt x="1583834" y="4244454"/>
                </a:cubicBezTo>
                <a:cubicBezTo>
                  <a:pt x="1598505" y="4251789"/>
                  <a:pt x="1609789" y="4265087"/>
                  <a:pt x="1624778" y="4271749"/>
                </a:cubicBezTo>
                <a:cubicBezTo>
                  <a:pt x="1644472" y="4280502"/>
                  <a:pt x="1730896" y="4308022"/>
                  <a:pt x="1761255" y="4312693"/>
                </a:cubicBezTo>
                <a:cubicBezTo>
                  <a:pt x="1801971" y="4318957"/>
                  <a:pt x="1843142" y="4321792"/>
                  <a:pt x="1884085" y="4326341"/>
                </a:cubicBezTo>
                <a:cubicBezTo>
                  <a:pt x="1897733" y="4330890"/>
                  <a:pt x="1910730" y="4341577"/>
                  <a:pt x="1925028" y="4339988"/>
                </a:cubicBezTo>
                <a:cubicBezTo>
                  <a:pt x="1953624" y="4336811"/>
                  <a:pt x="2006915" y="4312693"/>
                  <a:pt x="2006915" y="4312693"/>
                </a:cubicBezTo>
                <a:lnTo>
                  <a:pt x="2361757" y="4326341"/>
                </a:lnTo>
                <a:cubicBezTo>
                  <a:pt x="2425529" y="4329530"/>
                  <a:pt x="2489057" y="4336718"/>
                  <a:pt x="2552825" y="4339988"/>
                </a:cubicBezTo>
                <a:cubicBezTo>
                  <a:pt x="2666498" y="4345817"/>
                  <a:pt x="2780288" y="4349087"/>
                  <a:pt x="2894019" y="4353636"/>
                </a:cubicBezTo>
                <a:cubicBezTo>
                  <a:pt x="3080539" y="4349087"/>
                  <a:pt x="3267805" y="4357269"/>
                  <a:pt x="3453578" y="4339988"/>
                </a:cubicBezTo>
                <a:cubicBezTo>
                  <a:pt x="3469910" y="4338469"/>
                  <a:pt x="3469275" y="4310643"/>
                  <a:pt x="3480873" y="4299045"/>
                </a:cubicBezTo>
                <a:cubicBezTo>
                  <a:pt x="3492471" y="4287447"/>
                  <a:pt x="3506740" y="4278210"/>
                  <a:pt x="3521816" y="4271749"/>
                </a:cubicBezTo>
                <a:cubicBezTo>
                  <a:pt x="3539056" y="4264360"/>
                  <a:pt x="3558014" y="4261780"/>
                  <a:pt x="3576407" y="4258102"/>
                </a:cubicBezTo>
                <a:cubicBezTo>
                  <a:pt x="3626806" y="4248022"/>
                  <a:pt x="3665333" y="4246657"/>
                  <a:pt x="3712885" y="4230806"/>
                </a:cubicBezTo>
                <a:cubicBezTo>
                  <a:pt x="3750441" y="4218287"/>
                  <a:pt x="3783744" y="4199444"/>
                  <a:pt x="3822067" y="4189863"/>
                </a:cubicBezTo>
                <a:cubicBezTo>
                  <a:pt x="3844571" y="4184237"/>
                  <a:pt x="3867483" y="4180365"/>
                  <a:pt x="3890306" y="4176215"/>
                </a:cubicBezTo>
                <a:cubicBezTo>
                  <a:pt x="3917531" y="4171265"/>
                  <a:pt x="3945346" y="4169278"/>
                  <a:pt x="3972192" y="4162567"/>
                </a:cubicBezTo>
                <a:cubicBezTo>
                  <a:pt x="4165737" y="4114181"/>
                  <a:pt x="3921569" y="4149996"/>
                  <a:pt x="4176909" y="4121624"/>
                </a:cubicBezTo>
                <a:cubicBezTo>
                  <a:pt x="4219030" y="4093544"/>
                  <a:pt x="4223765" y="4094254"/>
                  <a:pt x="4258795" y="4053385"/>
                </a:cubicBezTo>
                <a:cubicBezTo>
                  <a:pt x="4308578" y="3995305"/>
                  <a:pt x="4285981" y="4004737"/>
                  <a:pt x="4340682" y="3957851"/>
                </a:cubicBezTo>
                <a:cubicBezTo>
                  <a:pt x="4355323" y="3945302"/>
                  <a:pt x="4414618" y="3901954"/>
                  <a:pt x="4436216" y="3889612"/>
                </a:cubicBezTo>
                <a:cubicBezTo>
                  <a:pt x="4557433" y="3820345"/>
                  <a:pt x="4431991" y="3901528"/>
                  <a:pt x="4531751" y="3835021"/>
                </a:cubicBezTo>
                <a:cubicBezTo>
                  <a:pt x="4545399" y="3812275"/>
                  <a:pt x="4560831" y="3790508"/>
                  <a:pt x="4572694" y="3766782"/>
                </a:cubicBezTo>
                <a:cubicBezTo>
                  <a:pt x="4579128" y="3753915"/>
                  <a:pt x="4579356" y="3738415"/>
                  <a:pt x="4586342" y="3725839"/>
                </a:cubicBezTo>
                <a:cubicBezTo>
                  <a:pt x="4602274" y="3697162"/>
                  <a:pt x="4630559" y="3675074"/>
                  <a:pt x="4640933" y="3643952"/>
                </a:cubicBezTo>
                <a:cubicBezTo>
                  <a:pt x="4645482" y="3630304"/>
                  <a:pt x="4647595" y="3615585"/>
                  <a:pt x="4654581" y="3603009"/>
                </a:cubicBezTo>
                <a:cubicBezTo>
                  <a:pt x="4670513" y="3574332"/>
                  <a:pt x="4696989" y="3551582"/>
                  <a:pt x="4709172" y="3521123"/>
                </a:cubicBezTo>
                <a:cubicBezTo>
                  <a:pt x="4728673" y="3472370"/>
                  <a:pt x="4738258" y="3442927"/>
                  <a:pt x="4763763" y="3398293"/>
                </a:cubicBezTo>
                <a:cubicBezTo>
                  <a:pt x="4771901" y="3384051"/>
                  <a:pt x="4783723" y="3372020"/>
                  <a:pt x="4791058" y="3357349"/>
                </a:cubicBezTo>
                <a:cubicBezTo>
                  <a:pt x="4847559" y="3244346"/>
                  <a:pt x="4753781" y="3392795"/>
                  <a:pt x="4832001" y="3275463"/>
                </a:cubicBezTo>
                <a:cubicBezTo>
                  <a:pt x="4863970" y="3051687"/>
                  <a:pt x="4825599" y="3329877"/>
                  <a:pt x="4859297" y="3043451"/>
                </a:cubicBezTo>
                <a:cubicBezTo>
                  <a:pt x="4863056" y="3011503"/>
                  <a:pt x="4867657" y="2979647"/>
                  <a:pt x="4872945" y="2947917"/>
                </a:cubicBezTo>
                <a:cubicBezTo>
                  <a:pt x="4896453" y="2806867"/>
                  <a:pt x="4877489" y="2957047"/>
                  <a:pt x="4900240" y="2797791"/>
                </a:cubicBezTo>
                <a:cubicBezTo>
                  <a:pt x="4907065" y="2750020"/>
                  <a:pt x="4910442" y="2652834"/>
                  <a:pt x="4941183" y="2606723"/>
                </a:cubicBezTo>
                <a:lnTo>
                  <a:pt x="4995775" y="2524836"/>
                </a:lnTo>
                <a:cubicBezTo>
                  <a:pt x="5028224" y="2427484"/>
                  <a:pt x="4982212" y="2545180"/>
                  <a:pt x="5050366" y="2442949"/>
                </a:cubicBezTo>
                <a:cubicBezTo>
                  <a:pt x="5058346" y="2430979"/>
                  <a:pt x="5060061" y="2415838"/>
                  <a:pt x="5064013" y="2402006"/>
                </a:cubicBezTo>
                <a:cubicBezTo>
                  <a:pt x="5075191" y="2362881"/>
                  <a:pt x="5077303" y="2326008"/>
                  <a:pt x="5104957" y="2292824"/>
                </a:cubicBezTo>
                <a:cubicBezTo>
                  <a:pt x="5115458" y="2280223"/>
                  <a:pt x="5133299" y="2276030"/>
                  <a:pt x="5145900" y="2265529"/>
                </a:cubicBezTo>
                <a:cubicBezTo>
                  <a:pt x="5169312" y="2246019"/>
                  <a:pt x="5214877" y="2195811"/>
                  <a:pt x="5227786" y="2169994"/>
                </a:cubicBezTo>
                <a:cubicBezTo>
                  <a:pt x="5249698" y="2126170"/>
                  <a:pt x="5260466" y="2077341"/>
                  <a:pt x="5282378" y="2033517"/>
                </a:cubicBezTo>
                <a:lnTo>
                  <a:pt x="5309673" y="1978926"/>
                </a:lnTo>
                <a:cubicBezTo>
                  <a:pt x="5314222" y="1956180"/>
                  <a:pt x="5315986" y="1932693"/>
                  <a:pt x="5323321" y="1910687"/>
                </a:cubicBezTo>
                <a:cubicBezTo>
                  <a:pt x="5329755" y="1891386"/>
                  <a:pt x="5342602" y="1874796"/>
                  <a:pt x="5350616" y="1856096"/>
                </a:cubicBezTo>
                <a:cubicBezTo>
                  <a:pt x="5356283" y="1842873"/>
                  <a:pt x="5359715" y="1828800"/>
                  <a:pt x="5364264" y="1815152"/>
                </a:cubicBezTo>
                <a:cubicBezTo>
                  <a:pt x="5368304" y="1782832"/>
                  <a:pt x="5381721" y="1663442"/>
                  <a:pt x="5391560" y="1624084"/>
                </a:cubicBezTo>
                <a:cubicBezTo>
                  <a:pt x="5398538" y="1596171"/>
                  <a:pt x="5418855" y="1542197"/>
                  <a:pt x="5418855" y="1542197"/>
                </a:cubicBezTo>
                <a:cubicBezTo>
                  <a:pt x="5423180" y="1503274"/>
                  <a:pt x="5423286" y="1424154"/>
                  <a:pt x="5446151" y="1378424"/>
                </a:cubicBezTo>
                <a:cubicBezTo>
                  <a:pt x="5471565" y="1327596"/>
                  <a:pt x="5476659" y="1341814"/>
                  <a:pt x="5514389" y="1296538"/>
                </a:cubicBezTo>
                <a:cubicBezTo>
                  <a:pt x="5543785" y="1261262"/>
                  <a:pt x="5541654" y="1255686"/>
                  <a:pt x="5555333" y="1214651"/>
                </a:cubicBezTo>
                <a:cubicBezTo>
                  <a:pt x="5550625" y="1172278"/>
                  <a:pt x="5560256" y="1087571"/>
                  <a:pt x="5514389" y="1050878"/>
                </a:cubicBezTo>
                <a:cubicBezTo>
                  <a:pt x="5503155" y="1041891"/>
                  <a:pt x="5487094" y="1041779"/>
                  <a:pt x="5473446" y="1037230"/>
                </a:cubicBezTo>
                <a:cubicBezTo>
                  <a:pt x="5459798" y="1023582"/>
                  <a:pt x="5449766" y="1004919"/>
                  <a:pt x="5432503" y="996287"/>
                </a:cubicBezTo>
                <a:cubicBezTo>
                  <a:pt x="5411755" y="985913"/>
                  <a:pt x="5387087" y="986789"/>
                  <a:pt x="5364264" y="982639"/>
                </a:cubicBezTo>
                <a:cubicBezTo>
                  <a:pt x="5234567" y="959057"/>
                  <a:pt x="5261427" y="967594"/>
                  <a:pt x="5077661" y="955344"/>
                </a:cubicBezTo>
                <a:cubicBezTo>
                  <a:pt x="5050366" y="946245"/>
                  <a:pt x="5023988" y="933691"/>
                  <a:pt x="4995775" y="928048"/>
                </a:cubicBezTo>
                <a:cubicBezTo>
                  <a:pt x="4973029" y="923499"/>
                  <a:pt x="4949915" y="920503"/>
                  <a:pt x="4927536" y="914400"/>
                </a:cubicBezTo>
                <a:cubicBezTo>
                  <a:pt x="4899778" y="906830"/>
                  <a:pt x="4845649" y="887105"/>
                  <a:pt x="4845649" y="887105"/>
                </a:cubicBezTo>
                <a:cubicBezTo>
                  <a:pt x="4751793" y="824534"/>
                  <a:pt x="4794885" y="842888"/>
                  <a:pt x="4722819" y="818866"/>
                </a:cubicBezTo>
                <a:cubicBezTo>
                  <a:pt x="4713721" y="805218"/>
                  <a:pt x="4702186" y="792912"/>
                  <a:pt x="4695524" y="777923"/>
                </a:cubicBezTo>
                <a:cubicBezTo>
                  <a:pt x="4683839" y="751631"/>
                  <a:pt x="4684188" y="719976"/>
                  <a:pt x="4668228" y="696036"/>
                </a:cubicBezTo>
                <a:lnTo>
                  <a:pt x="4640933" y="655093"/>
                </a:lnTo>
                <a:cubicBezTo>
                  <a:pt x="4645482" y="586854"/>
                  <a:pt x="4647422" y="518391"/>
                  <a:pt x="4654581" y="450376"/>
                </a:cubicBezTo>
                <a:cubicBezTo>
                  <a:pt x="4656545" y="431722"/>
                  <a:pt x="4667660" y="414533"/>
                  <a:pt x="4668228" y="395785"/>
                </a:cubicBezTo>
                <a:cubicBezTo>
                  <a:pt x="4672224" y="263917"/>
                  <a:pt x="4668228" y="131928"/>
                  <a:pt x="4668228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5-Point Star 21"/>
          <p:cNvSpPr/>
          <p:nvPr/>
        </p:nvSpPr>
        <p:spPr>
          <a:xfrm>
            <a:off x="4339564" y="4114800"/>
            <a:ext cx="304800" cy="29855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Isosceles Triangle 24"/>
          <p:cNvSpPr/>
          <p:nvPr/>
        </p:nvSpPr>
        <p:spPr>
          <a:xfrm>
            <a:off x="6581349" y="954776"/>
            <a:ext cx="266700" cy="3329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292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7" grpId="0" animBg="1"/>
      <p:bldP spid="21" grpId="0"/>
      <p:bldP spid="24" grpId="0"/>
      <p:bldP spid="27" grpId="0"/>
      <p:bldP spid="36" grpId="0" animBg="1"/>
      <p:bldP spid="45" grpId="0" animBg="1"/>
      <p:bldP spid="48" grpId="0"/>
      <p:bldP spid="82" grpId="0" animBg="1"/>
      <p:bldP spid="58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blipFill>
            <a:blip r:embed="rId2" cstate="print"/>
            <a:srcRect/>
            <a:stretch>
              <a:fillRect b="-2137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Synthesis of Acetyl choline </a:t>
            </a:r>
            <a:endParaRPr lang="en-IN" sz="4000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0" y="4343400"/>
            <a:ext cx="3810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76200" y="366813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Choline uptake receptor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4037463"/>
            <a:ext cx="381000" cy="305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96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1339</Words>
  <Application>Microsoft Office PowerPoint</Application>
  <PresentationFormat>On-screen Show (4:3)</PresentationFormat>
  <Paragraphs>270</Paragraphs>
  <Slides>43</Slides>
  <Notes>13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Introducing PowerPoint 2010</vt:lpstr>
      <vt:lpstr>PowerPoint Presentation</vt:lpstr>
      <vt:lpstr>Neuromuscular junction (example of chemical synapse)</vt:lpstr>
      <vt:lpstr>PowerPoint Presentation</vt:lpstr>
      <vt:lpstr>Motor unit</vt:lpstr>
      <vt:lpstr>PowerPoint Presentation</vt:lpstr>
      <vt:lpstr>PowerPoint Presentation</vt:lpstr>
      <vt:lpstr>Key points in presynaptic terminal</vt:lpstr>
      <vt:lpstr>PowerPoint Presentation</vt:lpstr>
      <vt:lpstr>PowerPoint Presentation</vt:lpstr>
      <vt:lpstr>Key points  in  postsynaptic membrane/ motor end 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Ach binds with nicotinic cholinergic receptor</vt:lpstr>
      <vt:lpstr>PowerPoint Presentation</vt:lpstr>
      <vt:lpstr>PowerPoint Presentation</vt:lpstr>
      <vt:lpstr>End plate potential </vt:lpstr>
      <vt:lpstr>End plate potential </vt:lpstr>
      <vt:lpstr>From MEPP to EPP  &amp;  EPP to Action Potential</vt:lpstr>
      <vt:lpstr>8.Acetyl cholinesterase ends Ach activity at NM junction</vt:lpstr>
      <vt:lpstr>Destruction of acetyl choline</vt:lpstr>
      <vt:lpstr>PowerPoint Presentation</vt:lpstr>
      <vt:lpstr>Effect of  different type of substances on NMJ</vt:lpstr>
      <vt:lpstr>Blocker of NMJ</vt:lpstr>
      <vt:lpstr>Presynaptic blockers</vt:lpstr>
      <vt:lpstr>PowerPoint Presentation</vt:lpstr>
      <vt:lpstr>Post-synaptic blockers</vt:lpstr>
      <vt:lpstr>Stimulators on NMJ</vt:lpstr>
      <vt:lpstr>Myasthenia Gravis</vt:lpstr>
      <vt:lpstr>PowerPoint Presentation</vt:lpstr>
      <vt:lpstr>Management…..</vt:lpstr>
      <vt:lpstr>Lambert – Eaton Myasthenic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Geetanjali Purohit</dc:creator>
  <cp:lastModifiedBy>SONY</cp:lastModifiedBy>
  <cp:revision>94</cp:revision>
  <dcterms:created xsi:type="dcterms:W3CDTF">2006-08-16T00:00:00Z</dcterms:created>
  <dcterms:modified xsi:type="dcterms:W3CDTF">2018-05-29T06:29:12Z</dcterms:modified>
</cp:coreProperties>
</file>