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895ABDF-DB29-421D-AF9F-E905E7144128}"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2221923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95ABDF-DB29-421D-AF9F-E905E7144128}"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3882827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95ABDF-DB29-421D-AF9F-E905E7144128}"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287045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95ABDF-DB29-421D-AF9F-E905E7144128}"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2373800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95ABDF-DB29-421D-AF9F-E905E7144128}"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266027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895ABDF-DB29-421D-AF9F-E905E7144128}"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99677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895ABDF-DB29-421D-AF9F-E905E7144128}" type="datetimeFigureOut">
              <a:rPr lang="en-IN" smtClean="0"/>
              <a:t>17-08-2020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331250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895ABDF-DB29-421D-AF9F-E905E7144128}" type="datetimeFigureOut">
              <a:rPr lang="en-IN" smtClean="0"/>
              <a:t>17-08-2020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34452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5ABDF-DB29-421D-AF9F-E905E7144128}" type="datetimeFigureOut">
              <a:rPr lang="en-IN" smtClean="0"/>
              <a:t>17-08-2020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10452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95ABDF-DB29-421D-AF9F-E905E7144128}"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3261111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95ABDF-DB29-421D-AF9F-E905E7144128}"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008F2B-1710-43C7-98AF-E8518EBB31CC}" type="slidenum">
              <a:rPr lang="en-IN" smtClean="0"/>
              <a:t>‹#›</a:t>
            </a:fld>
            <a:endParaRPr lang="en-IN"/>
          </a:p>
        </p:txBody>
      </p:sp>
    </p:spTree>
    <p:extLst>
      <p:ext uri="{BB962C8B-B14F-4D97-AF65-F5344CB8AC3E}">
        <p14:creationId xmlns:p14="http://schemas.microsoft.com/office/powerpoint/2010/main" val="1930506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95ABDF-DB29-421D-AF9F-E905E7144128}" type="datetimeFigureOut">
              <a:rPr lang="en-IN" smtClean="0"/>
              <a:t>17-08-2020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08F2B-1710-43C7-98AF-E8518EBB31CC}" type="slidenum">
              <a:rPr lang="en-IN" smtClean="0"/>
              <a:t>‹#›</a:t>
            </a:fld>
            <a:endParaRPr lang="en-IN"/>
          </a:p>
        </p:txBody>
      </p:sp>
    </p:spTree>
    <p:extLst>
      <p:ext uri="{BB962C8B-B14F-4D97-AF65-F5344CB8AC3E}">
        <p14:creationId xmlns:p14="http://schemas.microsoft.com/office/powerpoint/2010/main" val="375670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3"/>
          <p:cNvSpPr>
            <a:spLocks noGrp="1"/>
          </p:cNvSpPr>
          <p:nvPr>
            <p:ph idx="1"/>
          </p:nvPr>
        </p:nvSpPr>
        <p:spPr>
          <a:xfrm>
            <a:off x="3810000" y="2286000"/>
            <a:ext cx="5651500" cy="990600"/>
          </a:xfrm>
        </p:spPr>
        <p:txBody>
          <a:bodyPr/>
          <a:lstStyle/>
          <a:p>
            <a:pPr eaLnBrk="1" hangingPunct="1">
              <a:buFont typeface="Wingdings 2" panose="05020102010507070707" pitchFamily="18" charset="2"/>
              <a:buNone/>
            </a:pPr>
            <a:r>
              <a:rPr lang="en-US" altLang="en-US" sz="4400">
                <a:solidFill>
                  <a:srgbClr val="FF0000"/>
                </a:solidFill>
                <a:ea typeface="ＭＳ Ｐゴシック" panose="020B0600070205080204" pitchFamily="34" charset="-128"/>
              </a:rPr>
              <a:t>Endogenous eczema</a:t>
            </a:r>
          </a:p>
        </p:txBody>
      </p:sp>
    </p:spTree>
    <p:extLst>
      <p:ext uri="{BB962C8B-B14F-4D97-AF65-F5344CB8AC3E}">
        <p14:creationId xmlns:p14="http://schemas.microsoft.com/office/powerpoint/2010/main" val="2109038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61443"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Infantile phase (2 months to 2 years)</a:t>
            </a:r>
          </a:p>
          <a:p>
            <a:pPr marL="236538" indent="-236538">
              <a:buClr>
                <a:srgbClr val="3E5D78"/>
              </a:buClr>
            </a:pPr>
            <a:r>
              <a:rPr lang="en-US" altLang="en-US" sz="2600">
                <a:ea typeface="ＭＳ Ｐゴシック" panose="020B0600070205080204" pitchFamily="34" charset="-128"/>
              </a:rPr>
              <a:t>Sites: cheeks, perioral area and scalp; extensors of  feet and elbows      </a:t>
            </a:r>
          </a:p>
          <a:p>
            <a:pPr marL="236538" indent="-236538">
              <a:buClr>
                <a:srgbClr val="3E5D78"/>
              </a:buClr>
            </a:pPr>
            <a:r>
              <a:rPr lang="en-US" altLang="en-US" sz="2600">
                <a:ea typeface="ＭＳ Ｐゴシック" panose="020B0600070205080204" pitchFamily="34" charset="-128"/>
              </a:rPr>
              <a:t>Oozing lesions.</a:t>
            </a:r>
          </a:p>
          <a:p>
            <a:pPr marL="236538" indent="-236538">
              <a:buClr>
                <a:srgbClr val="3E5D78"/>
              </a:buClr>
            </a:pPr>
            <a:r>
              <a:rPr lang="en-US" altLang="en-US" sz="2600">
                <a:ea typeface="ＭＳ Ｐゴシック" panose="020B0600070205080204" pitchFamily="34" charset="-128"/>
              </a:rPr>
              <a:t>Teething, respiratory infections, emotional   upsets and seasonal changes influence the disease course. </a:t>
            </a:r>
          </a:p>
          <a:p>
            <a:pPr marL="236538" indent="-236538">
              <a:buClr>
                <a:srgbClr val="3E5D78"/>
              </a:buClr>
            </a:pPr>
            <a:r>
              <a:rPr lang="en-US" altLang="en-US" sz="2600">
                <a:ea typeface="ＭＳ Ｐゴシック" panose="020B0600070205080204" pitchFamily="34" charset="-128"/>
              </a:rPr>
              <a:t>The disease often subsides by 18 months of age; but may progress to the childhood phase. </a:t>
            </a:r>
          </a:p>
        </p:txBody>
      </p:sp>
    </p:spTree>
    <p:extLst>
      <p:ext uri="{BB962C8B-B14F-4D97-AF65-F5344CB8AC3E}">
        <p14:creationId xmlns:p14="http://schemas.microsoft.com/office/powerpoint/2010/main" val="38387005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62467"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Childhood phase (2 to 12 years)</a:t>
            </a:r>
          </a:p>
          <a:p>
            <a:pPr marL="236538" indent="-236538">
              <a:buClr>
                <a:srgbClr val="3E5D78"/>
              </a:buClr>
            </a:pPr>
            <a:r>
              <a:rPr lang="en-US" altLang="en-US" sz="2600">
                <a:ea typeface="ＭＳ Ｐゴシック" panose="020B0600070205080204" pitchFamily="34" charset="-128"/>
              </a:rPr>
              <a:t>Characteristically involves elbow and knee    flexures, sides of the neck, wrists and ankles. </a:t>
            </a:r>
          </a:p>
          <a:p>
            <a:pPr marL="236538" indent="-236538">
              <a:buClr>
                <a:srgbClr val="3E5D78"/>
              </a:buClr>
            </a:pPr>
            <a:r>
              <a:rPr lang="en-US" altLang="en-US" sz="2600">
                <a:ea typeface="ＭＳ Ｐゴシック" panose="020B0600070205080204" pitchFamily="34" charset="-128"/>
              </a:rPr>
              <a:t>Scratching and chronicity lead to lichenification.</a:t>
            </a:r>
          </a:p>
          <a:p>
            <a:pPr marL="236538" indent="-236538">
              <a:buClr>
                <a:srgbClr val="3E5D78"/>
              </a:buClr>
            </a:pPr>
            <a:r>
              <a:rPr lang="en-US" altLang="en-US" sz="2600">
                <a:ea typeface="ＭＳ Ｐゴシック" panose="020B0600070205080204" pitchFamily="34" charset="-128"/>
              </a:rPr>
              <a:t>Hands may often be involved with exudative lesions, sometimes with nail changes. </a:t>
            </a:r>
          </a:p>
          <a:p>
            <a:pPr marL="236538" indent="-236538">
              <a:buClr>
                <a:srgbClr val="3E5D78"/>
              </a:buClr>
            </a:pPr>
            <a:r>
              <a:rPr lang="en-US" altLang="en-US" sz="2600">
                <a:ea typeface="ＭＳ Ｐゴシック" panose="020B0600070205080204" pitchFamily="34" charset="-128"/>
              </a:rPr>
              <a:t>Secondary bacterial or viral infection may give rise to acute generalized or localized vesiculation. </a:t>
            </a:r>
          </a:p>
        </p:txBody>
      </p:sp>
    </p:spTree>
    <p:extLst>
      <p:ext uri="{BB962C8B-B14F-4D97-AF65-F5344CB8AC3E}">
        <p14:creationId xmlns:p14="http://schemas.microsoft.com/office/powerpoint/2010/main" val="2277867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63491"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Adult phase (12 years onwards)</a:t>
            </a:r>
          </a:p>
          <a:p>
            <a:pPr marL="236538" indent="-236538">
              <a:buClr>
                <a:srgbClr val="3E5D78"/>
              </a:buClr>
            </a:pPr>
            <a:r>
              <a:rPr lang="en-US" altLang="en-US" sz="2600">
                <a:ea typeface="ＭＳ Ｐゴシック" panose="020B0600070205080204" pitchFamily="34" charset="-128"/>
              </a:rPr>
              <a:t>Commonly involves flexural areas.</a:t>
            </a:r>
          </a:p>
          <a:p>
            <a:pPr marL="236538" indent="-236538">
              <a:buClr>
                <a:srgbClr val="3E5D78"/>
              </a:buClr>
            </a:pPr>
            <a:r>
              <a:rPr lang="en-US" altLang="en-US" sz="2600">
                <a:ea typeface="ＭＳ Ｐゴシック" panose="020B0600070205080204" pitchFamily="34" charset="-128"/>
              </a:rPr>
              <a:t>The disease may be diffuse or patchy.</a:t>
            </a:r>
          </a:p>
          <a:p>
            <a:pPr marL="236538" indent="-236538">
              <a:buClr>
                <a:srgbClr val="3E5D78"/>
              </a:buClr>
            </a:pPr>
            <a:r>
              <a:rPr lang="en-US" altLang="en-US" sz="2600">
                <a:ea typeface="ＭＳ Ｐゴシック" panose="020B0600070205080204" pitchFamily="34" charset="-128"/>
              </a:rPr>
              <a:t>May manifest only as chronic hand eczema. </a:t>
            </a:r>
          </a:p>
          <a:p>
            <a:pPr marL="236538" indent="-236538">
              <a:buClr>
                <a:srgbClr val="3E5D78"/>
              </a:buClr>
            </a:pPr>
            <a:r>
              <a:rPr lang="en-US" altLang="en-US" sz="2600">
                <a:ea typeface="ＭＳ Ｐゴシック" panose="020B0600070205080204" pitchFamily="34" charset="-128"/>
              </a:rPr>
              <a:t>Dermatitis of   the upper eyelids and blepharitis.</a:t>
            </a:r>
          </a:p>
          <a:p>
            <a:pPr marL="236538" indent="-236538">
              <a:buClr>
                <a:srgbClr val="3E5D78"/>
              </a:buClr>
            </a:pPr>
            <a:endParaRPr lang="en-US" altLang="en-US" sz="2600">
              <a:ea typeface="ＭＳ Ｐゴシック" panose="020B0600070205080204" pitchFamily="34" charset="-128"/>
            </a:endParaRPr>
          </a:p>
        </p:txBody>
      </p:sp>
    </p:spTree>
    <p:extLst>
      <p:ext uri="{BB962C8B-B14F-4D97-AF65-F5344CB8AC3E}">
        <p14:creationId xmlns:p14="http://schemas.microsoft.com/office/powerpoint/2010/main" val="3229450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64515"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Triggering factors </a:t>
            </a:r>
          </a:p>
          <a:p>
            <a:pPr marL="236538" indent="-236538">
              <a:buClr>
                <a:srgbClr val="3E5D78"/>
              </a:buClr>
            </a:pPr>
            <a:r>
              <a:rPr lang="en-US" altLang="en-US" sz="2600">
                <a:ea typeface="ＭＳ Ｐゴシック" panose="020B0600070205080204" pitchFamily="34" charset="-128"/>
              </a:rPr>
              <a:t>Anxiety; emotional stress </a:t>
            </a:r>
          </a:p>
          <a:p>
            <a:pPr marL="236538" indent="-236538">
              <a:buClr>
                <a:srgbClr val="3E5D78"/>
              </a:buClr>
            </a:pPr>
            <a:r>
              <a:rPr lang="en-US" altLang="en-US" sz="2600">
                <a:ea typeface="ＭＳ Ｐゴシック" panose="020B0600070205080204" pitchFamily="34" charset="-128"/>
              </a:rPr>
              <a:t>Temperature change and sweating </a:t>
            </a:r>
          </a:p>
          <a:p>
            <a:pPr marL="236538" indent="-236538">
              <a:buClr>
                <a:srgbClr val="3E5D78"/>
              </a:buClr>
            </a:pPr>
            <a:r>
              <a:rPr lang="en-US" altLang="en-US" sz="2600">
                <a:ea typeface="ＭＳ Ｐゴシック" panose="020B0600070205080204" pitchFamily="34" charset="-128"/>
              </a:rPr>
              <a:t>Decreased humidity </a:t>
            </a:r>
          </a:p>
          <a:p>
            <a:pPr marL="236538" indent="-236538">
              <a:buClr>
                <a:srgbClr val="3E5D78"/>
              </a:buClr>
            </a:pPr>
            <a:r>
              <a:rPr lang="en-US" altLang="en-US" sz="2600">
                <a:ea typeface="ＭＳ Ｐゴシック" panose="020B0600070205080204" pitchFamily="34" charset="-128"/>
              </a:rPr>
              <a:t>Excessive washing </a:t>
            </a:r>
          </a:p>
          <a:p>
            <a:pPr marL="236538" indent="-236538">
              <a:buClr>
                <a:srgbClr val="3E5D78"/>
              </a:buClr>
            </a:pPr>
            <a:r>
              <a:rPr lang="en-US" altLang="en-US" sz="2600">
                <a:ea typeface="ＭＳ Ｐゴシック" panose="020B0600070205080204" pitchFamily="34" charset="-128"/>
              </a:rPr>
              <a:t>Contact with irritants </a:t>
            </a:r>
          </a:p>
          <a:p>
            <a:pPr marL="236538" indent="-236538">
              <a:buClr>
                <a:srgbClr val="3E5D78"/>
              </a:buClr>
            </a:pPr>
            <a:r>
              <a:rPr lang="en-US" altLang="en-US" sz="2600">
                <a:ea typeface="ＭＳ Ｐゴシック" panose="020B0600070205080204" pitchFamily="34" charset="-128"/>
              </a:rPr>
              <a:t>Allergens </a:t>
            </a:r>
          </a:p>
          <a:p>
            <a:pPr marL="236538" indent="-236538">
              <a:buClr>
                <a:srgbClr val="3E5D78"/>
              </a:buClr>
            </a:pPr>
            <a:r>
              <a:rPr lang="en-US" altLang="en-US" sz="2600">
                <a:ea typeface="ＭＳ Ｐゴシック" panose="020B0600070205080204" pitchFamily="34" charset="-128"/>
              </a:rPr>
              <a:t>Foods</a:t>
            </a:r>
          </a:p>
          <a:p>
            <a:pPr marL="236538" indent="-236538">
              <a:buClr>
                <a:srgbClr val="3E5D78"/>
              </a:buClr>
            </a:pPr>
            <a:r>
              <a:rPr lang="en-US" altLang="en-US" sz="2600">
                <a:ea typeface="ＭＳ Ｐゴシック" panose="020B0600070205080204" pitchFamily="34" charset="-128"/>
              </a:rPr>
              <a:t>Microbial agents </a:t>
            </a:r>
          </a:p>
        </p:txBody>
      </p:sp>
    </p:spTree>
    <p:extLst>
      <p:ext uri="{BB962C8B-B14F-4D97-AF65-F5344CB8AC3E}">
        <p14:creationId xmlns:p14="http://schemas.microsoft.com/office/powerpoint/2010/main" val="3977540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65539"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Management </a:t>
            </a:r>
          </a:p>
          <a:p>
            <a:pPr marL="236538" indent="-236538">
              <a:buClr>
                <a:srgbClr val="3E5D78"/>
              </a:buClr>
            </a:pPr>
            <a:r>
              <a:rPr lang="en-US" altLang="en-US" sz="2600">
                <a:ea typeface="ＭＳ Ｐゴシック" panose="020B0600070205080204" pitchFamily="34" charset="-128"/>
              </a:rPr>
              <a:t>First-line treatment</a:t>
            </a:r>
          </a:p>
          <a:p>
            <a:pPr marL="236538" indent="-236538">
              <a:buClr>
                <a:srgbClr val="3E5D78"/>
              </a:buClr>
            </a:pPr>
            <a:r>
              <a:rPr lang="en-US" altLang="en-US" sz="2600">
                <a:ea typeface="ＭＳ Ｐゴシック" panose="020B0600070205080204" pitchFamily="34" charset="-128"/>
              </a:rPr>
              <a:t>Second-line treatment</a:t>
            </a:r>
          </a:p>
          <a:p>
            <a:pPr marL="236538" indent="-236538">
              <a:buClr>
                <a:srgbClr val="3E5D78"/>
              </a:buClr>
            </a:pPr>
            <a:r>
              <a:rPr lang="en-US" altLang="en-US" sz="2600">
                <a:ea typeface="ＭＳ Ｐゴシック" panose="020B0600070205080204" pitchFamily="34" charset="-128"/>
              </a:rPr>
              <a:t>Third-line treatment</a:t>
            </a:r>
          </a:p>
          <a:p>
            <a:pPr marL="236538" indent="-236538">
              <a:buClr>
                <a:srgbClr val="3E5D78"/>
              </a:buClr>
            </a:pPr>
            <a:r>
              <a:rPr lang="en-US" altLang="en-US" sz="2600">
                <a:ea typeface="ＭＳ Ｐゴシック" panose="020B0600070205080204" pitchFamily="34" charset="-128"/>
              </a:rPr>
              <a:t>Counselling; occupational advice</a:t>
            </a:r>
          </a:p>
        </p:txBody>
      </p:sp>
    </p:spTree>
    <p:extLst>
      <p:ext uri="{BB962C8B-B14F-4D97-AF65-F5344CB8AC3E}">
        <p14:creationId xmlns:p14="http://schemas.microsoft.com/office/powerpoint/2010/main" val="3487432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Management of Atopic dermatitis </a:t>
            </a:r>
          </a:p>
        </p:txBody>
      </p:sp>
      <p:sp>
        <p:nvSpPr>
          <p:cNvPr id="66563"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First-line treatment</a:t>
            </a:r>
          </a:p>
          <a:p>
            <a:pPr marL="236538" indent="-236538">
              <a:buClr>
                <a:srgbClr val="3E5D78"/>
              </a:buClr>
            </a:pPr>
            <a:r>
              <a:rPr lang="en-US" altLang="en-US" sz="2600">
                <a:ea typeface="ＭＳ Ｐゴシック" panose="020B0600070205080204" pitchFamily="34" charset="-128"/>
              </a:rPr>
              <a:t>Identify and control ‘flare factors’</a:t>
            </a:r>
          </a:p>
          <a:p>
            <a:pPr marL="236538" indent="-236538">
              <a:buClr>
                <a:srgbClr val="3E5D78"/>
              </a:buClr>
            </a:pPr>
            <a:r>
              <a:rPr lang="en-US" altLang="en-US" sz="2600">
                <a:solidFill>
                  <a:srgbClr val="0070C0"/>
                </a:solidFill>
                <a:ea typeface="ＭＳ Ｐゴシック" panose="020B0600070205080204" pitchFamily="34" charset="-128"/>
              </a:rPr>
              <a:t>Topical treatments </a:t>
            </a:r>
          </a:p>
          <a:p>
            <a:pPr marL="509588" lvl="1">
              <a:buClr>
                <a:srgbClr val="3E5D78"/>
              </a:buClr>
            </a:pPr>
            <a:r>
              <a:rPr lang="en-US" altLang="en-US">
                <a:ea typeface="ＭＳ Ｐゴシック" panose="020B0600070205080204" pitchFamily="34" charset="-128"/>
              </a:rPr>
              <a:t> Bathing; Emollients; Humectants</a:t>
            </a:r>
          </a:p>
          <a:p>
            <a:pPr marL="509588" lvl="1">
              <a:buClr>
                <a:srgbClr val="3E5D78"/>
              </a:buClr>
            </a:pPr>
            <a:r>
              <a:rPr lang="en-US" altLang="en-US" sz="2200">
                <a:ea typeface="ＭＳ Ｐゴシック" panose="020B0600070205080204" pitchFamily="34" charset="-128"/>
              </a:rPr>
              <a:t> </a:t>
            </a:r>
            <a:r>
              <a:rPr lang="en-US" altLang="en-US" sz="2600">
                <a:ea typeface="ＭＳ Ｐゴシック" panose="020B0600070205080204" pitchFamily="34" charset="-128"/>
              </a:rPr>
              <a:t>Corticosteroids  </a:t>
            </a:r>
          </a:p>
          <a:p>
            <a:pPr marL="509588" lvl="1">
              <a:buClr>
                <a:srgbClr val="3E5D78"/>
              </a:buClr>
            </a:pPr>
            <a:r>
              <a:rPr lang="en-US" altLang="en-US" sz="2600">
                <a:ea typeface="ＭＳ Ｐゴシック" panose="020B0600070205080204" pitchFamily="34" charset="-128"/>
              </a:rPr>
              <a:t> Calcineurin inhibitors: Pimecrolimus; tacrolimus </a:t>
            </a:r>
          </a:p>
          <a:p>
            <a:pPr marL="509588" lvl="1">
              <a:buClr>
                <a:srgbClr val="3E5D78"/>
              </a:buClr>
            </a:pPr>
            <a:r>
              <a:rPr lang="en-US" altLang="en-US" sz="2600">
                <a:ea typeface="ＭＳ Ｐゴシック" panose="020B0600070205080204" pitchFamily="34" charset="-128"/>
              </a:rPr>
              <a:t> Icthamol and tar</a:t>
            </a:r>
          </a:p>
        </p:txBody>
      </p:sp>
    </p:spTree>
    <p:extLst>
      <p:ext uri="{BB962C8B-B14F-4D97-AF65-F5344CB8AC3E}">
        <p14:creationId xmlns:p14="http://schemas.microsoft.com/office/powerpoint/2010/main" val="30696777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Management of Atopic dermatitis </a:t>
            </a:r>
          </a:p>
        </p:txBody>
      </p:sp>
      <p:sp>
        <p:nvSpPr>
          <p:cNvPr id="67587"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First-line treatment</a:t>
            </a:r>
          </a:p>
          <a:p>
            <a:pPr marL="236538" indent="-236538">
              <a:buClr>
                <a:srgbClr val="3E5D78"/>
              </a:buClr>
            </a:pPr>
            <a:r>
              <a:rPr lang="en-US" altLang="en-US" sz="2600">
                <a:solidFill>
                  <a:srgbClr val="0070C0"/>
                </a:solidFill>
                <a:ea typeface="ＭＳ Ｐゴシック" panose="020B0600070205080204" pitchFamily="34" charset="-128"/>
              </a:rPr>
              <a:t>Oral treatment</a:t>
            </a:r>
          </a:p>
          <a:p>
            <a:pPr marL="509588" lvl="1">
              <a:buClr>
                <a:srgbClr val="3E5D78"/>
              </a:buClr>
            </a:pPr>
            <a:r>
              <a:rPr lang="en-US" altLang="en-US" sz="2200">
                <a:ea typeface="ＭＳ Ｐゴシック" panose="020B0600070205080204" pitchFamily="34" charset="-128"/>
              </a:rPr>
              <a:t> </a:t>
            </a:r>
            <a:r>
              <a:rPr lang="en-US" altLang="en-US" sz="2600">
                <a:ea typeface="ＭＳ Ｐゴシック" panose="020B0600070205080204" pitchFamily="34" charset="-128"/>
              </a:rPr>
              <a:t>Antihistamines </a:t>
            </a:r>
          </a:p>
          <a:p>
            <a:pPr marL="757238" lvl="2" indent="-236538">
              <a:buClr>
                <a:srgbClr val="3E5D78"/>
              </a:buClr>
            </a:pPr>
            <a:r>
              <a:rPr lang="en-US" altLang="en-US" sz="2200">
                <a:ea typeface="ＭＳ Ｐゴシック" panose="020B0600070205080204" pitchFamily="34" charset="-128"/>
              </a:rPr>
              <a:t>Sedative antihistamines preferred</a:t>
            </a:r>
          </a:p>
          <a:p>
            <a:pPr marL="757238" lvl="2" indent="-236538">
              <a:buClr>
                <a:srgbClr val="3E5D78"/>
              </a:buClr>
            </a:pPr>
            <a:r>
              <a:rPr lang="en-US" altLang="en-US" sz="2200">
                <a:ea typeface="ＭＳ Ｐゴシック" panose="020B0600070205080204" pitchFamily="34" charset="-128"/>
              </a:rPr>
              <a:t>Promethazine; trimeperazine; hydroxyzine</a:t>
            </a:r>
          </a:p>
          <a:p>
            <a:pPr marL="509588" lvl="1">
              <a:buClr>
                <a:srgbClr val="3E5D78"/>
              </a:buClr>
            </a:pPr>
            <a:r>
              <a:rPr lang="en-US" altLang="en-US" sz="2600">
                <a:ea typeface="ＭＳ Ｐゴシック" panose="020B0600070205080204" pitchFamily="34" charset="-128"/>
              </a:rPr>
              <a:t>Antibiotics</a:t>
            </a:r>
          </a:p>
          <a:p>
            <a:pPr marL="509588" lvl="1">
              <a:buClr>
                <a:srgbClr val="3E5D78"/>
              </a:buClr>
            </a:pPr>
            <a:r>
              <a:rPr lang="en-US" altLang="en-US" sz="2600">
                <a:ea typeface="ＭＳ Ｐゴシック" panose="020B0600070205080204" pitchFamily="34" charset="-128"/>
              </a:rPr>
              <a:t>Systemic steriods (in severe cases)</a:t>
            </a:r>
          </a:p>
        </p:txBody>
      </p:sp>
    </p:spTree>
    <p:extLst>
      <p:ext uri="{BB962C8B-B14F-4D97-AF65-F5344CB8AC3E}">
        <p14:creationId xmlns:p14="http://schemas.microsoft.com/office/powerpoint/2010/main" val="811894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Management of Atopic dermatitis </a:t>
            </a:r>
          </a:p>
        </p:txBody>
      </p:sp>
      <p:sp>
        <p:nvSpPr>
          <p:cNvPr id="68611"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Second-line treatment</a:t>
            </a:r>
          </a:p>
          <a:p>
            <a:pPr marL="236538" indent="-236538">
              <a:buClr>
                <a:srgbClr val="3E5D78"/>
              </a:buClr>
            </a:pPr>
            <a:r>
              <a:rPr lang="en-US" altLang="en-US" sz="2600">
                <a:ea typeface="ＭＳ Ｐゴシック" panose="020B0600070205080204" pitchFamily="34" charset="-128"/>
              </a:rPr>
              <a:t>Intensive topical therapy </a:t>
            </a:r>
          </a:p>
          <a:p>
            <a:pPr marL="236538" indent="-236538">
              <a:buClr>
                <a:srgbClr val="3E5D78"/>
              </a:buClr>
            </a:pPr>
            <a:r>
              <a:rPr lang="en-US" altLang="en-US" sz="2600">
                <a:ea typeface="ＭＳ Ｐゴシック" panose="020B0600070205080204" pitchFamily="34" charset="-128"/>
              </a:rPr>
              <a:t>Wet wrap technique</a:t>
            </a:r>
          </a:p>
          <a:p>
            <a:pPr marL="236538" indent="-236538">
              <a:buClr>
                <a:srgbClr val="3E5D78"/>
              </a:buClr>
            </a:pPr>
            <a:r>
              <a:rPr lang="en-US" altLang="en-US" sz="2600">
                <a:ea typeface="ＭＳ Ｐゴシック" panose="020B0600070205080204" pitchFamily="34" charset="-128"/>
              </a:rPr>
              <a:t> Allergy management</a:t>
            </a:r>
          </a:p>
          <a:p>
            <a:pPr marL="509588" lvl="1">
              <a:buClr>
                <a:srgbClr val="3E5D78"/>
              </a:buClr>
            </a:pPr>
            <a:r>
              <a:rPr lang="en-US" altLang="en-US" sz="2600">
                <a:ea typeface="ＭＳ Ｐゴシック" panose="020B0600070205080204" pitchFamily="34" charset="-128"/>
              </a:rPr>
              <a:t>Food</a:t>
            </a:r>
          </a:p>
          <a:p>
            <a:pPr marL="509588" lvl="1">
              <a:buClr>
                <a:srgbClr val="3E5D78"/>
              </a:buClr>
            </a:pPr>
            <a:r>
              <a:rPr lang="en-US" altLang="en-US" sz="2600">
                <a:ea typeface="ＭＳ Ｐゴシック" panose="020B0600070205080204" pitchFamily="34" charset="-128"/>
              </a:rPr>
              <a:t>Inhalants</a:t>
            </a:r>
          </a:p>
          <a:p>
            <a:pPr marL="509588" lvl="1">
              <a:buClr>
                <a:srgbClr val="3E5D78"/>
              </a:buClr>
            </a:pPr>
            <a:r>
              <a:rPr lang="en-US" altLang="en-US" sz="2600">
                <a:ea typeface="ＭＳ Ｐゴシック" panose="020B0600070205080204" pitchFamily="34" charset="-128"/>
              </a:rPr>
              <a:t>Contact allergy</a:t>
            </a:r>
          </a:p>
        </p:txBody>
      </p:sp>
    </p:spTree>
    <p:extLst>
      <p:ext uri="{BB962C8B-B14F-4D97-AF65-F5344CB8AC3E}">
        <p14:creationId xmlns:p14="http://schemas.microsoft.com/office/powerpoint/2010/main" val="35757969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Management of Atopic dermatitis </a:t>
            </a:r>
          </a:p>
        </p:txBody>
      </p:sp>
      <p:sp>
        <p:nvSpPr>
          <p:cNvPr id="69635"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Third-line treatment</a:t>
            </a:r>
          </a:p>
          <a:p>
            <a:pPr marL="236538" indent="-236538">
              <a:buClr>
                <a:srgbClr val="3E5D78"/>
              </a:buClr>
            </a:pPr>
            <a:r>
              <a:rPr lang="en-US" altLang="en-US" sz="2600">
                <a:ea typeface="ＭＳ Ｐゴシック" panose="020B0600070205080204" pitchFamily="34" charset="-128"/>
              </a:rPr>
              <a:t>Phototherapy</a:t>
            </a:r>
          </a:p>
          <a:p>
            <a:pPr marL="236538" indent="-236538">
              <a:buClr>
                <a:srgbClr val="3E5D78"/>
              </a:buClr>
            </a:pPr>
            <a:r>
              <a:rPr lang="en-US" altLang="en-US" sz="2600">
                <a:ea typeface="ＭＳ Ｐゴシック" panose="020B0600070205080204" pitchFamily="34" charset="-128"/>
              </a:rPr>
              <a:t>Oral immunosuppresants</a:t>
            </a:r>
          </a:p>
          <a:p>
            <a:pPr marL="509588" lvl="1">
              <a:buClr>
                <a:srgbClr val="3E5D78"/>
              </a:buClr>
            </a:pPr>
            <a:r>
              <a:rPr lang="en-US" altLang="en-US" sz="2600">
                <a:ea typeface="ＭＳ Ｐゴシック" panose="020B0600070205080204" pitchFamily="34" charset="-128"/>
              </a:rPr>
              <a:t>Cyclosporine</a:t>
            </a:r>
          </a:p>
          <a:p>
            <a:pPr marL="509588" lvl="1">
              <a:buClr>
                <a:srgbClr val="3E5D78"/>
              </a:buClr>
            </a:pPr>
            <a:r>
              <a:rPr lang="en-US" altLang="en-US" sz="2600">
                <a:ea typeface="ＭＳ Ｐゴシック" panose="020B0600070205080204" pitchFamily="34" charset="-128"/>
              </a:rPr>
              <a:t>Azathriopine</a:t>
            </a:r>
          </a:p>
          <a:p>
            <a:pPr marL="509588" lvl="1">
              <a:buClr>
                <a:srgbClr val="3E5D78"/>
              </a:buClr>
            </a:pPr>
            <a:r>
              <a:rPr lang="en-US" altLang="en-US" sz="2600">
                <a:ea typeface="ＭＳ Ｐゴシック" panose="020B0600070205080204" pitchFamily="34" charset="-128"/>
              </a:rPr>
              <a:t>Thymopentine</a:t>
            </a:r>
          </a:p>
          <a:p>
            <a:pPr marL="509588" lvl="1">
              <a:buClr>
                <a:srgbClr val="3E5D78"/>
              </a:buClr>
            </a:pPr>
            <a:r>
              <a:rPr lang="el-GR" altLang="en-US">
                <a:ea typeface="ＭＳ Ｐゴシック" panose="020B0600070205080204" pitchFamily="34" charset="-128"/>
              </a:rPr>
              <a:t>α</a:t>
            </a:r>
            <a:r>
              <a:rPr lang="en-US" altLang="en-US">
                <a:ea typeface="ＭＳ Ｐゴシック" panose="020B0600070205080204" pitchFamily="34" charset="-128"/>
              </a:rPr>
              <a:t>- Interferon</a:t>
            </a:r>
          </a:p>
          <a:p>
            <a:pPr marL="236538" indent="-236538">
              <a:buClr>
                <a:srgbClr val="3E5D78"/>
              </a:buClr>
            </a:pPr>
            <a:r>
              <a:rPr lang="en-US" altLang="en-US" sz="2600">
                <a:ea typeface="ＭＳ Ｐゴシック" panose="020B0600070205080204" pitchFamily="34" charset="-128"/>
              </a:rPr>
              <a:t>Desensitization</a:t>
            </a:r>
            <a:endParaRPr lang="el-GR" altLang="en-US" sz="2600">
              <a:ea typeface="ＭＳ Ｐゴシック" panose="020B0600070205080204" pitchFamily="34" charset="-128"/>
            </a:endParaRPr>
          </a:p>
          <a:p>
            <a:pPr marL="509588" lvl="1">
              <a:buClr>
                <a:srgbClr val="3E5D78"/>
              </a:buClr>
            </a:pPr>
            <a:endParaRPr lang="en-US" altLang="en-US" sz="2600">
              <a:ea typeface="ＭＳ Ｐゴシック" panose="020B0600070205080204" pitchFamily="34" charset="-128"/>
            </a:endParaRPr>
          </a:p>
        </p:txBody>
      </p:sp>
    </p:spTree>
    <p:extLst>
      <p:ext uri="{BB962C8B-B14F-4D97-AF65-F5344CB8AC3E}">
        <p14:creationId xmlns:p14="http://schemas.microsoft.com/office/powerpoint/2010/main" val="694523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Pityriasis alba</a:t>
            </a:r>
          </a:p>
        </p:txBody>
      </p:sp>
      <p:sp>
        <p:nvSpPr>
          <p:cNvPr id="70659"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 A common disorder characterized by asymptomatic, slightly elevated, hypopigmented, scaly patches; indistinct borders.</a:t>
            </a:r>
          </a:p>
          <a:p>
            <a:pPr marL="236538" indent="-236538">
              <a:buClr>
                <a:srgbClr val="3E5D78"/>
              </a:buClr>
            </a:pPr>
            <a:r>
              <a:rPr lang="en-US" altLang="en-US" sz="2600">
                <a:ea typeface="ＭＳ Ｐゴシック" panose="020B0600070205080204" pitchFamily="34" charset="-128"/>
              </a:rPr>
              <a:t> Affects children (3 to 16 years) and disappears in early adulthood; may be a manifestation of atopic dermatitis.</a:t>
            </a:r>
          </a:p>
          <a:p>
            <a:pPr marL="236538" indent="-236538">
              <a:buClr>
                <a:srgbClr val="3E5D78"/>
              </a:buClr>
            </a:pPr>
            <a:r>
              <a:rPr lang="en-US" altLang="en-US" sz="2600">
                <a:ea typeface="ＭＳ Ｐゴシック" panose="020B0600070205080204" pitchFamily="34" charset="-128"/>
              </a:rPr>
              <a:t>Frequently involves the face, perioral area, chin   and cheeks; lateral aspect of the upper arm; and thighs. </a:t>
            </a:r>
          </a:p>
          <a:p>
            <a:pPr marL="236538" indent="-236538">
              <a:buClr>
                <a:srgbClr val="3E5D78"/>
              </a:buClr>
            </a:pPr>
            <a:r>
              <a:rPr lang="en-US" altLang="en-US" sz="2600">
                <a:ea typeface="ＭＳ Ｐゴシック" panose="020B0600070205080204" pitchFamily="34" charset="-128"/>
              </a:rPr>
              <a:t>Hypopigmentation appears prominent in dark skinned patients and during summer as it stands out against the tanned skin. </a:t>
            </a:r>
          </a:p>
        </p:txBody>
      </p:sp>
    </p:spTree>
    <p:extLst>
      <p:ext uri="{BB962C8B-B14F-4D97-AF65-F5344CB8AC3E}">
        <p14:creationId xmlns:p14="http://schemas.microsoft.com/office/powerpoint/2010/main" val="2388959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Hand eczema</a:t>
            </a:r>
          </a:p>
        </p:txBody>
      </p:sp>
      <p:sp>
        <p:nvSpPr>
          <p:cNvPr id="53251" name="Content Placeholder 2"/>
          <p:cNvSpPr>
            <a:spLocks noGrp="1"/>
          </p:cNvSpPr>
          <p:nvPr>
            <p:ph idx="1"/>
          </p:nvPr>
        </p:nvSpPr>
        <p:spPr>
          <a:xfrm>
            <a:off x="2895601" y="990600"/>
            <a:ext cx="7497763" cy="5715000"/>
          </a:xfrm>
        </p:spPr>
        <p:txBody>
          <a:bodyPr/>
          <a:lstStyle/>
          <a:p>
            <a:pPr marL="236538" indent="-236538">
              <a:buClr>
                <a:srgbClr val="3E5D78"/>
              </a:buClr>
              <a:buNone/>
            </a:pPr>
            <a:r>
              <a:rPr lang="fr-FR" altLang="en-US">
                <a:solidFill>
                  <a:srgbClr val="0070C0"/>
                </a:solidFill>
                <a:ea typeface="ＭＳ Ｐゴシック" panose="020B0600070205080204" pitchFamily="34" charset="-128"/>
              </a:rPr>
              <a:t>General instructions to patients </a:t>
            </a:r>
          </a:p>
          <a:p>
            <a:pPr marL="236538" indent="-236538">
              <a:buClr>
                <a:srgbClr val="3E5D78"/>
              </a:buClr>
            </a:pPr>
            <a:r>
              <a:rPr lang="en-US" altLang="en-US" sz="2600">
                <a:ea typeface="ＭＳ Ｐゴシック" panose="020B0600070205080204" pitchFamily="34" charset="-128"/>
              </a:rPr>
              <a:t>Wash hands infrequently. </a:t>
            </a:r>
          </a:p>
          <a:p>
            <a:pPr marL="236538" indent="-236538">
              <a:buClr>
                <a:srgbClr val="3E5D78"/>
              </a:buClr>
            </a:pPr>
            <a:r>
              <a:rPr lang="en-US" altLang="en-US" sz="2600">
                <a:ea typeface="ＭＳ Ｐゴシック" panose="020B0600070205080204" pitchFamily="34" charset="-128"/>
              </a:rPr>
              <a:t>Avoid use of soap and wash hands in lukewarm water. </a:t>
            </a:r>
          </a:p>
          <a:p>
            <a:pPr marL="236538" indent="-236538">
              <a:buClr>
                <a:srgbClr val="3E5D78"/>
              </a:buClr>
            </a:pPr>
            <a:r>
              <a:rPr lang="en-US" altLang="en-US" sz="2600">
                <a:ea typeface="ＭＳ Ｐゴシック" panose="020B0600070205080204" pitchFamily="34" charset="-128"/>
              </a:rPr>
              <a:t>Avoid direct contact with cleansers and detergents. </a:t>
            </a:r>
          </a:p>
          <a:p>
            <a:pPr marL="236538" indent="-236538">
              <a:buClr>
                <a:srgbClr val="3E5D78"/>
              </a:buClr>
            </a:pPr>
            <a:r>
              <a:rPr lang="en-US" altLang="en-US" sz="2600">
                <a:ea typeface="ＭＳ Ｐゴシック" panose="020B0600070205080204" pitchFamily="34" charset="-128"/>
              </a:rPr>
              <a:t>Avoid direct contact with and/or handling anything that causes burning or itching. E.g. wool; wet nappies; peeling potatoes; handling fresh fruits, vegetables, raw meat. </a:t>
            </a:r>
          </a:p>
          <a:p>
            <a:pPr marL="236538" indent="-236538">
              <a:buClr>
                <a:srgbClr val="3E5D78"/>
              </a:buClr>
            </a:pPr>
            <a:r>
              <a:rPr lang="en-US" altLang="en-US" sz="2600">
                <a:ea typeface="ＭＳ Ｐゴシック" panose="020B0600070205080204" pitchFamily="34" charset="-128"/>
              </a:rPr>
              <a:t>Preferably wear gloves while doing housework or work that involves contacting irritants.</a:t>
            </a:r>
          </a:p>
          <a:p>
            <a:pPr marL="236538" indent="-236538">
              <a:buClr>
                <a:srgbClr val="3E5D78"/>
              </a:buClr>
            </a:pPr>
            <a:r>
              <a:rPr lang="en-US" altLang="en-US" sz="2600">
                <a:ea typeface="ＭＳ Ｐゴシック" panose="020B0600070205080204" pitchFamily="34" charset="-128"/>
              </a:rPr>
              <a:t>Ensure frequent use of moisturizers and emollients.</a:t>
            </a:r>
          </a:p>
        </p:txBody>
      </p:sp>
    </p:spTree>
    <p:extLst>
      <p:ext uri="{BB962C8B-B14F-4D97-AF65-F5344CB8AC3E}">
        <p14:creationId xmlns:p14="http://schemas.microsoft.com/office/powerpoint/2010/main" val="27371054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Pityriasis alba</a:t>
            </a:r>
          </a:p>
        </p:txBody>
      </p:sp>
      <p:sp>
        <p:nvSpPr>
          <p:cNvPr id="71683"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 Management</a:t>
            </a:r>
          </a:p>
          <a:p>
            <a:pPr marL="236538" indent="-236538">
              <a:buClr>
                <a:srgbClr val="3E5D78"/>
              </a:buClr>
            </a:pPr>
            <a:r>
              <a:rPr lang="en-US" altLang="en-US" sz="2600">
                <a:ea typeface="ＭＳ Ｐゴシック" panose="020B0600070205080204" pitchFamily="34" charset="-128"/>
              </a:rPr>
              <a:t>Reassurance: self-limiting condition; hypopigmentation is not due to vitiligo</a:t>
            </a:r>
          </a:p>
          <a:p>
            <a:pPr marL="236538" indent="-236538">
              <a:buClr>
                <a:srgbClr val="3E5D78"/>
              </a:buClr>
            </a:pPr>
            <a:r>
              <a:rPr lang="en-US" altLang="en-US" sz="2600">
                <a:ea typeface="ＭＳ Ｐゴシック" panose="020B0600070205080204" pitchFamily="34" charset="-128"/>
              </a:rPr>
              <a:t>Emollients to control scaling</a:t>
            </a:r>
          </a:p>
          <a:p>
            <a:pPr marL="236538" indent="-236538">
              <a:buClr>
                <a:srgbClr val="3E5D78"/>
              </a:buClr>
            </a:pPr>
            <a:r>
              <a:rPr lang="en-US" altLang="en-US" sz="2600">
                <a:ea typeface="ＭＳ Ｐゴシック" panose="020B0600070205080204" pitchFamily="34" charset="-128"/>
              </a:rPr>
              <a:t>Sunscreens</a:t>
            </a:r>
          </a:p>
          <a:p>
            <a:pPr marL="236538" indent="-236538">
              <a:buClr>
                <a:srgbClr val="3E5D78"/>
              </a:buClr>
            </a:pPr>
            <a:r>
              <a:rPr lang="en-US" altLang="en-US" sz="2600">
                <a:ea typeface="ＭＳ Ｐゴシック" panose="020B0600070205080204" pitchFamily="34" charset="-128"/>
              </a:rPr>
              <a:t>Short course of a topical steroid for actively inflammed lesions</a:t>
            </a:r>
          </a:p>
        </p:txBody>
      </p:sp>
    </p:spTree>
    <p:extLst>
      <p:ext uri="{BB962C8B-B14F-4D97-AF65-F5344CB8AC3E}">
        <p14:creationId xmlns:p14="http://schemas.microsoft.com/office/powerpoint/2010/main" val="39727820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Seborrhoeic dermatitis</a:t>
            </a:r>
          </a:p>
        </p:txBody>
      </p:sp>
      <p:sp>
        <p:nvSpPr>
          <p:cNvPr id="72707"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A chronic, inflammatory papulosquamous disease, which characteristically involves  areas rich in sebaceous glands such as the  scalp, face, trunk and flexural areas. </a:t>
            </a:r>
          </a:p>
          <a:p>
            <a:pPr marL="236538" indent="-236538">
              <a:buClr>
                <a:srgbClr val="3E5D78"/>
              </a:buClr>
            </a:pPr>
            <a:r>
              <a:rPr lang="en-US" altLang="en-US" sz="2600">
                <a:ea typeface="ＭＳ Ｐゴシック" panose="020B0600070205080204" pitchFamily="34" charset="-128"/>
              </a:rPr>
              <a:t>Lesions comprise erythema, greasy and scaly papules and red, coalescing plaques, leading to eczematous changes.</a:t>
            </a:r>
          </a:p>
        </p:txBody>
      </p:sp>
    </p:spTree>
    <p:extLst>
      <p:ext uri="{BB962C8B-B14F-4D97-AF65-F5344CB8AC3E}">
        <p14:creationId xmlns:p14="http://schemas.microsoft.com/office/powerpoint/2010/main" val="14250796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Aetiology</a:t>
            </a:r>
          </a:p>
        </p:txBody>
      </p:sp>
      <p:sp>
        <p:nvSpPr>
          <p:cNvPr id="73731" name="Content Placeholder 2"/>
          <p:cNvSpPr>
            <a:spLocks noGrp="1"/>
          </p:cNvSpPr>
          <p:nvPr>
            <p:ph idx="1"/>
          </p:nvPr>
        </p:nvSpPr>
        <p:spPr>
          <a:xfrm>
            <a:off x="2819400" y="990600"/>
            <a:ext cx="7772400" cy="5715000"/>
          </a:xfrm>
        </p:spPr>
        <p:txBody>
          <a:bodyPr/>
          <a:lstStyle/>
          <a:p>
            <a:pPr marL="0" indent="0">
              <a:buClr>
                <a:srgbClr val="3E5D78"/>
              </a:buClr>
              <a:buNone/>
            </a:pPr>
            <a:r>
              <a:rPr lang="en-US" altLang="en-US" sz="2600">
                <a:solidFill>
                  <a:srgbClr val="00B0F0"/>
                </a:solidFill>
                <a:ea typeface="ＭＳ Ｐゴシック" panose="020B0600070205080204" pitchFamily="34" charset="-128"/>
              </a:rPr>
              <a:t>Exact causes not known, several factors implicated:</a:t>
            </a:r>
          </a:p>
          <a:p>
            <a:pPr marL="0" indent="0">
              <a:buClr>
                <a:srgbClr val="3E5D78"/>
              </a:buClr>
            </a:pPr>
            <a:r>
              <a:rPr lang="en-US" altLang="en-US" sz="2600" i="1">
                <a:ea typeface="ＭＳ Ｐゴシック" panose="020B0600070205080204" pitchFamily="34" charset="-128"/>
              </a:rPr>
              <a:t>Pityrosporum ovale</a:t>
            </a:r>
          </a:p>
          <a:p>
            <a:pPr marL="509588" lvl="1">
              <a:buClr>
                <a:srgbClr val="3E5D78"/>
              </a:buClr>
            </a:pPr>
            <a:r>
              <a:rPr lang="en-US" altLang="en-US" sz="2500">
                <a:ea typeface="ＭＳ Ｐゴシック" panose="020B0600070205080204" pitchFamily="34" charset="-128"/>
              </a:rPr>
              <a:t>Defective cell-mediated immune response to P. Ovale</a:t>
            </a:r>
          </a:p>
          <a:p>
            <a:pPr marL="509588" lvl="1">
              <a:buClr>
                <a:srgbClr val="3E5D78"/>
              </a:buClr>
            </a:pPr>
            <a:r>
              <a:rPr lang="en-US" altLang="en-US" sz="2500">
                <a:ea typeface="ＭＳ Ｐゴシック" panose="020B0600070205080204" pitchFamily="34" charset="-128"/>
              </a:rPr>
              <a:t>Increased </a:t>
            </a:r>
            <a:r>
              <a:rPr lang="en-US" altLang="en-US" sz="2500" i="1">
                <a:ea typeface="ＭＳ Ｐゴシック" panose="020B0600070205080204" pitchFamily="34" charset="-128"/>
              </a:rPr>
              <a:t>P. ovale </a:t>
            </a:r>
            <a:r>
              <a:rPr lang="en-US" altLang="en-US" sz="2500">
                <a:ea typeface="ＭＳ Ｐゴシック" panose="020B0600070205080204" pitchFamily="34" charset="-128"/>
              </a:rPr>
              <a:t>in dandruff and affected skin areas</a:t>
            </a:r>
          </a:p>
          <a:p>
            <a:pPr marL="0" indent="0">
              <a:buClr>
                <a:srgbClr val="3E5D78"/>
              </a:buClr>
            </a:pPr>
            <a:r>
              <a:rPr lang="en-US" altLang="en-US" sz="2600">
                <a:ea typeface="ＭＳ Ｐゴシック" panose="020B0600070205080204" pitchFamily="34" charset="-128"/>
              </a:rPr>
              <a:t>Immunocompetent persons with family history</a:t>
            </a:r>
          </a:p>
          <a:p>
            <a:pPr marL="0" indent="0">
              <a:buClr>
                <a:srgbClr val="3E5D78"/>
              </a:buClr>
            </a:pPr>
            <a:r>
              <a:rPr lang="en-US" altLang="en-US" sz="2600">
                <a:ea typeface="ＭＳ Ｐゴシック" panose="020B0600070205080204" pitchFamily="34" charset="-128"/>
              </a:rPr>
              <a:t>May be associated with psoriasis; Parkinson’s disease. </a:t>
            </a:r>
          </a:p>
          <a:p>
            <a:pPr marL="0" indent="0">
              <a:buClr>
                <a:srgbClr val="3E5D78"/>
              </a:buClr>
            </a:pPr>
            <a:r>
              <a:rPr lang="en-US" altLang="en-US" sz="2600">
                <a:ea typeface="ＭＳ Ｐゴシック" panose="020B0600070205080204" pitchFamily="34" charset="-128"/>
              </a:rPr>
              <a:t>May be a marker of HIV infection</a:t>
            </a:r>
          </a:p>
          <a:p>
            <a:pPr marL="0" indent="0">
              <a:buClr>
                <a:srgbClr val="3E5D78"/>
              </a:buClr>
            </a:pPr>
            <a:r>
              <a:rPr lang="en-US" altLang="en-US" sz="2600">
                <a:ea typeface="ＭＳ Ｐゴシック" panose="020B0600070205080204" pitchFamily="34" charset="-128"/>
              </a:rPr>
              <a:t>Aggravated by emotional stress</a:t>
            </a:r>
          </a:p>
        </p:txBody>
      </p:sp>
    </p:spTree>
    <p:extLst>
      <p:ext uri="{BB962C8B-B14F-4D97-AF65-F5344CB8AC3E}">
        <p14:creationId xmlns:p14="http://schemas.microsoft.com/office/powerpoint/2010/main" val="21166890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Clinical features (Infants)</a:t>
            </a:r>
          </a:p>
        </p:txBody>
      </p:sp>
      <p:sp>
        <p:nvSpPr>
          <p:cNvPr id="74755" name="Content Placeholder 2"/>
          <p:cNvSpPr>
            <a:spLocks noGrp="1"/>
          </p:cNvSpPr>
          <p:nvPr>
            <p:ph idx="1"/>
          </p:nvPr>
        </p:nvSpPr>
        <p:spPr>
          <a:xfrm>
            <a:off x="2895600" y="990600"/>
            <a:ext cx="7772400" cy="5715000"/>
          </a:xfrm>
        </p:spPr>
        <p:txBody>
          <a:bodyPr/>
          <a:lstStyle/>
          <a:p>
            <a:pPr marL="236538" indent="-236538">
              <a:buClr>
                <a:srgbClr val="3E5D78"/>
              </a:buClr>
            </a:pPr>
            <a:r>
              <a:rPr lang="en-US" altLang="en-US" sz="2600">
                <a:ea typeface="ＭＳ Ｐゴシック" panose="020B0600070205080204" pitchFamily="34" charset="-128"/>
              </a:rPr>
              <a:t>Commonly affects within first 3 months of life;    rare after 6 months of age; affects both sexes equally. </a:t>
            </a:r>
          </a:p>
          <a:p>
            <a:pPr marL="236538" indent="-236538">
              <a:buClr>
                <a:srgbClr val="3E5D78"/>
              </a:buClr>
            </a:pPr>
            <a:r>
              <a:rPr lang="en-US" altLang="en-US" sz="2600">
                <a:ea typeface="ＭＳ Ｐゴシック" panose="020B0600070205080204" pitchFamily="34" charset="-128"/>
              </a:rPr>
              <a:t>Affects the scalp (vertex and frontal areas; the ‘cradle-cap’ area), diaper area, face (forehead, eyebrows, eyelids, nasolabial folds, temples), retroauricular folds, neck and the axillae. </a:t>
            </a:r>
          </a:p>
          <a:p>
            <a:pPr marL="236538" indent="-236538">
              <a:buClr>
                <a:srgbClr val="3E5D78"/>
              </a:buClr>
            </a:pPr>
            <a:r>
              <a:rPr lang="en-US" altLang="en-US" sz="2600">
                <a:ea typeface="ＭＳ Ｐゴシック" panose="020B0600070205080204" pitchFamily="34" charset="-128"/>
              </a:rPr>
              <a:t>Lesions comprise tiny papules covered with yellow, greasy scales; and redness in the diaper area and axillae.</a:t>
            </a:r>
          </a:p>
          <a:p>
            <a:pPr marL="236538" indent="-236538">
              <a:buClr>
                <a:srgbClr val="3E5D78"/>
              </a:buClr>
              <a:buNone/>
            </a:pPr>
            <a:endParaRPr lang="en-US" altLang="en-US" sz="2600">
              <a:ea typeface="ＭＳ Ｐゴシック" panose="020B0600070205080204" pitchFamily="34" charset="-128"/>
            </a:endParaRPr>
          </a:p>
        </p:txBody>
      </p:sp>
    </p:spTree>
    <p:extLst>
      <p:ext uri="{BB962C8B-B14F-4D97-AF65-F5344CB8AC3E}">
        <p14:creationId xmlns:p14="http://schemas.microsoft.com/office/powerpoint/2010/main" val="1056283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Clinical features (Adults)</a:t>
            </a:r>
          </a:p>
        </p:txBody>
      </p:sp>
      <p:sp>
        <p:nvSpPr>
          <p:cNvPr id="75779" name="Content Placeholder 2"/>
          <p:cNvSpPr>
            <a:spLocks noGrp="1"/>
          </p:cNvSpPr>
          <p:nvPr>
            <p:ph idx="1"/>
          </p:nvPr>
        </p:nvSpPr>
        <p:spPr>
          <a:xfrm>
            <a:off x="2895600" y="990600"/>
            <a:ext cx="7772400" cy="5715000"/>
          </a:xfrm>
        </p:spPr>
        <p:txBody>
          <a:bodyPr/>
          <a:lstStyle/>
          <a:p>
            <a:pPr marL="236538" indent="-236538">
              <a:buClr>
                <a:srgbClr val="3E5D78"/>
              </a:buClr>
            </a:pPr>
            <a:r>
              <a:rPr lang="en-US" altLang="en-US" sz="2600">
                <a:ea typeface="ＭＳ Ｐゴシック" panose="020B0600070205080204" pitchFamily="34" charset="-128"/>
              </a:rPr>
              <a:t> Affects hairy areas; mostly men (30 to 60 years). </a:t>
            </a:r>
          </a:p>
          <a:p>
            <a:pPr marL="236538" indent="-236538">
              <a:buClr>
                <a:srgbClr val="3E5D78"/>
              </a:buClr>
            </a:pPr>
            <a:r>
              <a:rPr lang="en-US" altLang="en-US" sz="2600">
                <a:ea typeface="ＭＳ Ｐゴシック" panose="020B0600070205080204" pitchFamily="34" charset="-128"/>
              </a:rPr>
              <a:t> Scalp: Earliest sign is dandruff; later followed by greasy scales and retroauricular fissuring.</a:t>
            </a:r>
          </a:p>
          <a:p>
            <a:pPr marL="236538" indent="-236538">
              <a:buClr>
                <a:srgbClr val="3E5D78"/>
              </a:buClr>
            </a:pPr>
            <a:r>
              <a:rPr lang="en-US" altLang="en-US" sz="2600">
                <a:ea typeface="ＭＳ Ｐゴシック" panose="020B0600070205080204" pitchFamily="34" charset="-128"/>
              </a:rPr>
              <a:t> Face: Scaling; erythema of eyebrows, nasolabial folds; and blepharitis may occur.</a:t>
            </a:r>
          </a:p>
          <a:p>
            <a:pPr marL="236538" indent="-236538">
              <a:buClr>
                <a:srgbClr val="3E5D78"/>
              </a:buClr>
            </a:pPr>
            <a:r>
              <a:rPr lang="en-US" altLang="en-US" sz="2600">
                <a:ea typeface="ＭＳ Ｐゴシック" panose="020B0600070205080204" pitchFamily="34" charset="-128"/>
              </a:rPr>
              <a:t>Trunk: Papules, greasy scales, petaloid pattern.</a:t>
            </a:r>
          </a:p>
          <a:p>
            <a:pPr marL="236538" indent="-236538">
              <a:buClr>
                <a:srgbClr val="3E5D78"/>
              </a:buClr>
            </a:pPr>
            <a:r>
              <a:rPr lang="en-US" altLang="en-US" sz="2600">
                <a:ea typeface="ＭＳ Ｐゴシック" panose="020B0600070205080204" pitchFamily="34" charset="-128"/>
              </a:rPr>
              <a:t>Flexural areas: erythema, greasy scaling and secondary infection.</a:t>
            </a:r>
          </a:p>
        </p:txBody>
      </p:sp>
    </p:spTree>
    <p:extLst>
      <p:ext uri="{BB962C8B-B14F-4D97-AF65-F5344CB8AC3E}">
        <p14:creationId xmlns:p14="http://schemas.microsoft.com/office/powerpoint/2010/main" val="31540636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normAutofit fontScale="90000"/>
          </a:bodyPr>
          <a:lstStyle/>
          <a:p>
            <a:pPr eaLnBrk="1" hangingPunct="1">
              <a:defRPr/>
            </a:pPr>
            <a:r>
              <a:rPr lang="fr-FR" sz="3200">
                <a:solidFill>
                  <a:srgbClr val="FF0000"/>
                </a:solidFill>
                <a:effectLst>
                  <a:outerShdw blurRad="38100" dist="38100" dir="2700000" algn="tl">
                    <a:srgbClr val="C0C0C0"/>
                  </a:outerShdw>
                </a:effectLst>
              </a:rPr>
              <a:t>Seborrhoeic dermatitis</a:t>
            </a:r>
            <a:r>
              <a:rPr lang="fr-FR" sz="2100">
                <a:solidFill>
                  <a:srgbClr val="00B0F0"/>
                </a:solidFill>
                <a:effectLst>
                  <a:outerShdw blurRad="38100" dist="38100" dir="2700000" algn="tl">
                    <a:srgbClr val="C0C0C0"/>
                  </a:outerShdw>
                </a:effectLst>
              </a:rPr>
              <a:t/>
            </a:r>
            <a:br>
              <a:rPr lang="fr-FR" sz="2100">
                <a:solidFill>
                  <a:srgbClr val="00B0F0"/>
                </a:solidFill>
                <a:effectLst>
                  <a:outerShdw blurRad="38100" dist="38100" dir="2700000" algn="tl">
                    <a:srgbClr val="C0C0C0"/>
                  </a:outerShdw>
                </a:effectLst>
              </a:rPr>
            </a:br>
            <a:r>
              <a:rPr lang="fr-FR" sz="2100">
                <a:solidFill>
                  <a:srgbClr val="00B0F0"/>
                </a:solidFill>
                <a:effectLst>
                  <a:outerShdw blurRad="38100" dist="38100" dir="2700000" algn="tl">
                    <a:srgbClr val="C0C0C0"/>
                  </a:outerShdw>
                </a:effectLst>
              </a:rPr>
              <a:t>Aims of Management</a:t>
            </a:r>
          </a:p>
        </p:txBody>
      </p:sp>
      <p:sp>
        <p:nvSpPr>
          <p:cNvPr id="76803"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Loosening and removal of scales by shampoos      and keratolytic agents.</a:t>
            </a:r>
          </a:p>
          <a:p>
            <a:pPr marL="236538" indent="-236538">
              <a:buClr>
                <a:srgbClr val="3E5D78"/>
              </a:buClr>
            </a:pPr>
            <a:r>
              <a:rPr lang="en-US" altLang="en-US" sz="2600">
                <a:ea typeface="ＭＳ Ｐゴシック" panose="020B0600070205080204" pitchFamily="34" charset="-128"/>
              </a:rPr>
              <a:t>Inhibit colonization by the yeast </a:t>
            </a:r>
            <a:r>
              <a:rPr lang="en-US" altLang="en-US" sz="2600" i="1">
                <a:ea typeface="ＭＳ Ｐゴシック" panose="020B0600070205080204" pitchFamily="34" charset="-128"/>
              </a:rPr>
              <a:t>P. ovale.</a:t>
            </a:r>
          </a:p>
          <a:p>
            <a:pPr marL="236538" indent="-236538">
              <a:buClr>
                <a:srgbClr val="3E5D78"/>
              </a:buClr>
            </a:pPr>
            <a:r>
              <a:rPr lang="en-US" altLang="en-US" sz="2600">
                <a:ea typeface="ＭＳ Ｐゴシック" panose="020B0600070205080204" pitchFamily="34" charset="-128"/>
              </a:rPr>
              <a:t>Reduction of itching and redness.  </a:t>
            </a:r>
          </a:p>
          <a:p>
            <a:pPr marL="236538" indent="-236538">
              <a:buClr>
                <a:srgbClr val="3E5D78"/>
              </a:buClr>
            </a:pPr>
            <a:r>
              <a:rPr lang="en-US" altLang="en-US" sz="2600">
                <a:ea typeface="ＭＳ Ｐゴシック" panose="020B0600070205080204" pitchFamily="34" charset="-128"/>
              </a:rPr>
              <a:t>Educate patient about chronic, recurrent nature of the disease.</a:t>
            </a:r>
          </a:p>
        </p:txBody>
      </p:sp>
    </p:spTree>
    <p:extLst>
      <p:ext uri="{BB962C8B-B14F-4D97-AF65-F5344CB8AC3E}">
        <p14:creationId xmlns:p14="http://schemas.microsoft.com/office/powerpoint/2010/main" val="3397331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Seborrhoeic dermatitis  </a:t>
            </a:r>
          </a:p>
        </p:txBody>
      </p:sp>
      <p:sp>
        <p:nvSpPr>
          <p:cNvPr id="77827" name="Content Placeholder 2"/>
          <p:cNvSpPr>
            <a:spLocks noGrp="1"/>
          </p:cNvSpPr>
          <p:nvPr>
            <p:ph idx="1"/>
          </p:nvPr>
        </p:nvSpPr>
        <p:spPr>
          <a:xfrm>
            <a:off x="2895600" y="990600"/>
            <a:ext cx="7543800" cy="5715000"/>
          </a:xfrm>
        </p:spPr>
        <p:txBody>
          <a:bodyPr/>
          <a:lstStyle/>
          <a:p>
            <a:pPr marL="236538" indent="-236538">
              <a:buClr>
                <a:srgbClr val="3E5D78"/>
              </a:buClr>
              <a:buNone/>
            </a:pPr>
            <a:r>
              <a:rPr lang="fr-FR" altLang="en-US">
                <a:solidFill>
                  <a:srgbClr val="0070C0"/>
                </a:solidFill>
                <a:ea typeface="ＭＳ Ｐゴシック" panose="020B0600070205080204" pitchFamily="34" charset="-128"/>
              </a:rPr>
              <a:t>Management</a:t>
            </a:r>
          </a:p>
          <a:p>
            <a:pPr marL="236538" indent="-236538">
              <a:buClr>
                <a:srgbClr val="3E5D78"/>
              </a:buClr>
            </a:pPr>
            <a:r>
              <a:rPr lang="en-US" altLang="en-US" sz="2600">
                <a:ea typeface="ＭＳ Ｐゴシック" panose="020B0600070205080204" pitchFamily="34" charset="-128"/>
              </a:rPr>
              <a:t>Medicated shampoos: selenium sulphide or ketaconazole , tar and salicylic lotions.</a:t>
            </a:r>
          </a:p>
          <a:p>
            <a:pPr marL="236538" indent="-236538">
              <a:buClr>
                <a:srgbClr val="3E5D78"/>
              </a:buClr>
            </a:pPr>
            <a:r>
              <a:rPr lang="en-US" altLang="en-US" sz="2600">
                <a:ea typeface="ＭＳ Ｐゴシック" panose="020B0600070205080204" pitchFamily="34" charset="-128"/>
              </a:rPr>
              <a:t>Mild topical steroid or antifungals for lesions on face and trunk. </a:t>
            </a:r>
          </a:p>
          <a:p>
            <a:pPr marL="236538" indent="-236538">
              <a:buClr>
                <a:srgbClr val="3E5D78"/>
              </a:buClr>
            </a:pPr>
            <a:r>
              <a:rPr lang="en-US" altLang="en-US" sz="2600">
                <a:ea typeface="ＭＳ Ｐゴシック" panose="020B0600070205080204" pitchFamily="34" charset="-128"/>
              </a:rPr>
              <a:t>Short course of systemic steroids or antifungals, UVB therapy, for recalcitrant disease. </a:t>
            </a:r>
          </a:p>
        </p:txBody>
      </p:sp>
    </p:spTree>
    <p:extLst>
      <p:ext uri="{BB962C8B-B14F-4D97-AF65-F5344CB8AC3E}">
        <p14:creationId xmlns:p14="http://schemas.microsoft.com/office/powerpoint/2010/main" val="41905876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Asteatotic eczema (Eczema craquele)</a:t>
            </a:r>
          </a:p>
        </p:txBody>
      </p:sp>
      <p:sp>
        <p:nvSpPr>
          <p:cNvPr id="78851"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Eczema associated with a decrease in the skin surface lipids; excessive dryness of the skin precedes eczema.</a:t>
            </a:r>
          </a:p>
          <a:p>
            <a:pPr marL="236538" indent="-236538">
              <a:buClr>
                <a:srgbClr val="3E5D78"/>
              </a:buClr>
            </a:pPr>
            <a:r>
              <a:rPr lang="en-US" altLang="en-US" sz="2600">
                <a:ea typeface="ＭＳ Ｐゴシック" panose="020B0600070205080204" pitchFamily="34" charset="-128"/>
              </a:rPr>
              <a:t> Elderly and atopics affected; involves lower legs; common during winter, low humidity.  </a:t>
            </a:r>
          </a:p>
          <a:p>
            <a:pPr marL="236538" indent="-236538">
              <a:buClr>
                <a:srgbClr val="3E5D78"/>
              </a:buClr>
            </a:pPr>
            <a:r>
              <a:rPr lang="en-US" altLang="en-US" sz="2600">
                <a:ea typeface="ＭＳ Ｐゴシック" panose="020B0600070205080204" pitchFamily="34" charset="-128"/>
              </a:rPr>
              <a:t>Dry, scaly skin (xerosis); dry, cracked finger pulps; thin, long, horizontal and vertical superficial fissures on the legs (cracked porcelain or ‘crazy paving’ pattern).</a:t>
            </a:r>
          </a:p>
          <a:p>
            <a:pPr marL="236538" indent="-236538">
              <a:buClr>
                <a:srgbClr val="3E5D78"/>
              </a:buClr>
            </a:pPr>
            <a:r>
              <a:rPr lang="en-US" altLang="en-US" sz="2600">
                <a:ea typeface="ＭＳ Ｐゴシック" panose="020B0600070205080204" pitchFamily="34" charset="-128"/>
              </a:rPr>
              <a:t>Erythema, eczematous changes, haemorrhagic and purulent fissures in severe cases. </a:t>
            </a:r>
          </a:p>
        </p:txBody>
      </p:sp>
    </p:spTree>
    <p:extLst>
      <p:ext uri="{BB962C8B-B14F-4D97-AF65-F5344CB8AC3E}">
        <p14:creationId xmlns:p14="http://schemas.microsoft.com/office/powerpoint/2010/main" val="26630950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4876800" cy="639763"/>
          </a:xfrm>
        </p:spPr>
        <p:txBody>
          <a:bodyPr/>
          <a:lstStyle/>
          <a:p>
            <a:pPr eaLnBrk="1" hangingPunct="1">
              <a:defRPr/>
            </a:pPr>
            <a:r>
              <a:rPr lang="fr-FR" sz="3200">
                <a:solidFill>
                  <a:srgbClr val="FF0000"/>
                </a:solidFill>
                <a:effectLst>
                  <a:outerShdw blurRad="38100" dist="38100" dir="2700000" algn="tl">
                    <a:srgbClr val="C0C0C0"/>
                  </a:outerShdw>
                </a:effectLst>
              </a:rPr>
              <a:t>Asteatotic eczema</a:t>
            </a:r>
          </a:p>
        </p:txBody>
      </p:sp>
      <p:sp>
        <p:nvSpPr>
          <p:cNvPr id="79875"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Management</a:t>
            </a:r>
          </a:p>
          <a:p>
            <a:pPr marL="236538" indent="-236538">
              <a:buClr>
                <a:srgbClr val="3E5D78"/>
              </a:buClr>
            </a:pPr>
            <a:r>
              <a:rPr lang="en-US" altLang="en-US" sz="2600">
                <a:ea typeface="ＭＳ Ｐゴシック" panose="020B0600070205080204" pitchFamily="34" charset="-128"/>
              </a:rPr>
              <a:t>Advise to live in a warm room; avoid exposure to cold winds.</a:t>
            </a:r>
          </a:p>
          <a:p>
            <a:pPr marL="236538" indent="-236538">
              <a:buClr>
                <a:srgbClr val="3E5D78"/>
              </a:buClr>
            </a:pPr>
            <a:r>
              <a:rPr lang="en-US" altLang="en-US" sz="2600">
                <a:ea typeface="ＭＳ Ｐゴシック" panose="020B0600070205080204" pitchFamily="34" charset="-128"/>
              </a:rPr>
              <a:t>Wear woollen clothing over the cottons, avoid direct contact with wool.</a:t>
            </a:r>
          </a:p>
          <a:p>
            <a:pPr marL="236538" indent="-236538">
              <a:buClr>
                <a:srgbClr val="3E5D78"/>
              </a:buClr>
            </a:pPr>
            <a:r>
              <a:rPr lang="en-US" altLang="en-US" sz="2600">
                <a:ea typeface="ＭＳ Ｐゴシック" panose="020B0600070205080204" pitchFamily="34" charset="-128"/>
              </a:rPr>
              <a:t>Restrict bathing with very hot water; and use of soaps and detergents.</a:t>
            </a:r>
          </a:p>
          <a:p>
            <a:pPr marL="236538" indent="-236538">
              <a:buClr>
                <a:srgbClr val="3E5D78"/>
              </a:buClr>
            </a:pPr>
            <a:r>
              <a:rPr lang="en-US" altLang="en-US" sz="2600">
                <a:ea typeface="ＭＳ Ｐゴシック" panose="020B0600070205080204" pitchFamily="34" charset="-128"/>
              </a:rPr>
              <a:t>Application of emollient, immediately after bathing frequently thereafter to keep the skin moisturized.  </a:t>
            </a:r>
          </a:p>
          <a:p>
            <a:pPr marL="236538" indent="-236538">
              <a:buClr>
                <a:srgbClr val="3E5D78"/>
              </a:buClr>
            </a:pPr>
            <a:r>
              <a:rPr lang="en-US" altLang="en-US" sz="2600">
                <a:ea typeface="ＭＳ Ｐゴシック" panose="020B0600070205080204" pitchFamily="34" charset="-128"/>
              </a:rPr>
              <a:t>Lanolin and paraffin based creams; weak topical corticosteroids, in urea base, which encourages hydration. </a:t>
            </a:r>
          </a:p>
        </p:txBody>
      </p:sp>
    </p:spTree>
    <p:extLst>
      <p:ext uri="{BB962C8B-B14F-4D97-AF65-F5344CB8AC3E}">
        <p14:creationId xmlns:p14="http://schemas.microsoft.com/office/powerpoint/2010/main" val="26552892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Discoid eczema (Nummular eczema)</a:t>
            </a:r>
          </a:p>
        </p:txBody>
      </p:sp>
      <p:sp>
        <p:nvSpPr>
          <p:cNvPr id="80899"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Chronic eczema of unknown cause, characterized by coin-shaped plaques with well-defined margins; lesions may be annular or ring-shaped.  </a:t>
            </a:r>
          </a:p>
          <a:p>
            <a:pPr marL="236538" indent="-236538">
              <a:buClr>
                <a:srgbClr val="3E5D78"/>
              </a:buClr>
            </a:pPr>
            <a:r>
              <a:rPr lang="en-US" altLang="en-US" sz="2600">
                <a:ea typeface="ＭＳ Ｐゴシック" panose="020B0600070205080204" pitchFamily="34" charset="-128"/>
              </a:rPr>
              <a:t>Predominantly affects the middle-aged and elderly persons with dry skin; rare in children; aggravates in winter.</a:t>
            </a:r>
          </a:p>
          <a:p>
            <a:pPr marL="236538" indent="-236538">
              <a:buClr>
                <a:srgbClr val="3E5D78"/>
              </a:buClr>
            </a:pPr>
            <a:r>
              <a:rPr lang="en-US" altLang="en-US" sz="2600">
                <a:ea typeface="ＭＳ Ｐゴシック" panose="020B0600070205080204" pitchFamily="34" charset="-128"/>
              </a:rPr>
              <a:t> Commonly affects extensor surfaces of the limbs, trunk, dorsa of the hands. </a:t>
            </a:r>
          </a:p>
        </p:txBody>
      </p:sp>
    </p:spTree>
    <p:extLst>
      <p:ext uri="{BB962C8B-B14F-4D97-AF65-F5344CB8AC3E}">
        <p14:creationId xmlns:p14="http://schemas.microsoft.com/office/powerpoint/2010/main" val="1949244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54275" name="Content Placeholder 2"/>
          <p:cNvSpPr>
            <a:spLocks noGrp="1"/>
          </p:cNvSpPr>
          <p:nvPr>
            <p:ph idx="1"/>
          </p:nvPr>
        </p:nvSpPr>
        <p:spPr>
          <a:xfrm>
            <a:off x="2895601" y="990600"/>
            <a:ext cx="7497763" cy="5715000"/>
          </a:xfrm>
        </p:spPr>
        <p:txBody>
          <a:bodyPr/>
          <a:lstStyle/>
          <a:p>
            <a:pPr marL="236538" indent="-236538">
              <a:buClr>
                <a:srgbClr val="3E5D78"/>
              </a:buClr>
            </a:pPr>
            <a:r>
              <a:rPr lang="en-US" altLang="en-US" sz="2600">
                <a:ea typeface="ＭＳ Ｐゴシック" panose="020B0600070205080204" pitchFamily="34" charset="-128"/>
              </a:rPr>
              <a:t>A chronic, immune-mediated, pruritic, inflammatory skin condition.</a:t>
            </a:r>
          </a:p>
          <a:p>
            <a:pPr marL="236538" indent="-236538">
              <a:buClr>
                <a:srgbClr val="3E5D78"/>
              </a:buClr>
            </a:pPr>
            <a:r>
              <a:rPr lang="en-US" altLang="en-US" sz="2600">
                <a:ea typeface="ＭＳ Ｐゴシック" panose="020B0600070205080204" pitchFamily="34" charset="-128"/>
              </a:rPr>
              <a:t>Marked by alternating periods of remission and flare-ups.  </a:t>
            </a:r>
          </a:p>
          <a:p>
            <a:pPr marL="236538" indent="-236538">
              <a:buClr>
                <a:srgbClr val="3E5D78"/>
              </a:buClr>
            </a:pPr>
            <a:r>
              <a:rPr lang="en-US" altLang="en-US" sz="2600">
                <a:ea typeface="ＭＳ Ｐゴシック" panose="020B0600070205080204" pitchFamily="34" charset="-128"/>
              </a:rPr>
              <a:t> A result of complex interplay between environmental, immunologic, genetic and pharmacologic factors. </a:t>
            </a:r>
          </a:p>
          <a:p>
            <a:pPr marL="236538" indent="-236538">
              <a:buClr>
                <a:srgbClr val="3E5D78"/>
              </a:buClr>
            </a:pPr>
            <a:r>
              <a:rPr lang="en-US" altLang="en-US" sz="2600">
                <a:ea typeface="ＭＳ Ｐゴシック" panose="020B0600070205080204" pitchFamily="34" charset="-128"/>
              </a:rPr>
              <a:t>Frequently associated with elevated serum IgE levels;  personal or family history of atopic dermatitis, allergic rhinitis and/or asthma.</a:t>
            </a:r>
          </a:p>
          <a:p>
            <a:pPr marL="236538" indent="-236538">
              <a:buClr>
                <a:srgbClr val="3E5D78"/>
              </a:buClr>
            </a:pPr>
            <a:r>
              <a:rPr lang="en-US" altLang="en-US" sz="2600">
                <a:ea typeface="ＭＳ Ｐゴシック" panose="020B0600070205080204" pitchFamily="34" charset="-128"/>
              </a:rPr>
              <a:t> Aggravated by infection, psychological stress, seasonal changes, irritants, and allergens. </a:t>
            </a:r>
          </a:p>
        </p:txBody>
      </p:sp>
    </p:spTree>
    <p:extLst>
      <p:ext uri="{BB962C8B-B14F-4D97-AF65-F5344CB8AC3E}">
        <p14:creationId xmlns:p14="http://schemas.microsoft.com/office/powerpoint/2010/main" val="12955078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Discoid eczema</a:t>
            </a:r>
          </a:p>
        </p:txBody>
      </p:sp>
      <p:sp>
        <p:nvSpPr>
          <p:cNvPr id="81923"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Management</a:t>
            </a:r>
          </a:p>
          <a:p>
            <a:pPr marL="236538" indent="-236538">
              <a:buClr>
                <a:srgbClr val="3E5D78"/>
              </a:buClr>
            </a:pPr>
            <a:r>
              <a:rPr lang="en-US" altLang="en-US" sz="2600">
                <a:ea typeface="ＭＳ Ｐゴシック" panose="020B0600070205080204" pitchFamily="34" charset="-128"/>
              </a:rPr>
              <a:t>Frequent use of emollients</a:t>
            </a:r>
          </a:p>
          <a:p>
            <a:pPr marL="236538" indent="-236538">
              <a:buClr>
                <a:srgbClr val="3E5D78"/>
              </a:buClr>
            </a:pPr>
            <a:r>
              <a:rPr lang="en-US" altLang="en-US" sz="2600">
                <a:ea typeface="ＭＳ Ｐゴシック" panose="020B0600070205080204" pitchFamily="34" charset="-128"/>
              </a:rPr>
              <a:t>Avoid known irritants and allergens. </a:t>
            </a:r>
          </a:p>
          <a:p>
            <a:pPr marL="236538" indent="-236538">
              <a:buClr>
                <a:srgbClr val="3E5D78"/>
              </a:buClr>
            </a:pPr>
            <a:r>
              <a:rPr lang="en-US" altLang="en-US" sz="2600">
                <a:ea typeface="ＭＳ Ｐゴシック" panose="020B0600070205080204" pitchFamily="34" charset="-128"/>
              </a:rPr>
              <a:t>Topical corticosteroids</a:t>
            </a:r>
          </a:p>
          <a:p>
            <a:pPr marL="236538" indent="-236538">
              <a:buClr>
                <a:srgbClr val="3E5D78"/>
              </a:buClr>
            </a:pPr>
            <a:r>
              <a:rPr lang="en-US" altLang="en-US" sz="2600">
                <a:ea typeface="ＭＳ Ｐゴシック" panose="020B0600070205080204" pitchFamily="34" charset="-128"/>
              </a:rPr>
              <a:t>Systemic steroids in extensive disease.</a:t>
            </a:r>
          </a:p>
          <a:p>
            <a:pPr marL="236538" indent="-236538">
              <a:buClr>
                <a:srgbClr val="3E5D78"/>
              </a:buClr>
            </a:pPr>
            <a:r>
              <a:rPr lang="en-US" altLang="en-US" sz="2600">
                <a:ea typeface="ＭＳ Ｐゴシック" panose="020B0600070205080204" pitchFamily="34" charset="-128"/>
              </a:rPr>
              <a:t>Sedative antihistamines</a:t>
            </a:r>
          </a:p>
          <a:p>
            <a:pPr marL="236538" indent="-236538">
              <a:buClr>
                <a:srgbClr val="3E5D78"/>
              </a:buClr>
            </a:pPr>
            <a:r>
              <a:rPr lang="en-US" altLang="en-US" sz="2600">
                <a:ea typeface="ＭＳ Ｐゴシック" panose="020B0600070205080204" pitchFamily="34" charset="-128"/>
              </a:rPr>
              <a:t>Broad-spectrum systemic antibiotics in exudative lesions.</a:t>
            </a:r>
          </a:p>
        </p:txBody>
      </p:sp>
    </p:spTree>
    <p:extLst>
      <p:ext uri="{BB962C8B-B14F-4D97-AF65-F5344CB8AC3E}">
        <p14:creationId xmlns:p14="http://schemas.microsoft.com/office/powerpoint/2010/main" val="32559024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normAutofit fontScale="90000"/>
          </a:bodyPr>
          <a:lstStyle/>
          <a:p>
            <a:pPr eaLnBrk="1" hangingPunct="1">
              <a:defRPr/>
            </a:pPr>
            <a:r>
              <a:rPr lang="fr-FR" sz="2600">
                <a:solidFill>
                  <a:srgbClr val="FF0000"/>
                </a:solidFill>
                <a:effectLst>
                  <a:outerShdw blurRad="38100" dist="38100" dir="2700000" algn="tl">
                    <a:srgbClr val="C0C0C0"/>
                  </a:outerShdw>
                </a:effectLst>
              </a:rPr>
              <a:t>Gravitational eczema </a:t>
            </a:r>
            <a:br>
              <a:rPr lang="fr-FR" sz="2600">
                <a:solidFill>
                  <a:srgbClr val="FF0000"/>
                </a:solidFill>
                <a:effectLst>
                  <a:outerShdw blurRad="38100" dist="38100" dir="2700000" algn="tl">
                    <a:srgbClr val="C0C0C0"/>
                  </a:outerShdw>
                </a:effectLst>
              </a:rPr>
            </a:br>
            <a:r>
              <a:rPr lang="fr-FR" sz="2600">
                <a:solidFill>
                  <a:srgbClr val="FF0000"/>
                </a:solidFill>
                <a:effectLst>
                  <a:outerShdw blurRad="38100" dist="38100" dir="2700000" algn="tl">
                    <a:srgbClr val="C0C0C0"/>
                  </a:outerShdw>
                </a:effectLst>
              </a:rPr>
              <a:t>(Venous eczema; Stasis dermatitis)</a:t>
            </a:r>
          </a:p>
        </p:txBody>
      </p:sp>
      <p:sp>
        <p:nvSpPr>
          <p:cNvPr id="82947" name="Content Placeholder 2"/>
          <p:cNvSpPr>
            <a:spLocks noGrp="1"/>
          </p:cNvSpPr>
          <p:nvPr>
            <p:ph idx="1"/>
          </p:nvPr>
        </p:nvSpPr>
        <p:spPr>
          <a:xfrm>
            <a:off x="2895600" y="1295400"/>
            <a:ext cx="7543800" cy="5715000"/>
          </a:xfrm>
        </p:spPr>
        <p:txBody>
          <a:bodyPr/>
          <a:lstStyle/>
          <a:p>
            <a:pPr marL="236538" indent="-236538">
              <a:buClr>
                <a:srgbClr val="3E5D78"/>
              </a:buClr>
            </a:pPr>
            <a:r>
              <a:rPr lang="en-US" altLang="en-US" sz="2600">
                <a:ea typeface="ＭＳ Ｐゴシック" panose="020B0600070205080204" pitchFamily="34" charset="-128"/>
              </a:rPr>
              <a:t>Secondary to impaired venous circulation.</a:t>
            </a:r>
          </a:p>
          <a:p>
            <a:pPr marL="236538" indent="-236538">
              <a:buClr>
                <a:srgbClr val="3E5D78"/>
              </a:buClr>
            </a:pPr>
            <a:r>
              <a:rPr lang="en-US" altLang="en-US" sz="2600">
                <a:ea typeface="ＭＳ Ｐゴシック" panose="020B0600070205080204" pitchFamily="34" charset="-128"/>
              </a:rPr>
              <a:t>Commonly occurs in persons who require to stand for long hours. </a:t>
            </a:r>
          </a:p>
          <a:p>
            <a:pPr marL="236538" indent="-236538">
              <a:buClr>
                <a:srgbClr val="3E5D78"/>
              </a:buClr>
            </a:pPr>
            <a:r>
              <a:rPr lang="en-US" altLang="en-US" sz="2600">
                <a:ea typeface="ＭＳ Ｐゴシック" panose="020B0600070205080204" pitchFamily="34" charset="-128"/>
              </a:rPr>
              <a:t>Sites: medial aspect of the lower leg.</a:t>
            </a:r>
          </a:p>
          <a:p>
            <a:pPr marL="236538" indent="-236538">
              <a:buClr>
                <a:srgbClr val="3E5D78"/>
              </a:buClr>
            </a:pPr>
            <a:r>
              <a:rPr lang="en-US" altLang="en-US" sz="2600">
                <a:ea typeface="ＭＳ Ｐゴシック" panose="020B0600070205080204" pitchFamily="34" charset="-128"/>
              </a:rPr>
              <a:t>May present as acute, subacute or chronic eczema.</a:t>
            </a:r>
          </a:p>
        </p:txBody>
      </p:sp>
    </p:spTree>
    <p:extLst>
      <p:ext uri="{BB962C8B-B14F-4D97-AF65-F5344CB8AC3E}">
        <p14:creationId xmlns:p14="http://schemas.microsoft.com/office/powerpoint/2010/main" val="18731996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Gravitational eczema </a:t>
            </a:r>
          </a:p>
        </p:txBody>
      </p:sp>
      <p:sp>
        <p:nvSpPr>
          <p:cNvPr id="83971"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Associated features of venous hypertension:</a:t>
            </a:r>
          </a:p>
          <a:p>
            <a:pPr marL="236538" indent="-236538">
              <a:buClr>
                <a:srgbClr val="3E5D78"/>
              </a:buClr>
            </a:pPr>
            <a:r>
              <a:rPr lang="en-US" altLang="en-US" sz="2600">
                <a:ea typeface="ＭＳ Ｐゴシック" panose="020B0600070205080204" pitchFamily="34" charset="-128"/>
              </a:rPr>
              <a:t>Oedema of the legs</a:t>
            </a:r>
          </a:p>
          <a:p>
            <a:pPr marL="236538" indent="-236538">
              <a:buClr>
                <a:srgbClr val="3E5D78"/>
              </a:buClr>
            </a:pPr>
            <a:r>
              <a:rPr lang="en-US" altLang="en-US" sz="2600">
                <a:ea typeface="ＭＳ Ｐゴシック" panose="020B0600070205080204" pitchFamily="34" charset="-128"/>
              </a:rPr>
              <a:t>Dilated superficial veins; varicose veins</a:t>
            </a:r>
          </a:p>
          <a:p>
            <a:pPr marL="236538" indent="-236538">
              <a:buClr>
                <a:srgbClr val="3E5D78"/>
              </a:buClr>
            </a:pPr>
            <a:r>
              <a:rPr lang="en-US" altLang="en-US" sz="2600">
                <a:ea typeface="ＭＳ Ｐゴシック" panose="020B0600070205080204" pitchFamily="34" charset="-128"/>
              </a:rPr>
              <a:t>Purpura, brownish discolouration due to haemosiderosis</a:t>
            </a:r>
          </a:p>
          <a:p>
            <a:pPr marL="236538" indent="-236538">
              <a:buClr>
                <a:srgbClr val="3E5D78"/>
              </a:buClr>
            </a:pPr>
            <a:r>
              <a:rPr lang="en-US" altLang="en-US" sz="2600">
                <a:ea typeface="ＭＳ Ｐゴシック" panose="020B0600070205080204" pitchFamily="34" charset="-128"/>
              </a:rPr>
              <a:t>Erosion; ulceration  </a:t>
            </a:r>
          </a:p>
          <a:p>
            <a:pPr marL="236538" indent="-236538">
              <a:buClr>
                <a:srgbClr val="3E5D78"/>
              </a:buClr>
            </a:pPr>
            <a:r>
              <a:rPr lang="en-US" altLang="en-US" sz="2600">
                <a:ea typeface="ＭＳ Ｐゴシック" panose="020B0600070205080204" pitchFamily="34" charset="-128"/>
              </a:rPr>
              <a:t>White atrophic telangiectatic scarring (atrophie blanche)</a:t>
            </a:r>
          </a:p>
          <a:p>
            <a:pPr marL="236538" indent="-236538">
              <a:buClr>
                <a:srgbClr val="3E5D78"/>
              </a:buClr>
            </a:pPr>
            <a:r>
              <a:rPr lang="en-US" altLang="en-US" sz="2600">
                <a:ea typeface="ＭＳ Ｐゴシック" panose="020B0600070205080204" pitchFamily="34" charset="-128"/>
              </a:rPr>
              <a:t>Elephantiasis nostra (papillomatosis) in chronically  congested limbs</a:t>
            </a:r>
          </a:p>
        </p:txBody>
      </p:sp>
    </p:spTree>
    <p:extLst>
      <p:ext uri="{BB962C8B-B14F-4D97-AF65-F5344CB8AC3E}">
        <p14:creationId xmlns:p14="http://schemas.microsoft.com/office/powerpoint/2010/main" val="39066271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Gravitational eczema </a:t>
            </a:r>
          </a:p>
        </p:txBody>
      </p:sp>
      <p:sp>
        <p:nvSpPr>
          <p:cNvPr id="84995"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Management</a:t>
            </a:r>
          </a:p>
          <a:p>
            <a:pPr marL="236538" indent="-236538">
              <a:buClr>
                <a:srgbClr val="3E5D78"/>
              </a:buClr>
            </a:pPr>
            <a:r>
              <a:rPr lang="en-US" altLang="en-US" sz="2600">
                <a:ea typeface="ＭＳ Ｐゴシック" panose="020B0600070205080204" pitchFamily="34" charset="-128"/>
              </a:rPr>
              <a:t>Leg elevation; weight reduction in obese patients. </a:t>
            </a:r>
          </a:p>
          <a:p>
            <a:pPr marL="236538" indent="-236538">
              <a:buClr>
                <a:srgbClr val="3E5D78"/>
              </a:buClr>
            </a:pPr>
            <a:r>
              <a:rPr lang="en-US" altLang="en-US" sz="2600">
                <a:ea typeface="ＭＳ Ｐゴシック" panose="020B0600070205080204" pitchFamily="34" charset="-128"/>
              </a:rPr>
              <a:t>Compression by regular use of firm elastic bandage or well fitting stockings. </a:t>
            </a:r>
          </a:p>
          <a:p>
            <a:pPr marL="236538" indent="-236538">
              <a:buClr>
                <a:srgbClr val="3E5D78"/>
              </a:buClr>
            </a:pPr>
            <a:r>
              <a:rPr lang="en-US" altLang="en-US" sz="2600">
                <a:ea typeface="ＭＳ Ｐゴシック" panose="020B0600070205080204" pitchFamily="34" charset="-128"/>
              </a:rPr>
              <a:t>Sedative antihistamines</a:t>
            </a:r>
          </a:p>
          <a:p>
            <a:pPr marL="236538" indent="-236538">
              <a:buClr>
                <a:srgbClr val="3E5D78"/>
              </a:buClr>
            </a:pPr>
            <a:r>
              <a:rPr lang="en-US" altLang="en-US" sz="2600">
                <a:ea typeface="ＭＳ Ｐゴシック" panose="020B0600070205080204" pitchFamily="34" charset="-128"/>
              </a:rPr>
              <a:t>Topical steroids. </a:t>
            </a:r>
          </a:p>
          <a:p>
            <a:pPr marL="236538" indent="-236538">
              <a:buClr>
                <a:srgbClr val="3E5D78"/>
              </a:buClr>
            </a:pPr>
            <a:r>
              <a:rPr lang="en-US" altLang="en-US" sz="2600">
                <a:ea typeface="ＭＳ Ｐゴシック" panose="020B0600070205080204" pitchFamily="34" charset="-128"/>
              </a:rPr>
              <a:t>Systemic antibiotics for secondary bacterial infection. </a:t>
            </a:r>
          </a:p>
        </p:txBody>
      </p:sp>
    </p:spTree>
    <p:extLst>
      <p:ext uri="{BB962C8B-B14F-4D97-AF65-F5344CB8AC3E}">
        <p14:creationId xmlns:p14="http://schemas.microsoft.com/office/powerpoint/2010/main" val="35796895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normAutofit fontScale="90000"/>
          </a:bodyPr>
          <a:lstStyle/>
          <a:p>
            <a:pPr eaLnBrk="1" hangingPunct="1">
              <a:defRPr/>
            </a:pPr>
            <a:r>
              <a:rPr lang="fr-FR" sz="2600">
                <a:solidFill>
                  <a:srgbClr val="FF0000"/>
                </a:solidFill>
                <a:effectLst>
                  <a:outerShdw blurRad="38100" dist="38100" dir="2700000" algn="tl">
                    <a:srgbClr val="C0C0C0"/>
                  </a:outerShdw>
                </a:effectLst>
              </a:rPr>
              <a:t>Lichen simplex chronicus</a:t>
            </a:r>
            <a:br>
              <a:rPr lang="fr-FR" sz="2600">
                <a:solidFill>
                  <a:srgbClr val="FF0000"/>
                </a:solidFill>
                <a:effectLst>
                  <a:outerShdw blurRad="38100" dist="38100" dir="2700000" algn="tl">
                    <a:srgbClr val="C0C0C0"/>
                  </a:outerShdw>
                </a:effectLst>
              </a:rPr>
            </a:br>
            <a:r>
              <a:rPr lang="fr-FR" sz="2600">
                <a:solidFill>
                  <a:srgbClr val="FF0000"/>
                </a:solidFill>
                <a:effectLst>
                  <a:outerShdw blurRad="38100" dist="38100" dir="2700000" algn="tl">
                    <a:srgbClr val="C0C0C0"/>
                  </a:outerShdw>
                </a:effectLst>
              </a:rPr>
              <a:t>(Circumscribed neurodermatitis) </a:t>
            </a:r>
          </a:p>
        </p:txBody>
      </p:sp>
      <p:sp>
        <p:nvSpPr>
          <p:cNvPr id="86019" name="Content Placeholder 2"/>
          <p:cNvSpPr>
            <a:spLocks noGrp="1"/>
          </p:cNvSpPr>
          <p:nvPr>
            <p:ph idx="1"/>
          </p:nvPr>
        </p:nvSpPr>
        <p:spPr>
          <a:xfrm>
            <a:off x="2895600" y="1219200"/>
            <a:ext cx="7543800" cy="5181600"/>
          </a:xfrm>
        </p:spPr>
        <p:txBody>
          <a:bodyPr/>
          <a:lstStyle/>
          <a:p>
            <a:pPr marL="236538" indent="-236538">
              <a:buClr>
                <a:srgbClr val="3E5D78"/>
              </a:buClr>
            </a:pPr>
            <a:r>
              <a:rPr lang="en-US" altLang="en-US" sz="2600">
                <a:ea typeface="ＭＳ Ｐゴシック" panose="020B0600070205080204" pitchFamily="34" charset="-128"/>
              </a:rPr>
              <a:t>Multiple, intensely pruritic, circumscribed, localized, lichenified skin plaques secondary       to habitual rubbing and scratching. </a:t>
            </a:r>
          </a:p>
          <a:p>
            <a:pPr marL="236538" indent="-236538">
              <a:buClr>
                <a:srgbClr val="3E5D78"/>
              </a:buClr>
            </a:pPr>
            <a:r>
              <a:rPr lang="en-US" altLang="en-US" sz="2600">
                <a:ea typeface="ＭＳ Ｐゴシック" panose="020B0600070205080204" pitchFamily="34" charset="-128"/>
              </a:rPr>
              <a:t>Commonly affects adults (30 to 50 years); often in atopics. </a:t>
            </a:r>
          </a:p>
          <a:p>
            <a:pPr marL="236538" indent="-236538">
              <a:buClr>
                <a:srgbClr val="3E5D78"/>
              </a:buClr>
            </a:pPr>
            <a:r>
              <a:rPr lang="en-US" altLang="en-US" sz="2600">
                <a:ea typeface="ＭＳ Ｐゴシック" panose="020B0600070205080204" pitchFamily="34" charset="-128"/>
              </a:rPr>
              <a:t>Involves easily accessible areas: scalp, nape and sides of the neck, wrists, extensor surface of the arms, ankles, upper thighs, perineum, vulva and scrotum.  </a:t>
            </a:r>
          </a:p>
          <a:p>
            <a:pPr marL="236538" indent="-236538">
              <a:buClr>
                <a:srgbClr val="3E5D78"/>
              </a:buClr>
            </a:pPr>
            <a:r>
              <a:rPr lang="en-US" altLang="en-US" sz="2600">
                <a:ea typeface="ＭＳ Ｐゴシック" panose="020B0600070205080204" pitchFamily="34" charset="-128"/>
              </a:rPr>
              <a:t>Psychological factors may play a role</a:t>
            </a:r>
          </a:p>
        </p:txBody>
      </p:sp>
    </p:spTree>
    <p:extLst>
      <p:ext uri="{BB962C8B-B14F-4D97-AF65-F5344CB8AC3E}">
        <p14:creationId xmlns:p14="http://schemas.microsoft.com/office/powerpoint/2010/main" val="19371286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Prurigo nodularis</a:t>
            </a:r>
          </a:p>
        </p:txBody>
      </p:sp>
      <p:sp>
        <p:nvSpPr>
          <p:cNvPr id="87043" name="Content Placeholder 2"/>
          <p:cNvSpPr>
            <a:spLocks noGrp="1"/>
          </p:cNvSpPr>
          <p:nvPr>
            <p:ph idx="1"/>
          </p:nvPr>
        </p:nvSpPr>
        <p:spPr>
          <a:xfrm>
            <a:off x="2895600" y="990600"/>
            <a:ext cx="7543800" cy="5181600"/>
          </a:xfrm>
        </p:spPr>
        <p:txBody>
          <a:bodyPr/>
          <a:lstStyle/>
          <a:p>
            <a:pPr marL="236538" indent="-236538">
              <a:buClr>
                <a:srgbClr val="3E5D78"/>
              </a:buClr>
            </a:pPr>
            <a:r>
              <a:rPr lang="en-US" altLang="en-US" sz="2600">
                <a:ea typeface="ＭＳ Ｐゴシック" panose="020B0600070205080204" pitchFamily="34" charset="-128"/>
              </a:rPr>
              <a:t>Chronic condition characterized by intensely itchy, small, firm, reddish papules  &amp; nodules </a:t>
            </a:r>
          </a:p>
          <a:p>
            <a:pPr marL="236538" indent="-236538">
              <a:buClr>
                <a:srgbClr val="3E5D78"/>
              </a:buClr>
            </a:pPr>
            <a:r>
              <a:rPr lang="en-US" altLang="en-US" sz="2600">
                <a:ea typeface="ＭＳ Ｐゴシック" panose="020B0600070205080204" pitchFamily="34" charset="-128"/>
              </a:rPr>
              <a:t>Idiopathic, papular or nodular form of lichen simplex chronicus. </a:t>
            </a:r>
          </a:p>
          <a:p>
            <a:pPr marL="236538" indent="-236538">
              <a:buClr>
                <a:srgbClr val="3E5D78"/>
              </a:buClr>
            </a:pPr>
            <a:r>
              <a:rPr lang="en-US" altLang="en-US" sz="2600">
                <a:ea typeface="ＭＳ Ｐゴシック" panose="020B0600070205080204" pitchFamily="34" charset="-128"/>
              </a:rPr>
              <a:t>Commonly affects individuals (20 to 60 years); both sexes equally; emotional stress may contribute. </a:t>
            </a:r>
          </a:p>
          <a:p>
            <a:pPr marL="236538" indent="-236538">
              <a:buClr>
                <a:srgbClr val="3E5D78"/>
              </a:buClr>
            </a:pPr>
            <a:r>
              <a:rPr lang="en-US" altLang="en-US" sz="2600">
                <a:ea typeface="ＭＳ Ｐゴシック" panose="020B0600070205080204" pitchFamily="34" charset="-128"/>
              </a:rPr>
              <a:t>Usually involves  extensor surface of  limbs; may also occur on the face,   trunk, and the palms. </a:t>
            </a:r>
          </a:p>
        </p:txBody>
      </p:sp>
    </p:spTree>
    <p:extLst>
      <p:ext uri="{BB962C8B-B14F-4D97-AF65-F5344CB8AC3E}">
        <p14:creationId xmlns:p14="http://schemas.microsoft.com/office/powerpoint/2010/main" val="24128878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2900">
                <a:solidFill>
                  <a:srgbClr val="FF0000"/>
                </a:solidFill>
                <a:effectLst>
                  <a:outerShdw blurRad="38100" dist="38100" dir="2700000" algn="tl">
                    <a:srgbClr val="C0C0C0"/>
                  </a:outerShdw>
                </a:effectLst>
              </a:rPr>
              <a:t>Lichen simplex chronicus / Prurigo nodularis</a:t>
            </a:r>
          </a:p>
        </p:txBody>
      </p:sp>
      <p:sp>
        <p:nvSpPr>
          <p:cNvPr id="88067" name="Content Placeholder 2"/>
          <p:cNvSpPr>
            <a:spLocks noGrp="1"/>
          </p:cNvSpPr>
          <p:nvPr>
            <p:ph idx="1"/>
          </p:nvPr>
        </p:nvSpPr>
        <p:spPr>
          <a:xfrm>
            <a:off x="2895600" y="990600"/>
            <a:ext cx="7543800" cy="56388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Management</a:t>
            </a: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Educate about the role of stress in causing                itching and scratching.  </a:t>
            </a:r>
          </a:p>
          <a:p>
            <a:pPr marL="236538" indent="-236538">
              <a:buClr>
                <a:srgbClr val="3E5D78"/>
              </a:buClr>
            </a:pPr>
            <a:r>
              <a:rPr lang="en-US" altLang="en-US" sz="2600">
                <a:ea typeface="ＭＳ Ｐゴシック" panose="020B0600070205080204" pitchFamily="34" charset="-128"/>
              </a:rPr>
              <a:t>Counsel to relieve the tension and anxiety.  </a:t>
            </a:r>
          </a:p>
          <a:p>
            <a:pPr marL="236538" indent="-236538">
              <a:buClr>
                <a:srgbClr val="3E5D78"/>
              </a:buClr>
            </a:pPr>
            <a:r>
              <a:rPr lang="en-US" altLang="en-US" sz="2600">
                <a:ea typeface="ＭＳ Ｐゴシック" panose="020B0600070205080204" pitchFamily="34" charset="-128"/>
              </a:rPr>
              <a:t>High potency steroids, under occlusion. Intralesional steroids for circumscribed chronic lesions. </a:t>
            </a:r>
          </a:p>
          <a:p>
            <a:pPr marL="236538" indent="-236538">
              <a:buClr>
                <a:srgbClr val="3E5D78"/>
              </a:buClr>
            </a:pPr>
            <a:r>
              <a:rPr lang="en-US" altLang="en-US" sz="2600">
                <a:ea typeface="ＭＳ Ｐゴシック" panose="020B0600070205080204" pitchFamily="34" charset="-128"/>
              </a:rPr>
              <a:t>Topical capsaicin; doxepin; sedative antihistamines.</a:t>
            </a:r>
          </a:p>
          <a:p>
            <a:pPr marL="236538" indent="-236538">
              <a:buClr>
                <a:srgbClr val="3E5D78"/>
              </a:buClr>
            </a:pPr>
            <a:r>
              <a:rPr lang="en-US" altLang="en-US" sz="2600">
                <a:ea typeface="ＭＳ Ｐゴシック" panose="020B0600070205080204" pitchFamily="34" charset="-128"/>
              </a:rPr>
              <a:t>Topical vitamin D3 in steroid-resistant prurigo. </a:t>
            </a:r>
          </a:p>
          <a:p>
            <a:pPr marL="236538" indent="-236538">
              <a:buClr>
                <a:srgbClr val="3E5D78"/>
              </a:buClr>
            </a:pPr>
            <a:r>
              <a:rPr lang="en-US" altLang="en-US" sz="2600">
                <a:ea typeface="ＭＳ Ｐゴシック" panose="020B0600070205080204" pitchFamily="34" charset="-128"/>
              </a:rPr>
              <a:t>Psychotropic drugs: relieve anxiety and depression.</a:t>
            </a:r>
          </a:p>
        </p:txBody>
      </p:sp>
    </p:spTree>
    <p:extLst>
      <p:ext uri="{BB962C8B-B14F-4D97-AF65-F5344CB8AC3E}">
        <p14:creationId xmlns:p14="http://schemas.microsoft.com/office/powerpoint/2010/main" val="34646456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Diagnosis of eczema</a:t>
            </a:r>
          </a:p>
        </p:txBody>
      </p:sp>
      <p:sp>
        <p:nvSpPr>
          <p:cNvPr id="89091" name="Content Placeholder 2"/>
          <p:cNvSpPr>
            <a:spLocks noGrp="1"/>
          </p:cNvSpPr>
          <p:nvPr>
            <p:ph idx="1"/>
          </p:nvPr>
        </p:nvSpPr>
        <p:spPr>
          <a:xfrm>
            <a:off x="2895600" y="990600"/>
            <a:ext cx="7543800" cy="5638800"/>
          </a:xfrm>
        </p:spPr>
        <p:txBody>
          <a:bodyPr/>
          <a:lstStyle/>
          <a:p>
            <a:pPr marL="236538" indent="-236538">
              <a:buClr>
                <a:srgbClr val="3E5D78"/>
              </a:buClr>
            </a:pPr>
            <a:r>
              <a:rPr lang="en-US" altLang="en-US" sz="2600">
                <a:ea typeface="ＭＳ Ｐゴシック" panose="020B0600070205080204" pitchFamily="34" charset="-128"/>
              </a:rPr>
              <a:t>Diagnosis in most cases, is clinical and based on  a carefully taken history. </a:t>
            </a:r>
          </a:p>
          <a:p>
            <a:pPr marL="236538" indent="-236538">
              <a:buClr>
                <a:srgbClr val="3E5D78"/>
              </a:buClr>
            </a:pPr>
            <a:r>
              <a:rPr lang="en-US" altLang="en-US" sz="2600">
                <a:ea typeface="ＭＳ Ｐゴシック" panose="020B0600070205080204" pitchFamily="34" charset="-128"/>
              </a:rPr>
              <a:t>Total IgE level to assess if the individual is atopic.</a:t>
            </a:r>
          </a:p>
          <a:p>
            <a:pPr marL="236538" indent="-236538">
              <a:buClr>
                <a:srgbClr val="3E5D78"/>
              </a:buClr>
            </a:pPr>
            <a:r>
              <a:rPr lang="en-US" altLang="en-US" sz="2600">
                <a:ea typeface="ＭＳ Ｐゴシック" panose="020B0600070205080204" pitchFamily="34" charset="-128"/>
              </a:rPr>
              <a:t>Swabs for culture and sensitivity (Bacterial resistance)</a:t>
            </a:r>
          </a:p>
          <a:p>
            <a:pPr marL="236538" indent="-236538">
              <a:buClr>
                <a:srgbClr val="3E5D78"/>
              </a:buClr>
            </a:pPr>
            <a:r>
              <a:rPr lang="en-US" altLang="en-US" sz="2600">
                <a:ea typeface="ＭＳ Ｐゴシック" panose="020B0600070205080204" pitchFamily="34" charset="-128"/>
              </a:rPr>
              <a:t>Microscopy: to rule out dermatophyte infection/ scabies </a:t>
            </a:r>
          </a:p>
        </p:txBody>
      </p:sp>
    </p:spTree>
    <p:extLst>
      <p:ext uri="{BB962C8B-B14F-4D97-AF65-F5344CB8AC3E}">
        <p14:creationId xmlns:p14="http://schemas.microsoft.com/office/powerpoint/2010/main" val="559916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Diagnosis of eczema</a:t>
            </a:r>
          </a:p>
        </p:txBody>
      </p:sp>
      <p:sp>
        <p:nvSpPr>
          <p:cNvPr id="90115" name="Content Placeholder 2"/>
          <p:cNvSpPr>
            <a:spLocks noGrp="1"/>
          </p:cNvSpPr>
          <p:nvPr>
            <p:ph idx="1"/>
          </p:nvPr>
        </p:nvSpPr>
        <p:spPr>
          <a:xfrm>
            <a:off x="2895600" y="990600"/>
            <a:ext cx="7543800" cy="56388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Patch testing - Indications</a:t>
            </a:r>
          </a:p>
          <a:p>
            <a:pPr marL="236538" indent="-236538">
              <a:buClr>
                <a:srgbClr val="3E5D78"/>
              </a:buClr>
            </a:pPr>
            <a:r>
              <a:rPr lang="en-US" altLang="en-US" sz="2600">
                <a:ea typeface="ＭＳ Ｐゴシック" panose="020B0600070205080204" pitchFamily="34" charset="-128"/>
              </a:rPr>
              <a:t>To confirm the diagnosis in suspected cases of contact allergic dermatitis</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Eczemas with atypical presentation and asymmetrical distribution of lesions</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To detect underlying external allergen in cases of unresponsive eczemas. </a:t>
            </a:r>
          </a:p>
          <a:p>
            <a:pPr marL="236538" indent="-236538">
              <a:buClr>
                <a:srgbClr val="3E5D78"/>
              </a:buClr>
              <a:buNone/>
            </a:pPr>
            <a:r>
              <a:rPr lang="en-US" altLang="en-US" sz="2600">
                <a:ea typeface="ＭＳ Ｐゴシック" panose="020B0600070205080204" pitchFamily="34" charset="-128"/>
              </a:rPr>
              <a:t>Example: sensitization to topical medicaments</a:t>
            </a:r>
          </a:p>
        </p:txBody>
      </p:sp>
    </p:spTree>
    <p:extLst>
      <p:ext uri="{BB962C8B-B14F-4D97-AF65-F5344CB8AC3E}">
        <p14:creationId xmlns:p14="http://schemas.microsoft.com/office/powerpoint/2010/main" val="17838246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Principles of management </a:t>
            </a:r>
          </a:p>
        </p:txBody>
      </p:sp>
      <p:sp>
        <p:nvSpPr>
          <p:cNvPr id="91139" name="Content Placeholder 2"/>
          <p:cNvSpPr>
            <a:spLocks noGrp="1"/>
          </p:cNvSpPr>
          <p:nvPr>
            <p:ph idx="1"/>
          </p:nvPr>
        </p:nvSpPr>
        <p:spPr>
          <a:xfrm>
            <a:off x="2895600" y="990600"/>
            <a:ext cx="7543800" cy="5638800"/>
          </a:xfrm>
        </p:spPr>
        <p:txBody>
          <a:bodyPr/>
          <a:lstStyle/>
          <a:p>
            <a:pPr marL="236538" indent="-236538">
              <a:buClr>
                <a:srgbClr val="3E5D78"/>
              </a:buClr>
            </a:pPr>
            <a:r>
              <a:rPr lang="en-US" altLang="en-US" sz="2600">
                <a:ea typeface="ＭＳ Ｐゴシック" panose="020B0600070205080204" pitchFamily="34" charset="-128"/>
              </a:rPr>
              <a:t>Identify the clinical type of eczema</a:t>
            </a:r>
          </a:p>
          <a:p>
            <a:pPr marL="236538" indent="-236538">
              <a:buClr>
                <a:srgbClr val="3E5D78"/>
              </a:buClr>
            </a:pPr>
            <a:r>
              <a:rPr lang="en-US" altLang="en-US" sz="2600">
                <a:ea typeface="ＭＳ Ｐゴシック" panose="020B0600070205080204" pitchFamily="34" charset="-128"/>
              </a:rPr>
              <a:t>Assess the aetiological factors</a:t>
            </a:r>
          </a:p>
          <a:p>
            <a:pPr marL="236538" indent="-236538">
              <a:buClr>
                <a:srgbClr val="3E5D78"/>
              </a:buClr>
            </a:pPr>
            <a:r>
              <a:rPr lang="en-US" altLang="en-US" sz="2600">
                <a:ea typeface="ＭＳ Ｐゴシック" panose="020B0600070205080204" pitchFamily="34" charset="-128"/>
              </a:rPr>
              <a:t>Evaluate triggering factors and complications</a:t>
            </a:r>
          </a:p>
          <a:p>
            <a:pPr marL="236538" indent="-236538">
              <a:buClr>
                <a:srgbClr val="3E5D78"/>
              </a:buClr>
            </a:pPr>
            <a:r>
              <a:rPr lang="en-US" altLang="en-US" sz="2600">
                <a:ea typeface="ＭＳ Ｐゴシック" panose="020B0600070205080204" pitchFamily="34" charset="-128"/>
              </a:rPr>
              <a:t>Institute appropriate local and systemic therapy</a:t>
            </a:r>
          </a:p>
        </p:txBody>
      </p:sp>
    </p:spTree>
    <p:extLst>
      <p:ext uri="{BB962C8B-B14F-4D97-AF65-F5344CB8AC3E}">
        <p14:creationId xmlns:p14="http://schemas.microsoft.com/office/powerpoint/2010/main" val="2087864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267200" y="2895600"/>
            <a:ext cx="2362200" cy="2362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a:solidFill>
                  <a:srgbClr val="FFFFFF"/>
                </a:solidFill>
                <a:ea typeface="ＭＳ Ｐゴシック" pitchFamily="30" charset="-128"/>
              </a:rPr>
              <a:t>Asthma</a:t>
            </a:r>
          </a:p>
        </p:txBody>
      </p:sp>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Triad</a:t>
            </a:r>
          </a:p>
        </p:txBody>
      </p:sp>
      <p:sp>
        <p:nvSpPr>
          <p:cNvPr id="6" name="Oval 5"/>
          <p:cNvSpPr/>
          <p:nvPr/>
        </p:nvSpPr>
        <p:spPr>
          <a:xfrm>
            <a:off x="6324600" y="2819400"/>
            <a:ext cx="2362200" cy="23622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a:solidFill>
                  <a:srgbClr val="FFFFFF"/>
                </a:solidFill>
                <a:ea typeface="ＭＳ Ｐゴシック" pitchFamily="30" charset="-128"/>
              </a:rPr>
              <a:t>Allergic  </a:t>
            </a:r>
          </a:p>
          <a:p>
            <a:pPr algn="ctr">
              <a:defRPr/>
            </a:pPr>
            <a:r>
              <a:rPr lang="en-US" sz="2800">
                <a:solidFill>
                  <a:srgbClr val="FFFFFF"/>
                </a:solidFill>
                <a:ea typeface="ＭＳ Ｐゴシック" pitchFamily="30" charset="-128"/>
              </a:rPr>
              <a:t>Rhinitis</a:t>
            </a:r>
          </a:p>
        </p:txBody>
      </p:sp>
      <p:sp>
        <p:nvSpPr>
          <p:cNvPr id="5" name="Oval 4"/>
          <p:cNvSpPr/>
          <p:nvPr/>
        </p:nvSpPr>
        <p:spPr>
          <a:xfrm>
            <a:off x="5105400" y="1371600"/>
            <a:ext cx="2362200" cy="2362200"/>
          </a:xfrm>
          <a:prstGeom prst="ellipse">
            <a:avLst/>
          </a:prstGeom>
          <a:solidFill>
            <a:srgbClr val="8872E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600">
                <a:solidFill>
                  <a:srgbClr val="FFFFFF"/>
                </a:solidFill>
                <a:ea typeface="ＭＳ Ｐゴシック" pitchFamily="30" charset="-128"/>
              </a:rPr>
              <a:t>Atopic </a:t>
            </a:r>
          </a:p>
          <a:p>
            <a:pPr algn="ctr">
              <a:defRPr/>
            </a:pPr>
            <a:r>
              <a:rPr lang="en-US" sz="2600">
                <a:solidFill>
                  <a:srgbClr val="FFFFFF"/>
                </a:solidFill>
                <a:ea typeface="ＭＳ Ｐゴシック" pitchFamily="30" charset="-128"/>
              </a:rPr>
              <a:t>Dermatitis</a:t>
            </a:r>
          </a:p>
        </p:txBody>
      </p:sp>
    </p:spTree>
    <p:extLst>
      <p:ext uri="{BB962C8B-B14F-4D97-AF65-F5344CB8AC3E}">
        <p14:creationId xmlns:p14="http://schemas.microsoft.com/office/powerpoint/2010/main" val="15751315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Management </a:t>
            </a:r>
          </a:p>
        </p:txBody>
      </p:sp>
      <p:sp>
        <p:nvSpPr>
          <p:cNvPr id="92163" name="Content Placeholder 2"/>
          <p:cNvSpPr>
            <a:spLocks noGrp="1"/>
          </p:cNvSpPr>
          <p:nvPr>
            <p:ph idx="1"/>
          </p:nvPr>
        </p:nvSpPr>
        <p:spPr>
          <a:xfrm>
            <a:off x="2895600" y="990600"/>
            <a:ext cx="7543800" cy="56388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Topical treatments</a:t>
            </a:r>
          </a:p>
          <a:p>
            <a:pPr marL="236538" indent="-236538">
              <a:buClr>
                <a:srgbClr val="3E5D78"/>
              </a:buClr>
            </a:pPr>
            <a:r>
              <a:rPr lang="en-US" altLang="en-US" sz="2600">
                <a:ea typeface="ＭＳ Ｐゴシック" panose="020B0600070205080204" pitchFamily="34" charset="-128"/>
              </a:rPr>
              <a:t>Acute </a:t>
            </a:r>
          </a:p>
          <a:p>
            <a:pPr marL="509588" lvl="1">
              <a:buClr>
                <a:srgbClr val="3E5D78"/>
              </a:buClr>
            </a:pPr>
            <a:r>
              <a:rPr lang="en-US" altLang="en-US" sz="2500">
                <a:ea typeface="ＭＳ Ｐゴシック" panose="020B0600070205080204" pitchFamily="34" charset="-128"/>
              </a:rPr>
              <a:t>Wet compresses (Condy’s, normal saline)</a:t>
            </a:r>
          </a:p>
          <a:p>
            <a:pPr marL="509588" lvl="1">
              <a:buClr>
                <a:srgbClr val="3E5D78"/>
              </a:buClr>
            </a:pPr>
            <a:r>
              <a:rPr lang="en-US" altLang="en-US" sz="2500">
                <a:ea typeface="ＭＳ Ｐゴシック" panose="020B0600070205080204" pitchFamily="34" charset="-128"/>
              </a:rPr>
              <a:t>Calamine lotion</a:t>
            </a:r>
          </a:p>
          <a:p>
            <a:pPr marL="236538" indent="-236538">
              <a:buClr>
                <a:srgbClr val="3E5D78"/>
              </a:buClr>
            </a:pPr>
            <a:r>
              <a:rPr lang="en-US" altLang="en-US" sz="2600">
                <a:ea typeface="ＭＳ Ｐゴシック" panose="020B0600070205080204" pitchFamily="34" charset="-128"/>
              </a:rPr>
              <a:t>Sub-acute</a:t>
            </a:r>
          </a:p>
          <a:p>
            <a:pPr marL="509588" lvl="1">
              <a:buClr>
                <a:srgbClr val="3E5D78"/>
              </a:buClr>
            </a:pPr>
            <a:r>
              <a:rPr lang="en-US" altLang="en-US" sz="2500">
                <a:ea typeface="ＭＳ Ｐゴシック" panose="020B0600070205080204" pitchFamily="34" charset="-128"/>
              </a:rPr>
              <a:t>Steroid ointment; cream</a:t>
            </a:r>
          </a:p>
          <a:p>
            <a:pPr marL="509588" lvl="1">
              <a:buClr>
                <a:srgbClr val="3E5D78"/>
              </a:buClr>
            </a:pPr>
            <a:r>
              <a:rPr lang="en-US" altLang="en-US" sz="2500">
                <a:ea typeface="ＭＳ Ｐゴシック" panose="020B0600070205080204" pitchFamily="34" charset="-128"/>
              </a:rPr>
              <a:t>Zinc oxide (ZnO) paste</a:t>
            </a:r>
          </a:p>
        </p:txBody>
      </p:sp>
    </p:spTree>
    <p:extLst>
      <p:ext uri="{BB962C8B-B14F-4D97-AF65-F5344CB8AC3E}">
        <p14:creationId xmlns:p14="http://schemas.microsoft.com/office/powerpoint/2010/main" val="34426775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Management </a:t>
            </a:r>
          </a:p>
        </p:txBody>
      </p:sp>
      <p:sp>
        <p:nvSpPr>
          <p:cNvPr id="93187" name="Content Placeholder 2"/>
          <p:cNvSpPr>
            <a:spLocks noGrp="1"/>
          </p:cNvSpPr>
          <p:nvPr>
            <p:ph idx="1"/>
          </p:nvPr>
        </p:nvSpPr>
        <p:spPr>
          <a:xfrm>
            <a:off x="2895600" y="990600"/>
            <a:ext cx="7543800" cy="56388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Topical treatments</a:t>
            </a:r>
          </a:p>
          <a:p>
            <a:pPr marL="236538" indent="-236538">
              <a:buClr>
                <a:srgbClr val="3E5D78"/>
              </a:buClr>
            </a:pPr>
            <a:r>
              <a:rPr lang="en-US" altLang="en-US" sz="2600">
                <a:ea typeface="ＭＳ Ｐゴシック" panose="020B0600070205080204" pitchFamily="34" charset="-128"/>
              </a:rPr>
              <a:t>Chronic</a:t>
            </a:r>
          </a:p>
          <a:p>
            <a:pPr marL="509588" lvl="1">
              <a:buClr>
                <a:srgbClr val="3E5D78"/>
              </a:buClr>
            </a:pPr>
            <a:r>
              <a:rPr lang="en-US" altLang="en-US" sz="2500">
                <a:ea typeface="ＭＳ Ｐゴシック" panose="020B0600070205080204" pitchFamily="34" charset="-128"/>
              </a:rPr>
              <a:t>Steroids (under occlusion, intra-lesional) </a:t>
            </a:r>
          </a:p>
          <a:p>
            <a:pPr marL="509588" lvl="1">
              <a:buClr>
                <a:srgbClr val="3E5D78"/>
              </a:buClr>
            </a:pPr>
            <a:r>
              <a:rPr lang="en-US" altLang="en-US" sz="2500">
                <a:ea typeface="ＭＳ Ｐゴシック" panose="020B0600070205080204" pitchFamily="34" charset="-128"/>
              </a:rPr>
              <a:t>Phototherapy</a:t>
            </a:r>
          </a:p>
          <a:p>
            <a:pPr marL="509588" lvl="1">
              <a:buClr>
                <a:srgbClr val="3E5D78"/>
              </a:buClr>
            </a:pPr>
            <a:r>
              <a:rPr lang="en-US" altLang="en-US" sz="2500">
                <a:ea typeface="ＭＳ Ｐゴシック" panose="020B0600070205080204" pitchFamily="34" charset="-128"/>
              </a:rPr>
              <a:t>Emollients</a:t>
            </a:r>
          </a:p>
          <a:p>
            <a:pPr marL="509588" lvl="1">
              <a:buClr>
                <a:srgbClr val="3E5D78"/>
              </a:buClr>
            </a:pPr>
            <a:r>
              <a:rPr lang="en-US" altLang="en-US" sz="2500">
                <a:ea typeface="ＭＳ Ｐゴシック" panose="020B0600070205080204" pitchFamily="34" charset="-128"/>
              </a:rPr>
              <a:t>Sunscreens</a:t>
            </a:r>
          </a:p>
          <a:p>
            <a:pPr marL="509588" lvl="1">
              <a:buClr>
                <a:srgbClr val="3E5D78"/>
              </a:buClr>
            </a:pPr>
            <a:r>
              <a:rPr lang="en-US" altLang="en-US" sz="2500">
                <a:ea typeface="ＭＳ Ｐゴシック" panose="020B0600070205080204" pitchFamily="34" charset="-128"/>
              </a:rPr>
              <a:t>Immunomodulators: tacrolimus; pimecrolimus</a:t>
            </a:r>
          </a:p>
        </p:txBody>
      </p:sp>
    </p:spTree>
    <p:extLst>
      <p:ext uri="{BB962C8B-B14F-4D97-AF65-F5344CB8AC3E}">
        <p14:creationId xmlns:p14="http://schemas.microsoft.com/office/powerpoint/2010/main" val="13210989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543800" cy="639763"/>
          </a:xfrm>
        </p:spPr>
        <p:txBody>
          <a:bodyPr/>
          <a:lstStyle/>
          <a:p>
            <a:pPr eaLnBrk="1" hangingPunct="1">
              <a:defRPr/>
            </a:pPr>
            <a:r>
              <a:rPr lang="fr-FR" sz="3200">
                <a:solidFill>
                  <a:srgbClr val="FF0000"/>
                </a:solidFill>
                <a:effectLst>
                  <a:outerShdw blurRad="38100" dist="38100" dir="2700000" algn="tl">
                    <a:srgbClr val="C0C0C0"/>
                  </a:outerShdw>
                </a:effectLst>
              </a:rPr>
              <a:t>Management </a:t>
            </a:r>
          </a:p>
        </p:txBody>
      </p:sp>
      <p:sp>
        <p:nvSpPr>
          <p:cNvPr id="94211" name="Content Placeholder 2"/>
          <p:cNvSpPr>
            <a:spLocks noGrp="1"/>
          </p:cNvSpPr>
          <p:nvPr>
            <p:ph idx="1"/>
          </p:nvPr>
        </p:nvSpPr>
        <p:spPr>
          <a:xfrm>
            <a:off x="2895600" y="990600"/>
            <a:ext cx="7543800" cy="56388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Systemic treatments</a:t>
            </a:r>
          </a:p>
          <a:p>
            <a:pPr marL="236538" indent="-236538">
              <a:buClr>
                <a:srgbClr val="3E5D78"/>
              </a:buClr>
            </a:pPr>
            <a:r>
              <a:rPr lang="en-US" altLang="en-US" sz="2600">
                <a:ea typeface="ＭＳ Ｐゴシック" panose="020B0600070205080204" pitchFamily="34" charset="-128"/>
              </a:rPr>
              <a:t>Antibiotics</a:t>
            </a:r>
          </a:p>
          <a:p>
            <a:pPr marL="236538" indent="-236538">
              <a:buClr>
                <a:srgbClr val="3E5D78"/>
              </a:buClr>
            </a:pPr>
            <a:r>
              <a:rPr lang="en-US" altLang="en-US" sz="2600">
                <a:ea typeface="ＭＳ Ｐゴシック" panose="020B0600070205080204" pitchFamily="34" charset="-128"/>
              </a:rPr>
              <a:t>Sedative antihistaminics</a:t>
            </a:r>
          </a:p>
          <a:p>
            <a:pPr marL="236538" indent="-236538">
              <a:buClr>
                <a:srgbClr val="3E5D78"/>
              </a:buClr>
            </a:pPr>
            <a:r>
              <a:rPr lang="en-US" altLang="en-US" sz="2600">
                <a:ea typeface="ＭＳ Ｐゴシック" panose="020B0600070205080204" pitchFamily="34" charset="-128"/>
              </a:rPr>
              <a:t>Steroids</a:t>
            </a:r>
          </a:p>
          <a:p>
            <a:pPr marL="236538" indent="-236538">
              <a:buClr>
                <a:srgbClr val="3E5D78"/>
              </a:buClr>
            </a:pPr>
            <a:r>
              <a:rPr lang="en-US" altLang="en-US" sz="2600">
                <a:ea typeface="ＭＳ Ｐゴシック" panose="020B0600070205080204" pitchFamily="34" charset="-128"/>
              </a:rPr>
              <a:t>Tranquilizers</a:t>
            </a:r>
          </a:p>
          <a:p>
            <a:pPr marL="236538" indent="-236538">
              <a:buClr>
                <a:srgbClr val="3E5D78"/>
              </a:buClr>
            </a:pPr>
            <a:r>
              <a:rPr lang="en-US" altLang="en-US" sz="2600">
                <a:ea typeface="ＭＳ Ｐゴシック" panose="020B0600070205080204" pitchFamily="34" charset="-128"/>
              </a:rPr>
              <a:t>Immunosuppresants</a:t>
            </a:r>
          </a:p>
          <a:p>
            <a:pPr marL="236538" indent="-236538">
              <a:buClr>
                <a:srgbClr val="3E5D78"/>
              </a:buClr>
            </a:pPr>
            <a:r>
              <a:rPr lang="en-US" altLang="en-US" sz="2600">
                <a:ea typeface="ＭＳ Ｐゴシック" panose="020B0600070205080204" pitchFamily="34" charset="-128"/>
              </a:rPr>
              <a:t>PUVA therapy</a:t>
            </a:r>
          </a:p>
        </p:txBody>
      </p:sp>
    </p:spTree>
    <p:extLst>
      <p:ext uri="{BB962C8B-B14F-4D97-AF65-F5344CB8AC3E}">
        <p14:creationId xmlns:p14="http://schemas.microsoft.com/office/powerpoint/2010/main" val="31038167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effectLst>
                  <a:outerShdw blurRad="38100" dist="38100" dir="2700000" algn="tl">
                    <a:srgbClr val="C0C0C0"/>
                  </a:outerShdw>
                </a:effectLst>
              </a:rPr>
              <a:t> </a:t>
            </a:r>
          </a:p>
        </p:txBody>
      </p:sp>
      <p:graphicFrame>
        <p:nvGraphicFramePr>
          <p:cNvPr id="4" name="Content Placeholder 3"/>
          <p:cNvGraphicFramePr>
            <a:graphicFrameLocks noGrp="1"/>
          </p:cNvGraphicFramePr>
          <p:nvPr>
            <p:ph idx="1"/>
          </p:nvPr>
        </p:nvGraphicFramePr>
        <p:xfrm>
          <a:off x="2743200" y="228601"/>
          <a:ext cx="7499350" cy="6119813"/>
        </p:xfrm>
        <a:graphic>
          <a:graphicData uri="http://schemas.openxmlformats.org/drawingml/2006/table">
            <a:tbl>
              <a:tblPr/>
              <a:tblGrid>
                <a:gridCol w="1500188"/>
                <a:gridCol w="1500187"/>
                <a:gridCol w="1498600"/>
                <a:gridCol w="1500188"/>
                <a:gridCol w="1500187"/>
              </a:tblGrid>
              <a:tr h="9144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Journal</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Title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Level </a:t>
                      </a:r>
                      <a:r>
                        <a:rPr kumimoji="0" lang="en-US" sz="1800" b="1" i="0" u="none" strike="noStrike" cap="none" normalizeH="0" baseline="0" smtClean="0">
                          <a:ln>
                            <a:noFill/>
                          </a:ln>
                          <a:solidFill>
                            <a:srgbClr val="FFFFFF"/>
                          </a:solidFill>
                          <a:effectLst/>
                          <a:latin typeface="Arial" charset="0"/>
                          <a:ea typeface="ＭＳ Ｐゴシック" pitchFamily="30" charset="-128"/>
                        </a:rPr>
                        <a:t>of evidence</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Methods</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Results</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Conclusion</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20538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Calibri" pitchFamily="30" charset="0"/>
                        </a:rPr>
                        <a:t>Indian Journal of Dermatology, Venereology and Leprology</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0" charset="0"/>
                          <a:ea typeface="Calibri" pitchFamily="30" charset="0"/>
                        </a:rPr>
                        <a:t>Year </a:t>
                      </a:r>
                      <a:r>
                        <a:rPr kumimoji="0" lang="en-US" sz="1100" b="0" i="0" u="none" strike="noStrike" cap="none" normalizeH="0" baseline="0" smtClean="0">
                          <a:ln>
                            <a:noFill/>
                          </a:ln>
                          <a:solidFill>
                            <a:srgbClr val="000000"/>
                          </a:solidFill>
                          <a:effectLst/>
                          <a:latin typeface="Calibri" pitchFamily="30" charset="0"/>
                          <a:ea typeface="Calibri" pitchFamily="30" charset="0"/>
                        </a:rPr>
                        <a:t>: 2005   </a:t>
                      </a:r>
                      <a:r>
                        <a:rPr kumimoji="0" lang="en-US" sz="1100" b="1" i="0" u="none" strike="noStrike" cap="none" normalizeH="0" baseline="0" smtClean="0">
                          <a:ln>
                            <a:noFill/>
                          </a:ln>
                          <a:solidFill>
                            <a:srgbClr val="000000"/>
                          </a:solidFill>
                          <a:effectLst/>
                          <a:latin typeface="Calibri" pitchFamily="30" charset="0"/>
                          <a:ea typeface="Calibri" pitchFamily="30" charset="0"/>
                        </a:rPr>
                        <a:t>Volume</a:t>
                      </a:r>
                      <a:r>
                        <a:rPr kumimoji="0" lang="en-US" sz="1100" b="0" i="0" u="none" strike="noStrike" cap="none" normalizeH="0" baseline="0" smtClean="0">
                          <a:ln>
                            <a:noFill/>
                          </a:ln>
                          <a:solidFill>
                            <a:srgbClr val="000000"/>
                          </a:solidFill>
                          <a:effectLst/>
                          <a:latin typeface="Calibri" pitchFamily="30" charset="0"/>
                          <a:ea typeface="Calibri" pitchFamily="30" charset="0"/>
                        </a:rPr>
                        <a:t> : 71    </a:t>
                      </a:r>
                      <a:r>
                        <a:rPr kumimoji="0" lang="en-US" sz="1100" b="1" i="0" u="none" strike="noStrike" cap="none" normalizeH="0" baseline="0" smtClean="0">
                          <a:ln>
                            <a:noFill/>
                          </a:ln>
                          <a:solidFill>
                            <a:srgbClr val="000000"/>
                          </a:solidFill>
                          <a:effectLst/>
                          <a:latin typeface="Calibri" pitchFamily="30" charset="0"/>
                          <a:ea typeface="Calibri" pitchFamily="30" charset="0"/>
                        </a:rPr>
                        <a:t>Issue</a:t>
                      </a:r>
                      <a:r>
                        <a:rPr kumimoji="0" lang="en-US" sz="1100" b="0" i="0" u="none" strike="noStrike" cap="none" normalizeH="0" baseline="0" smtClean="0">
                          <a:ln>
                            <a:noFill/>
                          </a:ln>
                          <a:solidFill>
                            <a:srgbClr val="000000"/>
                          </a:solidFill>
                          <a:effectLst/>
                          <a:latin typeface="Calibri" pitchFamily="30" charset="0"/>
                          <a:ea typeface="Calibri" pitchFamily="30" charset="0"/>
                        </a:rPr>
                        <a:t> : 3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 </a:t>
                      </a:r>
                      <a:r>
                        <a:rPr kumimoji="0" lang="en-US" sz="1100" b="1" i="0" u="none" strike="noStrike" cap="none" normalizeH="0" baseline="0" smtClean="0">
                          <a:ln>
                            <a:noFill/>
                          </a:ln>
                          <a:solidFill>
                            <a:srgbClr val="000000"/>
                          </a:solidFill>
                          <a:effectLst/>
                          <a:latin typeface="Calibri" pitchFamily="30" charset="0"/>
                          <a:ea typeface="Calibri" pitchFamily="30" charset="0"/>
                        </a:rPr>
                        <a:t>Page</a:t>
                      </a:r>
                      <a:r>
                        <a:rPr kumimoji="0" lang="en-US" sz="1100" b="0" i="0" u="none" strike="noStrike" cap="none" normalizeH="0" baseline="0" smtClean="0">
                          <a:ln>
                            <a:noFill/>
                          </a:ln>
                          <a:solidFill>
                            <a:srgbClr val="000000"/>
                          </a:solidFill>
                          <a:effectLst/>
                          <a:latin typeface="Calibri" pitchFamily="30" charset="0"/>
                          <a:ea typeface="Calibri" pitchFamily="30" charset="0"/>
                        </a:rPr>
                        <a:t> : 179--181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Clinical profile of forefoot eczema: A study of 42 cases</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Level IV</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Forty-two patients with FE were included in the study. A detailed history was recorded and examination done. Fungal scrapings and patch test with Indian Standard Series (ISS) were performed in all patients.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The most common site affected was the plantar surface of the great toe in 16 (38.09%) patients. Hand involvement, with fissuring and soreness of the fingertips and palm, was seen in four patients (9.5%). Seven patients (16.6%) had a personal history of atopy whereas family history of atopy was present in six (14.2%). Seven patients (16.6%) reported aggravation of itching with plastic, rubber or leather footwear, and 13 (30.9%), with detergents and prolonged contact with water. Negative fungal scrapings in all patients ruled out a dermatophyte infection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FE is a distinctive dermatosis of the second and third decade, predominantly in females, with a multifactorial etiology, possible factors being chronic irritation, atopy, footwear and seasonal influence.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bl>
          </a:graphicData>
        </a:graphic>
      </p:graphicFrame>
      <p:sp>
        <p:nvSpPr>
          <p:cNvPr id="95255" name="Rectangle 4"/>
          <p:cNvSpPr>
            <a:spLocks noChangeArrowheads="1"/>
          </p:cNvSpPr>
          <p:nvPr/>
        </p:nvSpPr>
        <p:spPr bwMode="auto">
          <a:xfrm>
            <a:off x="1524000" y="1"/>
            <a:ext cx="1219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t>Evidence </a:t>
            </a:r>
          </a:p>
          <a:p>
            <a:pPr eaLnBrk="1" hangingPunct="1"/>
            <a:r>
              <a:rPr lang="en-US" altLang="en-US" b="1"/>
              <a:t>based </a:t>
            </a:r>
          </a:p>
          <a:p>
            <a:pPr eaLnBrk="1" hangingPunct="1"/>
            <a:r>
              <a:rPr lang="en-US" altLang="en-US" b="1"/>
              <a:t>Studies</a:t>
            </a:r>
          </a:p>
        </p:txBody>
      </p:sp>
    </p:spTree>
    <p:extLst>
      <p:ext uri="{BB962C8B-B14F-4D97-AF65-F5344CB8AC3E}">
        <p14:creationId xmlns:p14="http://schemas.microsoft.com/office/powerpoint/2010/main" val="4057093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effectLst>
                  <a:outerShdw blurRad="38100" dist="38100" dir="2700000" algn="tl">
                    <a:srgbClr val="C0C0C0"/>
                  </a:outerShdw>
                </a:effectLst>
              </a:rPr>
              <a:t> </a:t>
            </a:r>
          </a:p>
        </p:txBody>
      </p:sp>
      <p:graphicFrame>
        <p:nvGraphicFramePr>
          <p:cNvPr id="4" name="Content Placeholder 3"/>
          <p:cNvGraphicFramePr>
            <a:graphicFrameLocks noGrp="1"/>
          </p:cNvGraphicFramePr>
          <p:nvPr>
            <p:ph idx="1"/>
          </p:nvPr>
        </p:nvGraphicFramePr>
        <p:xfrm>
          <a:off x="2819400" y="381001"/>
          <a:ext cx="7499350" cy="5699125"/>
        </p:xfrm>
        <a:graphic>
          <a:graphicData uri="http://schemas.openxmlformats.org/drawingml/2006/table">
            <a:tbl>
              <a:tblPr/>
              <a:tblGrid>
                <a:gridCol w="1500188"/>
                <a:gridCol w="1500187"/>
                <a:gridCol w="1498600"/>
                <a:gridCol w="1500188"/>
                <a:gridCol w="1500187"/>
              </a:tblGrid>
              <a:tr h="37145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32766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Calibri" pitchFamily="30" charset="0"/>
                        </a:rPr>
                        <a:t>Indian Journal of Dermatology, Venereology and Leprology</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0" charset="0"/>
                          <a:ea typeface="Calibri" pitchFamily="30" charset="0"/>
                        </a:rPr>
                        <a:t>Year </a:t>
                      </a:r>
                      <a:r>
                        <a:rPr kumimoji="0" lang="en-US" sz="1100" b="0" i="0" u="none" strike="noStrike" cap="none" normalizeH="0" baseline="0" smtClean="0">
                          <a:ln>
                            <a:noFill/>
                          </a:ln>
                          <a:solidFill>
                            <a:srgbClr val="000000"/>
                          </a:solidFill>
                          <a:effectLst/>
                          <a:latin typeface="Calibri" pitchFamily="30" charset="0"/>
                          <a:ea typeface="Calibri" pitchFamily="30" charset="0"/>
                        </a:rPr>
                        <a:t>: 1996    </a:t>
                      </a:r>
                      <a:r>
                        <a:rPr kumimoji="0" lang="en-US" sz="1100" b="1" i="0" u="none" strike="noStrike" cap="none" normalizeH="0" baseline="0" smtClean="0">
                          <a:ln>
                            <a:noFill/>
                          </a:ln>
                          <a:solidFill>
                            <a:srgbClr val="000000"/>
                          </a:solidFill>
                          <a:effectLst/>
                          <a:latin typeface="Calibri" pitchFamily="30" charset="0"/>
                          <a:ea typeface="Calibri" pitchFamily="30" charset="0"/>
                        </a:rPr>
                        <a:t>Volume</a:t>
                      </a:r>
                      <a:r>
                        <a:rPr kumimoji="0" lang="en-US" sz="1100" b="0" i="0" u="none" strike="noStrike" cap="none" normalizeH="0" baseline="0" smtClean="0">
                          <a:ln>
                            <a:noFill/>
                          </a:ln>
                          <a:solidFill>
                            <a:srgbClr val="000000"/>
                          </a:solidFill>
                          <a:effectLst/>
                          <a:latin typeface="Calibri" pitchFamily="30" charset="0"/>
                          <a:ea typeface="Calibri" pitchFamily="30" charset="0"/>
                        </a:rPr>
                        <a:t> : 62    </a:t>
                      </a:r>
                      <a:r>
                        <a:rPr kumimoji="0" lang="en-US" sz="1100" b="1" i="0" u="none" strike="noStrike" cap="none" normalizeH="0" baseline="0" smtClean="0">
                          <a:ln>
                            <a:noFill/>
                          </a:ln>
                          <a:solidFill>
                            <a:srgbClr val="000000"/>
                          </a:solidFill>
                          <a:effectLst/>
                          <a:latin typeface="Calibri" pitchFamily="30" charset="0"/>
                          <a:ea typeface="Calibri" pitchFamily="30" charset="0"/>
                        </a:rPr>
                        <a:t>Issue</a:t>
                      </a:r>
                      <a:r>
                        <a:rPr kumimoji="0" lang="en-US" sz="1100" b="0" i="0" u="none" strike="noStrike" cap="none" normalizeH="0" baseline="0" smtClean="0">
                          <a:ln>
                            <a:noFill/>
                          </a:ln>
                          <a:solidFill>
                            <a:srgbClr val="000000"/>
                          </a:solidFill>
                          <a:effectLst/>
                          <a:latin typeface="Calibri" pitchFamily="30" charset="0"/>
                          <a:ea typeface="Calibri" pitchFamily="30" charset="0"/>
                        </a:rPr>
                        <a:t> : 5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 </a:t>
                      </a:r>
                      <a:r>
                        <a:rPr kumimoji="0" lang="en-US" sz="1100" b="1" i="0" u="none" strike="noStrike" cap="none" normalizeH="0" baseline="0" smtClean="0">
                          <a:ln>
                            <a:noFill/>
                          </a:ln>
                          <a:solidFill>
                            <a:srgbClr val="000000"/>
                          </a:solidFill>
                          <a:effectLst/>
                          <a:latin typeface="Calibri" pitchFamily="30" charset="0"/>
                          <a:ea typeface="Calibri" pitchFamily="30" charset="0"/>
                        </a:rPr>
                        <a:t>Page</a:t>
                      </a:r>
                      <a:r>
                        <a:rPr kumimoji="0" lang="en-US" sz="1100" b="0" i="0" u="none" strike="noStrike" cap="none" normalizeH="0" baseline="0" smtClean="0">
                          <a:ln>
                            <a:noFill/>
                          </a:ln>
                          <a:solidFill>
                            <a:srgbClr val="000000"/>
                          </a:solidFill>
                          <a:effectLst/>
                          <a:latin typeface="Calibri" pitchFamily="30" charset="0"/>
                          <a:ea typeface="Calibri" pitchFamily="30" charset="0"/>
                        </a:rPr>
                        <a:t> : 289-294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Fluticasone propionate (0.05%) cream compared to betamethasone valerate (0.12%) cream in the treatment of steroid-responsive dermatoses: a multicentric study</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Level II</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Calibri" pitchFamily="30" charset="0"/>
                          <a:ea typeface="Calibri" pitchFamily="30" charset="0"/>
                        </a:rPr>
                        <a:t>A total of 107 patients completed the study at the 4 centers. Each patient was supplied 2 identical tubes, one containing fluticasone propionate cream (0.05%) and the other betamethasone valerate cream (0.12%). The tubes were distinctly marked by the letter "L" or "R" for treatment of left side or right side of the body. These were packed according to a randomisation code. At the end of each week they reported for follow-up when all the parameters enumerated above were scored again and recorded. Medication for next week's treatment was issued. Treatment was continued for 4 weeks with weekly follow-up visits and evaluation. Every patient was also issued a diary card with clear instructions on the method and quantity of cream application and asked to bring the completed diary card with his treatment preference marked on it on the last day of treatment. Patients were also asked to return any left over medication tubes at the end of every week. Adverse events, if any, reported by the patients and or observed by the investigator were carefully recorded.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The basal scores for both fluticasone propionate cream (0.05%) and betamethasone valerate cream (0.12%) are almost identical in all parameters. Both the creams resulted in similar decline in the individual parameters. This was also reflected in the decline of the total scores.  shows the decline in total scores over 4 weeks treatment in psoriasis patients. The decline in both the individual and total scores was greater with fluticasone propionate cream than with betamethasone valerate cream. These differences however were not statistically significant.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Fluticasone propionate has been found to be as effective as betamethasone-17-valerate cream (0.1%) for treatment.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bl>
          </a:graphicData>
        </a:graphic>
      </p:graphicFrame>
    </p:spTree>
    <p:extLst>
      <p:ext uri="{BB962C8B-B14F-4D97-AF65-F5344CB8AC3E}">
        <p14:creationId xmlns:p14="http://schemas.microsoft.com/office/powerpoint/2010/main" val="21102843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900">
                <a:effectLst>
                  <a:outerShdw blurRad="38100" dist="38100" dir="2700000" algn="tl">
                    <a:srgbClr val="C0C0C0"/>
                  </a:outerShdw>
                </a:effectLst>
              </a:rPr>
              <a:t>Multiple choice questions</a:t>
            </a:r>
            <a:br>
              <a:rPr lang="en-US" sz="3900">
                <a:effectLst>
                  <a:outerShdw blurRad="38100" dist="38100" dir="2700000" algn="tl">
                    <a:srgbClr val="C0C0C0"/>
                  </a:outerShdw>
                </a:effectLst>
              </a:rPr>
            </a:br>
            <a:endParaRPr lang="en-US" sz="3900">
              <a:effectLst>
                <a:outerShdw blurRad="38100" dist="38100" dir="2700000" algn="tl">
                  <a:srgbClr val="C0C0C0"/>
                </a:outerShdw>
              </a:effectLst>
            </a:endParaRPr>
          </a:p>
        </p:txBody>
      </p:sp>
      <p:sp>
        <p:nvSpPr>
          <p:cNvPr id="97283" name="Content Placeholder 2"/>
          <p:cNvSpPr>
            <a:spLocks noGrp="1"/>
          </p:cNvSpPr>
          <p:nvPr>
            <p:ph idx="1"/>
          </p:nvPr>
        </p:nvSpPr>
        <p:spPr/>
        <p:txBody>
          <a:bodyPr>
            <a:normAutofit fontScale="92500" lnSpcReduction="20000"/>
          </a:bodyPr>
          <a:lstStyle/>
          <a:p>
            <a:pPr>
              <a:buFont typeface="Wingdings 2" panose="05020102010507070707" pitchFamily="18" charset="2"/>
              <a:buNone/>
            </a:pPr>
            <a:r>
              <a:rPr lang="en-US" altLang="en-US" sz="1200">
                <a:ea typeface="ＭＳ Ｐゴシック" panose="020B0600070205080204" pitchFamily="34" charset="-128"/>
              </a:rPr>
              <a:t>1.Baboon syndrome is caused by which of the following drug</a:t>
            </a:r>
          </a:p>
          <a:p>
            <a:pPr>
              <a:buFont typeface="Wingdings 2" panose="05020102010507070707" pitchFamily="18" charset="2"/>
              <a:buNone/>
            </a:pPr>
            <a:r>
              <a:rPr lang="en-US" altLang="en-US" sz="1200">
                <a:ea typeface="ＭＳ Ｐゴシック" panose="020B0600070205080204" pitchFamily="34" charset="-128"/>
              </a:rPr>
              <a:t>a)erythromycin</a:t>
            </a:r>
          </a:p>
          <a:p>
            <a:pPr>
              <a:buFont typeface="Wingdings 2" panose="05020102010507070707" pitchFamily="18" charset="2"/>
              <a:buNone/>
            </a:pPr>
            <a:r>
              <a:rPr lang="en-US" altLang="en-US" sz="1200">
                <a:ea typeface="ＭＳ Ｐゴシック" panose="020B0600070205080204" pitchFamily="34" charset="-128"/>
              </a:rPr>
              <a:t>b)vancomycin</a:t>
            </a:r>
          </a:p>
          <a:p>
            <a:pPr>
              <a:buFont typeface="Wingdings 2" panose="05020102010507070707" pitchFamily="18" charset="2"/>
              <a:buNone/>
            </a:pPr>
            <a:r>
              <a:rPr lang="en-US" altLang="en-US" sz="1200">
                <a:ea typeface="ＭＳ Ｐゴシック" panose="020B0600070205080204" pitchFamily="34" charset="-128"/>
              </a:rPr>
              <a:t>c)aspirin</a:t>
            </a:r>
          </a:p>
          <a:p>
            <a:pPr>
              <a:buFont typeface="Wingdings 2" panose="05020102010507070707" pitchFamily="18" charset="2"/>
              <a:buNone/>
            </a:pPr>
            <a:r>
              <a:rPr lang="en-US" altLang="en-US" sz="1200">
                <a:ea typeface="ＭＳ Ｐゴシック" panose="020B0600070205080204" pitchFamily="34" charset="-128"/>
              </a:rPr>
              <a:t>d)Sulfa drugs</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r>
              <a:rPr lang="en-US" altLang="en-US" sz="1200">
                <a:ea typeface="ＭＳ Ｐゴシック" panose="020B0600070205080204" pitchFamily="34" charset="-128"/>
              </a:rPr>
              <a:t>2.Allergic contact dermatitis after use of artificial jewellery is due to</a:t>
            </a:r>
          </a:p>
          <a:p>
            <a:pPr>
              <a:buFont typeface="Wingdings 2" panose="05020102010507070707" pitchFamily="18" charset="2"/>
              <a:buNone/>
            </a:pPr>
            <a:r>
              <a:rPr lang="en-US" altLang="en-US" sz="1200">
                <a:ea typeface="ＭＳ Ｐゴシック" panose="020B0600070205080204" pitchFamily="34" charset="-128"/>
              </a:rPr>
              <a:t>a)arsenic</a:t>
            </a:r>
          </a:p>
          <a:p>
            <a:pPr>
              <a:buFont typeface="Wingdings 2" panose="05020102010507070707" pitchFamily="18" charset="2"/>
              <a:buNone/>
            </a:pPr>
            <a:r>
              <a:rPr lang="en-US" altLang="en-US" sz="1200">
                <a:ea typeface="ＭＳ Ｐゴシック" panose="020B0600070205080204" pitchFamily="34" charset="-128"/>
              </a:rPr>
              <a:t>b)aluminium</a:t>
            </a:r>
          </a:p>
          <a:p>
            <a:pPr>
              <a:buFont typeface="Wingdings 2" panose="05020102010507070707" pitchFamily="18" charset="2"/>
              <a:buNone/>
            </a:pPr>
            <a:r>
              <a:rPr lang="en-US" altLang="en-US" sz="1200">
                <a:ea typeface="ＭＳ Ｐゴシック" panose="020B0600070205080204" pitchFamily="34" charset="-128"/>
              </a:rPr>
              <a:t>c)cobalt</a:t>
            </a:r>
          </a:p>
          <a:p>
            <a:pPr>
              <a:buFont typeface="Wingdings 2" panose="05020102010507070707" pitchFamily="18" charset="2"/>
              <a:buNone/>
            </a:pPr>
            <a:r>
              <a:rPr lang="en-US" altLang="en-US" sz="1200">
                <a:ea typeface="ＭＳ Ｐゴシック" panose="020B0600070205080204" pitchFamily="34" charset="-128"/>
              </a:rPr>
              <a:t>d)nickel</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r>
              <a:rPr lang="en-US" altLang="en-US" sz="1200">
                <a:ea typeface="ＭＳ Ｐゴシック" panose="020B0600070205080204" pitchFamily="34" charset="-128"/>
              </a:rPr>
              <a:t>3.Most common cause of air borne contact dermatitis is</a:t>
            </a:r>
          </a:p>
          <a:p>
            <a:pPr>
              <a:buFont typeface="Wingdings 2" panose="05020102010507070707" pitchFamily="18" charset="2"/>
              <a:buNone/>
            </a:pPr>
            <a:r>
              <a:rPr lang="en-US" altLang="en-US" sz="1200">
                <a:ea typeface="ＭＳ Ｐゴシック" panose="020B0600070205080204" pitchFamily="34" charset="-128"/>
              </a:rPr>
              <a:t>a)Parthenium hysterophorus dermatitis</a:t>
            </a:r>
          </a:p>
          <a:p>
            <a:pPr>
              <a:buFont typeface="Wingdings 2" panose="05020102010507070707" pitchFamily="18" charset="2"/>
              <a:buNone/>
            </a:pPr>
            <a:r>
              <a:rPr lang="en-US" altLang="en-US" sz="1200">
                <a:ea typeface="ＭＳ Ｐゴシック" panose="020B0600070205080204" pitchFamily="34" charset="-128"/>
              </a:rPr>
              <a:t>b)Australian bush dermatitis</a:t>
            </a:r>
          </a:p>
          <a:p>
            <a:pPr>
              <a:buFont typeface="Wingdings 2" panose="05020102010507070707" pitchFamily="18" charset="2"/>
              <a:buNone/>
            </a:pPr>
            <a:r>
              <a:rPr lang="en-US" altLang="en-US" sz="1200">
                <a:ea typeface="ＭＳ Ｐゴシック" panose="020B0600070205080204" pitchFamily="34" charset="-128"/>
              </a:rPr>
              <a:t>c)Ragweed dermatitis</a:t>
            </a:r>
          </a:p>
          <a:p>
            <a:pPr>
              <a:buFont typeface="Wingdings 2" panose="05020102010507070707" pitchFamily="18" charset="2"/>
              <a:buNone/>
            </a:pPr>
            <a:r>
              <a:rPr lang="en-US" altLang="en-US" sz="1200">
                <a:ea typeface="ＭＳ Ｐゴシック" panose="020B0600070205080204" pitchFamily="34" charset="-128"/>
              </a:rPr>
              <a:t>d)Chrysanthemum dermatitis</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endParaRPr lang="en-US" altLang="en-US" sz="1200">
              <a:ea typeface="ＭＳ Ｐゴシック" panose="020B0600070205080204" pitchFamily="34" charset="-128"/>
            </a:endParaRPr>
          </a:p>
        </p:txBody>
      </p:sp>
    </p:spTree>
    <p:extLst>
      <p:ext uri="{BB962C8B-B14F-4D97-AF65-F5344CB8AC3E}">
        <p14:creationId xmlns:p14="http://schemas.microsoft.com/office/powerpoint/2010/main" val="37977842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smtClean="0">
              <a:effectLst>
                <a:outerShdw blurRad="38100" dist="38100" dir="2700000" algn="tl">
                  <a:srgbClr val="C0C0C0"/>
                </a:outerShdw>
              </a:effectLst>
            </a:endParaRPr>
          </a:p>
        </p:txBody>
      </p:sp>
      <p:sp>
        <p:nvSpPr>
          <p:cNvPr id="98307" name="Content Placeholder 2"/>
          <p:cNvSpPr>
            <a:spLocks noGrp="1"/>
          </p:cNvSpPr>
          <p:nvPr>
            <p:ph idx="1"/>
          </p:nvPr>
        </p:nvSpPr>
        <p:spPr/>
        <p:txBody>
          <a:bodyPr/>
          <a:lstStyle/>
          <a:p>
            <a:pPr>
              <a:buFont typeface="Wingdings 2" panose="05020102010507070707" pitchFamily="18" charset="2"/>
              <a:buNone/>
            </a:pPr>
            <a:r>
              <a:rPr lang="en-US" altLang="en-US" sz="1600">
                <a:ea typeface="ＭＳ Ｐゴシック" panose="020B0600070205080204" pitchFamily="34" charset="-128"/>
              </a:rPr>
              <a:t>4.Most common cause of eczema in children is</a:t>
            </a:r>
          </a:p>
          <a:p>
            <a:pPr>
              <a:buFont typeface="Wingdings 2" panose="05020102010507070707" pitchFamily="18" charset="2"/>
              <a:buNone/>
            </a:pPr>
            <a:r>
              <a:rPr lang="en-US" altLang="en-US" sz="1600">
                <a:ea typeface="ＭＳ Ｐゴシック" panose="020B0600070205080204" pitchFamily="34" charset="-128"/>
              </a:rPr>
              <a:t>a)Atopic dermatitis</a:t>
            </a:r>
          </a:p>
          <a:p>
            <a:pPr>
              <a:buFont typeface="Wingdings 2" panose="05020102010507070707" pitchFamily="18" charset="2"/>
              <a:buNone/>
            </a:pPr>
            <a:r>
              <a:rPr lang="en-US" altLang="en-US" sz="1600">
                <a:ea typeface="ＭＳ Ｐゴシック" panose="020B0600070205080204" pitchFamily="34" charset="-128"/>
              </a:rPr>
              <a:t>b)psoriasis</a:t>
            </a:r>
          </a:p>
          <a:p>
            <a:pPr>
              <a:buFont typeface="Wingdings 2" panose="05020102010507070707" pitchFamily="18" charset="2"/>
              <a:buNone/>
            </a:pPr>
            <a:r>
              <a:rPr lang="en-US" altLang="en-US" sz="1600">
                <a:ea typeface="ＭＳ Ｐゴシック" panose="020B0600070205080204" pitchFamily="34" charset="-128"/>
              </a:rPr>
              <a:t>c)Seborrheic dermatitis</a:t>
            </a:r>
          </a:p>
          <a:p>
            <a:pPr>
              <a:buFont typeface="Wingdings 2" panose="05020102010507070707" pitchFamily="18" charset="2"/>
              <a:buNone/>
            </a:pPr>
            <a:r>
              <a:rPr lang="en-US" altLang="en-US" sz="1600">
                <a:ea typeface="ＭＳ Ｐゴシック" panose="020B0600070205080204" pitchFamily="34" charset="-128"/>
              </a:rPr>
              <a:t>d)None of the above</a:t>
            </a:r>
          </a:p>
          <a:p>
            <a:pPr>
              <a:buFont typeface="Wingdings 2" panose="05020102010507070707" pitchFamily="18" charset="2"/>
              <a:buNone/>
            </a:pPr>
            <a:endParaRPr lang="en-US" altLang="en-US" sz="1600">
              <a:ea typeface="ＭＳ Ｐゴシック" panose="020B0600070205080204" pitchFamily="34" charset="-128"/>
            </a:endParaRPr>
          </a:p>
          <a:p>
            <a:pPr>
              <a:buFont typeface="Wingdings 2" panose="05020102010507070707" pitchFamily="18" charset="2"/>
              <a:buNone/>
            </a:pPr>
            <a:r>
              <a:rPr lang="en-US" altLang="en-US" sz="1600">
                <a:ea typeface="ＭＳ Ｐゴシック" panose="020B0600070205080204" pitchFamily="34" charset="-128"/>
              </a:rPr>
              <a:t>5.Which of the following condition can cause erythoderma</a:t>
            </a:r>
          </a:p>
          <a:p>
            <a:pPr>
              <a:buFont typeface="Wingdings 2" panose="05020102010507070707" pitchFamily="18" charset="2"/>
              <a:buNone/>
            </a:pPr>
            <a:r>
              <a:rPr lang="en-US" altLang="en-US" sz="1600">
                <a:ea typeface="ＭＳ Ｐゴシック" panose="020B0600070205080204" pitchFamily="34" charset="-128"/>
              </a:rPr>
              <a:t>a)psoriasis</a:t>
            </a:r>
          </a:p>
          <a:p>
            <a:pPr>
              <a:buFont typeface="Wingdings 2" panose="05020102010507070707" pitchFamily="18" charset="2"/>
              <a:buNone/>
            </a:pPr>
            <a:r>
              <a:rPr lang="en-US" altLang="en-US" sz="1600">
                <a:ea typeface="ＭＳ Ｐゴシック" panose="020B0600070205080204" pitchFamily="34" charset="-128"/>
              </a:rPr>
              <a:t>b)Atopic dermatitis</a:t>
            </a:r>
          </a:p>
          <a:p>
            <a:pPr>
              <a:buFont typeface="Wingdings 2" panose="05020102010507070707" pitchFamily="18" charset="2"/>
              <a:buNone/>
            </a:pPr>
            <a:r>
              <a:rPr lang="en-US" altLang="en-US" sz="1600">
                <a:ea typeface="ＭＳ Ｐゴシック" panose="020B0600070205080204" pitchFamily="34" charset="-128"/>
              </a:rPr>
              <a:t>c)Seborrheic dermatitis</a:t>
            </a:r>
          </a:p>
          <a:p>
            <a:pPr>
              <a:buFont typeface="Wingdings 2" panose="05020102010507070707" pitchFamily="18" charset="2"/>
              <a:buNone/>
            </a:pPr>
            <a:r>
              <a:rPr lang="en-US" altLang="en-US" sz="1600">
                <a:ea typeface="ＭＳ Ｐゴシック" panose="020B0600070205080204" pitchFamily="34" charset="-128"/>
              </a:rPr>
              <a:t>d)All of the above</a:t>
            </a:r>
          </a:p>
          <a:p>
            <a:pPr>
              <a:buFont typeface="Wingdings 2" panose="05020102010507070707" pitchFamily="18" charset="2"/>
              <a:buNone/>
            </a:pPr>
            <a:endParaRPr lang="en-US" altLang="en-US" sz="1600">
              <a:ea typeface="ＭＳ Ｐゴシック" panose="020B0600070205080204" pitchFamily="34" charset="-128"/>
            </a:endParaRPr>
          </a:p>
        </p:txBody>
      </p:sp>
    </p:spTree>
    <p:extLst>
      <p:ext uri="{BB962C8B-B14F-4D97-AF65-F5344CB8AC3E}">
        <p14:creationId xmlns:p14="http://schemas.microsoft.com/office/powerpoint/2010/main" val="37844055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105400" y="2514600"/>
            <a:ext cx="2743200" cy="1143000"/>
          </a:xfrm>
        </p:spPr>
        <p:txBody>
          <a:bodyPr/>
          <a:lstStyle/>
          <a:p>
            <a:pPr eaLnBrk="1" hangingPunct="1">
              <a:defRPr/>
            </a:pPr>
            <a:r>
              <a:rPr lang="en-US" smtClean="0">
                <a:solidFill>
                  <a:srgbClr val="FF0000"/>
                </a:solidFill>
                <a:effectLst>
                  <a:outerShdw blurRad="38100" dist="38100" dir="2700000" algn="tl">
                    <a:srgbClr val="C0C0C0"/>
                  </a:outerShdw>
                </a:effectLst>
              </a:rPr>
              <a:t>Thank you</a:t>
            </a:r>
          </a:p>
        </p:txBody>
      </p:sp>
    </p:spTree>
    <p:extLst>
      <p:ext uri="{BB962C8B-B14F-4D97-AF65-F5344CB8AC3E}">
        <p14:creationId xmlns:p14="http://schemas.microsoft.com/office/powerpoint/2010/main" val="3151967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56323" name="Content Placeholder 2"/>
          <p:cNvSpPr>
            <a:spLocks noGrp="1"/>
          </p:cNvSpPr>
          <p:nvPr>
            <p:ph idx="1"/>
          </p:nvPr>
        </p:nvSpPr>
        <p:spPr>
          <a:xfrm>
            <a:off x="2895601" y="990600"/>
            <a:ext cx="7497763"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Diagnosis </a:t>
            </a:r>
          </a:p>
          <a:p>
            <a:pPr marL="236538" indent="-236538">
              <a:buClr>
                <a:srgbClr val="3E5D78"/>
              </a:buClr>
            </a:pPr>
            <a:r>
              <a:rPr lang="en-US" altLang="en-US" sz="2600">
                <a:ea typeface="ＭＳ Ｐゴシック" panose="020B0600070205080204" pitchFamily="34" charset="-128"/>
              </a:rPr>
              <a:t>It cannot be precisely defined as it does not have specific skin changes, histologic features or diagnostic laboratory test</a:t>
            </a:r>
          </a:p>
          <a:p>
            <a:pPr marL="236538" indent="-236538">
              <a:buClr>
                <a:srgbClr val="3E5D78"/>
              </a:buClr>
            </a:pPr>
            <a:r>
              <a:rPr lang="en-US" altLang="en-US" sz="2600">
                <a:ea typeface="ＭＳ Ｐゴシック" panose="020B0600070205080204" pitchFamily="34" charset="-128"/>
              </a:rPr>
              <a:t> The diagnosis is usually arrived on the basis of clinical findings, comprising  three or more major criteria and three or more minor criteria</a:t>
            </a:r>
          </a:p>
        </p:txBody>
      </p:sp>
    </p:spTree>
    <p:extLst>
      <p:ext uri="{BB962C8B-B14F-4D97-AF65-F5344CB8AC3E}">
        <p14:creationId xmlns:p14="http://schemas.microsoft.com/office/powerpoint/2010/main" val="3454453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57347" name="Content Placeholder 2"/>
          <p:cNvSpPr>
            <a:spLocks noGrp="1"/>
          </p:cNvSpPr>
          <p:nvPr>
            <p:ph idx="1"/>
          </p:nvPr>
        </p:nvSpPr>
        <p:spPr>
          <a:xfrm>
            <a:off x="2895601" y="990600"/>
            <a:ext cx="7497763"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Diagnostic criteria: Major features </a:t>
            </a:r>
          </a:p>
          <a:p>
            <a:pPr marL="236538" indent="-236538">
              <a:buClr>
                <a:srgbClr val="3E5D78"/>
              </a:buClr>
            </a:pPr>
            <a:r>
              <a:rPr lang="en-US" altLang="en-US" sz="2600">
                <a:ea typeface="ＭＳ Ｐゴシック" panose="020B0600070205080204" pitchFamily="34" charset="-128"/>
              </a:rPr>
              <a:t>Pruritus</a:t>
            </a:r>
          </a:p>
          <a:p>
            <a:pPr marL="236538" indent="-236538">
              <a:buClr>
                <a:srgbClr val="3E5D78"/>
              </a:buClr>
            </a:pPr>
            <a:r>
              <a:rPr lang="en-US" altLang="en-US" sz="2600">
                <a:ea typeface="ＭＳ Ｐゴシック" panose="020B0600070205080204" pitchFamily="34" charset="-128"/>
              </a:rPr>
              <a:t>Typical morphology and distribution</a:t>
            </a:r>
          </a:p>
          <a:p>
            <a:pPr marL="236538" indent="-236538">
              <a:buClr>
                <a:srgbClr val="3E5D78"/>
              </a:buClr>
            </a:pPr>
            <a:r>
              <a:rPr lang="en-US" altLang="en-US" sz="2600">
                <a:ea typeface="ＭＳ Ｐゴシック" panose="020B0600070205080204" pitchFamily="34" charset="-128"/>
              </a:rPr>
              <a:t>Facial and extensor involvement in infants and children</a:t>
            </a:r>
          </a:p>
          <a:p>
            <a:pPr marL="236538" indent="-236538">
              <a:buClr>
                <a:srgbClr val="3E5D78"/>
              </a:buClr>
            </a:pPr>
            <a:r>
              <a:rPr lang="en-US" altLang="en-US" sz="2600">
                <a:ea typeface="ＭＳ Ｐゴシック" panose="020B0600070205080204" pitchFamily="34" charset="-128"/>
              </a:rPr>
              <a:t>Flexural lichenification in adults</a:t>
            </a:r>
          </a:p>
          <a:p>
            <a:pPr marL="236538" indent="-236538">
              <a:buClr>
                <a:srgbClr val="3E5D78"/>
              </a:buClr>
            </a:pPr>
            <a:r>
              <a:rPr lang="en-US" altLang="en-US" sz="2600">
                <a:ea typeface="ＭＳ Ｐゴシック" panose="020B0600070205080204" pitchFamily="34" charset="-128"/>
              </a:rPr>
              <a:t>Chronic or relapsing dermatitis</a:t>
            </a:r>
          </a:p>
          <a:p>
            <a:pPr marL="236538" indent="-236538">
              <a:buClr>
                <a:srgbClr val="3E5D78"/>
              </a:buClr>
            </a:pPr>
            <a:r>
              <a:rPr lang="en-US" altLang="en-US" sz="2600">
                <a:ea typeface="ＭＳ Ｐゴシック" panose="020B0600070205080204" pitchFamily="34" charset="-128"/>
              </a:rPr>
              <a:t>Personal or family history of atopy (atopic     dermatitis;  asthma;  allergic rhinitis)</a:t>
            </a:r>
          </a:p>
        </p:txBody>
      </p:sp>
    </p:spTree>
    <p:extLst>
      <p:ext uri="{BB962C8B-B14F-4D97-AF65-F5344CB8AC3E}">
        <p14:creationId xmlns:p14="http://schemas.microsoft.com/office/powerpoint/2010/main" val="826346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58371" name="Content Placeholder 2"/>
          <p:cNvSpPr>
            <a:spLocks noGrp="1"/>
          </p:cNvSpPr>
          <p:nvPr>
            <p:ph idx="1"/>
          </p:nvPr>
        </p:nvSpPr>
        <p:spPr>
          <a:xfrm>
            <a:off x="2895600" y="990600"/>
            <a:ext cx="77724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Diagnostic criteria: Minor features </a:t>
            </a:r>
          </a:p>
          <a:p>
            <a:pPr marL="236538" indent="-236538">
              <a:buClr>
                <a:srgbClr val="3E5D78"/>
              </a:buClr>
            </a:pPr>
            <a:r>
              <a:rPr lang="en-US" altLang="en-US" sz="2600">
                <a:ea typeface="ＭＳ Ｐゴシック" panose="020B0600070205080204" pitchFamily="34" charset="-128"/>
              </a:rPr>
              <a:t>Xerosis</a:t>
            </a:r>
          </a:p>
          <a:p>
            <a:pPr marL="236538" indent="-236538">
              <a:buClr>
                <a:srgbClr val="3E5D78"/>
              </a:buClr>
            </a:pPr>
            <a:r>
              <a:rPr lang="en-US" altLang="en-US" sz="2600">
                <a:ea typeface="ＭＳ Ｐゴシック" panose="020B0600070205080204" pitchFamily="34" charset="-128"/>
              </a:rPr>
              <a:t>Cutaneous infections</a:t>
            </a:r>
          </a:p>
          <a:p>
            <a:pPr marL="236538" indent="-236538">
              <a:buClr>
                <a:srgbClr val="3E5D78"/>
              </a:buClr>
            </a:pPr>
            <a:r>
              <a:rPr lang="en-US" altLang="en-US" sz="2600">
                <a:ea typeface="ＭＳ Ｐゴシック" panose="020B0600070205080204" pitchFamily="34" charset="-128"/>
              </a:rPr>
              <a:t>Non-specific dermatitis of the hands or feet</a:t>
            </a:r>
          </a:p>
          <a:p>
            <a:pPr marL="236538" indent="-236538">
              <a:buClr>
                <a:srgbClr val="3E5D78"/>
              </a:buClr>
            </a:pPr>
            <a:r>
              <a:rPr lang="en-US" altLang="en-US" sz="2600">
                <a:ea typeface="ＭＳ Ｐゴシック" panose="020B0600070205080204" pitchFamily="34" charset="-128"/>
              </a:rPr>
              <a:t>Ichthyosis; palmar hyperlinearity; keratosis pilaris</a:t>
            </a:r>
          </a:p>
          <a:p>
            <a:pPr marL="236538" indent="-236538">
              <a:buClr>
                <a:srgbClr val="3E5D78"/>
              </a:buClr>
            </a:pPr>
            <a:r>
              <a:rPr lang="en-US" altLang="en-US" sz="2600">
                <a:ea typeface="ＭＳ Ｐゴシック" panose="020B0600070205080204" pitchFamily="34" charset="-128"/>
              </a:rPr>
              <a:t>Pityriasis alba</a:t>
            </a:r>
          </a:p>
          <a:p>
            <a:pPr marL="236538" indent="-236538">
              <a:buClr>
                <a:srgbClr val="3E5D78"/>
              </a:buClr>
            </a:pPr>
            <a:r>
              <a:rPr lang="en-US" altLang="en-US" sz="2600">
                <a:ea typeface="ＭＳ Ｐゴシック" panose="020B0600070205080204" pitchFamily="34" charset="-128"/>
              </a:rPr>
              <a:t>Nipple eczema</a:t>
            </a:r>
          </a:p>
          <a:p>
            <a:pPr marL="236538" indent="-236538">
              <a:buClr>
                <a:srgbClr val="3E5D78"/>
              </a:buClr>
            </a:pPr>
            <a:r>
              <a:rPr lang="en-US" altLang="en-US" sz="2600">
                <a:ea typeface="ＭＳ Ｐゴシック" panose="020B0600070205080204" pitchFamily="34" charset="-128"/>
              </a:rPr>
              <a:t>White dermographism and delayed blanch response</a:t>
            </a:r>
          </a:p>
          <a:p>
            <a:pPr marL="236538" indent="-236538">
              <a:buClr>
                <a:srgbClr val="3E5D78"/>
              </a:buClr>
            </a:pPr>
            <a:r>
              <a:rPr lang="en-US" altLang="en-US" sz="2600">
                <a:ea typeface="ＭＳ Ｐゴシック" panose="020B0600070205080204" pitchFamily="34" charset="-128"/>
              </a:rPr>
              <a:t>Anterior subcapsular cataracts, keratoconus</a:t>
            </a:r>
          </a:p>
          <a:p>
            <a:pPr marL="236538" indent="-236538" algn="r">
              <a:buClr>
                <a:srgbClr val="3E5D78"/>
              </a:buClr>
              <a:buNone/>
            </a:pPr>
            <a:endParaRPr lang="en-US" altLang="en-US" sz="2600">
              <a:solidFill>
                <a:srgbClr val="FF0000"/>
              </a:solidFill>
              <a:ea typeface="ＭＳ Ｐゴシック" panose="020B0600070205080204" pitchFamily="34" charset="-128"/>
            </a:endParaRPr>
          </a:p>
          <a:p>
            <a:pPr marL="236538" indent="-236538" algn="r">
              <a:buClr>
                <a:srgbClr val="3E5D78"/>
              </a:buClr>
              <a:buNone/>
            </a:pPr>
            <a:r>
              <a:rPr lang="en-US" altLang="en-US" sz="2000">
                <a:solidFill>
                  <a:srgbClr val="FF0000"/>
                </a:solidFill>
                <a:ea typeface="ＭＳ Ｐゴシック" panose="020B0600070205080204" pitchFamily="34" charset="-128"/>
              </a:rPr>
              <a:t>Contd…</a:t>
            </a:r>
          </a:p>
        </p:txBody>
      </p:sp>
    </p:spTree>
    <p:extLst>
      <p:ext uri="{BB962C8B-B14F-4D97-AF65-F5344CB8AC3E}">
        <p14:creationId xmlns:p14="http://schemas.microsoft.com/office/powerpoint/2010/main" val="535367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59395" name="Content Placeholder 2"/>
          <p:cNvSpPr>
            <a:spLocks noGrp="1"/>
          </p:cNvSpPr>
          <p:nvPr>
            <p:ph idx="1"/>
          </p:nvPr>
        </p:nvSpPr>
        <p:spPr>
          <a:xfrm>
            <a:off x="2895600" y="990600"/>
            <a:ext cx="77724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Diagnostic criteria: Minor features </a:t>
            </a:r>
          </a:p>
          <a:p>
            <a:pPr marL="236538" indent="-236538">
              <a:buClr>
                <a:srgbClr val="3E5D78"/>
              </a:buClr>
            </a:pPr>
            <a:r>
              <a:rPr lang="en-US" altLang="en-US" sz="2600">
                <a:ea typeface="ＭＳ Ｐゴシック" panose="020B0600070205080204" pitchFamily="34" charset="-128"/>
              </a:rPr>
              <a:t>Elevated serum IgE levels</a:t>
            </a:r>
          </a:p>
          <a:p>
            <a:pPr marL="236538" indent="-236538">
              <a:buClr>
                <a:srgbClr val="3E5D78"/>
              </a:buClr>
            </a:pPr>
            <a:r>
              <a:rPr lang="en-US" altLang="en-US" sz="2600">
                <a:ea typeface="ＭＳ Ｐゴシック" panose="020B0600070205080204" pitchFamily="34" charset="-128"/>
              </a:rPr>
              <a:t>Positive immediate (Type I) skin test reactivity</a:t>
            </a:r>
          </a:p>
          <a:p>
            <a:pPr marL="236538" indent="-236538">
              <a:buClr>
                <a:srgbClr val="3E5D78"/>
              </a:buClr>
            </a:pPr>
            <a:r>
              <a:rPr lang="en-US" altLang="en-US" sz="2600">
                <a:ea typeface="ＭＳ Ｐゴシック" panose="020B0600070205080204" pitchFamily="34" charset="-128"/>
              </a:rPr>
              <a:t>Early age of onset</a:t>
            </a:r>
          </a:p>
          <a:p>
            <a:pPr marL="236538" indent="-236538">
              <a:buClr>
                <a:srgbClr val="3E5D78"/>
              </a:buClr>
            </a:pPr>
            <a:r>
              <a:rPr lang="en-US" altLang="en-US" sz="2600">
                <a:ea typeface="ＭＳ Ｐゴシック" panose="020B0600070205080204" pitchFamily="34" charset="-128"/>
              </a:rPr>
              <a:t>Dennie-Morgan infraorbital folds, periorbital darkening</a:t>
            </a:r>
          </a:p>
          <a:p>
            <a:pPr marL="236538" indent="-236538">
              <a:buClr>
                <a:srgbClr val="3E5D78"/>
              </a:buClr>
            </a:pPr>
            <a:r>
              <a:rPr lang="en-US" altLang="en-US" sz="2600">
                <a:ea typeface="ＭＳ Ｐゴシック" panose="020B0600070205080204" pitchFamily="34" charset="-128"/>
              </a:rPr>
              <a:t>Facial erythema or pallor</a:t>
            </a:r>
          </a:p>
          <a:p>
            <a:pPr marL="236538" indent="-236538">
              <a:buClr>
                <a:srgbClr val="3E5D78"/>
              </a:buClr>
            </a:pPr>
            <a:r>
              <a:rPr lang="en-US" altLang="en-US" sz="2600">
                <a:ea typeface="ＭＳ Ｐゴシック" panose="020B0600070205080204" pitchFamily="34" charset="-128"/>
              </a:rPr>
              <a:t>Perifollicular accentuation</a:t>
            </a:r>
          </a:p>
          <a:p>
            <a:pPr marL="236538" indent="-236538">
              <a:buClr>
                <a:srgbClr val="3E5D78"/>
              </a:buClr>
            </a:pPr>
            <a:r>
              <a:rPr lang="en-US" altLang="en-US" sz="2600">
                <a:ea typeface="ＭＳ Ｐゴシック" panose="020B0600070205080204" pitchFamily="34" charset="-128"/>
              </a:rPr>
              <a:t>Course influenced by environmental and/or emotional factors</a:t>
            </a:r>
            <a:endParaRPr lang="en-US" altLang="en-US" sz="2600">
              <a:solidFill>
                <a:srgbClr val="FF0000"/>
              </a:solidFill>
              <a:ea typeface="ＭＳ Ｐゴシック" panose="020B0600070205080204" pitchFamily="34" charset="-128"/>
            </a:endParaRPr>
          </a:p>
        </p:txBody>
      </p:sp>
    </p:spTree>
    <p:extLst>
      <p:ext uri="{BB962C8B-B14F-4D97-AF65-F5344CB8AC3E}">
        <p14:creationId xmlns:p14="http://schemas.microsoft.com/office/powerpoint/2010/main" val="2710809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1"/>
            <a:ext cx="7772400" cy="639763"/>
          </a:xfrm>
        </p:spPr>
        <p:txBody>
          <a:bodyPr/>
          <a:lstStyle/>
          <a:p>
            <a:pPr eaLnBrk="1" hangingPunct="1">
              <a:defRPr/>
            </a:pPr>
            <a:r>
              <a:rPr lang="fr-FR" sz="3200">
                <a:solidFill>
                  <a:srgbClr val="FF0000"/>
                </a:solidFill>
                <a:effectLst>
                  <a:outerShdw blurRad="38100" dist="38100" dir="2700000" algn="tl">
                    <a:srgbClr val="C0C0C0"/>
                  </a:outerShdw>
                </a:effectLst>
              </a:rPr>
              <a:t>Atopic dermatitis </a:t>
            </a:r>
          </a:p>
        </p:txBody>
      </p:sp>
      <p:sp>
        <p:nvSpPr>
          <p:cNvPr id="60419" name="Content Placeholder 2"/>
          <p:cNvSpPr>
            <a:spLocks noGrp="1"/>
          </p:cNvSpPr>
          <p:nvPr>
            <p:ph idx="1"/>
          </p:nvPr>
        </p:nvSpPr>
        <p:spPr>
          <a:xfrm>
            <a:off x="2895600" y="990600"/>
            <a:ext cx="77724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Clinical features</a:t>
            </a:r>
          </a:p>
          <a:p>
            <a:pPr marL="236538" indent="-236538">
              <a:buClr>
                <a:srgbClr val="3E5D78"/>
              </a:buClr>
            </a:pPr>
            <a:r>
              <a:rPr lang="en-US" altLang="en-US" sz="2600">
                <a:ea typeface="ＭＳ Ｐゴシック" panose="020B0600070205080204" pitchFamily="34" charset="-128"/>
              </a:rPr>
              <a:t>Age of onset typically during infancy (2 to 6 months); but may start at any age. </a:t>
            </a:r>
          </a:p>
          <a:p>
            <a:pPr marL="236538" indent="-236538">
              <a:buClr>
                <a:srgbClr val="3E5D78"/>
              </a:buClr>
            </a:pPr>
            <a:r>
              <a:rPr lang="en-US" altLang="en-US" sz="2600">
                <a:ea typeface="ＭＳ Ｐゴシック" panose="020B0600070205080204" pitchFamily="34" charset="-128"/>
              </a:rPr>
              <a:t>Clinical features vary at different phases of life;        and comprise:</a:t>
            </a:r>
          </a:p>
          <a:p>
            <a:pPr marL="509588" lvl="1">
              <a:buClr>
                <a:srgbClr val="3E5D78"/>
              </a:buClr>
            </a:pPr>
            <a:r>
              <a:rPr lang="en-US" altLang="en-US" sz="2600">
                <a:ea typeface="ＭＳ Ｐゴシック" panose="020B0600070205080204" pitchFamily="34" charset="-128"/>
              </a:rPr>
              <a:t>Itching</a:t>
            </a:r>
          </a:p>
          <a:p>
            <a:pPr marL="509588" lvl="1">
              <a:buClr>
                <a:srgbClr val="3E5D78"/>
              </a:buClr>
            </a:pPr>
            <a:r>
              <a:rPr lang="en-US" altLang="en-US" sz="2600">
                <a:ea typeface="ＭＳ Ｐゴシック" panose="020B0600070205080204" pitchFamily="34" charset="-128"/>
              </a:rPr>
              <a:t>Macular erythema, papules or papulo-vesicles</a:t>
            </a:r>
          </a:p>
          <a:p>
            <a:pPr marL="509588" lvl="1">
              <a:buClr>
                <a:srgbClr val="3E5D78"/>
              </a:buClr>
            </a:pPr>
            <a:r>
              <a:rPr lang="en-US" altLang="en-US" sz="2600">
                <a:ea typeface="ＭＳ Ｐゴシック" panose="020B0600070205080204" pitchFamily="34" charset="-128"/>
              </a:rPr>
              <a:t>Eczematous areas with crusting</a:t>
            </a:r>
          </a:p>
          <a:p>
            <a:pPr marL="509588" lvl="1">
              <a:buClr>
                <a:srgbClr val="3E5D78"/>
              </a:buClr>
            </a:pPr>
            <a:r>
              <a:rPr lang="en-US" altLang="en-US" sz="2600">
                <a:ea typeface="ＭＳ Ｐゴシック" panose="020B0600070205080204" pitchFamily="34" charset="-128"/>
              </a:rPr>
              <a:t>Lichenification and excoriation</a:t>
            </a:r>
          </a:p>
          <a:p>
            <a:pPr marL="509588" lvl="1">
              <a:buClr>
                <a:srgbClr val="3E5D78"/>
              </a:buClr>
            </a:pPr>
            <a:r>
              <a:rPr lang="en-US" altLang="en-US" sz="2600">
                <a:ea typeface="ＭＳ Ｐゴシック" panose="020B0600070205080204" pitchFamily="34" charset="-128"/>
              </a:rPr>
              <a:t>Dryness of the skin</a:t>
            </a:r>
          </a:p>
          <a:p>
            <a:pPr marL="509588" lvl="1">
              <a:buClr>
                <a:srgbClr val="3E5D78"/>
              </a:buClr>
            </a:pPr>
            <a:r>
              <a:rPr lang="en-US" altLang="en-US" sz="2600">
                <a:ea typeface="ＭＳ Ｐゴシック" panose="020B0600070205080204" pitchFamily="34" charset="-128"/>
              </a:rPr>
              <a:t>Cutaneous reactivity</a:t>
            </a:r>
          </a:p>
          <a:p>
            <a:pPr marL="509588" lvl="1">
              <a:buClr>
                <a:srgbClr val="3E5D78"/>
              </a:buClr>
            </a:pPr>
            <a:r>
              <a:rPr lang="en-US" altLang="en-US" sz="2600">
                <a:ea typeface="ＭＳ Ｐゴシック" panose="020B0600070205080204" pitchFamily="34" charset="-128"/>
              </a:rPr>
              <a:t>Secondary infection</a:t>
            </a:r>
            <a:endParaRPr lang="en-US" altLang="en-US" sz="2600">
              <a:solidFill>
                <a:srgbClr val="FF0000"/>
              </a:solidFill>
              <a:ea typeface="ＭＳ Ｐゴシック" panose="020B0600070205080204" pitchFamily="34" charset="-128"/>
            </a:endParaRPr>
          </a:p>
        </p:txBody>
      </p:sp>
    </p:spTree>
    <p:extLst>
      <p:ext uri="{BB962C8B-B14F-4D97-AF65-F5344CB8AC3E}">
        <p14:creationId xmlns:p14="http://schemas.microsoft.com/office/powerpoint/2010/main" val="3391990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2546</Words>
  <Application>Microsoft Office PowerPoint</Application>
  <PresentationFormat>Widescreen</PresentationFormat>
  <Paragraphs>338</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ＭＳ Ｐゴシック</vt:lpstr>
      <vt:lpstr>Arial</vt:lpstr>
      <vt:lpstr>Calibri</vt:lpstr>
      <vt:lpstr>Calibri Light</vt:lpstr>
      <vt:lpstr>Cambria</vt:lpstr>
      <vt:lpstr>Wingdings 2</vt:lpstr>
      <vt:lpstr>Office Theme</vt:lpstr>
      <vt:lpstr>PowerPoint Presentation</vt:lpstr>
      <vt:lpstr>Hand eczema</vt:lpstr>
      <vt:lpstr>Atopic dermatitis </vt:lpstr>
      <vt:lpstr>Atopic Triad</vt:lpstr>
      <vt:lpstr>Atopic dermatitis </vt:lpstr>
      <vt:lpstr>Atopic dermatitis </vt:lpstr>
      <vt:lpstr>Atopic dermatitis </vt:lpstr>
      <vt:lpstr>Atopic dermatitis </vt:lpstr>
      <vt:lpstr>Atopic dermatitis </vt:lpstr>
      <vt:lpstr>Atopic dermatitis </vt:lpstr>
      <vt:lpstr>Atopic dermatitis </vt:lpstr>
      <vt:lpstr>Atopic dermatitis </vt:lpstr>
      <vt:lpstr>Atopic dermatitis </vt:lpstr>
      <vt:lpstr>Atopic dermatitis </vt:lpstr>
      <vt:lpstr>Management of Atopic dermatitis </vt:lpstr>
      <vt:lpstr>Management of Atopic dermatitis </vt:lpstr>
      <vt:lpstr>Management of Atopic dermatitis </vt:lpstr>
      <vt:lpstr>Management of Atopic dermatitis </vt:lpstr>
      <vt:lpstr>Pityriasis alba</vt:lpstr>
      <vt:lpstr>Pityriasis alba</vt:lpstr>
      <vt:lpstr>Seborrhoeic dermatitis</vt:lpstr>
      <vt:lpstr>Aetiology</vt:lpstr>
      <vt:lpstr>Clinical features (Infants)</vt:lpstr>
      <vt:lpstr>Clinical features (Adults)</vt:lpstr>
      <vt:lpstr>Seborrhoeic dermatitis Aims of Management</vt:lpstr>
      <vt:lpstr>Seborrhoeic dermatitis  </vt:lpstr>
      <vt:lpstr>Asteatotic eczema (Eczema craquele)</vt:lpstr>
      <vt:lpstr>Asteatotic eczema</vt:lpstr>
      <vt:lpstr>Discoid eczema (Nummular eczema)</vt:lpstr>
      <vt:lpstr>Discoid eczema</vt:lpstr>
      <vt:lpstr>Gravitational eczema  (Venous eczema; Stasis dermatitis)</vt:lpstr>
      <vt:lpstr>Gravitational eczema </vt:lpstr>
      <vt:lpstr>Gravitational eczema </vt:lpstr>
      <vt:lpstr>Lichen simplex chronicus (Circumscribed neurodermatitis) </vt:lpstr>
      <vt:lpstr>Prurigo nodularis</vt:lpstr>
      <vt:lpstr>Lichen simplex chronicus / Prurigo nodularis</vt:lpstr>
      <vt:lpstr>Diagnosis of eczema</vt:lpstr>
      <vt:lpstr>Diagnosis of eczema</vt:lpstr>
      <vt:lpstr>Principles of management </vt:lpstr>
      <vt:lpstr>Management </vt:lpstr>
      <vt:lpstr>Management </vt:lpstr>
      <vt:lpstr>Management </vt:lpstr>
      <vt:lpstr> </vt:lpstr>
      <vt:lpstr> </vt:lpstr>
      <vt:lpstr>Multiple choice questions </vt:lpstr>
      <vt:lpstr>PowerPoint Presentation</vt:lpstr>
      <vt:lpstr>Thank you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vinaykumar biyani</dc:creator>
  <cp:lastModifiedBy>vinaykumar biyani</cp:lastModifiedBy>
  <cp:revision>1</cp:revision>
  <dcterms:created xsi:type="dcterms:W3CDTF">2020-08-17T05:03:46Z</dcterms:created>
  <dcterms:modified xsi:type="dcterms:W3CDTF">2020-08-17T05:07:56Z</dcterms:modified>
</cp:coreProperties>
</file>