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09"/>
  </p:notesMasterIdLst>
  <p:sldIdLst>
    <p:sldId id="256" r:id="rId2"/>
    <p:sldId id="257" r:id="rId3"/>
    <p:sldId id="361" r:id="rId4"/>
    <p:sldId id="409" r:id="rId5"/>
    <p:sldId id="381" r:id="rId6"/>
    <p:sldId id="396" r:id="rId7"/>
    <p:sldId id="388" r:id="rId8"/>
    <p:sldId id="410" r:id="rId9"/>
    <p:sldId id="383" r:id="rId10"/>
    <p:sldId id="397" r:id="rId11"/>
    <p:sldId id="398" r:id="rId12"/>
    <p:sldId id="262" r:id="rId13"/>
    <p:sldId id="263" r:id="rId14"/>
    <p:sldId id="399" r:id="rId15"/>
    <p:sldId id="389" r:id="rId16"/>
    <p:sldId id="400" r:id="rId17"/>
    <p:sldId id="266" r:id="rId18"/>
    <p:sldId id="267" r:id="rId19"/>
    <p:sldId id="401" r:id="rId20"/>
    <p:sldId id="402" r:id="rId21"/>
    <p:sldId id="407" r:id="rId22"/>
    <p:sldId id="403" r:id="rId23"/>
    <p:sldId id="404" r:id="rId24"/>
    <p:sldId id="351" r:id="rId25"/>
    <p:sldId id="405" r:id="rId26"/>
    <p:sldId id="406" r:id="rId27"/>
    <p:sldId id="271" r:id="rId28"/>
    <p:sldId id="272" r:id="rId29"/>
    <p:sldId id="343" r:id="rId30"/>
    <p:sldId id="341" r:id="rId31"/>
    <p:sldId id="342" r:id="rId32"/>
    <p:sldId id="391" r:id="rId33"/>
    <p:sldId id="385" r:id="rId34"/>
    <p:sldId id="390" r:id="rId35"/>
    <p:sldId id="275" r:id="rId36"/>
    <p:sldId id="276" r:id="rId37"/>
    <p:sldId id="277" r:id="rId38"/>
    <p:sldId id="278" r:id="rId39"/>
    <p:sldId id="344" r:id="rId40"/>
    <p:sldId id="370" r:id="rId41"/>
    <p:sldId id="345" r:id="rId42"/>
    <p:sldId id="280" r:id="rId43"/>
    <p:sldId id="281" r:id="rId44"/>
    <p:sldId id="282" r:id="rId45"/>
    <p:sldId id="386" r:id="rId46"/>
    <p:sldId id="346" r:id="rId47"/>
    <p:sldId id="284" r:id="rId48"/>
    <p:sldId id="285" r:id="rId49"/>
    <p:sldId id="286" r:id="rId50"/>
    <p:sldId id="287" r:id="rId51"/>
    <p:sldId id="288" r:id="rId52"/>
    <p:sldId id="411" r:id="rId53"/>
    <p:sldId id="289" r:id="rId54"/>
    <p:sldId id="392" r:id="rId55"/>
    <p:sldId id="387" r:id="rId56"/>
    <p:sldId id="292" r:id="rId57"/>
    <p:sldId id="293" r:id="rId58"/>
    <p:sldId id="294" r:id="rId59"/>
    <p:sldId id="348" r:id="rId60"/>
    <p:sldId id="347" r:id="rId61"/>
    <p:sldId id="413" r:id="rId62"/>
    <p:sldId id="416" r:id="rId63"/>
    <p:sldId id="414" r:id="rId64"/>
    <p:sldId id="415" r:id="rId65"/>
    <p:sldId id="373" r:id="rId66"/>
    <p:sldId id="298" r:id="rId67"/>
    <p:sldId id="301" r:id="rId68"/>
    <p:sldId id="302" r:id="rId69"/>
    <p:sldId id="393" r:id="rId70"/>
    <p:sldId id="394" r:id="rId71"/>
    <p:sldId id="303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53" r:id="rId80"/>
    <p:sldId id="319" r:id="rId81"/>
    <p:sldId id="320" r:id="rId82"/>
    <p:sldId id="321" r:id="rId83"/>
    <p:sldId id="322" r:id="rId84"/>
    <p:sldId id="355" r:id="rId85"/>
    <p:sldId id="323" r:id="rId86"/>
    <p:sldId id="324" r:id="rId87"/>
    <p:sldId id="395" r:id="rId88"/>
    <p:sldId id="325" r:id="rId89"/>
    <p:sldId id="354" r:id="rId90"/>
    <p:sldId id="326" r:id="rId91"/>
    <p:sldId id="356" r:id="rId92"/>
    <p:sldId id="366" r:id="rId93"/>
    <p:sldId id="367" r:id="rId94"/>
    <p:sldId id="368" r:id="rId95"/>
    <p:sldId id="327" r:id="rId96"/>
    <p:sldId id="328" r:id="rId97"/>
    <p:sldId id="358" r:id="rId98"/>
    <p:sldId id="412" r:id="rId99"/>
    <p:sldId id="382" r:id="rId100"/>
    <p:sldId id="333" r:id="rId101"/>
    <p:sldId id="335" r:id="rId102"/>
    <p:sldId id="336" r:id="rId103"/>
    <p:sldId id="337" r:id="rId104"/>
    <p:sldId id="338" r:id="rId105"/>
    <p:sldId id="339" r:id="rId106"/>
    <p:sldId id="340" r:id="rId107"/>
    <p:sldId id="372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0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2A6EC-3F8B-4DE3-944D-E4725F1B58FC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1B83A-FEA8-4B55-8012-6B879F2E4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35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1B83A-FEA8-4B55-8012-6B879F2E46EC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89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1B83A-FEA8-4B55-8012-6B879F2E46EC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524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1B83A-FEA8-4B55-8012-6B879F2E46EC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02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1B83A-FEA8-4B55-8012-6B879F2E46EC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65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1B83A-FEA8-4B55-8012-6B879F2E46EC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01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7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0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2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3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5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9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7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9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0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4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6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512A-8869-4F28-B097-47E29A911F6E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C4CE-C377-4CFA-ACFD-B940BF79E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7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484368" cy="1152128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Epidermal </a:t>
            </a:r>
            <a:r>
              <a:rPr lang="en-GB" dirty="0" err="1" smtClean="0">
                <a:solidFill>
                  <a:srgbClr val="FF0000"/>
                </a:solidFill>
              </a:rPr>
              <a:t>naevi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661248"/>
          </a:xfrm>
        </p:spPr>
        <p:txBody>
          <a:bodyPr>
            <a:normAutofit/>
          </a:bodyPr>
          <a:lstStyle/>
          <a:p>
            <a:r>
              <a:rPr lang="en-I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Apocrine </a:t>
            </a:r>
            <a:r>
              <a:rPr lang="en-IN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endParaRPr lang="en-IN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True apocrine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Syringocystadenoma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papilliferum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endParaRPr lang="en-IN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True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angiomatous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Porokeratotic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ostial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and dermal duct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Becker’s </a:t>
            </a:r>
            <a:r>
              <a:rPr lang="en-IN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endParaRPr lang="en-IN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Inflammatory epidermal </a:t>
            </a:r>
            <a:r>
              <a:rPr lang="en-IN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endParaRPr lang="en-IN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CHILD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ILVEN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Diagnosis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pidermal nevus syndrome  overlaps with other syndromes characterised by VEN such as  Proteus syndrome, nevus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comedonicus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syndrome &amp;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phakomatosis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pigmentokerotica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CNS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lipomas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may lead to confusion with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encephalocraniocutaneous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lipomatosis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1008111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      </a:t>
            </a:r>
            <a:r>
              <a:rPr lang="en-GB" dirty="0" err="1" smtClean="0">
                <a:solidFill>
                  <a:srgbClr val="FF0000"/>
                </a:solidFill>
              </a:rPr>
              <a:t>Phakomatosis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pigmentokerotica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1376"/>
            <a:ext cx="7886700" cy="5616624"/>
          </a:xfrm>
        </p:spPr>
        <p:txBody>
          <a:bodyPr>
            <a:normAutofit/>
          </a:bodyPr>
          <a:lstStyle/>
          <a:p>
            <a:r>
              <a:rPr lang="en-GB" sz="2800" dirty="0"/>
              <a:t>S</a:t>
            </a:r>
            <a:r>
              <a:rPr lang="en-GB" sz="2800" dirty="0" smtClean="0"/>
              <a:t>ebaceous nevus &amp; a contralateral </a:t>
            </a:r>
            <a:r>
              <a:rPr lang="en-GB" sz="2800" dirty="0" err="1" smtClean="0"/>
              <a:t>speckeled</a:t>
            </a:r>
            <a:r>
              <a:rPr lang="en-GB" sz="2800" dirty="0" smtClean="0"/>
              <a:t> </a:t>
            </a:r>
            <a:r>
              <a:rPr lang="en-GB" sz="2800" dirty="0" err="1" smtClean="0"/>
              <a:t>lentiginous</a:t>
            </a:r>
            <a:r>
              <a:rPr lang="en-GB" sz="2800" dirty="0" smtClean="0"/>
              <a:t> nevus of </a:t>
            </a:r>
            <a:r>
              <a:rPr lang="en-GB" sz="2800" dirty="0" err="1" smtClean="0"/>
              <a:t>papular</a:t>
            </a:r>
            <a:r>
              <a:rPr lang="en-GB" sz="2800" dirty="0" smtClean="0"/>
              <a:t> type, associated with skeletal or neurological abnormalities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err="1" smtClean="0"/>
              <a:t>Hemiatrophy</a:t>
            </a:r>
            <a:r>
              <a:rPr lang="en-GB" sz="2800" dirty="0" smtClean="0"/>
              <a:t> is a common  finding in all cases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err="1" smtClean="0"/>
              <a:t>Hyperpathia</a:t>
            </a:r>
            <a:r>
              <a:rPr lang="en-GB" sz="2800" dirty="0" smtClean="0"/>
              <a:t> ,</a:t>
            </a:r>
            <a:r>
              <a:rPr lang="en-GB" sz="2800" dirty="0" err="1" smtClean="0"/>
              <a:t>dysesthesia</a:t>
            </a:r>
            <a:r>
              <a:rPr lang="en-GB" sz="2800" dirty="0" smtClean="0"/>
              <a:t>, </a:t>
            </a:r>
            <a:r>
              <a:rPr lang="en-GB" sz="2800" dirty="0" err="1" smtClean="0"/>
              <a:t>hyperhydrosis,mental</a:t>
            </a:r>
            <a:r>
              <a:rPr lang="en-GB" sz="2800" dirty="0" smtClean="0"/>
              <a:t> deficiency, seizures,&amp; other neurological  defects may be present.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Concept of </a:t>
            </a:r>
            <a:r>
              <a:rPr lang="en-GB" sz="2800" dirty="0" err="1" smtClean="0"/>
              <a:t>melanocytic</a:t>
            </a:r>
            <a:r>
              <a:rPr lang="en-GB" sz="2800" dirty="0" smtClean="0"/>
              <a:t> epidermal twin spotting explains pathogenesis of this entity 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Phakometosis</a:t>
            </a:r>
            <a:r>
              <a:rPr lang="en-GB" dirty="0" smtClean="0"/>
              <a:t> </a:t>
            </a:r>
            <a:r>
              <a:rPr lang="en-GB" dirty="0" err="1" smtClean="0"/>
              <a:t>pigmentokerotica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use\Desktop\dob7023f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5040559" cy="374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Nevus </a:t>
            </a:r>
            <a:r>
              <a:rPr lang="en-GB" sz="4000" dirty="0" err="1" smtClean="0">
                <a:solidFill>
                  <a:srgbClr val="FF0000"/>
                </a:solidFill>
              </a:rPr>
              <a:t>comedonicus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syndrme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Ipsilateral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ocular ,skeletal or neurological syndromes 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Cataract  on affected side is diagnostic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Syndactyly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polydactyly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erebral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defects ,scoliosis 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ess frequently microcephaly can be noted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 Angora  hair nevus syndrome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Broad ,band- like orientation of linear epidermal nevus covered with smooth .long, white-pale hairs &amp; growing out from dilated follicular pores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Extracutaneous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feature include skeletal, neurological ,&amp; ocular defects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Type-2 segmental </a:t>
            </a:r>
            <a:r>
              <a:rPr lang="en-GB" dirty="0" err="1" smtClean="0">
                <a:solidFill>
                  <a:srgbClr val="FF0000"/>
                </a:solidFill>
              </a:rPr>
              <a:t>cowden</a:t>
            </a:r>
            <a:r>
              <a:rPr lang="en-GB" dirty="0" smtClean="0">
                <a:solidFill>
                  <a:srgbClr val="FF0000"/>
                </a:solidFill>
              </a:rPr>
              <a:t> disease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Associated with linear </a:t>
            </a:r>
            <a:r>
              <a:rPr lang="en-GB" sz="2800" dirty="0" err="1" smtClean="0"/>
              <a:t>cowden</a:t>
            </a:r>
            <a:r>
              <a:rPr lang="en-GB" sz="2800" dirty="0" smtClean="0"/>
              <a:t> nevus &amp; multisystem manifestations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/>
              <a:t> PTEN mutation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Nevus is </a:t>
            </a:r>
            <a:r>
              <a:rPr lang="en-GB" sz="2800" dirty="0" err="1" smtClean="0"/>
              <a:t>thick,soft</a:t>
            </a:r>
            <a:r>
              <a:rPr lang="en-GB" sz="2800" dirty="0" smtClean="0"/>
              <a:t>, &amp; </a:t>
            </a:r>
            <a:r>
              <a:rPr lang="en-GB" sz="2800" dirty="0" err="1" smtClean="0"/>
              <a:t>papillimatous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Connective tissue nevi &amp; vascular nevi.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Association: </a:t>
            </a:r>
            <a:r>
              <a:rPr lang="en-GB" sz="2800" dirty="0" err="1" smtClean="0"/>
              <a:t>hemihypertrophy</a:t>
            </a:r>
            <a:r>
              <a:rPr lang="en-GB" sz="2800" dirty="0" smtClean="0"/>
              <a:t> , asymmetrical limb growth ballooning of toes , macrocephaly , seizures , intestinal polyps  &amp; focal </a:t>
            </a:r>
            <a:r>
              <a:rPr lang="en-GB" sz="2800" dirty="0" err="1" smtClean="0"/>
              <a:t>glomerulosclerosis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Garcia –</a:t>
            </a:r>
            <a:r>
              <a:rPr lang="en-GB" dirty="0" err="1" smtClean="0">
                <a:solidFill>
                  <a:srgbClr val="FF0000"/>
                </a:solidFill>
              </a:rPr>
              <a:t>Hafner-Happle</a:t>
            </a:r>
            <a:r>
              <a:rPr lang="en-GB" dirty="0" smtClean="0">
                <a:solidFill>
                  <a:srgbClr val="FF0000"/>
                </a:solidFill>
              </a:rPr>
              <a:t> syndrome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Fibroblast growth factor receptor 3 epidermal nevus syndrome.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Nevus is a systematized non-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epidermolytic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soft , velvety epidermal nevus.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xtracutaneous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manifestations are cerebral with cortical atrophy, seizures &amp; MR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Caused by mosaic R 48C mutation of FGFR3 gene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Management-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 clinical assessment of all involved systems.</a:t>
            </a: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IQ &amp; DQ testing &amp; radiological  tests to be done 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28511" y="2636912"/>
            <a:ext cx="441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     you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i="1" dirty="0"/>
              <a:t>Other </a:t>
            </a:r>
            <a:r>
              <a:rPr lang="en-IN" sz="2400" b="1" i="1" dirty="0" err="1"/>
              <a:t>naevoid</a:t>
            </a:r>
            <a:r>
              <a:rPr lang="en-IN" sz="2400" b="1" i="1" dirty="0"/>
              <a:t> epidermal disorders</a:t>
            </a:r>
          </a:p>
          <a:p>
            <a:r>
              <a:rPr lang="en-IN" sz="2400" dirty="0"/>
              <a:t>• </a:t>
            </a:r>
            <a:r>
              <a:rPr lang="en-IN" sz="2400" dirty="0" err="1"/>
              <a:t>Naevoid</a:t>
            </a:r>
            <a:r>
              <a:rPr lang="en-IN" sz="2400" dirty="0"/>
              <a:t> psoriasis</a:t>
            </a:r>
          </a:p>
          <a:p>
            <a:r>
              <a:rPr lang="en-IN" sz="2400" dirty="0"/>
              <a:t>• Linear lichen </a:t>
            </a:r>
            <a:r>
              <a:rPr lang="en-IN" sz="2400" dirty="0" err="1"/>
              <a:t>planus</a:t>
            </a:r>
            <a:endParaRPr lang="en-IN" sz="2400" dirty="0"/>
          </a:p>
          <a:p>
            <a:r>
              <a:rPr lang="en-IN" sz="2400" dirty="0"/>
              <a:t>• </a:t>
            </a:r>
            <a:r>
              <a:rPr lang="en-IN" sz="2400" dirty="0" err="1"/>
              <a:t>Darier</a:t>
            </a:r>
            <a:r>
              <a:rPr lang="en-IN" sz="2400" dirty="0"/>
              <a:t>-like epidermal </a:t>
            </a:r>
            <a:r>
              <a:rPr lang="en-IN" sz="2400" dirty="0" err="1"/>
              <a:t>naevus</a:t>
            </a:r>
            <a:endParaRPr lang="en-IN" sz="2400" dirty="0"/>
          </a:p>
          <a:p>
            <a:r>
              <a:rPr lang="en-IN" sz="2400" dirty="0"/>
              <a:t>• Hailey–Hailey-like epidermal </a:t>
            </a:r>
            <a:r>
              <a:rPr lang="en-IN" sz="2400" dirty="0" err="1"/>
              <a:t>naevus</a:t>
            </a:r>
            <a:endParaRPr lang="en-IN" sz="2400" dirty="0"/>
          </a:p>
          <a:p>
            <a:r>
              <a:rPr lang="en-IN" sz="2400" dirty="0"/>
              <a:t>• Linear </a:t>
            </a:r>
            <a:r>
              <a:rPr lang="en-IN" sz="2400" dirty="0" err="1"/>
              <a:t>porokeratosis</a:t>
            </a:r>
            <a:endParaRPr lang="en-IN" sz="2400" dirty="0"/>
          </a:p>
          <a:p>
            <a:r>
              <a:rPr lang="en-IN" sz="2400" dirty="0"/>
              <a:t>• </a:t>
            </a:r>
            <a:r>
              <a:rPr lang="en-IN" sz="2400" dirty="0" err="1"/>
              <a:t>Atrophoderma</a:t>
            </a:r>
            <a:r>
              <a:rPr lang="en-IN" sz="2400" dirty="0"/>
              <a:t> of Moulin</a:t>
            </a:r>
          </a:p>
          <a:p>
            <a:r>
              <a:rPr lang="en-IN" sz="2400" dirty="0"/>
              <a:t>• ‘</a:t>
            </a:r>
            <a:r>
              <a:rPr lang="en-IN" sz="2400" dirty="0" err="1"/>
              <a:t>Blaschkitis</a:t>
            </a:r>
            <a:r>
              <a:rPr lang="en-IN" sz="2400" dirty="0" smtClean="0"/>
              <a:t>’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b="1" i="1" dirty="0"/>
              <a:t>Epidermal </a:t>
            </a:r>
            <a:r>
              <a:rPr lang="en-IN" sz="2400" b="1" i="1" dirty="0" err="1"/>
              <a:t>naevus</a:t>
            </a:r>
            <a:r>
              <a:rPr lang="en-IN" sz="2400" b="1" i="1" dirty="0"/>
              <a:t> syndrome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282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94421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sz="4000" dirty="0" smtClean="0">
                <a:solidFill>
                  <a:schemeClr val="accent4"/>
                </a:solidFill>
              </a:rPr>
              <a:t> </a:t>
            </a:r>
            <a:r>
              <a:rPr lang="en-GB" sz="4000" dirty="0" err="1"/>
              <a:t>Keratinocytic</a:t>
            </a:r>
            <a:r>
              <a:rPr lang="en-GB" sz="4000" dirty="0"/>
              <a:t> nevi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700" dirty="0">
                <a:solidFill>
                  <a:schemeClr val="accent4"/>
                </a:solidFill>
              </a:rPr>
              <a:t> </a:t>
            </a:r>
            <a:r>
              <a:rPr lang="en-GB" sz="2700" dirty="0" smtClean="0">
                <a:solidFill>
                  <a:schemeClr val="accent4"/>
                </a:solidFill>
              </a:rPr>
              <a:t>                    </a:t>
            </a:r>
            <a:r>
              <a:rPr lang="en-GB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Verrucous</a:t>
            </a:r>
            <a:r>
              <a:rPr lang="en-GB" sz="27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epidermal </a:t>
            </a:r>
            <a:r>
              <a:rPr lang="en-GB" sz="27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r>
              <a:rPr lang="en-GB" sz="27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GB" sz="2700" u="sng" dirty="0" smtClean="0">
                <a:solidFill>
                  <a:srgbClr val="FF0000"/>
                </a:solidFill>
              </a:rPr>
              <a:t/>
            </a:r>
            <a:br>
              <a:rPr lang="en-GB" sz="2700" u="sng" dirty="0" smtClean="0">
                <a:solidFill>
                  <a:srgbClr val="FF0000"/>
                </a:solidFill>
              </a:rPr>
            </a:br>
            <a:r>
              <a:rPr lang="en-GB" sz="2700" dirty="0" smtClean="0">
                <a:solidFill>
                  <a:srgbClr val="FF0000"/>
                </a:solidFill>
              </a:rPr>
              <a:t>         </a:t>
            </a:r>
            <a:r>
              <a:rPr lang="en-GB" sz="2700" dirty="0" err="1" smtClean="0">
                <a:solidFill>
                  <a:srgbClr val="FF0000"/>
                </a:solidFill>
              </a:rPr>
              <a:t>syn</a:t>
            </a:r>
            <a:r>
              <a:rPr lang="en-GB" sz="2700" dirty="0" smtClean="0">
                <a:solidFill>
                  <a:srgbClr val="FF0000"/>
                </a:solidFill>
              </a:rPr>
              <a:t>  </a:t>
            </a:r>
            <a:r>
              <a:rPr lang="en-IN" sz="27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r>
              <a:rPr lang="en-IN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7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verrucosus</a:t>
            </a:r>
            <a:r>
              <a:rPr lang="en-IN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N" sz="27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r>
              <a:rPr lang="en-IN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unius</a:t>
            </a:r>
            <a:r>
              <a:rPr lang="en-I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lateris</a:t>
            </a:r>
            <a:endParaRPr lang="en-GB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5" y="2060848"/>
            <a:ext cx="7418785" cy="38503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Congenital, non-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inflammatory,cutaneous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hamartomas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composed of keratinocytes.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Prevalence 0.1–0.5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M:F =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</a:p>
          <a:p>
            <a:pPr marL="0" indent="0">
              <a:buNone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Epidermolytic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/ Non-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Epidermolytic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types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            </a:t>
            </a:r>
            <a:r>
              <a:rPr lang="en-GB" dirty="0" err="1" smtClean="0">
                <a:solidFill>
                  <a:srgbClr val="FF0000"/>
                </a:solidFill>
              </a:rPr>
              <a:t>Epidermolytic</a:t>
            </a:r>
            <a:r>
              <a:rPr lang="en-GB" dirty="0" smtClean="0">
                <a:solidFill>
                  <a:srgbClr val="FF0000"/>
                </a:solidFill>
              </a:rPr>
              <a:t> VEN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78825" cy="4968552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Mutations on genes KRT1 /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KRT10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Associated with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BIE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Insignificant Malignant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No association with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extracutaneous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abnormalities as keratin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genes are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expressed only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epithelia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Sporadic. But a parent with VEN may have gonadal as well as  cutaneous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can have offspring with gen. BIE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Pathology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Hyperkeratosis,acanthosis,papillomatosis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epidermolytic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hyperkeratosis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Perinuclear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vacuolization of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keratinocytes.</a:t>
            </a: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Premature &amp; excessive formation of irregular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keratohyaline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granules,indistinct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borders&amp; hyperkeratosis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39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28800"/>
            <a:ext cx="4320480" cy="4392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337" y="1196752"/>
            <a:ext cx="366911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anose="020B0A04020102020204" pitchFamily="34" charset="0"/>
              </a:rPr>
              <a:t>             </a:t>
            </a:r>
            <a:r>
              <a:rPr lang="en-IN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Clinical </a:t>
            </a:r>
            <a:r>
              <a:rPr lang="en-IN" dirty="0">
                <a:solidFill>
                  <a:srgbClr val="FF0000"/>
                </a:solidFill>
                <a:latin typeface="Arial Black" panose="020B0A04020102020204" pitchFamily="34" charset="0"/>
              </a:rPr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62647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Single/multiple; site/size variable</a:t>
            </a:r>
          </a:p>
          <a:p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Slightly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pigmented brown velvety or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warty streaks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plaques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Hyperpigmented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and more warty with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Flexural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lesions </a:t>
            </a:r>
            <a:r>
              <a:rPr lang="en-IN" sz="2400" dirty="0">
                <a:latin typeface="Wingdings" panose="05000000000000000000" pitchFamily="2" charset="2"/>
              </a:rPr>
              <a:t>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macerated and foul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smelling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Rarely :- blisters at birth </a:t>
            </a:r>
            <a:r>
              <a:rPr lang="en-IN" sz="2400" dirty="0">
                <a:latin typeface="Wingdings" panose="05000000000000000000" pitchFamily="2" charset="2"/>
              </a:rPr>
              <a:t>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verrucous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Striate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palmoplantar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keratoderma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Ainhum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 a child with extensive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systematized VEN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Verrucous</a:t>
            </a:r>
            <a:r>
              <a:rPr lang="en-GB" dirty="0" smtClean="0"/>
              <a:t> epidermal nevus on neck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3562" y="2201069"/>
            <a:ext cx="5476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Diagnosis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60432" cy="4752528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at birth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Warty ; brown appearance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ersistent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 smtClean="0">
                <a:latin typeface="Calibri,Bold"/>
              </a:rPr>
              <a:t>         </a:t>
            </a:r>
            <a:r>
              <a:rPr lang="en-IN" sz="3200" b="1" dirty="0" smtClean="0">
                <a:solidFill>
                  <a:srgbClr val="FF0000"/>
                </a:solidFill>
                <a:latin typeface="Calibri,Bold"/>
              </a:rPr>
              <a:t>Non-</a:t>
            </a:r>
            <a:r>
              <a:rPr lang="en-IN" sz="3200" b="1" dirty="0" err="1" smtClean="0">
                <a:solidFill>
                  <a:srgbClr val="FF0000"/>
                </a:solidFill>
                <a:latin typeface="Calibri,Bold"/>
              </a:rPr>
              <a:t>Epidermolytic</a:t>
            </a:r>
            <a:r>
              <a:rPr lang="en-IN" sz="3200" b="1" dirty="0" smtClean="0">
                <a:solidFill>
                  <a:srgbClr val="FF0000"/>
                </a:solidFill>
                <a:latin typeface="Calibri,Bold"/>
              </a:rPr>
              <a:t> </a:t>
            </a:r>
            <a:r>
              <a:rPr lang="en-IN" sz="3200" b="1" dirty="0">
                <a:solidFill>
                  <a:srgbClr val="FF0000"/>
                </a:solidFill>
                <a:latin typeface="Calibri,Bold"/>
              </a:rPr>
              <a:t>VEN</a:t>
            </a:r>
            <a:br>
              <a:rPr lang="en-IN" sz="3200" b="1" dirty="0">
                <a:solidFill>
                  <a:srgbClr val="FF0000"/>
                </a:solidFill>
                <a:latin typeface="Calibri,Bold"/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latin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Mosaic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Chr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06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Trisomy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FGFR3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with PIC3CA and PTEN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Malignant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&gt; 40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extracutaneous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manifestations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65127"/>
            <a:ext cx="6192688" cy="1047650"/>
          </a:xfrm>
        </p:spPr>
        <p:txBody>
          <a:bodyPr/>
          <a:lstStyle/>
          <a:p>
            <a:r>
              <a:rPr lang="en-GB" dirty="0" smtClean="0"/>
              <a:t>                </a:t>
            </a:r>
            <a:r>
              <a:rPr lang="en-GB" dirty="0" err="1" smtClean="0">
                <a:solidFill>
                  <a:srgbClr val="FF0000"/>
                </a:solidFill>
              </a:rPr>
              <a:t>Naevus</a:t>
            </a:r>
            <a:r>
              <a:rPr lang="en-GB" dirty="0" smtClean="0">
                <a:solidFill>
                  <a:srgbClr val="FF0000"/>
                </a:solidFill>
              </a:rPr>
              <a:t> /nevus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9" y="1628800"/>
            <a:ext cx="7490792" cy="468052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Latin- birthmark/maternal impression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isible, circumscribed, long standing lesions of  the skin/neighbouring mucosa, reflecting genetic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Circumscribed ,non-neoplastic  skin/mucosal lesions usually present at/soon after birth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denotes presence of 2/more genetically different cell populations in an individual derived from a single zygote.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Clinical </a:t>
            </a:r>
            <a:r>
              <a:rPr lang="en-IN" sz="3200" dirty="0">
                <a:solidFill>
                  <a:srgbClr val="FF0000"/>
                </a:solidFill>
                <a:latin typeface="Arial Black" panose="020B0A04020102020204" pitchFamily="34" charset="0"/>
              </a:rPr>
              <a:t>Features</a:t>
            </a:r>
            <a:br>
              <a:rPr lang="en-IN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I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resent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at birth / childhood / 55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Crusted,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hyperkeratotic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plaques on the head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upper trunk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Birth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white macerated appearance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pink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/slightly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pigmented, velvety streaks or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plaques</a:t>
            </a:r>
            <a:r>
              <a:rPr lang="en-IN" sz="2400" dirty="0">
                <a:latin typeface="Wingdings" panose="05000000000000000000" pitchFamily="2" charset="2"/>
              </a:rPr>
              <a:t>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darken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and the surface becomes more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warty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Flexural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lesions </a:t>
            </a:r>
            <a:r>
              <a:rPr lang="en-IN" sz="2400" dirty="0">
                <a:latin typeface="Wingdings" panose="05000000000000000000" pitchFamily="2" charset="2"/>
              </a:rPr>
              <a:t>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macerated and foul smelling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472608" cy="4392488"/>
          </a:xfrm>
        </p:spPr>
      </p:pic>
    </p:spTree>
    <p:extLst>
      <p:ext uri="{BB962C8B-B14F-4D97-AF65-F5344CB8AC3E}">
        <p14:creationId xmlns:p14="http://schemas.microsoft.com/office/powerpoint/2010/main" val="36787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>
            <a:normAutofit lnSpcReduction="10000"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Nail fold </a:t>
            </a:r>
            <a:r>
              <a:rPr lang="en-IN" sz="2400" dirty="0">
                <a:latin typeface="Wingdings" panose="05000000000000000000" pitchFamily="2" charset="2"/>
              </a:rPr>
              <a:t>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Paronychia / ridging / splitting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discoloration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dystrophy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Wooly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-Hair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Megalopinna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Aplasia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Cutis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Epidermal Nevus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Proteus Syndrome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831626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latin typeface="Calibri" panose="020F0502020204030204" pitchFamily="34" charset="0"/>
              </a:rPr>
              <a:t>                                    HPE</a:t>
            </a:r>
            <a:r>
              <a:rPr lang="en-IN" sz="3600" dirty="0">
                <a:latin typeface="Calibri" panose="020F0502020204030204" pitchFamily="34" charset="0"/>
              </a:rPr>
              <a:t/>
            </a:r>
            <a:br>
              <a:rPr lang="en-IN" sz="3600" dirty="0">
                <a:latin typeface="Calibri" panose="020F0502020204030204" pitchFamily="34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184576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>
                <a:latin typeface="Arial" panose="020B0604020202020204" pitchFamily="34" charset="0"/>
              </a:rPr>
              <a:t> </a:t>
            </a:r>
            <a:r>
              <a:rPr lang="en-IN" sz="2400" dirty="0">
                <a:latin typeface="Calibri" panose="020F0502020204030204" pitchFamily="34" charset="0"/>
              </a:rPr>
              <a:t>Hyperkeratosis ; Columns of </a:t>
            </a:r>
            <a:r>
              <a:rPr lang="en-IN" sz="2400" dirty="0" err="1" smtClean="0">
                <a:latin typeface="Calibri" panose="020F0502020204030204" pitchFamily="34" charset="0"/>
              </a:rPr>
              <a:t>Parakeratosis</a:t>
            </a:r>
            <a:endParaRPr lang="en-IN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</a:rPr>
              <a:t> </a:t>
            </a:r>
            <a:r>
              <a:rPr lang="en-IN" sz="2400" dirty="0" err="1">
                <a:latin typeface="Calibri" panose="020F0502020204030204" pitchFamily="34" charset="0"/>
              </a:rPr>
              <a:t>Acanthosis</a:t>
            </a:r>
            <a:r>
              <a:rPr lang="en-IN" sz="2400" dirty="0">
                <a:latin typeface="Calibri" panose="020F0502020204030204" pitchFamily="34" charset="0"/>
              </a:rPr>
              <a:t>, </a:t>
            </a:r>
            <a:r>
              <a:rPr lang="en-IN" sz="2400" dirty="0" err="1">
                <a:latin typeface="Calibri" panose="020F0502020204030204" pitchFamily="34" charset="0"/>
              </a:rPr>
              <a:t>Papillomatosis</a:t>
            </a:r>
            <a:r>
              <a:rPr lang="en-IN" sz="2400" dirty="0">
                <a:latin typeface="Calibri" panose="020F0502020204030204" pitchFamily="34" charset="0"/>
              </a:rPr>
              <a:t>, Focal </a:t>
            </a:r>
            <a:r>
              <a:rPr lang="en-IN" sz="2400" dirty="0" err="1" smtClean="0">
                <a:latin typeface="Calibri" panose="020F0502020204030204" pitchFamily="34" charset="0"/>
              </a:rPr>
              <a:t>hypergranulosis</a:t>
            </a:r>
            <a:endParaRPr lang="en-IN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</a:rPr>
              <a:t> </a:t>
            </a:r>
            <a:r>
              <a:rPr lang="en-IN" sz="2400" dirty="0">
                <a:latin typeface="Calibri" panose="020F0502020204030204" pitchFamily="34" charset="0"/>
              </a:rPr>
              <a:t>10% of lesions show a distinctive ‘church-spire’ pattern </a:t>
            </a:r>
            <a:r>
              <a:rPr lang="en-IN" sz="2400" dirty="0" smtClean="0">
                <a:latin typeface="Calibri" panose="020F0502020204030204" pitchFamily="34" charset="0"/>
              </a:rPr>
              <a:t>of </a:t>
            </a:r>
            <a:r>
              <a:rPr lang="en-IN" sz="2400" dirty="0" err="1" smtClean="0">
                <a:latin typeface="Calibri" panose="020F0502020204030204" pitchFamily="34" charset="0"/>
              </a:rPr>
              <a:t>acanthosis</a:t>
            </a:r>
            <a:r>
              <a:rPr lang="en-IN" sz="2400" dirty="0" smtClean="0">
                <a:latin typeface="Calibri" panose="020F0502020204030204" pitchFamily="34" charset="0"/>
              </a:rPr>
              <a:t> </a:t>
            </a:r>
            <a:r>
              <a:rPr lang="en-IN" sz="2400" dirty="0">
                <a:latin typeface="Calibri" panose="020F0502020204030204" pitchFamily="34" charset="0"/>
              </a:rPr>
              <a:t>and hyperkeratosis, resembling </a:t>
            </a:r>
            <a:r>
              <a:rPr lang="en-IN" sz="2400" dirty="0" err="1">
                <a:latin typeface="Calibri" panose="020F0502020204030204" pitchFamily="34" charset="0"/>
              </a:rPr>
              <a:t>acrokeratosis</a:t>
            </a:r>
            <a:endParaRPr lang="en-IN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400" dirty="0" smtClean="0">
                <a:latin typeface="Calibri" panose="020F0502020204030204" pitchFamily="34" charset="0"/>
              </a:rPr>
              <a:t>  </a:t>
            </a:r>
            <a:r>
              <a:rPr lang="en-IN" sz="2400" dirty="0" err="1" smtClean="0">
                <a:latin typeface="Calibri" panose="020F0502020204030204" pitchFamily="34" charset="0"/>
              </a:rPr>
              <a:t>verruciformis</a:t>
            </a:r>
            <a:endParaRPr lang="en-IN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400" dirty="0" smtClean="0">
                <a:latin typeface="Calibri" panose="020F0502020204030204" pitchFamily="34" charset="0"/>
              </a:rPr>
              <a:t>5</a:t>
            </a:r>
            <a:r>
              <a:rPr lang="en-IN" sz="2400" dirty="0">
                <a:latin typeface="Calibri" panose="020F0502020204030204" pitchFamily="34" charset="0"/>
              </a:rPr>
              <a:t>% show features resembling </a:t>
            </a:r>
            <a:r>
              <a:rPr lang="en-IN" sz="2400" dirty="0" err="1">
                <a:latin typeface="Calibri" panose="020F0502020204030204" pitchFamily="34" charset="0"/>
              </a:rPr>
              <a:t>seborrhoeic</a:t>
            </a:r>
            <a:r>
              <a:rPr lang="en-IN" sz="2400" dirty="0">
                <a:latin typeface="Calibri" panose="020F0502020204030204" pitchFamily="34" charset="0"/>
              </a:rPr>
              <a:t> </a:t>
            </a:r>
            <a:r>
              <a:rPr lang="en-IN" sz="2400" dirty="0" err="1">
                <a:latin typeface="Calibri" panose="020F0502020204030204" pitchFamily="34" charset="0"/>
              </a:rPr>
              <a:t>keratoses</a:t>
            </a:r>
            <a:r>
              <a:rPr lang="en-IN" sz="2400" dirty="0">
                <a:latin typeface="Calibri" panose="020F0502020204030204" pitchFamily="34" charset="0"/>
              </a:rPr>
              <a:t>, that </a:t>
            </a:r>
            <a:r>
              <a:rPr lang="en-IN" sz="2400" dirty="0" smtClean="0">
                <a:latin typeface="Calibri" panose="020F0502020204030204" pitchFamily="34" charset="0"/>
              </a:rPr>
              <a:t>is hyperkeratosis</a:t>
            </a:r>
            <a:r>
              <a:rPr lang="en-IN" sz="2400" dirty="0">
                <a:latin typeface="Calibri" panose="020F0502020204030204" pitchFamily="34" charset="0"/>
              </a:rPr>
              <a:t>, </a:t>
            </a:r>
            <a:r>
              <a:rPr lang="en-IN" sz="2400" dirty="0" err="1">
                <a:latin typeface="Calibri" panose="020F0502020204030204" pitchFamily="34" charset="0"/>
              </a:rPr>
              <a:t>papillomatosis</a:t>
            </a:r>
            <a:r>
              <a:rPr lang="en-IN" sz="2400" dirty="0">
                <a:latin typeface="Calibri" panose="020F0502020204030204" pitchFamily="34" charset="0"/>
              </a:rPr>
              <a:t>, </a:t>
            </a:r>
            <a:r>
              <a:rPr lang="en-IN" sz="2400" dirty="0" err="1">
                <a:latin typeface="Calibri" panose="020F0502020204030204" pitchFamily="34" charset="0"/>
              </a:rPr>
              <a:t>acanthosis</a:t>
            </a:r>
            <a:r>
              <a:rPr lang="en-IN" sz="2400" dirty="0">
                <a:latin typeface="Calibri" panose="020F0502020204030204" pitchFamily="34" charset="0"/>
              </a:rPr>
              <a:t> and </a:t>
            </a:r>
            <a:r>
              <a:rPr lang="en-IN" sz="2400" dirty="0" smtClean="0">
                <a:latin typeface="Calibri" panose="020F0502020204030204" pitchFamily="34" charset="0"/>
              </a:rPr>
              <a:t>horn </a:t>
            </a:r>
            <a:r>
              <a:rPr lang="en-IN" sz="2400" dirty="0" err="1" smtClean="0">
                <a:latin typeface="Calibri" panose="020F0502020204030204" pitchFamily="34" charset="0"/>
              </a:rPr>
              <a:t>pseudocysts</a:t>
            </a:r>
            <a:endParaRPr lang="en-IN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400" dirty="0" smtClean="0">
                <a:latin typeface="Calibri" panose="020F0502020204030204" pitchFamily="34" charset="0"/>
              </a:rPr>
              <a:t>Immature </a:t>
            </a:r>
            <a:r>
              <a:rPr lang="en-IN" sz="2400" dirty="0" err="1">
                <a:latin typeface="Calibri" panose="020F0502020204030204" pitchFamily="34" charset="0"/>
              </a:rPr>
              <a:t>adnexae</a:t>
            </a:r>
            <a:r>
              <a:rPr lang="en-IN" sz="2400" dirty="0">
                <a:latin typeface="Calibri" panose="020F0502020204030204" pitchFamily="34" charset="0"/>
              </a:rPr>
              <a:t> (hair follicles, sebaceous, </a:t>
            </a:r>
            <a:r>
              <a:rPr lang="en-IN" sz="2400" dirty="0" err="1">
                <a:latin typeface="Calibri" panose="020F0502020204030204" pitchFamily="34" charset="0"/>
              </a:rPr>
              <a:t>eccrine</a:t>
            </a:r>
            <a:r>
              <a:rPr lang="en-IN" sz="2400" dirty="0">
                <a:latin typeface="Calibri" panose="020F0502020204030204" pitchFamily="34" charset="0"/>
              </a:rPr>
              <a:t> </a:t>
            </a:r>
            <a:r>
              <a:rPr lang="en-IN" sz="2400" dirty="0" smtClean="0">
                <a:latin typeface="Calibri" panose="020F0502020204030204" pitchFamily="34" charset="0"/>
              </a:rPr>
              <a:t>or apocrine </a:t>
            </a:r>
            <a:r>
              <a:rPr lang="en-IN" sz="2400" dirty="0">
                <a:latin typeface="Calibri" panose="020F0502020204030204" pitchFamily="34" charset="0"/>
              </a:rPr>
              <a:t>glands)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6632"/>
            <a:ext cx="252028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Naevoid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psoriasis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Lichen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striatus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>
                <a:latin typeface="Calibri,Bold"/>
              </a:rPr>
              <a:t>        Topical </a:t>
            </a:r>
            <a:r>
              <a:rPr lang="en-IN" sz="3600" b="1" dirty="0">
                <a:latin typeface="Calibri,Bold"/>
              </a:rPr>
              <a:t>applications</a:t>
            </a:r>
            <a:br>
              <a:rPr lang="en-IN" sz="3600" b="1" dirty="0">
                <a:latin typeface="Calibri,Bold"/>
              </a:rPr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smtClean="0">
                <a:latin typeface="Arial" panose="020B0604020202020204" pitchFamily="34" charset="0"/>
              </a:rPr>
              <a:t> </a:t>
            </a:r>
            <a:r>
              <a:rPr lang="en-IN" sz="2400" dirty="0">
                <a:latin typeface="Calibri" panose="020F0502020204030204" pitchFamily="34" charset="0"/>
              </a:rPr>
              <a:t>SA / LA / RA preparations </a:t>
            </a:r>
            <a:r>
              <a:rPr lang="en-IN" sz="2400" dirty="0">
                <a:latin typeface="Wingdings" panose="05000000000000000000" pitchFamily="2" charset="2"/>
              </a:rPr>
              <a:t> </a:t>
            </a:r>
            <a:r>
              <a:rPr lang="en-IN" sz="2400" dirty="0">
                <a:latin typeface="Calibri" panose="020F0502020204030204" pitchFamily="34" charset="0"/>
              </a:rPr>
              <a:t>Decrease Hyperkeratosis</a:t>
            </a:r>
          </a:p>
          <a:p>
            <a:r>
              <a:rPr lang="en-IN" sz="2400" dirty="0" err="1" smtClean="0">
                <a:latin typeface="Calibri" panose="020F0502020204030204" pitchFamily="34" charset="0"/>
              </a:rPr>
              <a:t>Podophyllum</a:t>
            </a:r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</a:rPr>
              <a:t> </a:t>
            </a:r>
            <a:r>
              <a:rPr lang="en-IN" sz="2400" dirty="0">
                <a:latin typeface="Calibri" panose="020F0502020204030204" pitchFamily="34" charset="0"/>
              </a:rPr>
              <a:t>5-fluorouracil</a:t>
            </a:r>
          </a:p>
          <a:p>
            <a:r>
              <a:rPr lang="en-IN" sz="2400" dirty="0" smtClean="0">
                <a:latin typeface="Arial" panose="020B0604020202020204" pitchFamily="34" charset="0"/>
              </a:rPr>
              <a:t> </a:t>
            </a:r>
            <a:r>
              <a:rPr lang="en-IN" sz="2400" dirty="0" err="1">
                <a:latin typeface="Calibri" panose="020F0502020204030204" pitchFamily="34" charset="0"/>
              </a:rPr>
              <a:t>calcipotriol</a:t>
            </a:r>
            <a:r>
              <a:rPr lang="en-IN" sz="2400" dirty="0">
                <a:latin typeface="Calibri" panose="020F0502020204030204" pitchFamily="34" charset="0"/>
              </a:rPr>
              <a:t> and </a:t>
            </a:r>
            <a:r>
              <a:rPr lang="en-IN" sz="2400" dirty="0" err="1" smtClean="0">
                <a:latin typeface="Calibri" panose="020F0502020204030204" pitchFamily="34" charset="0"/>
              </a:rPr>
              <a:t>calcitriol</a:t>
            </a:r>
            <a:endParaRPr lang="en-IN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400" b="1" dirty="0">
                <a:latin typeface="Calibri,Bold"/>
              </a:rPr>
              <a:t>Systemic retinoid therapy</a:t>
            </a:r>
            <a:r>
              <a:rPr lang="en-IN" sz="2400" dirty="0">
                <a:latin typeface="Calibri" panose="020F0502020204030204" pitchFamily="34" charset="0"/>
              </a:rPr>
              <a:t>. </a:t>
            </a:r>
            <a:r>
              <a:rPr lang="en-IN" sz="2400" dirty="0" err="1">
                <a:latin typeface="Calibri" panose="020F0502020204030204" pitchFamily="34" charset="0"/>
              </a:rPr>
              <a:t>Isotretinoin</a:t>
            </a:r>
            <a:r>
              <a:rPr lang="en-IN" sz="2400" dirty="0">
                <a:latin typeface="Calibri" panose="020F0502020204030204" pitchFamily="34" charset="0"/>
              </a:rPr>
              <a:t> / </a:t>
            </a:r>
            <a:r>
              <a:rPr lang="en-IN" sz="2400" dirty="0" err="1">
                <a:latin typeface="Calibri" panose="020F0502020204030204" pitchFamily="34" charset="0"/>
              </a:rPr>
              <a:t>etretinate</a:t>
            </a:r>
            <a:r>
              <a:rPr lang="en-IN" sz="2400" dirty="0">
                <a:latin typeface="Calibri" panose="020F0502020204030204" pitchFamily="34" charset="0"/>
              </a:rPr>
              <a:t> / </a:t>
            </a:r>
            <a:r>
              <a:rPr lang="en-IN" sz="2400" dirty="0" err="1">
                <a:latin typeface="Calibri" panose="020F0502020204030204" pitchFamily="34" charset="0"/>
              </a:rPr>
              <a:t>Acitretin</a:t>
            </a:r>
            <a:r>
              <a:rPr lang="en-IN" sz="2400" dirty="0">
                <a:latin typeface="Calibri" panose="020F0502020204030204" pitchFamily="34" charset="0"/>
              </a:rPr>
              <a:t> can </a:t>
            </a:r>
            <a:r>
              <a:rPr lang="en-IN" sz="2400" dirty="0">
                <a:latin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IN" sz="2400" dirty="0" smtClean="0">
                <a:latin typeface="Calibri" panose="020F0502020204030204" pitchFamily="34" charset="0"/>
              </a:rPr>
              <a:t> reduction </a:t>
            </a:r>
            <a:r>
              <a:rPr lang="en-IN" sz="2400" dirty="0">
                <a:latin typeface="Calibri" panose="020F0502020204030204" pitchFamily="34" charset="0"/>
              </a:rPr>
              <a:t>of hyperkeratosis (in </a:t>
            </a:r>
            <a:r>
              <a:rPr lang="en-IN" sz="2400" dirty="0" err="1">
                <a:latin typeface="Calibri" panose="020F0502020204030204" pitchFamily="34" charset="0"/>
              </a:rPr>
              <a:t>epidermolytic</a:t>
            </a:r>
            <a:r>
              <a:rPr lang="en-IN" sz="2400" dirty="0">
                <a:latin typeface="Calibri" panose="020F0502020204030204" pitchFamily="34" charset="0"/>
              </a:rPr>
              <a:t> lesions</a:t>
            </a:r>
            <a:r>
              <a:rPr lang="en-IN" sz="2400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400" b="1" dirty="0" err="1">
                <a:latin typeface="Calibri,Bold"/>
              </a:rPr>
              <a:t>Dermabrasion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11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>
                <a:latin typeface="Calibri,Bold"/>
              </a:rPr>
              <a:t>          Lasers</a:t>
            </a:r>
            <a:r>
              <a:rPr lang="en-IN" sz="3600" b="1" dirty="0">
                <a:latin typeface="Calibri,Bold"/>
              </a:rPr>
              <a:t/>
            </a:r>
            <a:br>
              <a:rPr lang="en-IN" sz="3600" b="1" dirty="0">
                <a:latin typeface="Calibri,Bold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328592"/>
          </a:xfrm>
        </p:spPr>
        <p:txBody>
          <a:bodyPr>
            <a:normAutofit lnSpcReduction="10000"/>
          </a:bodyPr>
          <a:lstStyle/>
          <a:p>
            <a:r>
              <a:rPr lang="en-IN" sz="2000" dirty="0" smtClean="0">
                <a:latin typeface="Calibri" panose="020F0502020204030204" pitchFamily="34" charset="0"/>
              </a:rPr>
              <a:t>overcomes </a:t>
            </a:r>
            <a:r>
              <a:rPr lang="en-IN" sz="2000" dirty="0">
                <a:latin typeface="Calibri" panose="020F0502020204030204" pitchFamily="34" charset="0"/>
              </a:rPr>
              <a:t>problems such as hypertrophic scarring, </a:t>
            </a:r>
            <a:r>
              <a:rPr lang="en-IN" sz="2000" dirty="0" err="1" smtClean="0">
                <a:latin typeface="Calibri" panose="020F0502020204030204" pitchFamily="34" charset="0"/>
              </a:rPr>
              <a:t>pigmentary</a:t>
            </a:r>
            <a:r>
              <a:rPr lang="en-IN" sz="2000" dirty="0">
                <a:latin typeface="Calibri" panose="020F0502020204030204" pitchFamily="34" charset="0"/>
              </a:rPr>
              <a:t> </a:t>
            </a:r>
            <a:r>
              <a:rPr lang="en-IN" sz="2000" dirty="0" smtClean="0">
                <a:latin typeface="Calibri" panose="020F0502020204030204" pitchFamily="34" charset="0"/>
              </a:rPr>
              <a:t>changes </a:t>
            </a:r>
            <a:r>
              <a:rPr lang="en-IN" sz="2000" dirty="0">
                <a:latin typeface="Calibri" panose="020F0502020204030204" pitchFamily="34" charset="0"/>
              </a:rPr>
              <a:t>and partial </a:t>
            </a:r>
            <a:r>
              <a:rPr lang="en-IN" sz="2000" dirty="0" smtClean="0">
                <a:latin typeface="Calibri" panose="020F0502020204030204" pitchFamily="34" charset="0"/>
              </a:rPr>
              <a:t>recurrence</a:t>
            </a: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</a:endParaRPr>
          </a:p>
          <a:p>
            <a:r>
              <a:rPr lang="en-IN" sz="2000" b="1" dirty="0">
                <a:latin typeface="Calibri,Bold"/>
              </a:rPr>
              <a:t>Argon </a:t>
            </a:r>
            <a:r>
              <a:rPr lang="en-IN" sz="2000" dirty="0">
                <a:latin typeface="Calibri" panose="020F0502020204030204" pitchFamily="34" charset="0"/>
              </a:rPr>
              <a:t>laser is helpful for softer, less </a:t>
            </a:r>
            <a:r>
              <a:rPr lang="en-IN" sz="2000" dirty="0" err="1">
                <a:latin typeface="Calibri" panose="020F0502020204030204" pitchFamily="34" charset="0"/>
              </a:rPr>
              <a:t>hyperkeratotic</a:t>
            </a:r>
            <a:r>
              <a:rPr lang="en-IN" sz="2000" dirty="0">
                <a:latin typeface="Calibri" panose="020F0502020204030204" pitchFamily="34" charset="0"/>
              </a:rPr>
              <a:t> </a:t>
            </a:r>
            <a:r>
              <a:rPr lang="en-IN" sz="2000" dirty="0" smtClean="0">
                <a:latin typeface="Calibri" panose="020F0502020204030204" pitchFamily="34" charset="0"/>
              </a:rPr>
              <a:t>lesions</a:t>
            </a: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</a:endParaRPr>
          </a:p>
          <a:p>
            <a:r>
              <a:rPr lang="en-IN" sz="2000" b="1" dirty="0">
                <a:latin typeface="Calibri,Bold"/>
              </a:rPr>
              <a:t>Continuous-wave CO2 </a:t>
            </a:r>
            <a:r>
              <a:rPr lang="en-IN" sz="2000" dirty="0">
                <a:latin typeface="Calibri" panose="020F0502020204030204" pitchFamily="34" charset="0"/>
              </a:rPr>
              <a:t>laser vaporization </a:t>
            </a:r>
            <a:r>
              <a:rPr lang="en-IN" sz="2000" dirty="0">
                <a:latin typeface="Wingdings" panose="05000000000000000000" pitchFamily="2" charset="2"/>
              </a:rPr>
              <a:t> </a:t>
            </a:r>
            <a:r>
              <a:rPr lang="en-IN" sz="2000" dirty="0">
                <a:latin typeface="Calibri" panose="020F0502020204030204" pitchFamily="34" charset="0"/>
              </a:rPr>
              <a:t>Extensive </a:t>
            </a:r>
            <a:r>
              <a:rPr lang="en-IN" sz="2000" dirty="0" smtClean="0">
                <a:latin typeface="Calibri" panose="020F0502020204030204" pitchFamily="34" charset="0"/>
              </a:rPr>
              <a:t>VEN</a:t>
            </a: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</a:endParaRPr>
          </a:p>
          <a:p>
            <a:r>
              <a:rPr lang="en-IN" sz="2000" b="1" dirty="0">
                <a:latin typeface="Calibri,Bold"/>
              </a:rPr>
              <a:t>Pulsed CO2 </a:t>
            </a:r>
            <a:r>
              <a:rPr lang="en-IN" sz="2000" dirty="0">
                <a:latin typeface="Wingdings" panose="05000000000000000000" pitchFamily="2" charset="2"/>
              </a:rPr>
              <a:t> </a:t>
            </a:r>
            <a:r>
              <a:rPr lang="en-IN" sz="2000" dirty="0">
                <a:latin typeface="Calibri" panose="020F0502020204030204" pitchFamily="34" charset="0"/>
              </a:rPr>
              <a:t>thinner and softer </a:t>
            </a:r>
            <a:r>
              <a:rPr lang="en-IN" sz="2000" dirty="0" smtClean="0">
                <a:latin typeface="Calibri" panose="020F0502020204030204" pitchFamily="34" charset="0"/>
              </a:rPr>
              <a:t>VEN</a:t>
            </a: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</a:endParaRPr>
          </a:p>
          <a:p>
            <a:r>
              <a:rPr lang="en-IN" sz="2000" b="1" dirty="0" err="1">
                <a:latin typeface="Calibri,Bold"/>
              </a:rPr>
              <a:t>Er:YAG</a:t>
            </a:r>
            <a:r>
              <a:rPr lang="en-IN" sz="2000" b="1" dirty="0">
                <a:latin typeface="Calibri,Bold"/>
              </a:rPr>
              <a:t> lasers </a:t>
            </a:r>
            <a:r>
              <a:rPr lang="en-IN" sz="2000" dirty="0">
                <a:latin typeface="Calibri" panose="020F0502020204030204" pitchFamily="34" charset="0"/>
              </a:rPr>
              <a:t>with greater </a:t>
            </a:r>
            <a:r>
              <a:rPr lang="en-IN" sz="2000" dirty="0" err="1">
                <a:latin typeface="Calibri" panose="020F0502020204030204" pitchFamily="34" charset="0"/>
              </a:rPr>
              <a:t>coagulative</a:t>
            </a:r>
            <a:r>
              <a:rPr lang="en-IN" sz="2000" dirty="0">
                <a:latin typeface="Calibri" panose="020F0502020204030204" pitchFamily="34" charset="0"/>
              </a:rPr>
              <a:t> capacity – Lower </a:t>
            </a:r>
            <a:r>
              <a:rPr lang="en-IN" sz="2000" dirty="0" smtClean="0">
                <a:latin typeface="Calibri" panose="020F0502020204030204" pitchFamily="34" charset="0"/>
              </a:rPr>
              <a:t>recurrence</a:t>
            </a: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</a:endParaRPr>
          </a:p>
          <a:p>
            <a:r>
              <a:rPr lang="en-IN" sz="2000" b="1" dirty="0">
                <a:latin typeface="Calibri,Bold"/>
              </a:rPr>
              <a:t>Pulsed Ruby </a:t>
            </a:r>
            <a:r>
              <a:rPr lang="en-IN" sz="2000" b="1" dirty="0" smtClean="0">
                <a:latin typeface="Calibri,Bold"/>
              </a:rPr>
              <a:t>Laser</a:t>
            </a:r>
          </a:p>
          <a:p>
            <a:pPr marL="0" indent="0">
              <a:buNone/>
            </a:pPr>
            <a:endParaRPr lang="en-IN" sz="2000" b="1" dirty="0">
              <a:latin typeface="Calibri,Bold"/>
            </a:endParaRPr>
          </a:p>
          <a:p>
            <a:r>
              <a:rPr lang="en-IN" sz="2000" b="1" dirty="0">
                <a:latin typeface="Calibri,Bold"/>
              </a:rPr>
              <a:t>Surgery</a:t>
            </a:r>
          </a:p>
          <a:p>
            <a:r>
              <a:rPr lang="en-IN" sz="2000" dirty="0">
                <a:latin typeface="Calibri" panose="020F0502020204030204" pitchFamily="34" charset="0"/>
              </a:rPr>
              <a:t>Multi-modal, Multi-stage Dermis removal only effective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56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12064"/>
            <a:ext cx="7715200" cy="914400"/>
          </a:xfrm>
        </p:spPr>
        <p:txBody>
          <a:bodyPr/>
          <a:lstStyle/>
          <a:p>
            <a:r>
              <a:rPr lang="en-GB" dirty="0" smtClean="0"/>
              <a:t>               </a:t>
            </a:r>
            <a:r>
              <a:rPr lang="en-GB" dirty="0" smtClean="0">
                <a:solidFill>
                  <a:srgbClr val="FF0000"/>
                </a:solidFill>
              </a:rPr>
              <a:t>Nevus sebaceous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706817" cy="504056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Epidermal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hamartomas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comprised predominantly of sebaceous glands.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evus sebaceous of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jaddasohn</a:t>
            </a: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site head &amp; neck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commonly sporadic ;may be inherited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unknown, but recent studies point to a possible link with mothers positive for the human papilloma virus (4) or mutations in the pat-</a:t>
            </a:r>
            <a:r>
              <a:rPr lang="en-IN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ched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 (PTCH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6367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stages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905751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1.Prepubertal :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Hairless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olitary, circumscribed, yellowish- orange ,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smooth,velvety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plaques on the scalp/face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Remain unchanged till puberty    </a:t>
            </a: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2.Postpubertal: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Pubertal expansion, characterized by rapid growth of the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nevus due to hormonally driven development of sebaceous glands and maturation of apocrine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glands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Nevus becomes thickened, larger, waxy/greasy &amp; more nodular                                                                               </a:t>
            </a: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3.Neoplastic </a:t>
            </a:r>
            <a:r>
              <a:rPr lang="en-GB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.:Benign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malignant lesions can occur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Nevus sebaceous in an infant &amp; adult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5689" y="1825625"/>
            <a:ext cx="317262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/>
          <a:lstStyle/>
          <a:p>
            <a:r>
              <a:rPr lang="en-GB" dirty="0" smtClean="0"/>
              <a:t>                   </a:t>
            </a:r>
            <a:r>
              <a:rPr lang="en-GB" dirty="0" err="1" smtClean="0">
                <a:solidFill>
                  <a:srgbClr val="FF0000"/>
                </a:solidFill>
              </a:rPr>
              <a:t>Blashcko’s</a:t>
            </a:r>
            <a:r>
              <a:rPr lang="en-GB" dirty="0" smtClean="0">
                <a:solidFill>
                  <a:srgbClr val="FF0000"/>
                </a:solidFill>
              </a:rPr>
              <a:t> lines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544616"/>
          </a:xfrm>
        </p:spPr>
        <p:txBody>
          <a:bodyPr>
            <a:no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haracteristic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mosaic conditions of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epidermis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probably represent the routes of ectodermal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migration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neural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crest.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of normal cell development in the skin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apparent when some diseases of the skin/mucosa manifest themselves according to these patterns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lines are believed to trace migration of embryonic cells, a type of genetic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do not correspond to nervous, muscular, lymphatic systems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 shape over back, s- shaped swirls over chest &amp; sides, wavy on head, inverted-u-shaped from breast area to upper arm &amp; perpendicular down the front &amp; back of lower extremities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cross anterior midline ,but run along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6700" cy="1325563"/>
          </a:xfrm>
        </p:spPr>
        <p:txBody>
          <a:bodyPr/>
          <a:lstStyle/>
          <a:p>
            <a:r>
              <a:rPr lang="en-GB" dirty="0" smtClean="0"/>
              <a:t>              Neoplastic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>
            <a:normAutofit fontScale="92500" lnSpcReduction="10000"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10-30% of lesions. 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Syringo</a:t>
            </a:r>
            <a:r>
              <a:rPr lang="en-I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cystadeno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papilliferum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trichoblastoma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most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common  benign tumour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Verruca 2% cases ,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Syringoma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apocrine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cystadenoma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trichilemmoma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pilomatricoma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,nodular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hidradenoma,keratoacanthoma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Malignancy seen in 5%,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usually in the middle age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BCC most  common</a:t>
            </a:r>
            <a:r>
              <a:rPr lang="en-I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malignant neoplasm as followed by SCC,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sebaceous apocrine &amp;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carcinomas have all been documented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increase in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size,nodulation,ulceration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 to suspicion of malignancy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en-GB" dirty="0" smtClean="0"/>
              <a:t>                  Histopathology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530120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Stage1:prepubertal lesions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multiple underdeveloped sebaceous glands &amp; hair follicles                                  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↓</a:t>
            </a:r>
          </a:p>
          <a:p>
            <a:pPr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Stage 2: post pubertal lesions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massive development of sebaceous glands &amp; maturation of apocrine glands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Malformed hair roots seen as buds of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basaloid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cells                                                                                      ↓ </a:t>
            </a:r>
          </a:p>
          <a:p>
            <a:pPr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Stage3: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neoplastic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change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Characterised by  benign &amp; malignant tumours   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                                                                                    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Epithelial hyperplasia is associated with poorly formed hair follicles and prominent, but mature, sebaceous glands. Apocrine glands are seen focally.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060848"/>
            <a:ext cx="538906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Differential 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early infancy, lesions in the scalp must be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distinguished from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aplasia cutis, which has a smoother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papyraceous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surface </a:t>
            </a:r>
          </a:p>
          <a:p>
            <a:pPr marL="0" indent="0">
              <a:buNone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Syringocystadenoma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papilliferum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buNone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uvenile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xanthogranulomas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generally develop rapidly into distinctive domed,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papular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nodular lesions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Solitary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mastocytomas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Viral warts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25624"/>
            <a:ext cx="4392488" cy="5032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8164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Mainly for cosmetic purposes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Prophylactic surgical excision is often recommended b/c of potential for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neoplastic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transformation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</a:t>
            </a:r>
            <a:r>
              <a:rPr lang="en-GB" dirty="0" smtClean="0">
                <a:solidFill>
                  <a:srgbClr val="FF0000"/>
                </a:solidFill>
              </a:rPr>
              <a:t>True hair follicle nevus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ongenital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vellous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Congenital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comprising excessive concentration of normal hair follicles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Small skin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papule over face present since birth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Histologically: 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differentiated small but numerous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vellous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hairs in dermis ,&amp; some sebaceous glands &amp;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glands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is by simple excision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328592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</a:t>
            </a:r>
            <a:r>
              <a:rPr lang="en-GB" dirty="0" err="1" smtClean="0">
                <a:solidFill>
                  <a:srgbClr val="FF0000"/>
                </a:solidFill>
              </a:rPr>
              <a:t>Comedone</a:t>
            </a:r>
            <a:r>
              <a:rPr lang="en-GB" dirty="0" smtClean="0">
                <a:solidFill>
                  <a:srgbClr val="FF0000"/>
                </a:solidFill>
              </a:rPr>
              <a:t>  nevus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 </a:t>
            </a:r>
            <a:r>
              <a:rPr lang="en-GB" sz="2400" dirty="0"/>
              <a:t>F</a:t>
            </a:r>
            <a:r>
              <a:rPr lang="en-GB" sz="2400" dirty="0" smtClean="0"/>
              <a:t>ollicular </a:t>
            </a:r>
            <a:r>
              <a:rPr lang="en-GB" sz="2400" dirty="0" err="1" smtClean="0"/>
              <a:t>nevus,nevus</a:t>
            </a:r>
            <a:r>
              <a:rPr lang="en-GB" sz="2400" dirty="0" smtClean="0"/>
              <a:t> </a:t>
            </a:r>
            <a:r>
              <a:rPr lang="en-GB" sz="2400" dirty="0" err="1" smtClean="0"/>
              <a:t>comedonicus,ance</a:t>
            </a:r>
            <a:r>
              <a:rPr lang="en-GB" sz="2400" dirty="0" smtClean="0"/>
              <a:t> nevus, </a:t>
            </a:r>
            <a:r>
              <a:rPr lang="en-GB" sz="2400" dirty="0" err="1" smtClean="0"/>
              <a:t>comedone</a:t>
            </a:r>
            <a:r>
              <a:rPr lang="en-GB" sz="2400" dirty="0" smtClean="0"/>
              <a:t> nevus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First described by </a:t>
            </a:r>
            <a:r>
              <a:rPr lang="en-GB" sz="2400" dirty="0" err="1" smtClean="0"/>
              <a:t>Koffman</a:t>
            </a:r>
            <a:r>
              <a:rPr lang="en-GB" sz="2400" dirty="0" smtClean="0"/>
              <a:t> in 1895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Linear lesion comprising numerous keratin filled pits ,sometimes with </a:t>
            </a:r>
            <a:r>
              <a:rPr lang="en-GB" sz="2400" dirty="0" err="1" smtClean="0">
                <a:solidFill>
                  <a:srgbClr val="FF0000"/>
                </a:solidFill>
              </a:rPr>
              <a:t>acneiform</a:t>
            </a:r>
            <a:r>
              <a:rPr lang="en-GB" sz="2400" dirty="0" smtClean="0">
                <a:solidFill>
                  <a:srgbClr val="FF0000"/>
                </a:solidFill>
              </a:rPr>
              <a:t> pustules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Developmental defect of the </a:t>
            </a:r>
            <a:r>
              <a:rPr lang="en-GB" sz="2400" dirty="0" err="1" smtClean="0"/>
              <a:t>pilosebaceous</a:t>
            </a:r>
            <a:r>
              <a:rPr lang="en-GB" sz="2400" dirty="0" smtClean="0"/>
              <a:t> apparatus characterised by inability to produce properly formed hair matrix cells or sebaceous glands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877272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Individual lesions are large </a:t>
            </a:r>
            <a:r>
              <a:rPr lang="en-GB" sz="2000" dirty="0" err="1" smtClean="0">
                <a:solidFill>
                  <a:srgbClr val="FF0000"/>
                </a:solidFill>
              </a:rPr>
              <a:t>comedones</a:t>
            </a:r>
            <a:r>
              <a:rPr lang="en-GB" sz="2000" dirty="0" smtClean="0">
                <a:solidFill>
                  <a:srgbClr val="FF0000"/>
                </a:solidFill>
              </a:rPr>
              <a:t> often arranged in groups or in linear pattern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Usually present at birth ,can be located anywhere on the body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Lesions can be linear, segmental, unilateral or bilateral ,and rarely extensive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Palmar /plantar </a:t>
            </a:r>
            <a:r>
              <a:rPr lang="en-GB" sz="2000" dirty="0" err="1" smtClean="0"/>
              <a:t>comedo</a:t>
            </a:r>
            <a:r>
              <a:rPr lang="en-GB" sz="2000" dirty="0" smtClean="0"/>
              <a:t> nevi are usually </a:t>
            </a:r>
            <a:r>
              <a:rPr lang="en-GB" sz="2000" dirty="0" err="1" smtClean="0"/>
              <a:t>contigous</a:t>
            </a:r>
            <a:r>
              <a:rPr lang="en-GB" sz="2000" dirty="0" smtClean="0"/>
              <a:t>  with lesions on the hair bearing areas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M=F ,no change in the lesion with menstruation ,pregnancy /  menopause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May be familial with AD inheritance, ass .with epidermal nevus syndrome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4722762"/>
            <a:ext cx="8496944" cy="1226517"/>
          </a:xfrm>
        </p:spPr>
        <p:txBody>
          <a:bodyPr>
            <a:normAutofit/>
          </a:bodyPr>
          <a:lstStyle/>
          <a:p>
            <a:r>
              <a:rPr lang="en-IN" b="1" dirty="0"/>
              <a:t>1a. Narrow bands; 1b. Broad bands; 2. Checkerboard; 3. </a:t>
            </a:r>
            <a:r>
              <a:rPr lang="en-IN" b="1" dirty="0" err="1"/>
              <a:t>Phylloid</a:t>
            </a:r>
            <a:r>
              <a:rPr lang="en-IN" b="1" dirty="0"/>
              <a:t> pattern; and 4. Patchy</a:t>
            </a:r>
          </a:p>
          <a:p>
            <a:r>
              <a:rPr lang="en-IN" b="1" dirty="0"/>
              <a:t>pattern without midline separation.</a:t>
            </a:r>
          </a:p>
          <a:p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504" y="908050"/>
            <a:ext cx="878497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65127"/>
            <a:ext cx="5311502" cy="759618"/>
          </a:xfrm>
        </p:spPr>
        <p:txBody>
          <a:bodyPr/>
          <a:lstStyle/>
          <a:p>
            <a:r>
              <a:rPr lang="en-GB" dirty="0" err="1" smtClean="0"/>
              <a:t>Comedone</a:t>
            </a:r>
            <a:r>
              <a:rPr lang="en-GB" dirty="0" smtClean="0"/>
              <a:t>  nevus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412776"/>
            <a:ext cx="5184576" cy="4762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of deep, wide, invagination of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acanthotic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epidermis filled with concentrated lamellae of keratin.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ilatation of hair follicles with rudimentary sebaceous glands.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Arrector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pili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muscles are absent. 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interfollicular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epidermis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histologically normal,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acanthotic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hyperkeratotic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r>
              <a:rPr lang="en-GB" dirty="0" smtClean="0"/>
              <a:t>Differential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Basal cell nevus with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comedones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Linear basal cell nevus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Hair follicle nevus/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trichofolliculoma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Basaloid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follicular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Nevus sebaceous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Scarring following herpes zoster &amp;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atrophoderma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vermiculatum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Extensive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comedones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chloracne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and sun damage are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distinguishable from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comedo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their non-linearity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en-GB" dirty="0" smtClean="0"/>
              <a:t>            Treatment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25658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Topical </a:t>
            </a:r>
            <a:r>
              <a:rPr lang="en-GB" dirty="0" err="1" smtClean="0"/>
              <a:t>keratolytic</a:t>
            </a:r>
            <a:r>
              <a:rPr lang="en-GB" dirty="0" smtClean="0"/>
              <a:t> agents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Comedone</a:t>
            </a:r>
            <a:r>
              <a:rPr lang="en-GB" dirty="0" smtClean="0"/>
              <a:t> extraction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Dermabrasion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Excision of smaller lesions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Co2 laser ablation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Tissue expansion in extensive lesions.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IN" dirty="0" err="1" smtClean="0"/>
              <a:t>Tacalcitol</a:t>
            </a:r>
            <a:r>
              <a:rPr lang="en-IN" dirty="0" smtClean="0"/>
              <a:t>, and </a:t>
            </a:r>
            <a:r>
              <a:rPr lang="en-IN" dirty="0" err="1"/>
              <a:t>tazarotene</a:t>
            </a:r>
            <a:r>
              <a:rPr lang="en-IN" dirty="0"/>
              <a:t> 0.05% with </a:t>
            </a:r>
            <a:r>
              <a:rPr lang="en-IN" dirty="0" err="1" smtClean="0"/>
              <a:t>calcipotriene</a:t>
            </a:r>
            <a:r>
              <a:rPr lang="en-IN" dirty="0" smtClean="0"/>
              <a:t> 0.005</a:t>
            </a:r>
            <a:r>
              <a:rPr lang="en-IN" dirty="0"/>
              <a:t>% 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Oral </a:t>
            </a:r>
            <a:r>
              <a:rPr lang="en-GB" dirty="0" err="1" smtClean="0"/>
              <a:t>isotretinoin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Intralesional</a:t>
            </a:r>
            <a:r>
              <a:rPr lang="en-GB" dirty="0" smtClean="0"/>
              <a:t> steroids for </a:t>
            </a:r>
            <a:r>
              <a:rPr lang="en-GB" dirty="0" err="1" smtClean="0"/>
              <a:t>inflammed</a:t>
            </a:r>
            <a:r>
              <a:rPr lang="en-GB" dirty="0" smtClean="0"/>
              <a:t> lesions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Basal cell nevus with </a:t>
            </a:r>
            <a:r>
              <a:rPr lang="en-GB" dirty="0" err="1" smtClean="0">
                <a:solidFill>
                  <a:srgbClr val="FF0000"/>
                </a:solidFill>
              </a:rPr>
              <a:t>comedones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AD disorder characterized by multiple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basaloid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follicular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hamartomas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present at birth or appearing in childhood that resemble BCCs . </a:t>
            </a:r>
          </a:p>
          <a:p>
            <a:pPr marL="0" indent="0">
              <a:buNone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ultiple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milia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-like and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comedo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-like lesions, ﬂesh-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hyperpigmented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papules,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hypotrichosis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hypohidrosis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palmar and/or plantar pits. </a:t>
            </a:r>
          </a:p>
          <a:p>
            <a:pPr marL="0" indent="0">
              <a:buNone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pits are tinier than those of NBCCS; predominantly concentrated in the central palms/soles and microscopically characterized by focal thinning of the stratum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corneum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overlying malformed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acrosyringium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enign,localised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extensive nevus generally present at birth.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forms consist of numerous ,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transluscent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/brown nodules/plaques which demonstrate central ulceration with areas of macular hypopigmentation ,cyst,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verrucous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papules, BCC,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stria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like areas of cutaneous atrophy.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Solitary plaque like lesion occur in scalp with focal alopecia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138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use\Desktop\naevus_comedonicus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3639" y="1825625"/>
            <a:ext cx="4816721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Pathology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Anastomosing  strands of well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defferentiated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basaloid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squamoid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cells extending from upper portions of follicles into loose connective tissue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Basaloid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cells are mature with well developed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tonofilaments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desmosomes on EM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Trichoblastomatous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proliferation 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can be distinguished from basal cell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carcinoma by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its low proliferative index (Ki-67 expression) and by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circumferential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expression of CD34 around the epithelial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strands.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</a:t>
            </a:r>
            <a:r>
              <a:rPr lang="en-GB" dirty="0" smtClean="0">
                <a:solidFill>
                  <a:srgbClr val="FF0000"/>
                </a:solidFill>
              </a:rPr>
              <a:t>Linear basal cell nevus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Basal cell nevus with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comedones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 collection of macules &amp; papules .</a:t>
            </a: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Histologically  similar  to BCC </a:t>
            </a: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May  reflect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Gorlin’s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features: U/L smooth /warty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papules;skin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tag like lesions &amp; occasionally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comedones;occur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 linear  distribution</a:t>
            </a: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Site-trunk/limb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Pathology: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basaloid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proliferation; peripheral palisading &amp; surface erosion as seen in BCC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Linear basal cell nevus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90689"/>
            <a:ext cx="6048672" cy="4474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Examples of patterns of </a:t>
            </a:r>
            <a:r>
              <a:rPr lang="en-GB" dirty="0" err="1" smtClean="0">
                <a:solidFill>
                  <a:srgbClr val="FF0000"/>
                </a:solidFill>
              </a:rPr>
              <a:t>Blashko’s</a:t>
            </a:r>
            <a:r>
              <a:rPr lang="en-GB" dirty="0" smtClean="0">
                <a:solidFill>
                  <a:srgbClr val="FF0000"/>
                </a:solidFill>
              </a:rPr>
              <a:t> lines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42335"/>
              </p:ext>
            </p:extLst>
          </p:nvPr>
        </p:nvGraphicFramePr>
        <p:xfrm>
          <a:off x="467544" y="1484783"/>
          <a:ext cx="8424936" cy="504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47295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Pattern </a:t>
                      </a:r>
                      <a:endParaRPr lang="en-GB" sz="1800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Example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/>
                    </a:p>
                  </a:txBody>
                  <a:tcPr marL="73237" marR="73237"/>
                </a:tc>
              </a:tr>
              <a:tr h="81633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Narrow bands</a:t>
                      </a:r>
                      <a:endParaRPr lang="en-GB" sz="1800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X-linked </a:t>
                      </a:r>
                      <a:r>
                        <a:rPr lang="en-GB" sz="1800" dirty="0" err="1" smtClean="0"/>
                        <a:t>incontinentia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pigmenti</a:t>
                      </a:r>
                      <a:endParaRPr lang="en-GB" sz="1800" dirty="0" smtClean="0"/>
                    </a:p>
                    <a:p>
                      <a:r>
                        <a:rPr lang="en-GB" sz="1800" dirty="0" err="1" smtClean="0"/>
                        <a:t>Hypomelanosis</a:t>
                      </a:r>
                      <a:r>
                        <a:rPr lang="en-GB" sz="1800" dirty="0" smtClean="0"/>
                        <a:t> of Ito</a:t>
                      </a:r>
                      <a:endParaRPr lang="en-GB" sz="1800" dirty="0"/>
                    </a:p>
                  </a:txBody>
                  <a:tcPr marL="73237" marR="73237"/>
                </a:tc>
              </a:tr>
              <a:tr h="47295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Broad </a:t>
                      </a:r>
                      <a:r>
                        <a:rPr lang="en-GB" sz="1800" baseline="0" dirty="0" smtClean="0"/>
                        <a:t> bands</a:t>
                      </a:r>
                      <a:endParaRPr lang="en-GB" sz="1800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Mc </a:t>
                      </a:r>
                      <a:r>
                        <a:rPr lang="en-GB" sz="1800" dirty="0" err="1" smtClean="0"/>
                        <a:t>cune</a:t>
                      </a:r>
                      <a:r>
                        <a:rPr lang="en-GB" sz="1800" dirty="0" smtClean="0"/>
                        <a:t> Albright syndrome</a:t>
                      </a:r>
                      <a:endParaRPr lang="en-GB" sz="1800" dirty="0"/>
                    </a:p>
                  </a:txBody>
                  <a:tcPr marL="73237" marR="73237"/>
                </a:tc>
              </a:tr>
              <a:tr h="151605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Checkerboard </a:t>
                      </a:r>
                      <a:endParaRPr lang="en-GB" sz="1800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Segmental nevus </a:t>
                      </a:r>
                      <a:r>
                        <a:rPr lang="en-GB" sz="1800" dirty="0" err="1" smtClean="0"/>
                        <a:t>spilus</a:t>
                      </a:r>
                      <a:endParaRPr lang="en-GB" sz="1800" dirty="0" smtClean="0"/>
                    </a:p>
                    <a:p>
                      <a:r>
                        <a:rPr lang="en-GB" sz="1800" dirty="0" smtClean="0"/>
                        <a:t>X-linked </a:t>
                      </a:r>
                      <a:r>
                        <a:rPr lang="en-GB" sz="1800" baseline="0" dirty="0" smtClean="0"/>
                        <a:t> congenital  generalised </a:t>
                      </a:r>
                      <a:r>
                        <a:rPr lang="en-GB" sz="1800" baseline="0" dirty="0" err="1" smtClean="0"/>
                        <a:t>hypertricosis</a:t>
                      </a:r>
                      <a:endParaRPr lang="en-GB" sz="1800" baseline="0" dirty="0" smtClean="0"/>
                    </a:p>
                    <a:p>
                      <a:r>
                        <a:rPr lang="en-GB" sz="1800" baseline="0" dirty="0" smtClean="0"/>
                        <a:t>Becker’s nevus</a:t>
                      </a:r>
                    </a:p>
                  </a:txBody>
                  <a:tcPr marL="73237" marR="73237"/>
                </a:tc>
              </a:tr>
              <a:tr h="472958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Phylloid</a:t>
                      </a:r>
                      <a:r>
                        <a:rPr lang="en-GB" sz="1800" dirty="0" smtClean="0"/>
                        <a:t> </a:t>
                      </a:r>
                      <a:endParaRPr lang="en-GB" sz="1800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Phylloid</a:t>
                      </a:r>
                      <a:r>
                        <a:rPr lang="en-GB" sz="1800" dirty="0" smtClean="0"/>
                        <a:t>  </a:t>
                      </a:r>
                      <a:r>
                        <a:rPr lang="en-GB" sz="1800" dirty="0" err="1" smtClean="0"/>
                        <a:t>hypomelanosis</a:t>
                      </a:r>
                      <a:endParaRPr lang="en-GB" sz="1800" dirty="0"/>
                    </a:p>
                  </a:txBody>
                  <a:tcPr marL="73237" marR="73237"/>
                </a:tc>
              </a:tr>
              <a:tr h="81633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Patch pattern without</a:t>
                      </a:r>
                      <a:r>
                        <a:rPr lang="en-GB" sz="1800" baseline="0" dirty="0" smtClean="0"/>
                        <a:t> midline </a:t>
                      </a:r>
                      <a:r>
                        <a:rPr lang="en-GB" sz="1800" baseline="0" dirty="0" err="1" smtClean="0"/>
                        <a:t>seperation</a:t>
                      </a:r>
                      <a:endParaRPr lang="en-GB" sz="1800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Giant </a:t>
                      </a:r>
                      <a:r>
                        <a:rPr lang="en-GB" sz="1800" dirty="0" err="1" smtClean="0"/>
                        <a:t>melanocytic</a:t>
                      </a:r>
                      <a:r>
                        <a:rPr lang="en-GB" sz="1800" dirty="0" smtClean="0"/>
                        <a:t> nevus</a:t>
                      </a:r>
                      <a:endParaRPr lang="en-GB" sz="1800" dirty="0"/>
                    </a:p>
                  </a:txBody>
                  <a:tcPr marL="73237" marR="73237"/>
                </a:tc>
              </a:tr>
              <a:tr h="47295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Lateralised pattern</a:t>
                      </a:r>
                      <a:endParaRPr lang="en-GB" sz="1800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CHILD nevus</a:t>
                      </a:r>
                      <a:endParaRPr lang="en-GB" sz="1800" dirty="0"/>
                    </a:p>
                  </a:txBody>
                  <a:tcPr marL="73237" marR="7323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True </a:t>
            </a:r>
            <a:r>
              <a:rPr lang="en-GB" dirty="0" err="1" smtClean="0">
                <a:solidFill>
                  <a:srgbClr val="FF0000"/>
                </a:solidFill>
              </a:rPr>
              <a:t>apocrine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naevi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47806" cy="511256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pocrine gland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clinical appearance: solitary nodules on the scalp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igmented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vulval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papules,plaque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on face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soft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in axillae/upper chest.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 a patient with focal dermal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hypoplasia, the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lesions comprised multiple papules in the sternal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area.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Hitology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mature apocrine glands extending from upper dermis to subcutaneous fat ,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Decapitation secretion &amp; PAS +VE diastase resistant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differentiate apocrine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gland differentiation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   </a:t>
            </a:r>
            <a:r>
              <a:rPr lang="en-GB" dirty="0" err="1" smtClean="0">
                <a:solidFill>
                  <a:srgbClr val="FF0000"/>
                </a:solidFill>
              </a:rPr>
              <a:t>Syringocystadenoma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papilliferum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Naevus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cystadenomatous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papilliferus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Uncommon adnexal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sweat duct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origin-apocrine+eccrine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Mutations in PTAH &amp; P16 tumour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suppresor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gene.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Presents as solitary plaques /papules in a linear arrangement 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Site-scalp;head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neck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50% present at birth; 15% develop in infancy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1/3 lesions develop along with nevus sebaceous on the scalp.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 mature lesion comprises clusters of pinkish brown nodules 2–10 mm in diameter, which are domed,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umbilicated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pedunculated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, often with a friable or crusted surface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Several lesions may be scattered over an area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Papillimatous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verrucous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changes may occur at puberty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69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Syringocystadenoma</a:t>
            </a:r>
            <a:r>
              <a:rPr lang="en-GB" dirty="0" smtClean="0"/>
              <a:t>  </a:t>
            </a:r>
            <a:r>
              <a:rPr lang="en-GB" dirty="0" err="1" smtClean="0"/>
              <a:t>papilliferum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60848"/>
            <a:ext cx="3439294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060848"/>
            <a:ext cx="4392488" cy="338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7" y="1825624"/>
            <a:ext cx="7761846" cy="4555703"/>
          </a:xfrm>
        </p:spPr>
      </p:pic>
    </p:spTree>
    <p:extLst>
      <p:ext uri="{BB962C8B-B14F-4D97-AF65-F5344CB8AC3E}">
        <p14:creationId xmlns:p14="http://schemas.microsoft.com/office/powerpoint/2010/main" val="8200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             PATHOLOGY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ystic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invaginations extend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downwards from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papillomatous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epidermis, with numerous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villous projections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extending into the lumen. 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 plasma cell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infiltrate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stroma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of the papillary projections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Syringocystadenoma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papilliferum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shows focal positivity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CK15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, a relatively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marker of hair follicle stem cells in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bulge 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            </a:t>
            </a:r>
            <a:r>
              <a:rPr lang="en-GB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Eccrine</a:t>
            </a: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GB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naevi</a:t>
            </a: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</a:t>
            </a:r>
            <a:r>
              <a:rPr lang="en-GB" dirty="0" smtClean="0">
                <a:solidFill>
                  <a:srgbClr val="FF0000"/>
                </a:solidFill>
              </a:rPr>
              <a:t>True  </a:t>
            </a:r>
            <a:r>
              <a:rPr lang="en-GB" dirty="0" err="1" smtClean="0">
                <a:solidFill>
                  <a:srgbClr val="FF0000"/>
                </a:solidFill>
              </a:rPr>
              <a:t>eccrine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naevi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1"/>
            <a:ext cx="7886700" cy="390009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evus sudoriferous; sudoriferous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as solitary pore discharging mucus; a localised area of diffusely increased sweat production; a single plaque or multiple depressed brown patches; all showing prominent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structures on biopsy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 </a:t>
            </a:r>
            <a:r>
              <a:rPr lang="en-GB" dirty="0" err="1" smtClean="0"/>
              <a:t>eccrine</a:t>
            </a:r>
            <a:r>
              <a:rPr lang="en-GB" dirty="0" smtClean="0"/>
              <a:t> nevus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2" name="Picture 2" descr="https://classconnection.s3.amazonaws.com/100/flashcards/677100/jpg/eccrine-nevus135684372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62100"/>
            <a:ext cx="5534025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Eccrine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angiomatous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hamartoma</a:t>
            </a:r>
            <a:r>
              <a:rPr lang="en-GB" dirty="0" smtClean="0">
                <a:solidFill>
                  <a:srgbClr val="FF0000"/>
                </a:solidFill>
              </a:rPr>
              <a:t>[nevus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62647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at birth/later in life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Proliferation  of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secretory coils &amp;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ducts,surrounding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capillary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angiomatous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channels&amp; occasionally other elements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Single/multiple; flesh to reddish brown coloured/bluish or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violaceous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subcutaneous nodules on the trunk &amp;extremities with or without hyperhidrosis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Painful on pressure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yperhydrosis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hypertricosis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seen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en-GB" dirty="0" err="1" smtClean="0"/>
              <a:t>Eccrine</a:t>
            </a:r>
            <a:r>
              <a:rPr lang="en-GB" dirty="0" smtClean="0"/>
              <a:t> </a:t>
            </a:r>
            <a:r>
              <a:rPr lang="en-GB" dirty="0" err="1" smtClean="0"/>
              <a:t>angiomatous</a:t>
            </a:r>
            <a:r>
              <a:rPr lang="en-GB" dirty="0" smtClean="0"/>
              <a:t> </a:t>
            </a:r>
            <a:r>
              <a:rPr lang="en-GB" dirty="0" err="1" smtClean="0"/>
              <a:t>hamartoma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5904656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</a:t>
            </a:r>
            <a:r>
              <a:rPr lang="en-IN" dirty="0" smtClean="0">
                <a:latin typeface="Arial Black" panose="020B0A04020102020204" pitchFamily="34" charset="0"/>
              </a:rPr>
              <a:t>Aetiology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z="2800" dirty="0">
                <a:solidFill>
                  <a:srgbClr val="FF0000"/>
                </a:solidFill>
                <a:latin typeface="Calibri" panose="020F0502020204030204" pitchFamily="34" charset="0"/>
              </a:rPr>
              <a:t>Environmental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>
                <a:latin typeface="Calibri" panose="020F0502020204030204" pitchFamily="34" charset="0"/>
              </a:rPr>
              <a:t>Intrauterine Infections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>
                <a:latin typeface="Calibri" panose="020F0502020204030204" pitchFamily="34" charset="0"/>
              </a:rPr>
              <a:t>Ionizing Radiation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 err="1">
                <a:latin typeface="Calibri" panose="020F0502020204030204" pitchFamily="34" charset="0"/>
              </a:rPr>
              <a:t>Teratogenic</a:t>
            </a:r>
            <a:r>
              <a:rPr lang="en-IN" sz="2400" dirty="0">
                <a:latin typeface="Calibri" panose="020F0502020204030204" pitchFamily="34" charset="0"/>
              </a:rPr>
              <a:t> Drugs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>
                <a:latin typeface="Calibri" panose="020F0502020204030204" pitchFamily="34" charset="0"/>
              </a:rPr>
              <a:t>Alcohol / Smoking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>
                <a:latin typeface="Calibri" panose="020F0502020204030204" pitchFamily="34" charset="0"/>
              </a:rPr>
              <a:t>Nutritional Deficiencies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>
                <a:latin typeface="Calibri" panose="020F0502020204030204" pitchFamily="34" charset="0"/>
              </a:rPr>
              <a:t>Maternal Disease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>
                <a:latin typeface="Calibri" panose="020F0502020204030204" pitchFamily="34" charset="0"/>
              </a:rPr>
              <a:t>Parental </a:t>
            </a:r>
            <a:r>
              <a:rPr lang="en-IN" sz="2400" dirty="0" smtClean="0">
                <a:latin typeface="Calibri" panose="020F0502020204030204" pitchFamily="34" charset="0"/>
              </a:rPr>
              <a:t>Exposure</a:t>
            </a: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800" dirty="0" smtClean="0">
                <a:latin typeface="Arial" panose="020B0604020202020204" pitchFamily="34" charset="0"/>
              </a:rPr>
              <a:t> </a:t>
            </a:r>
            <a:r>
              <a:rPr lang="en-IN" sz="2800" dirty="0">
                <a:solidFill>
                  <a:srgbClr val="FF0000"/>
                </a:solidFill>
                <a:latin typeface="Calibri" panose="020F0502020204030204" pitchFamily="34" charset="0"/>
              </a:rPr>
              <a:t>Genetic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 err="1">
                <a:latin typeface="Calibri" panose="020F0502020204030204" pitchFamily="34" charset="0"/>
              </a:rPr>
              <a:t>Microdeletion</a:t>
            </a:r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>
                <a:latin typeface="Calibri" panose="020F0502020204030204" pitchFamily="34" charset="0"/>
              </a:rPr>
              <a:t>Chromosomal Syndromes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>
                <a:latin typeface="Calibri" panose="020F0502020204030204" pitchFamily="34" charset="0"/>
              </a:rPr>
              <a:t>Mutations</a:t>
            </a:r>
          </a:p>
          <a:p>
            <a:r>
              <a:rPr lang="en-IN" sz="2400" dirty="0">
                <a:latin typeface="Arial" panose="020B0604020202020204" pitchFamily="34" charset="0"/>
              </a:rPr>
              <a:t>– </a:t>
            </a:r>
            <a:r>
              <a:rPr lang="en-IN" sz="2400" dirty="0">
                <a:latin typeface="Calibri" panose="020F0502020204030204" pitchFamily="34" charset="0"/>
              </a:rPr>
              <a:t>Genetic </a:t>
            </a:r>
            <a:r>
              <a:rPr lang="en-IN" sz="2400" dirty="0" err="1">
                <a:latin typeface="Calibri" panose="020F0502020204030204" pitchFamily="34" charset="0"/>
              </a:rPr>
              <a:t>Mosaicism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0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8356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ites: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palms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soles,face,trunk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Histopathologically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GB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glands lie in loose fibrous tissue in association with enlarged vascular elements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pic>
        <p:nvPicPr>
          <p:cNvPr id="1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340768"/>
            <a:ext cx="462915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1214017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en-IN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Porokeratotic</a:t>
            </a:r>
            <a:r>
              <a:rPr lang="en-I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ostial</a:t>
            </a:r>
            <a:r>
              <a:rPr lang="en-I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dermal duct </a:t>
            </a:r>
            <a:r>
              <a:rPr lang="en-I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r>
              <a:rPr lang="en-I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4"/>
          </a:xfrm>
        </p:spPr>
        <p:txBody>
          <a:bodyPr>
            <a:noAutofit/>
          </a:bodyPr>
          <a:lstStyle/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usually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appears in the first year of life and is considered a</a:t>
            </a:r>
          </a:p>
          <a:p>
            <a:pPr marL="0" indent="0"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form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of linear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porokeratosis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involving the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acrosyringium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</a:p>
          <a:p>
            <a:pPr marL="0" indent="0"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acrotrichium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Typical sites :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palms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and soles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Lesions may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verrucous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extensive, anhidrotic/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hyperhidrotic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Palmoplantar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PAON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asymptomatic persistent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punctate pits with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keratotic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plugging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resembling nevus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comedonicus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PAON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:breast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hypoplasia, scoliosis,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deafness, developmental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delay, polyneuropathy, and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palmoplantar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kerato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derma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20480" cy="36003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44398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589239"/>
          </a:xfrm>
        </p:spPr>
        <p:txBody>
          <a:bodyPr>
            <a:noAutofit/>
          </a:bodyPr>
          <a:lstStyle/>
          <a:p>
            <a:endParaRPr lang="en-I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Filiform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keratinous plugs that represent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cornoid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lamellae overlying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dilated infundibula of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ducts are a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distinctive feature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and abnormal dermal ducts are frequently present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Histologically :</a:t>
            </a: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Focal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cornoid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lamellae are seen to overlie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ostia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and enlarged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ducts with no involvement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glandular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structures.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Another condition, ‘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porokeratotic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duct and hair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follicle nevus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’, is probably similar but with hair follicle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This condition should be differentiated from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porokeratosis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Mibelli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comedo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nevus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No treatment is required except for cosmetic purposes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</a:t>
            </a:r>
            <a:r>
              <a:rPr lang="en-GB" dirty="0">
                <a:solidFill>
                  <a:srgbClr val="FF0000"/>
                </a:solidFill>
              </a:rPr>
              <a:t>Becker’s nevus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Becker’s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melanosis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pigmented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hairy epidermal nevus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Acquired  &amp; persistent area of skin pigmentation, sometimes showing  evidence of increased androgen sensitivity &amp; co-localizing with other developmental anomalies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Prone to acne/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hypertrichosis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Familial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occurance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may be seen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May be pathologically related to congenital smooth muscle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hypertrichosis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,increase smooth muscle  hyperpigmentation)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01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Becker’s nevus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556792"/>
            <a:ext cx="511256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en-GB" dirty="0" smtClean="0"/>
              <a:t>              </a:t>
            </a:r>
            <a:r>
              <a:rPr lang="en-GB" dirty="0" smtClean="0">
                <a:solidFill>
                  <a:srgbClr val="FF0000"/>
                </a:solidFill>
              </a:rPr>
              <a:t>Clinical feature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M:F=5:1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Rarely congenital/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childhood;but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usually first noticed in  adolescence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Site: shoulders, anterior chest, scapular region. rarely face, neck, distal limbs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Starts as an area of irregular macular pigmentation, which spreads to a diameter of several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new macules developing beyond margin &amp; fusing with it giving a geographical contour.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Skin may thicken towards centre of lesion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terminal hairs appear on &amp; around lesion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prone to acne vulgaris, PV ,eczema, granuloma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annulare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BCC,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Lymphangioma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Hypohydrosis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Lesion on face associated with asymmetric growth of scalp/beard hair.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systemic developmental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anomalies : Breast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hypoplasia,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supernumerary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nipples,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aplasia of PM, Limb reduction, segmental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odontomaxillary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dysplasia,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lipoatrophy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Becker nevus syndrome-B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ecker nevus syndrome+ I/L non-cutaneous anomalies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Increades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risk of Malignant melanoma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20687"/>
            <a:ext cx="7886700" cy="576065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                  Pathology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yperkeratosis, </a:t>
            </a: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acanthosis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papillomatosis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hyperplasia of hair follicles &amp; sebaceous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glands.</a:t>
            </a: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  &amp; </a:t>
            </a:r>
            <a:r>
              <a:rPr lang="en-GB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suprabasal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keratinocytes are heavily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pigmented</a:t>
            </a: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Melanocytes density increases/normal in upper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dermis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melanocyte activity and increased numbers of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melanosome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complexes in keratinocytes 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Dermis thickened ,contains bundles of smooth muscle fibres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number of androgen receptors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15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</a:t>
            </a:r>
            <a:r>
              <a:rPr lang="en-IN" dirty="0" smtClean="0">
                <a:latin typeface="Arial Black" panose="020B0A04020102020204" pitchFamily="34" charset="0"/>
              </a:rPr>
              <a:t>Classification</a:t>
            </a:r>
            <a:r>
              <a:rPr lang="en-IN" dirty="0">
                <a:latin typeface="Arial Black" panose="020B0A04020102020204" pitchFamily="34" charset="0"/>
              </a:rPr>
              <a:t/>
            </a:r>
            <a:br>
              <a:rPr lang="en-IN" dirty="0">
                <a:latin typeface="Arial Black" panose="020B0A04020102020204" pitchFamily="34" charset="0"/>
              </a:rPr>
            </a:b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Based on level of defect</a:t>
            </a: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Epidermal / Dermal / 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0" indent="0">
              <a:buNone/>
            </a:pPr>
            <a:endParaRPr lang="en-I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Based on Component Cell</a:t>
            </a: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Vascular / Connective Tissue / 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Melanocytic</a:t>
            </a:r>
          </a:p>
          <a:p>
            <a:pPr marL="0" indent="0">
              <a:buNone/>
            </a:pPr>
            <a:endParaRPr lang="en-I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Congenital / Acquired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3973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Regular elongation and widening of</a:t>
            </a:r>
            <a:br>
              <a:rPr lang="en-IN" b="1" dirty="0"/>
            </a:br>
            <a:r>
              <a:rPr lang="en-IN" b="1" dirty="0"/>
              <a:t>the bottoms of the rete ridges. The basal layer is</a:t>
            </a:r>
            <a:br>
              <a:rPr lang="en-IN" b="1" dirty="0"/>
            </a:br>
            <a:r>
              <a:rPr lang="en-IN" b="1" dirty="0" err="1"/>
              <a:t>hyperpigmented</a:t>
            </a:r>
            <a:r>
              <a:rPr lang="en-IN" b="1" dirty="0"/>
              <a:t> .</a:t>
            </a:r>
            <a:endParaRPr lang="en-IN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276872"/>
            <a:ext cx="54006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Q-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swithched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LASER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-YAG LASER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Other </a:t>
            </a:r>
            <a:r>
              <a:rPr lang="en-GB" dirty="0" err="1" smtClean="0"/>
              <a:t>naevoid</a:t>
            </a:r>
            <a:r>
              <a:rPr lang="en-GB" dirty="0" smtClean="0"/>
              <a:t> epidermal disorders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/>
          <a:lstStyle/>
          <a:p>
            <a:r>
              <a:rPr lang="en-GB" dirty="0" smtClean="0"/>
              <a:t>                        </a:t>
            </a:r>
            <a:r>
              <a:rPr lang="en-GB" dirty="0" smtClean="0">
                <a:solidFill>
                  <a:srgbClr val="FF0000"/>
                </a:solidFill>
              </a:rPr>
              <a:t>Linear LP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328592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Resembles LP in all respects but distribution.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Clone of susceptibility mutation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Any age &amp; resolves leaving PIH.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extends to end of digit-nail dystrophy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have mucosal involvement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Unifocal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/multifocal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Histology-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lichenoid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 like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lymphohistiocytic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infiltrate at DEJ +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civatte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bodies &amp; dermal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melanophages</a:t>
            </a: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epidermal apoptosis</a:t>
            </a:r>
          </a:p>
          <a:p>
            <a:pPr>
              <a:buNone/>
            </a:pP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lichen </a:t>
            </a:r>
            <a:r>
              <a:rPr lang="en-GB" dirty="0" err="1" smtClean="0"/>
              <a:t>planus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5405586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</a:t>
            </a:r>
            <a:r>
              <a:rPr lang="en-GB" dirty="0" err="1" smtClean="0">
                <a:solidFill>
                  <a:srgbClr val="FF0000"/>
                </a:solidFill>
              </a:rPr>
              <a:t>Naevoid</a:t>
            </a:r>
            <a:r>
              <a:rPr lang="en-GB" dirty="0" smtClean="0">
                <a:solidFill>
                  <a:srgbClr val="FF0000"/>
                </a:solidFill>
              </a:rPr>
              <a:t>  psoriasis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824536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Reflecting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gene responsible for psoriasis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Linear+ generalised psoriasis- loss of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heterozygosity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psoriasis gene/invasion of VEN by psoriasis as a result of isomorphic phenomenon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Onset-childhood/congenital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Clinically &amp; histologically similar  to psoriasis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nail pits &amp; psoriatic arthritis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Differentiated from ILVEN :less pruritic &amp;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</a:p>
          <a:p>
            <a:pPr marL="0" indent="0"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responsiveness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Dithranol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Ultraviolet rays therapy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Infliximab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Naevoid</a:t>
            </a:r>
            <a:r>
              <a:rPr lang="en-GB" dirty="0" smtClean="0"/>
              <a:t> psoriasis </a:t>
            </a:r>
            <a:endParaRPr lang="en-GB" dirty="0"/>
          </a:p>
        </p:txBody>
      </p:sp>
      <p:pic>
        <p:nvPicPr>
          <p:cNvPr id="4098" name="Picture 2" descr="C:\Users\use\Desktop\koebne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711" y="1825625"/>
            <a:ext cx="6796577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/>
          <a:lstStyle/>
          <a:p>
            <a:r>
              <a:rPr lang="en-GB" dirty="0" smtClean="0"/>
              <a:t>           </a:t>
            </a:r>
            <a:r>
              <a:rPr lang="en-GB" dirty="0" smtClean="0">
                <a:solidFill>
                  <a:srgbClr val="FF0000"/>
                </a:solidFill>
              </a:rPr>
              <a:t>Linear </a:t>
            </a:r>
            <a:r>
              <a:rPr lang="en-GB" dirty="0" err="1" smtClean="0">
                <a:solidFill>
                  <a:srgbClr val="FF0000"/>
                </a:solidFill>
              </a:rPr>
              <a:t>Darier’s</a:t>
            </a:r>
            <a:r>
              <a:rPr lang="en-GB" dirty="0" smtClean="0">
                <a:solidFill>
                  <a:srgbClr val="FF0000"/>
                </a:solidFill>
              </a:rPr>
              <a:t> disease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Acantholytic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epidermal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comprising crusted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keratotic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papules clinically &amp; histologically similar to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Darier’s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disease with no family history.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Usual age of presentation  &gt; 20years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Lesions extend over many years 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Aggravated  by UV rays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affected area includes nails- typical nail changes  of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Darier’s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may be seen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 hands affected-pits ,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keratoses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observed within involved gene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Represents 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for 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Darier’s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mutation in ATP 2A2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Topical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retinoids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acitretin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              Histological </a:t>
            </a:r>
            <a:r>
              <a:rPr lang="en-IN" b="1" dirty="0">
                <a:solidFill>
                  <a:srgbClr val="FF0000"/>
                </a:solidFill>
              </a:rPr>
              <a:t>classification</a:t>
            </a:r>
            <a:br>
              <a:rPr lang="en-IN" b="1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ased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on the predominant cell type seen on </a:t>
            </a:r>
            <a:r>
              <a:rPr lang="en-IN" sz="2400">
                <a:latin typeface="Arial" panose="020B0604020202020204" pitchFamily="34" charset="0"/>
                <a:cs typeface="Arial" panose="020B0604020202020204" pitchFamily="34" charset="0"/>
              </a:rPr>
              <a:t>histology</a:t>
            </a:r>
            <a:r>
              <a:rPr lang="en-IN" sz="2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Keratinocytic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Sebaceous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Follicular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Eccrine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/apocrine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75656"/>
          </a:xfrm>
        </p:spPr>
        <p:txBody>
          <a:bodyPr/>
          <a:lstStyle/>
          <a:p>
            <a:r>
              <a:rPr lang="en-GB" dirty="0" smtClean="0"/>
              <a:t>Linear </a:t>
            </a:r>
            <a:r>
              <a:rPr lang="en-GB" dirty="0" err="1" smtClean="0"/>
              <a:t>darier’s</a:t>
            </a:r>
            <a:r>
              <a:rPr lang="en-GB" dirty="0" smtClean="0"/>
              <a:t> disease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98360"/>
            <a:ext cx="4629150" cy="303632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 right side of  forehead extending into scalp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2808312" cy="3535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           </a:t>
            </a:r>
            <a:r>
              <a:rPr lang="en-GB" sz="4000" dirty="0" smtClean="0">
                <a:solidFill>
                  <a:srgbClr val="FF0000"/>
                </a:solidFill>
              </a:rPr>
              <a:t>Linear Hailey-Hailey disease 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acantholytic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dermatoses,linear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benign familial chronic pemphigus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mutation in Hailey-Hailey gene ATP2C1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ore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severe and earlier onset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common in flexures/perianal area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 defined linear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erythematous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plaques demonstrating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vesiculation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,erosion ,crusting ,&amp; typical  histological features of benign familial chronic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pemphigus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Hailey-Hailey disease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058194"/>
            <a:ext cx="3591470" cy="4179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           </a:t>
            </a:r>
            <a:r>
              <a:rPr lang="en-GB" sz="4000" dirty="0" smtClean="0">
                <a:solidFill>
                  <a:srgbClr val="FF0000"/>
                </a:solidFill>
              </a:rPr>
              <a:t>Linear </a:t>
            </a:r>
            <a:r>
              <a:rPr lang="en-GB" sz="4000" dirty="0" err="1" smtClean="0">
                <a:solidFill>
                  <a:srgbClr val="FF0000"/>
                </a:solidFill>
              </a:rPr>
              <a:t>porokeratosis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Annular plaques distributed along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blascko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lines; clinically  &amp;  histologically similar to lesions of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porokeratosis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osaicism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gene responsible for </a:t>
            </a: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porokeratosis</a:t>
            </a: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Generalised </a:t>
            </a: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porokeratosis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AD but linear is sporadic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with inherited generalised </a:t>
            </a: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porokeratosis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undergoes somatic mutation affecting normal allele resulting in clonal loss of </a:t>
            </a: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heterozygosity</a:t>
            </a: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line contrasts with background skin because it has double dose of </a:t>
            </a: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parakeratosis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</a:t>
            </a:r>
            <a:r>
              <a:rPr lang="en-GB" dirty="0" err="1" smtClean="0"/>
              <a:t>porokeratosis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25625"/>
            <a:ext cx="381642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skin cancers associated with linear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porokeratosis-SCC,Bowen’s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Generalised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porokeratosis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provoked by immune suppression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porokeratosis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exacerbated by liver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504056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            Clinical features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92740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,confluent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hyperkeratotic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plaques each with a fine rounded annular rim &amp; atrophic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centre.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Lesions hypo/hyper pigmented &amp;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erythematous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disposed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interrupted linear fashion along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Blaschko’s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lines.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Widespread /soles / face.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Lesions on distal limb associated  with nail dystrophy(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pterygium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long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ridging,bony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narrowing of digits)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birth-ulcerated lesions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lifelong with increasing hyperkeratosis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2697"/>
            <a:ext cx="7886700" cy="576064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                  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76064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  </a:t>
            </a:r>
            <a:r>
              <a:rPr lang="en-GB" sz="2400" dirty="0" smtClean="0"/>
              <a:t>Surgical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excision</a:t>
            </a:r>
          </a:p>
          <a:p>
            <a:r>
              <a:rPr lang="en-IN" sz="2400" dirty="0"/>
              <a:t>A</a:t>
            </a:r>
            <a:r>
              <a:rPr lang="en-IN" sz="2400" dirty="0" smtClean="0"/>
              <a:t>blation </a:t>
            </a:r>
            <a:r>
              <a:rPr lang="en-IN" sz="2400" dirty="0"/>
              <a:t>with the carbon dioxide laser</a:t>
            </a:r>
          </a:p>
          <a:p>
            <a:r>
              <a:rPr lang="en-IN" sz="2400" dirty="0" err="1"/>
              <a:t>C</a:t>
            </a:r>
            <a:r>
              <a:rPr lang="en-IN" sz="2400" dirty="0" err="1" smtClean="0"/>
              <a:t>ryotherapy</a:t>
            </a:r>
            <a:endParaRPr lang="en-IN" sz="2400" dirty="0"/>
          </a:p>
          <a:p>
            <a:r>
              <a:rPr lang="en-IN" sz="2400" dirty="0" err="1" smtClean="0"/>
              <a:t>Dermabrasion</a:t>
            </a:r>
            <a:endParaRPr lang="en-IN" sz="2400" dirty="0" smtClean="0"/>
          </a:p>
          <a:p>
            <a:pPr marL="0" indent="0">
              <a:buNone/>
            </a:pPr>
            <a:r>
              <a:rPr lang="en-IN" sz="2400" dirty="0" smtClean="0"/>
              <a:t>  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Topical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5-FU</a:t>
            </a:r>
          </a:p>
          <a:p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Tretinoin</a:t>
            </a: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imiquimod</a:t>
            </a: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itaminD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anologues</a:t>
            </a: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</a:t>
            </a:r>
          </a:p>
          <a:p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Dithranol</a:t>
            </a: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76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en-GB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atrophoderma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Moulin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Clearly demarcated cutaneous atrophy &amp; hyper/hypo pigmentation with minimal inflammation &amp; sclerosis distributed along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Blaschko’s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lines.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Histology-variable atrophy+ some inflammation.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Childhood/adolescence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Variability in presentation- some cases are linear  variant of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atrophoderma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Pierini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Pasini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, mosicism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COL3A1 mutation[EDS type 4 ], late burnt out  stage of linear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morphea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</a:t>
            </a:r>
            <a:r>
              <a:rPr lang="en-GB" dirty="0" err="1" smtClean="0"/>
              <a:t>atrophoderma</a:t>
            </a:r>
            <a:r>
              <a:rPr lang="en-GB" dirty="0" smtClean="0"/>
              <a:t> of </a:t>
            </a:r>
            <a:r>
              <a:rPr lang="en-GB" dirty="0" err="1" smtClean="0"/>
              <a:t>moulin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0827"/>
            <a:ext cx="3168352" cy="266429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0828"/>
            <a:ext cx="3528392" cy="266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     </a:t>
            </a:r>
            <a:r>
              <a:rPr lang="en-IN" dirty="0" smtClean="0">
                <a:latin typeface="Arial Black" panose="020B0A04020102020204" pitchFamily="34" charset="0"/>
              </a:rPr>
              <a:t>Classification </a:t>
            </a:r>
            <a:r>
              <a:rPr lang="en-IN" dirty="0">
                <a:latin typeface="Arial Black" panose="020B0A04020102020204" pitchFamily="34" charset="0"/>
              </a:rPr>
              <a:t>: Epidermal</a:t>
            </a:r>
            <a:br>
              <a:rPr lang="en-IN" dirty="0">
                <a:latin typeface="Arial Black" panose="020B0A04020102020204" pitchFamily="34" charset="0"/>
              </a:rPr>
            </a:b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6552727"/>
          </a:xfrm>
        </p:spPr>
        <p:txBody>
          <a:bodyPr>
            <a:noAutofit/>
          </a:bodyPr>
          <a:lstStyle/>
          <a:p>
            <a:r>
              <a:rPr lang="en-I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Keratinocyte </a:t>
            </a:r>
            <a:r>
              <a:rPr lang="en-IN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endParaRPr lang="en-IN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Verrucous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epidermal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(VEN)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Epidermolytic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VEN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– Non-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epidermolytic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i="1" dirty="0">
                <a:latin typeface="Arial" panose="020B0604020202020204" pitchFamily="34" charset="0"/>
                <a:cs typeface="Arial" panose="020B0604020202020204" pitchFamily="34" charset="0"/>
              </a:rPr>
              <a:t>Sebaceous </a:t>
            </a:r>
            <a:r>
              <a:rPr lang="en-IN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endParaRPr lang="en-IN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sebaceous</a:t>
            </a: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i="1" dirty="0">
                <a:latin typeface="Arial" panose="020B0604020202020204" pitchFamily="34" charset="0"/>
                <a:cs typeface="Arial" panose="020B0604020202020204" pitchFamily="34" charset="0"/>
              </a:rPr>
              <a:t>Follicular </a:t>
            </a:r>
            <a:r>
              <a:rPr lang="en-IN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endParaRPr lang="en-IN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• True hair-follicle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Comedo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• ‘Acne-free’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Basaloid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follicular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• Dilated pore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• Hairy malformation of the palms and soles</a:t>
            </a:r>
          </a:p>
        </p:txBody>
      </p:sp>
    </p:spTree>
    <p:extLst>
      <p:ext uri="{BB962C8B-B14F-4D97-AF65-F5344CB8AC3E}">
        <p14:creationId xmlns:p14="http://schemas.microsoft.com/office/powerpoint/2010/main" val="16713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Acute </a:t>
            </a:r>
            <a:r>
              <a:rPr lang="en-GB" sz="4000" dirty="0" err="1" smtClean="0">
                <a:solidFill>
                  <a:srgbClr val="FF0000"/>
                </a:solidFill>
              </a:rPr>
              <a:t>blaschkitis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BLAISE 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Blaschko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Linear Acquired Inflammatory Skin Eruption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Remitting/relapsing eruption of itchy inflammatory vesicles &amp; papules usually on trunk in adults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Histology- eczematous [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spongiotic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]&gt;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lichenoid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appear after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treament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metronidazole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Acute </a:t>
            </a:r>
            <a:r>
              <a:rPr lang="en-GB" dirty="0" err="1" smtClean="0"/>
              <a:t>blaschkitis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9"/>
            <a:ext cx="5547320" cy="3735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Epidermal nevus syndromes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Epidermal nevus syndromes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184576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Hopple –Described  9 distinct  epidermal nevus syndromes differentiated by associated epidermal nevi &amp; presence or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absensce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heritability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correct diagnosis of these various phenotypes is important for the recognition &amp; treatment of associated anomalies as well as for genetic counselling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Syndromes with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organoid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epidermal nevi-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1.Schmmelpenning syndromes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Phakomatosis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pigmentokerotica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 Nevus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comedonicus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syndrome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Angora hair nevus syndrome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Becker nevus syndrome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syndromes with </a:t>
            </a:r>
            <a:r>
              <a:rPr lang="en-GB" dirty="0" err="1" smtClean="0">
                <a:solidFill>
                  <a:srgbClr val="FF0000"/>
                </a:solidFill>
              </a:rPr>
              <a:t>keratinocytic</a:t>
            </a:r>
            <a:r>
              <a:rPr lang="en-GB" dirty="0" smtClean="0">
                <a:solidFill>
                  <a:srgbClr val="FF0000"/>
                </a:solidFill>
              </a:rPr>
              <a:t>[non-</a:t>
            </a:r>
            <a:r>
              <a:rPr lang="en-GB" dirty="0" err="1" smtClean="0">
                <a:solidFill>
                  <a:srgbClr val="FF0000"/>
                </a:solidFill>
              </a:rPr>
              <a:t>organoid</a:t>
            </a:r>
            <a:r>
              <a:rPr lang="en-GB" dirty="0" smtClean="0">
                <a:solidFill>
                  <a:srgbClr val="FF0000"/>
                </a:solidFill>
              </a:rPr>
              <a:t>] nevi</a:t>
            </a:r>
            <a:r>
              <a:rPr lang="en-GB" dirty="0" smtClean="0"/>
              <a:t>-</a:t>
            </a:r>
          </a:p>
          <a:p>
            <a:r>
              <a:rPr lang="en-GB" dirty="0" smtClean="0"/>
              <a:t>1.CHILD syndrome</a:t>
            </a:r>
          </a:p>
          <a:p>
            <a:r>
              <a:rPr lang="en-GB" dirty="0" smtClean="0"/>
              <a:t>2. </a:t>
            </a:r>
            <a:r>
              <a:rPr lang="en-GB" dirty="0"/>
              <a:t>T</a:t>
            </a:r>
            <a:r>
              <a:rPr lang="en-GB" dirty="0" smtClean="0"/>
              <a:t>ype -2 segmental </a:t>
            </a:r>
            <a:r>
              <a:rPr lang="en-GB" dirty="0" err="1" smtClean="0"/>
              <a:t>cowden</a:t>
            </a:r>
            <a:r>
              <a:rPr lang="en-GB" dirty="0" smtClean="0"/>
              <a:t> disease </a:t>
            </a:r>
          </a:p>
          <a:p>
            <a:r>
              <a:rPr lang="en-GB" dirty="0" smtClean="0"/>
              <a:t>3.Fibroblast growth factor receptor syndrome</a:t>
            </a:r>
          </a:p>
          <a:p>
            <a:r>
              <a:rPr lang="en-GB" dirty="0" smtClean="0"/>
              <a:t>3 </a:t>
            </a:r>
            <a:r>
              <a:rPr lang="en-GB" dirty="0"/>
              <a:t>E</a:t>
            </a:r>
            <a:r>
              <a:rPr lang="en-GB" dirty="0" smtClean="0"/>
              <a:t>pidermal nevus syndrome</a:t>
            </a:r>
          </a:p>
          <a:p>
            <a:r>
              <a:rPr lang="en-GB" dirty="0" smtClean="0"/>
              <a:t>Proteus syndrome is still of unknown origin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Less well –defined  epidermal nevus syndromes :</a:t>
            </a:r>
          </a:p>
          <a:p>
            <a:r>
              <a:rPr lang="en-GB" dirty="0" smtClean="0"/>
              <a:t> CLOVE syndrome</a:t>
            </a:r>
          </a:p>
          <a:p>
            <a:r>
              <a:rPr lang="en-GB" dirty="0" smtClean="0"/>
              <a:t>Nevus </a:t>
            </a:r>
            <a:r>
              <a:rPr lang="en-GB" dirty="0" err="1" smtClean="0"/>
              <a:t>trichilemmocysticus</a:t>
            </a:r>
            <a:endParaRPr lang="en-GB" dirty="0" smtClean="0"/>
          </a:p>
          <a:p>
            <a:r>
              <a:rPr lang="en-GB" dirty="0" err="1"/>
              <a:t>D</a:t>
            </a:r>
            <a:r>
              <a:rPr lang="en-GB" dirty="0" err="1" smtClean="0"/>
              <a:t>idymosis</a:t>
            </a:r>
            <a:r>
              <a:rPr lang="en-GB" dirty="0" smtClean="0"/>
              <a:t> </a:t>
            </a:r>
            <a:r>
              <a:rPr lang="en-GB" dirty="0" err="1" smtClean="0"/>
              <a:t>aplasticosebacea</a:t>
            </a:r>
            <a:endParaRPr lang="en-GB" dirty="0" smtClean="0"/>
          </a:p>
          <a:p>
            <a:r>
              <a:rPr lang="en-GB" dirty="0" err="1" smtClean="0"/>
              <a:t>Balverstedt</a:t>
            </a:r>
            <a:r>
              <a:rPr lang="en-GB" dirty="0" smtClean="0"/>
              <a:t> syndrome</a:t>
            </a:r>
          </a:p>
          <a:p>
            <a:r>
              <a:rPr lang="en-GB" dirty="0" smtClean="0"/>
              <a:t>SCALP syndrome</a:t>
            </a:r>
          </a:p>
          <a:p>
            <a:r>
              <a:rPr lang="en-GB" dirty="0" smtClean="0"/>
              <a:t>NEVADA syndrome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  </a:t>
            </a:r>
            <a:r>
              <a:rPr lang="en-GB" sz="4000" dirty="0" err="1" smtClean="0">
                <a:solidFill>
                  <a:srgbClr val="FF0000"/>
                </a:solidFill>
              </a:rPr>
              <a:t>schimmelpenning</a:t>
            </a:r>
            <a:r>
              <a:rPr lang="en-GB" sz="4000" dirty="0" smtClean="0">
                <a:solidFill>
                  <a:srgbClr val="FF0000"/>
                </a:solidFill>
              </a:rPr>
              <a:t>,’s syndrome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Fennerstein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mims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syndrome ;  Nevus sebaceous syndrome 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addasohn’s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phakomatosis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 reported by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Feurstein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Mims &amp;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Schimmelpenning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Describes  association of sebaceous / VEN with other developmental defects , particularly  CNS , eye  &amp; skeleton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</a:t>
            </a:r>
            <a:r>
              <a:rPr lang="en-GB" dirty="0" err="1" smtClean="0">
                <a:solidFill>
                  <a:srgbClr val="FF0000"/>
                </a:solidFill>
              </a:rPr>
              <a:t>Etiology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Sporadic disorder reflecting genetic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an AD mutation which would be lethal if not rescued by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mosaicism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Occurence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successive generations  explained by  inheritance of a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premutation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or by loss of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heterozygosity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for a recessive mutation [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paradominant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inheritance]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use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568863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400600" cy="4248472"/>
          </a:xfrm>
        </p:spPr>
      </p:pic>
    </p:spTree>
    <p:extLst>
      <p:ext uri="{BB962C8B-B14F-4D97-AF65-F5344CB8AC3E}">
        <p14:creationId xmlns:p14="http://schemas.microsoft.com/office/powerpoint/2010/main" val="29757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21602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43572"/>
              </p:ext>
            </p:extLst>
          </p:nvPr>
        </p:nvGraphicFramePr>
        <p:xfrm>
          <a:off x="628650" y="620689"/>
          <a:ext cx="8191822" cy="6120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5911"/>
                <a:gridCol w="4095911"/>
              </a:tblGrid>
              <a:tr h="871428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Cutaneous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Extrautaneous</a:t>
                      </a:r>
                      <a:r>
                        <a:rPr lang="en-GB" sz="1800" dirty="0" smtClean="0"/>
                        <a:t> </a:t>
                      </a:r>
                      <a:endParaRPr lang="en-GB" sz="1800" dirty="0"/>
                    </a:p>
                  </a:txBody>
                  <a:tcPr marL="87630" marR="87630"/>
                </a:tc>
              </a:tr>
              <a:tr h="16652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Nevus sebaceous</a:t>
                      </a:r>
                      <a:endParaRPr lang="en-GB" sz="18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Skeletal - </a:t>
                      </a:r>
                      <a:r>
                        <a:rPr lang="en-GB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craniofacial defects,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frontal bossing,</a:t>
                      </a:r>
                    </a:p>
                    <a:p>
                      <a:r>
                        <a:rPr lang="en-GB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Kyphoscoliosis</a:t>
                      </a:r>
                      <a:r>
                        <a:rPr lang="en-GB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Dislocation of </a:t>
                      </a:r>
                      <a:r>
                        <a:rPr lang="en-GB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hip,deformitis</a:t>
                      </a:r>
                      <a:r>
                        <a:rPr lang="en-GB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limbs,</a:t>
                      </a:r>
                    </a:p>
                    <a:p>
                      <a:r>
                        <a:rPr lang="en-GB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Hypophosphatemic</a:t>
                      </a:r>
                      <a:r>
                        <a:rPr lang="en-GB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rickets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87630" marR="87630"/>
                </a:tc>
              </a:tr>
              <a:tr h="179199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Neurological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-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MR[50%],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Seizures ,</a:t>
                      </a:r>
                    </a:p>
                    <a:p>
                      <a:r>
                        <a:rPr lang="en-GB" sz="1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Hemimegancephaly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,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Spastic paralysis,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Cerebral </a:t>
                      </a:r>
                      <a:r>
                        <a:rPr lang="en-GB" sz="1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angiomas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,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Agenesis of corpus callosum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87630" marR="87630"/>
                </a:tc>
              </a:tr>
              <a:tr h="1791994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Ocular- </a:t>
                      </a:r>
                      <a:r>
                        <a:rPr lang="en-GB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Epibulbar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lipodermoid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GB" sz="1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Coloboma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,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Corneal opacity ,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cataract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micro &amp; macro-</a:t>
                      </a:r>
                      <a:r>
                        <a:rPr lang="en-GB" sz="1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ophthalmia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defects of optic nerve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87630" marR="876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10660</TotalTime>
  <Words>3701</Words>
  <Application>Microsoft Office PowerPoint</Application>
  <PresentationFormat>On-screen Show (4:3)</PresentationFormat>
  <Paragraphs>754</Paragraphs>
  <Slides>107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4" baseType="lpstr">
      <vt:lpstr>Arial</vt:lpstr>
      <vt:lpstr>Arial Black</vt:lpstr>
      <vt:lpstr>Calibri</vt:lpstr>
      <vt:lpstr>Calibri Light</vt:lpstr>
      <vt:lpstr>Calibri,Bold</vt:lpstr>
      <vt:lpstr>Wingdings</vt:lpstr>
      <vt:lpstr>Office Theme</vt:lpstr>
      <vt:lpstr>Epidermal naevi </vt:lpstr>
      <vt:lpstr>                Naevus /nevus</vt:lpstr>
      <vt:lpstr>                   Blashcko’s lines</vt:lpstr>
      <vt:lpstr>PowerPoint Presentation</vt:lpstr>
      <vt:lpstr> Examples of patterns of Blashko’s lines</vt:lpstr>
      <vt:lpstr>                       Aetiology</vt:lpstr>
      <vt:lpstr>                         Classification </vt:lpstr>
      <vt:lpstr>              Histological classification </vt:lpstr>
      <vt:lpstr>       Classification : Epidermal </vt:lpstr>
      <vt:lpstr>PowerPoint Presentation</vt:lpstr>
      <vt:lpstr>PowerPoint Presentation</vt:lpstr>
      <vt:lpstr>              Keratinocytic nevi                         Verrucous epidermal naevus ,          syn  Naevus verrucosus/Naevus unius lateris</vt:lpstr>
      <vt:lpstr>                  Epidermolytic VEN</vt:lpstr>
      <vt:lpstr>                      Pathology </vt:lpstr>
      <vt:lpstr>PowerPoint Presentation</vt:lpstr>
      <vt:lpstr>             Clinical Features</vt:lpstr>
      <vt:lpstr>Verrucous epidermal nevus on neck </vt:lpstr>
      <vt:lpstr>                     Diagnosis  </vt:lpstr>
      <vt:lpstr>         Non-Epidermolytic VEN </vt:lpstr>
      <vt:lpstr>          Clinical Features </vt:lpstr>
      <vt:lpstr>PowerPoint Presentation</vt:lpstr>
      <vt:lpstr>Associations</vt:lpstr>
      <vt:lpstr>                                    HPE </vt:lpstr>
      <vt:lpstr>Differential diagnosis</vt:lpstr>
      <vt:lpstr>        Topical applications </vt:lpstr>
      <vt:lpstr>          Lasers </vt:lpstr>
      <vt:lpstr>               Nevus sebaceous</vt:lpstr>
      <vt:lpstr>               clinical stages</vt:lpstr>
      <vt:lpstr>Nevus sebaceous in an infant &amp; adult </vt:lpstr>
      <vt:lpstr>              Neoplastic change</vt:lpstr>
      <vt:lpstr>                  Histopathology  </vt:lpstr>
      <vt:lpstr>Epithelial hyperplasia is associated with poorly formed hair follicles and prominent, but mature, sebaceous glands. Apocrine glands are seen focally. </vt:lpstr>
      <vt:lpstr>              Differential Diagnosis </vt:lpstr>
      <vt:lpstr>PowerPoint Presentation</vt:lpstr>
      <vt:lpstr>Treatment </vt:lpstr>
      <vt:lpstr>           True hair follicle nevus  </vt:lpstr>
      <vt:lpstr>PowerPoint Presentation</vt:lpstr>
      <vt:lpstr>      Comedone  nevus</vt:lpstr>
      <vt:lpstr>PowerPoint Presentation</vt:lpstr>
      <vt:lpstr>Comedone  nevus</vt:lpstr>
      <vt:lpstr>Histology </vt:lpstr>
      <vt:lpstr>Differential diagnosis</vt:lpstr>
      <vt:lpstr>            Treatment </vt:lpstr>
      <vt:lpstr>Basal cell nevus with comedones</vt:lpstr>
      <vt:lpstr>     Clinical features</vt:lpstr>
      <vt:lpstr>PowerPoint Presentation</vt:lpstr>
      <vt:lpstr>Pathology </vt:lpstr>
      <vt:lpstr>          Linear basal cell nevus</vt:lpstr>
      <vt:lpstr>Linear basal cell nevus</vt:lpstr>
      <vt:lpstr>True apocrine naevi</vt:lpstr>
      <vt:lpstr>    Syringocystadenoma papilliferum (Naevus cystadenomatous papilliferus)</vt:lpstr>
      <vt:lpstr>PowerPoint Presentation</vt:lpstr>
      <vt:lpstr>Syringocystadenoma  papilliferum </vt:lpstr>
      <vt:lpstr>PowerPoint Presentation</vt:lpstr>
      <vt:lpstr>             PATHOLOGY</vt:lpstr>
      <vt:lpstr>                  Eccrine naevi                      True  eccrine naevi</vt:lpstr>
      <vt:lpstr>True  eccrine nevus</vt:lpstr>
      <vt:lpstr>Eccrine angiomatous hamartoma[nevus]</vt:lpstr>
      <vt:lpstr>Eccrine angiomatous hamartoma</vt:lpstr>
      <vt:lpstr>PowerPoint Presentation</vt:lpstr>
      <vt:lpstr>                                                 Porokeratotic eccrine ostial and dermal duct naevus  </vt:lpstr>
      <vt:lpstr>PowerPoint Presentation</vt:lpstr>
      <vt:lpstr>PowerPoint Presentation</vt:lpstr>
      <vt:lpstr>                  Becker’s nevus</vt:lpstr>
      <vt:lpstr>Becker’s nevus</vt:lpstr>
      <vt:lpstr>              Clinical feature</vt:lpstr>
      <vt:lpstr>PowerPoint Presentation</vt:lpstr>
      <vt:lpstr>PowerPoint Presentation</vt:lpstr>
      <vt:lpstr>                  Pathology</vt:lpstr>
      <vt:lpstr>Regular elongation and widening of the bottoms of the rete ridges. The basal layer is hyperpigmented .</vt:lpstr>
      <vt:lpstr>Treatment </vt:lpstr>
      <vt:lpstr>Other naevoid epidermal disorders</vt:lpstr>
      <vt:lpstr>                        Linear LP</vt:lpstr>
      <vt:lpstr>Linear lichen planus</vt:lpstr>
      <vt:lpstr>         Naevoid  psoriasis</vt:lpstr>
      <vt:lpstr>Treatment </vt:lpstr>
      <vt:lpstr>Naevoid psoriasis </vt:lpstr>
      <vt:lpstr>           Linear Darier’s disease</vt:lpstr>
      <vt:lpstr>PowerPoint Presentation</vt:lpstr>
      <vt:lpstr>Linear darier’s disease</vt:lpstr>
      <vt:lpstr>           Linear Hailey-Hailey disease  </vt:lpstr>
      <vt:lpstr>Linear Hailey-Hailey disease</vt:lpstr>
      <vt:lpstr>           Linear porokeratosis</vt:lpstr>
      <vt:lpstr>Linear porokeratosis</vt:lpstr>
      <vt:lpstr>PowerPoint Presentation</vt:lpstr>
      <vt:lpstr>            Clinical features</vt:lpstr>
      <vt:lpstr>                   Treatment</vt:lpstr>
      <vt:lpstr>       Linear atrophoderma of Moulin</vt:lpstr>
      <vt:lpstr>Linear atrophoderma of moulin</vt:lpstr>
      <vt:lpstr>Acute blaschkitis</vt:lpstr>
      <vt:lpstr>Acute blaschkitis</vt:lpstr>
      <vt:lpstr>Epidermal nevus syndromes</vt:lpstr>
      <vt:lpstr>Epidermal nevus syndromes</vt:lpstr>
      <vt:lpstr>PowerPoint Presentation</vt:lpstr>
      <vt:lpstr>  schimmelpenning,’s syndrome</vt:lpstr>
      <vt:lpstr>                Etiology </vt:lpstr>
      <vt:lpstr>PowerPoint Presentation</vt:lpstr>
      <vt:lpstr>PowerPoint Presentation</vt:lpstr>
      <vt:lpstr>PowerPoint Presentation</vt:lpstr>
      <vt:lpstr>Diagnosis </vt:lpstr>
      <vt:lpstr>            Phakomatosis pigmentokerotica</vt:lpstr>
      <vt:lpstr>Phakometosis pigmentokerotica</vt:lpstr>
      <vt:lpstr>Nevus comedonicus syndrme </vt:lpstr>
      <vt:lpstr>       Angora  hair nevus syndrome</vt:lpstr>
      <vt:lpstr>Type-2 segmental cowden disease</vt:lpstr>
      <vt:lpstr> Garcia –Hafner-Happle syndrome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Epidermal nevi</dc:title>
  <dc:creator>use</dc:creator>
  <cp:lastModifiedBy>vinaykumar biyani</cp:lastModifiedBy>
  <cp:revision>359</cp:revision>
  <dcterms:created xsi:type="dcterms:W3CDTF">2016-02-11T10:47:02Z</dcterms:created>
  <dcterms:modified xsi:type="dcterms:W3CDTF">2020-08-17T05:48:30Z</dcterms:modified>
</cp:coreProperties>
</file>