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9" r:id="rId2"/>
    <p:sldId id="261" r:id="rId3"/>
    <p:sldId id="262" r:id="rId4"/>
    <p:sldId id="263" r:id="rId5"/>
    <p:sldId id="264" r:id="rId6"/>
    <p:sldId id="265" r:id="rId7"/>
    <p:sldId id="267" r:id="rId8"/>
    <p:sldId id="268" r:id="rId9"/>
    <p:sldId id="269" r:id="rId10"/>
    <p:sldId id="305" r:id="rId11"/>
    <p:sldId id="270" r:id="rId12"/>
    <p:sldId id="271" r:id="rId13"/>
    <p:sldId id="272" r:id="rId14"/>
    <p:sldId id="273" r:id="rId15"/>
    <p:sldId id="274" r:id="rId16"/>
    <p:sldId id="275" r:id="rId17"/>
    <p:sldId id="276" r:id="rId18"/>
    <p:sldId id="277" r:id="rId19"/>
    <p:sldId id="298" r:id="rId20"/>
    <p:sldId id="304" r:id="rId21"/>
    <p:sldId id="306" r:id="rId22"/>
    <p:sldId id="299" r:id="rId23"/>
    <p:sldId id="307" r:id="rId24"/>
    <p:sldId id="278" r:id="rId25"/>
    <p:sldId id="300" r:id="rId26"/>
    <p:sldId id="301" r:id="rId27"/>
    <p:sldId id="302" r:id="rId28"/>
    <p:sldId id="303" r:id="rId29"/>
    <p:sldId id="308" r:id="rId30"/>
    <p:sldId id="297" r:id="rId31"/>
    <p:sldId id="294"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88201-3195-4D79-893C-4A28E8749945}" type="datetimeFigureOut">
              <a:rPr lang="en-US" smtClean="0"/>
              <a:pPr/>
              <a:t>11/21/2017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10BD9-60F0-431C-A5F1-29AB1BCA7F89}" type="slidenum">
              <a:rPr lang="en-US" smtClean="0"/>
              <a:pPr/>
              <a:t>‹#›</a:t>
            </a:fld>
            <a:endParaRPr lang="en-US"/>
          </a:p>
        </p:txBody>
      </p:sp>
    </p:spTree>
    <p:extLst>
      <p:ext uri="{BB962C8B-B14F-4D97-AF65-F5344CB8AC3E}">
        <p14:creationId xmlns:p14="http://schemas.microsoft.com/office/powerpoint/2010/main" val="304095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Excitation-contraction coupling….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4A0A68EF-7D44-4AD5-A17B-47DE806908E8}" type="slidenum">
              <a:rPr lang="en-US" altLang="en-US" smtClean="0"/>
              <a:pPr eaLnBrk="1" hangingPunct="1"/>
              <a:t>10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t-tubule and the cistern of the SR….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3DA3F69B-2602-478E-BF2A-F0F00046B646}" type="slidenum">
              <a:rPr lang="en-US" altLang="en-US" smtClean="0"/>
              <a:pPr eaLnBrk="1" hangingPunct="1"/>
              <a:t>23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43559E0E-C7A8-47FD-932C-F89949E30209}" type="datetime1">
              <a:rPr lang="en-US" smtClean="0">
                <a:solidFill>
                  <a:prstClr val="white"/>
                </a:solidFill>
              </a:rPr>
              <a:pPr/>
              <a:t>11/21/2017</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424434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ECA7897A-00EA-40A8-BC30-456EC7E942A4}" type="datetime1">
              <a:rPr lang="en-US" smtClean="0">
                <a:solidFill>
                  <a:prstClr val="white"/>
                </a:solidFill>
              </a:rPr>
              <a:pPr/>
              <a:t>11/21/2017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5311196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D24516C-0AA5-4B2B-BDD2-DA663D5F0CDA}" type="datetime1">
              <a:rPr lang="en-US" smtClean="0">
                <a:solidFill>
                  <a:prstClr val="white"/>
                </a:solidFill>
              </a:rPr>
              <a:pPr/>
              <a:t>11/21/2017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7902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371E6-F598-4652-87C9-FB6671D84C53}" type="datetime1">
              <a:rPr lang="en-US" smtClean="0">
                <a:solidFill>
                  <a:srgbClr val="262626">
                    <a:tint val="75000"/>
                  </a:srgbClr>
                </a:solidFill>
              </a:rPr>
              <a:pPr/>
              <a:t>11/21/2017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42937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6E882512-7236-4EBC-A8D6-D0F2FF11F018}" type="datetime1">
              <a:rPr lang="en-US" smtClean="0">
                <a:solidFill>
                  <a:srgbClr val="262626">
                    <a:lumMod val="85000"/>
                    <a:lumOff val="15000"/>
                  </a:srgbClr>
                </a:solidFill>
              </a:rPr>
              <a:pPr/>
              <a:t>11/21/2017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14616763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A6F24593-F652-4360-9AEF-290F29E124B9}" type="datetime1">
              <a:rPr lang="en-US" smtClean="0">
                <a:solidFill>
                  <a:srgbClr val="262626">
                    <a:tint val="75000"/>
                  </a:srgbClr>
                </a:solidFill>
              </a:rPr>
              <a:pPr/>
              <a:t>11/21/2017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265778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RAJ NIDHI</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40744189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9D2F25B-8C15-4366-827F-4C3E473BEF65}" type="datetime1">
              <a:rPr lang="en-US" smtClean="0">
                <a:solidFill>
                  <a:srgbClr val="262626">
                    <a:lumMod val="85000"/>
                    <a:lumOff val="15000"/>
                  </a:srgbClr>
                </a:solidFill>
              </a:rPr>
              <a:pPr/>
              <a:t>11/21/2017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RAJ NIDHI</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3476140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F0D7F788-37AF-4031-8774-CC2BD0686C05}" type="datetime1">
              <a:rPr lang="en-US" smtClean="0">
                <a:solidFill>
                  <a:srgbClr val="262626">
                    <a:lumMod val="85000"/>
                    <a:lumOff val="15000"/>
                  </a:srgbClr>
                </a:solidFill>
              </a:rPr>
              <a:pPr/>
              <a:t>11/21/2017</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RAJ NIDHI</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06133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FA3630-8FA4-4FAA-A809-F1F811F021A1}" type="datetime1">
              <a:rPr lang="en-US" smtClean="0">
                <a:solidFill>
                  <a:srgbClr val="262626">
                    <a:tint val="75000"/>
                  </a:srgbClr>
                </a:solidFill>
              </a:rPr>
              <a:pPr/>
              <a:t>11/21/2017</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0276242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F1CC7E76-1B07-412A-9472-2B3FBFACF8E5}" type="datetime1">
              <a:rPr lang="en-US" smtClean="0">
                <a:solidFill>
                  <a:prstClr val="white"/>
                </a:solidFill>
              </a:rPr>
              <a:pPr/>
              <a:t>11/21/2017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339390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Emph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0EF28-C6A0-4F6C-BDCF-FBC85C0189EB}" type="datetime1">
              <a:rPr lang="en-US" smtClean="0">
                <a:solidFill>
                  <a:srgbClr val="262626">
                    <a:tint val="75000"/>
                  </a:srgbClr>
                </a:solidFill>
              </a:rPr>
              <a:pPr/>
              <a:t>11/21/2017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7802428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77B5CA64-B8B6-4140-8E75-E9247DB3AF92}" type="datetime1">
              <a:rPr lang="en-US" smtClean="0">
                <a:solidFill>
                  <a:prstClr val="white"/>
                </a:solidFill>
              </a:rPr>
              <a:pPr/>
              <a:t>11/21/2017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201562847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C503678-8FD7-4F1B-BE39-EAFC3869E755}" type="datetime1">
              <a:rPr lang="en-US" smtClean="0">
                <a:solidFill>
                  <a:prstClr val="white"/>
                </a:solidFill>
              </a:rPr>
              <a:pPr/>
              <a:t>11/21/2017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095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E3947-AABB-49A3-8124-7B291F6FF601}" type="datetime1">
              <a:rPr lang="en-US" smtClean="0">
                <a:solidFill>
                  <a:srgbClr val="262626">
                    <a:tint val="75000"/>
                  </a:srgbClr>
                </a:solidFill>
              </a:rPr>
              <a:pPr/>
              <a:t>11/21/2017</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62626">
                    <a:tint val="75000"/>
                  </a:srgbClr>
                </a:solidFill>
              </a:rPr>
              <a:t>RAJ NIDHI</a:t>
            </a:r>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27931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4400" y="2077200"/>
            <a:ext cx="7714800" cy="1143000"/>
          </a:xfrm>
        </p:spPr>
        <p:txBody>
          <a:bodyPr>
            <a:normAutofit fontScale="90000"/>
          </a:bodyPr>
          <a:lstStyle/>
          <a:p>
            <a:pPr algn="ctr"/>
            <a:r>
              <a:rPr lang="en-US" b="1" i="1" dirty="0">
                <a:solidFill>
                  <a:srgbClr val="C00000"/>
                </a:solidFill>
                <a:latin typeface="Algerian" pitchFamily="82" charset="0"/>
              </a:rPr>
              <a:t>Molecular basis </a:t>
            </a:r>
            <a:br>
              <a:rPr lang="en-US" b="1" i="1" dirty="0">
                <a:solidFill>
                  <a:srgbClr val="C00000"/>
                </a:solidFill>
                <a:latin typeface="Algerian" pitchFamily="82" charset="0"/>
              </a:rPr>
            </a:br>
            <a:r>
              <a:rPr lang="en-US" b="1" i="1" dirty="0">
                <a:solidFill>
                  <a:srgbClr val="C00000"/>
                </a:solidFill>
                <a:latin typeface="Algerian" pitchFamily="82" charset="0"/>
              </a:rPr>
              <a:t>of </a:t>
            </a:r>
            <a:br>
              <a:rPr lang="en-US" b="1" i="1" dirty="0">
                <a:solidFill>
                  <a:srgbClr val="C00000"/>
                </a:solidFill>
                <a:latin typeface="Algerian" pitchFamily="82" charset="0"/>
              </a:rPr>
            </a:br>
            <a:r>
              <a:rPr lang="en-US" b="1" i="1" dirty="0">
                <a:solidFill>
                  <a:srgbClr val="C00000"/>
                </a:solidFill>
                <a:latin typeface="Algerian" pitchFamily="82" charset="0"/>
              </a:rPr>
              <a:t>muscle contraction</a:t>
            </a:r>
            <a:br>
              <a:rPr lang="en-US" b="1" i="1" dirty="0">
                <a:solidFill>
                  <a:srgbClr val="C00000"/>
                </a:solidFill>
                <a:latin typeface="Algerian" pitchFamily="82" charset="0"/>
              </a:rPr>
            </a:br>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l="1410" r="1233"/>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11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dirty="0" smtClean="0">
                <a:solidFill>
                  <a:srgbClr val="C00000"/>
                </a:solidFill>
                <a:latin typeface="Algerian" pitchFamily="82" charset="0"/>
              </a:rPr>
              <a:t>3. Conformational change in T-T complex</a:t>
            </a:r>
            <a:endParaRPr lang="en-US" dirty="0">
              <a:solidFill>
                <a:srgbClr val="C00000"/>
              </a:solidFill>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228600" y="1371600"/>
            <a:ext cx="8763000" cy="5486400"/>
          </a:xfrm>
          <a:prstGeom prst="rect">
            <a:avLst/>
          </a:prstGeom>
          <a:noFill/>
          <a:ln w="9525">
            <a:noFill/>
            <a:miter lim="800000"/>
            <a:headEnd/>
            <a:tailEnd/>
          </a:ln>
          <a:effectLst/>
        </p:spPr>
      </p:pic>
      <p:sp>
        <p:nvSpPr>
          <p:cNvPr id="5" name="Oval 4"/>
          <p:cNvSpPr/>
          <p:nvPr/>
        </p:nvSpPr>
        <p:spPr>
          <a:xfrm>
            <a:off x="4648200" y="2057400"/>
            <a:ext cx="457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791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600" dirty="0" smtClean="0">
                <a:solidFill>
                  <a:srgbClr val="C00000"/>
                </a:solidFill>
                <a:latin typeface="Algerian" pitchFamily="82" charset="0"/>
              </a:rPr>
              <a:t>4. Binding of </a:t>
            </a:r>
            <a:r>
              <a:rPr lang="en-US" sz="3600" dirty="0" err="1" smtClean="0">
                <a:solidFill>
                  <a:srgbClr val="C00000"/>
                </a:solidFill>
                <a:latin typeface="Algerian" pitchFamily="82" charset="0"/>
              </a:rPr>
              <a:t>Actin</a:t>
            </a:r>
            <a:r>
              <a:rPr lang="en-US" sz="3600" dirty="0" smtClean="0">
                <a:solidFill>
                  <a:srgbClr val="C00000"/>
                </a:solidFill>
                <a:latin typeface="Algerian" pitchFamily="82" charset="0"/>
              </a:rPr>
              <a:t>-Myosin</a:t>
            </a:r>
            <a:endParaRPr lang="en-US" sz="3600" dirty="0">
              <a:solidFill>
                <a:srgbClr val="C00000"/>
              </a:solidFill>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52400" y="1219200"/>
            <a:ext cx="8839200" cy="5638800"/>
          </a:xfrm>
          <a:prstGeom prst="rect">
            <a:avLst/>
          </a:prstGeom>
          <a:noFill/>
          <a:ln w="9525">
            <a:noFill/>
            <a:miter lim="800000"/>
            <a:headEnd/>
            <a:tailEnd/>
          </a:ln>
          <a:effectLst/>
        </p:spPr>
      </p:pic>
      <p:sp>
        <p:nvSpPr>
          <p:cNvPr id="5" name="Oval 4"/>
          <p:cNvSpPr/>
          <p:nvPr/>
        </p:nvSpPr>
        <p:spPr>
          <a:xfrm>
            <a:off x="4800600" y="1752600"/>
            <a:ext cx="1066800" cy="609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ATP</a:t>
            </a:r>
            <a:endParaRPr lang="en-US" sz="2000" b="1" dirty="0"/>
          </a:p>
        </p:txBody>
      </p:sp>
      <p:sp>
        <p:nvSpPr>
          <p:cNvPr id="6" name="Oval 5"/>
          <p:cNvSpPr/>
          <p:nvPr/>
        </p:nvSpPr>
        <p:spPr>
          <a:xfrm>
            <a:off x="4495800" y="2667000"/>
            <a:ext cx="457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23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lstStyle/>
          <a:p>
            <a:r>
              <a:rPr lang="en-US" sz="3600" dirty="0" smtClean="0">
                <a:solidFill>
                  <a:srgbClr val="C00000"/>
                </a:solidFill>
                <a:latin typeface="Algerian" pitchFamily="82" charset="0"/>
              </a:rPr>
              <a:t>5. Power Stroke</a:t>
            </a:r>
            <a:endParaRPr lang="en-US" sz="3600" dirty="0">
              <a:solidFill>
                <a:srgbClr val="C00000"/>
              </a:solidFill>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228600" y="990600"/>
            <a:ext cx="8686800" cy="5715000"/>
          </a:xfrm>
          <a:prstGeom prst="rect">
            <a:avLst/>
          </a:prstGeom>
          <a:noFill/>
          <a:ln w="9525">
            <a:noFill/>
            <a:miter lim="800000"/>
            <a:headEnd/>
            <a:tailEnd/>
          </a:ln>
          <a:effectLst/>
        </p:spPr>
      </p:pic>
    </p:spTree>
    <p:extLst>
      <p:ext uri="{BB962C8B-B14F-4D97-AF65-F5344CB8AC3E}">
        <p14:creationId xmlns:p14="http://schemas.microsoft.com/office/powerpoint/2010/main" val="266597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1" y="152400"/>
            <a:ext cx="9144000" cy="67056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74167" b="82955"/>
          <a:stretch>
            <a:fillRect/>
          </a:stretch>
        </p:blipFill>
        <p:spPr bwMode="auto">
          <a:xfrm>
            <a:off x="5334000" y="152400"/>
            <a:ext cx="2362201" cy="1143000"/>
          </a:xfrm>
          <a:prstGeom prst="rect">
            <a:avLst/>
          </a:prstGeom>
          <a:noFill/>
          <a:ln w="9525">
            <a:noFill/>
            <a:miter lim="800000"/>
            <a:headEnd/>
            <a:tailEnd/>
          </a:ln>
          <a:effectLst/>
        </p:spPr>
      </p:pic>
      <p:pic>
        <p:nvPicPr>
          <p:cNvPr id="7" name="Picture 2"/>
          <p:cNvPicPr>
            <a:picLocks noChangeAspect="1" noChangeArrowheads="1"/>
          </p:cNvPicPr>
          <p:nvPr/>
        </p:nvPicPr>
        <p:blipFill>
          <a:blip r:embed="rId2"/>
          <a:srcRect l="74167" b="82955"/>
          <a:stretch>
            <a:fillRect/>
          </a:stretch>
        </p:blipFill>
        <p:spPr bwMode="auto">
          <a:xfrm>
            <a:off x="5867400" y="914400"/>
            <a:ext cx="2362201" cy="1143000"/>
          </a:xfrm>
          <a:prstGeom prst="rect">
            <a:avLst/>
          </a:prstGeom>
          <a:noFill/>
          <a:ln w="9525">
            <a:noFill/>
            <a:miter lim="800000"/>
            <a:headEnd/>
            <a:tailEnd/>
          </a:ln>
          <a:effectLst/>
        </p:spPr>
      </p:pic>
    </p:spTree>
    <p:extLst>
      <p:ext uri="{BB962C8B-B14F-4D97-AF65-F5344CB8AC3E}">
        <p14:creationId xmlns:p14="http://schemas.microsoft.com/office/powerpoint/2010/main" val="338880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792162"/>
          </a:xfrm>
        </p:spPr>
        <p:txBody>
          <a:bodyPr/>
          <a:lstStyle/>
          <a:p>
            <a:r>
              <a:rPr lang="en-US" dirty="0" smtClean="0">
                <a:solidFill>
                  <a:srgbClr val="C00000"/>
                </a:solidFill>
                <a:latin typeface="Algerian" pitchFamily="82" charset="0"/>
              </a:rPr>
              <a:t>6. Binding of ATP</a:t>
            </a:r>
            <a:endParaRPr lang="en-US" dirty="0">
              <a:solidFill>
                <a:srgbClr val="C00000"/>
              </a:solidFill>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srcRect/>
          <a:stretch>
            <a:fillRect/>
          </a:stretch>
        </p:blipFill>
        <p:spPr bwMode="auto">
          <a:xfrm>
            <a:off x="228600" y="1219200"/>
            <a:ext cx="8763000" cy="5715000"/>
          </a:xfrm>
          <a:prstGeom prst="rect">
            <a:avLst/>
          </a:prstGeom>
          <a:noFill/>
          <a:ln w="9525">
            <a:noFill/>
            <a:miter lim="800000"/>
            <a:headEnd/>
            <a:tailEnd/>
          </a:ln>
          <a:effectLst/>
        </p:spPr>
      </p:pic>
    </p:spTree>
    <p:extLst>
      <p:ext uri="{BB962C8B-B14F-4D97-AF65-F5344CB8AC3E}">
        <p14:creationId xmlns:p14="http://schemas.microsoft.com/office/powerpoint/2010/main" val="261929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normAutofit/>
          </a:bodyPr>
          <a:lstStyle/>
          <a:p>
            <a:r>
              <a:rPr lang="en-US" dirty="0" smtClean="0">
                <a:solidFill>
                  <a:srgbClr val="C00000"/>
                </a:solidFill>
                <a:latin typeface="Algerian" pitchFamily="82" charset="0"/>
              </a:rPr>
              <a:t>7.Detachment of Myosin and </a:t>
            </a:r>
            <a:r>
              <a:rPr lang="en-US" dirty="0" err="1" smtClean="0">
                <a:solidFill>
                  <a:srgbClr val="C00000"/>
                </a:solidFill>
                <a:latin typeface="Algerian" pitchFamily="82" charset="0"/>
              </a:rPr>
              <a:t>Actin</a:t>
            </a:r>
            <a:endParaRPr lang="en-US" dirty="0">
              <a:solidFill>
                <a:srgbClr val="C00000"/>
              </a:solidFill>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52400" y="1143000"/>
            <a:ext cx="8763000" cy="5715000"/>
          </a:xfrm>
          <a:prstGeom prst="rect">
            <a:avLst/>
          </a:prstGeom>
          <a:noFill/>
          <a:ln w="9525">
            <a:noFill/>
            <a:miter lim="800000"/>
            <a:headEnd/>
            <a:tailEnd/>
          </a:ln>
          <a:effectLst/>
        </p:spPr>
      </p:pic>
    </p:spTree>
    <p:extLst>
      <p:ext uri="{BB962C8B-B14F-4D97-AF65-F5344CB8AC3E}">
        <p14:creationId xmlns:p14="http://schemas.microsoft.com/office/powerpoint/2010/main" val="1816723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15962"/>
          </a:xfrm>
        </p:spPr>
        <p:txBody>
          <a:bodyPr/>
          <a:lstStyle/>
          <a:p>
            <a:r>
              <a:rPr lang="en-US" sz="3600" dirty="0" smtClean="0">
                <a:solidFill>
                  <a:srgbClr val="C00000"/>
                </a:solidFill>
                <a:latin typeface="Algerian" pitchFamily="82" charset="0"/>
              </a:rPr>
              <a:t>8. Calcium Detachment</a:t>
            </a:r>
            <a:endParaRPr lang="en-US" sz="3600" dirty="0">
              <a:solidFill>
                <a:srgbClr val="C00000"/>
              </a:solidFill>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srcRect/>
          <a:stretch>
            <a:fillRect/>
          </a:stretch>
        </p:blipFill>
        <p:spPr bwMode="auto">
          <a:xfrm>
            <a:off x="152400" y="990600"/>
            <a:ext cx="8991600" cy="5867400"/>
          </a:xfrm>
          <a:prstGeom prst="rect">
            <a:avLst/>
          </a:prstGeom>
          <a:noFill/>
          <a:ln w="9525">
            <a:noFill/>
            <a:miter lim="800000"/>
            <a:headEnd/>
            <a:tailEnd/>
          </a:ln>
          <a:effectLst/>
        </p:spPr>
      </p:pic>
    </p:spTree>
    <p:extLst>
      <p:ext uri="{BB962C8B-B14F-4D97-AF65-F5344CB8AC3E}">
        <p14:creationId xmlns:p14="http://schemas.microsoft.com/office/powerpoint/2010/main" val="1012289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sz="3600" dirty="0" smtClean="0">
                <a:solidFill>
                  <a:srgbClr val="C00000"/>
                </a:solidFill>
                <a:latin typeface="Algerian" pitchFamily="82" charset="0"/>
              </a:rPr>
              <a:t>9. Calcium back to L-tubule</a:t>
            </a:r>
            <a:endParaRPr lang="en-US" sz="3600" dirty="0">
              <a:solidFill>
                <a:srgbClr val="C00000"/>
              </a:solidFill>
              <a:latin typeface="Algerian" pitchFamily="82" charset="0"/>
            </a:endParaRP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srcRect/>
          <a:stretch>
            <a:fillRect/>
          </a:stretch>
        </p:blipFill>
        <p:spPr bwMode="auto">
          <a:xfrm>
            <a:off x="152400" y="1295400"/>
            <a:ext cx="8991600" cy="5562600"/>
          </a:xfrm>
          <a:prstGeom prst="rect">
            <a:avLst/>
          </a:prstGeom>
          <a:noFill/>
          <a:ln w="9525">
            <a:noFill/>
            <a:miter lim="800000"/>
            <a:headEnd/>
            <a:tailEnd/>
          </a:ln>
          <a:effectLst/>
        </p:spPr>
      </p:pic>
      <p:sp>
        <p:nvSpPr>
          <p:cNvPr id="6" name="Oval 5"/>
          <p:cNvSpPr/>
          <p:nvPr/>
        </p:nvSpPr>
        <p:spPr>
          <a:xfrm>
            <a:off x="4572000" y="38862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08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3600" dirty="0" smtClean="0">
                <a:solidFill>
                  <a:sysClr val="windowText" lastClr="000000"/>
                </a:solidFill>
              </a:rPr>
              <a:t>Increase in Ca</a:t>
            </a:r>
            <a:r>
              <a:rPr lang="en-US" sz="3600" baseline="30000" dirty="0" smtClean="0">
                <a:solidFill>
                  <a:sysClr val="windowText" lastClr="000000"/>
                </a:solidFill>
              </a:rPr>
              <a:t>2+</a:t>
            </a:r>
            <a:r>
              <a:rPr lang="en-US" sz="3600" dirty="0" smtClean="0">
                <a:solidFill>
                  <a:sysClr val="windowText" lastClr="000000"/>
                </a:solidFill>
              </a:rPr>
              <a:t> starts filament sliding</a:t>
            </a:r>
          </a:p>
          <a:p>
            <a:r>
              <a:rPr lang="en-US" sz="3600" dirty="0" smtClean="0">
                <a:solidFill>
                  <a:sysClr val="windowText" lastClr="000000"/>
                </a:solidFill>
              </a:rPr>
              <a:t>Decrease in Ca</a:t>
            </a:r>
            <a:r>
              <a:rPr lang="en-US" sz="3600" baseline="30000" dirty="0" smtClean="0">
                <a:solidFill>
                  <a:sysClr val="windowText" lastClr="000000"/>
                </a:solidFill>
              </a:rPr>
              <a:t>2+</a:t>
            </a:r>
            <a:r>
              <a:rPr lang="en-US" sz="3600" dirty="0" smtClean="0">
                <a:solidFill>
                  <a:sysClr val="windowText" lastClr="000000"/>
                </a:solidFill>
              </a:rPr>
              <a:t> turns off sliding process</a:t>
            </a:r>
          </a:p>
          <a:p>
            <a:r>
              <a:rPr lang="en-US" sz="3600" dirty="0" smtClean="0">
                <a:solidFill>
                  <a:sysClr val="windowText" lastClr="000000"/>
                </a:solidFill>
              </a:rPr>
              <a:t>Thin filaments on each side of </a:t>
            </a:r>
            <a:r>
              <a:rPr lang="en-US" sz="3600" dirty="0" err="1" smtClean="0">
                <a:solidFill>
                  <a:sysClr val="windowText" lastClr="000000"/>
                </a:solidFill>
              </a:rPr>
              <a:t>sarcomere</a:t>
            </a:r>
            <a:r>
              <a:rPr lang="en-US" sz="3600" dirty="0" smtClean="0">
                <a:solidFill>
                  <a:sysClr val="windowText" lastClr="000000"/>
                </a:solidFill>
              </a:rPr>
              <a:t> slide inward over stationary thick filaments toward center of A band during contraction</a:t>
            </a:r>
          </a:p>
          <a:p>
            <a:r>
              <a:rPr lang="en-US" sz="3600" dirty="0" smtClean="0">
                <a:solidFill>
                  <a:sysClr val="windowText" lastClr="000000"/>
                </a:solidFill>
              </a:rPr>
              <a:t>As thin filaments slide inward, they pull Z lines closer together</a:t>
            </a:r>
          </a:p>
          <a:p>
            <a:r>
              <a:rPr lang="en-US" sz="3600" dirty="0" err="1" smtClean="0">
                <a:solidFill>
                  <a:sysClr val="windowText" lastClr="000000"/>
                </a:solidFill>
              </a:rPr>
              <a:t>Sarcomere</a:t>
            </a:r>
            <a:r>
              <a:rPr lang="en-US" sz="3600" dirty="0" smtClean="0">
                <a:solidFill>
                  <a:sysClr val="windowText" lastClr="000000"/>
                </a:solidFill>
              </a:rPr>
              <a:t> shortens</a:t>
            </a:r>
          </a:p>
          <a:p>
            <a:pPr>
              <a:buNone/>
            </a:pPr>
            <a:endParaRPr lang="en-US" dirty="0">
              <a:solidFill>
                <a:sysClr val="windowText" lastClr="000000"/>
              </a:solidFill>
            </a:endParaRPr>
          </a:p>
        </p:txBody>
      </p:sp>
    </p:spTree>
    <p:extLst>
      <p:ext uri="{BB962C8B-B14F-4D97-AF65-F5344CB8AC3E}">
        <p14:creationId xmlns:p14="http://schemas.microsoft.com/office/powerpoint/2010/main" val="16069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758"/>
            <a:ext cx="9067800" cy="5016758"/>
          </a:xfrm>
          <a:prstGeom prst="rect">
            <a:avLst/>
          </a:prstGeom>
        </p:spPr>
        <p:txBody>
          <a:bodyPr wrap="square">
            <a:spAutoFit/>
          </a:bodyPr>
          <a:lstStyle/>
          <a:p>
            <a:pPr marL="274320" lvl="0" indent="-274320" algn="just">
              <a:spcBef>
                <a:spcPts val="580"/>
              </a:spcBef>
              <a:buClr>
                <a:srgbClr val="D34817"/>
              </a:buClr>
              <a:buSzPct val="85000"/>
            </a:pPr>
            <a:r>
              <a:rPr lang="en-US" sz="3200" dirty="0" smtClean="0">
                <a:solidFill>
                  <a:prstClr val="black"/>
                </a:solidFill>
                <a:ea typeface="MS PMincho" panose="02020600040205080304" pitchFamily="18" charset="-128"/>
              </a:rPr>
              <a:t>Excitation </a:t>
            </a:r>
            <a:r>
              <a:rPr lang="en-US" sz="3200" dirty="0">
                <a:solidFill>
                  <a:prstClr val="black"/>
                </a:solidFill>
                <a:ea typeface="MS PMincho" panose="02020600040205080304" pitchFamily="18" charset="-128"/>
              </a:rPr>
              <a:t>of muscle fiber causes development of action potential</a:t>
            </a:r>
            <a:r>
              <a:rPr lang="en-US" sz="3200" dirty="0">
                <a:solidFill>
                  <a:srgbClr val="C00000"/>
                </a:solidFill>
                <a:ea typeface="MS PMincho" panose="02020600040205080304" pitchFamily="18" charset="-128"/>
              </a:rPr>
              <a:t> (ELECTRICAL PHENOMENON) </a:t>
            </a:r>
          </a:p>
          <a:p>
            <a:pPr marL="274320" lvl="0" indent="-274320" algn="just">
              <a:spcBef>
                <a:spcPts val="580"/>
              </a:spcBef>
              <a:buClr>
                <a:srgbClr val="D34817"/>
              </a:buClr>
              <a:buSzPct val="85000"/>
            </a:pPr>
            <a:r>
              <a:rPr lang="en-US" sz="3200" dirty="0">
                <a:solidFill>
                  <a:prstClr val="black"/>
                </a:solidFill>
                <a:ea typeface="MS PMincho" panose="02020600040205080304" pitchFamily="18" charset="-128"/>
              </a:rPr>
              <a:t>which through sequence of events produces muscle contraction </a:t>
            </a:r>
            <a:r>
              <a:rPr lang="en-US" sz="3200" dirty="0">
                <a:solidFill>
                  <a:srgbClr val="C00000"/>
                </a:solidFill>
                <a:ea typeface="MS PMincho" panose="02020600040205080304" pitchFamily="18" charset="-128"/>
              </a:rPr>
              <a:t>(MECHENICAL PHENOMENON).</a:t>
            </a:r>
          </a:p>
          <a:p>
            <a:pPr marL="274320" lvl="0" indent="-274320" algn="just">
              <a:spcBef>
                <a:spcPts val="580"/>
              </a:spcBef>
              <a:buClr>
                <a:srgbClr val="D34817"/>
              </a:buClr>
              <a:buSzPct val="85000"/>
            </a:pPr>
            <a:r>
              <a:rPr lang="en-US" sz="3200" dirty="0">
                <a:solidFill>
                  <a:prstClr val="black"/>
                </a:solidFill>
                <a:ea typeface="MS PMincho" panose="02020600040205080304" pitchFamily="18" charset="-128"/>
              </a:rPr>
              <a:t>These two phenomenon are couples </a:t>
            </a:r>
            <a:r>
              <a:rPr lang="en-US" sz="3200" dirty="0" smtClean="0">
                <a:solidFill>
                  <a:prstClr val="black"/>
                </a:solidFill>
                <a:ea typeface="MS PMincho" panose="02020600040205080304" pitchFamily="18" charset="-128"/>
              </a:rPr>
              <a:t>together </a:t>
            </a:r>
            <a:r>
              <a:rPr lang="en-US" sz="3200" dirty="0">
                <a:solidFill>
                  <a:prstClr val="black"/>
                </a:solidFill>
                <a:ea typeface="MS PMincho" panose="02020600040205080304" pitchFamily="18" charset="-128"/>
              </a:rPr>
              <a:t>by coupling agent Ca</a:t>
            </a:r>
            <a:r>
              <a:rPr lang="en-US" sz="3200" baseline="30000" dirty="0">
                <a:solidFill>
                  <a:prstClr val="black"/>
                </a:solidFill>
                <a:ea typeface="MS PMincho" panose="02020600040205080304" pitchFamily="18" charset="-128"/>
              </a:rPr>
              <a:t>++ </a:t>
            </a:r>
          </a:p>
          <a:p>
            <a:pPr marL="274320" lvl="0" indent="-274320" algn="just">
              <a:spcBef>
                <a:spcPts val="580"/>
              </a:spcBef>
              <a:buClr>
                <a:srgbClr val="D34817"/>
              </a:buClr>
              <a:buSzPct val="85000"/>
            </a:pPr>
            <a:r>
              <a:rPr lang="en-US" sz="3200" dirty="0">
                <a:solidFill>
                  <a:prstClr val="black"/>
                </a:solidFill>
                <a:ea typeface="MS PMincho" panose="02020600040205080304" pitchFamily="18" charset="-128"/>
              </a:rPr>
              <a:t>Therefore, the process by which depolarization of muscle fiber initiates contraction is called as </a:t>
            </a:r>
          </a:p>
          <a:p>
            <a:pPr marL="274320" lvl="0" indent="-274320" algn="ctr">
              <a:spcBef>
                <a:spcPts val="580"/>
              </a:spcBef>
              <a:buClr>
                <a:srgbClr val="D34817"/>
              </a:buClr>
              <a:buSzPct val="85000"/>
            </a:pPr>
            <a:r>
              <a:rPr lang="en-US" sz="4400" b="1" dirty="0">
                <a:solidFill>
                  <a:srgbClr val="C00000"/>
                </a:solidFill>
                <a:latin typeface="Perpetua"/>
              </a:rPr>
              <a:t>Excitation-Contraction Coupling</a:t>
            </a:r>
            <a:endParaRPr lang="en-US" sz="4400" b="1" baseline="30000" dirty="0">
              <a:solidFill>
                <a:srgbClr val="C00000"/>
              </a:solidFill>
              <a:latin typeface="Perpetua"/>
            </a:endParaRPr>
          </a:p>
        </p:txBody>
      </p:sp>
    </p:spTree>
    <p:extLst>
      <p:ext uri="{BB962C8B-B14F-4D97-AF65-F5344CB8AC3E}">
        <p14:creationId xmlns:p14="http://schemas.microsoft.com/office/powerpoint/2010/main" val="758564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20</a:t>
            </a:fld>
            <a:endParaRPr lang="en-US" dirty="0">
              <a:solidFill>
                <a:srgbClr val="262626">
                  <a:lumMod val="85000"/>
                  <a:lumOff val="15000"/>
                </a:srgbClr>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l="3783" t="3326" r="2438" b="2470"/>
          <a:stretch>
            <a:fillRect/>
          </a:stretch>
        </p:blipFill>
        <p:spPr>
          <a:xfrm>
            <a:off x="0" y="0"/>
            <a:ext cx="9144000"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78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l="2122" r="1801"/>
          <a:stretch>
            <a:fillRect/>
          </a:stretch>
        </p:blipFill>
        <p:spPr bwMode="auto">
          <a:xfrm>
            <a:off x="7620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345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81000" y="304800"/>
            <a:ext cx="8305800" cy="5821363"/>
          </a:xfrm>
        </p:spPr>
        <p:txBody>
          <a:bodyPr>
            <a:normAutofit/>
          </a:bodyPr>
          <a:lstStyle/>
          <a:p>
            <a:pPr marL="590550" indent="-590550" eaLnBrk="1" hangingPunct="1">
              <a:buFont typeface="Wingdings" pitchFamily="2" charset="2"/>
              <a:buNone/>
              <a:defRPr/>
            </a:pPr>
            <a:r>
              <a:rPr lang="en-US" b="1" u="sng" dirty="0" smtClean="0">
                <a:solidFill>
                  <a:sysClr val="windowText" lastClr="000000"/>
                </a:solidFill>
              </a:rPr>
              <a:t>Steps in relaxation:</a:t>
            </a:r>
          </a:p>
          <a:p>
            <a:pPr marL="590550" indent="-590550" eaLnBrk="1" hangingPunct="1">
              <a:buFont typeface="Wingdings" pitchFamily="2" charset="2"/>
              <a:buNone/>
              <a:defRPr/>
            </a:pPr>
            <a:endParaRPr lang="en-US" b="1" u="sng" dirty="0" smtClean="0">
              <a:solidFill>
                <a:sysClr val="windowText" lastClr="000000"/>
              </a:solidFill>
            </a:endParaRPr>
          </a:p>
          <a:p>
            <a:pPr marL="590550" indent="-590550" eaLnBrk="1" hangingPunct="1">
              <a:buFont typeface="Wingdings" pitchFamily="2" charset="2"/>
              <a:buChar char="n"/>
              <a:defRPr/>
            </a:pPr>
            <a:r>
              <a:rPr lang="en-US" sz="2800" dirty="0" smtClean="0">
                <a:solidFill>
                  <a:sysClr val="windowText" lastClr="000000"/>
                </a:solidFill>
              </a:rPr>
              <a:t>Ca</a:t>
            </a:r>
            <a:r>
              <a:rPr lang="en-US" sz="2800" baseline="30000" dirty="0" smtClean="0">
                <a:solidFill>
                  <a:sysClr val="windowText" lastClr="000000"/>
                </a:solidFill>
              </a:rPr>
              <a:t>2+</a:t>
            </a:r>
            <a:r>
              <a:rPr lang="en-US" sz="2800" dirty="0" smtClean="0">
                <a:solidFill>
                  <a:sysClr val="windowText" lastClr="000000"/>
                </a:solidFill>
              </a:rPr>
              <a:t> pumped back into Sarcoplasmic Reticulum (SR) by the ATP-</a:t>
            </a:r>
            <a:r>
              <a:rPr lang="en-US" sz="2800" dirty="0" err="1" smtClean="0">
                <a:solidFill>
                  <a:sysClr val="windowText" lastClr="000000"/>
                </a:solidFill>
              </a:rPr>
              <a:t>dependant</a:t>
            </a:r>
            <a:r>
              <a:rPr lang="en-US" sz="2800" dirty="0">
                <a:solidFill>
                  <a:sysClr val="windowText" lastClr="000000"/>
                </a:solidFill>
              </a:rPr>
              <a:t> </a:t>
            </a:r>
            <a:r>
              <a:rPr lang="en-US" sz="2800" dirty="0" smtClean="0">
                <a:solidFill>
                  <a:sysClr val="windowText" lastClr="000000"/>
                </a:solidFill>
              </a:rPr>
              <a:t>Ca</a:t>
            </a:r>
            <a:r>
              <a:rPr lang="en-US" sz="2800" baseline="30000" dirty="0" smtClean="0">
                <a:solidFill>
                  <a:sysClr val="windowText" lastClr="000000"/>
                </a:solidFill>
              </a:rPr>
              <a:t>2+</a:t>
            </a:r>
            <a:r>
              <a:rPr lang="en-US" sz="2800" dirty="0" smtClean="0">
                <a:solidFill>
                  <a:sysClr val="windowText" lastClr="000000"/>
                </a:solidFill>
              </a:rPr>
              <a:t> pump in SR membrane.</a:t>
            </a:r>
          </a:p>
          <a:p>
            <a:pPr marL="590550" indent="-590550" eaLnBrk="1" hangingPunct="1">
              <a:buFont typeface="Wingdings" pitchFamily="2" charset="2"/>
              <a:buChar char="n"/>
              <a:defRPr/>
            </a:pPr>
            <a:r>
              <a:rPr lang="en-US" sz="2800" dirty="0" smtClean="0">
                <a:solidFill>
                  <a:sysClr val="windowText" lastClr="000000"/>
                </a:solidFill>
              </a:rPr>
              <a:t>Release of Ca</a:t>
            </a:r>
            <a:r>
              <a:rPr lang="en-US" sz="2800" baseline="30000" dirty="0" smtClean="0">
                <a:solidFill>
                  <a:sysClr val="windowText" lastClr="000000"/>
                </a:solidFill>
              </a:rPr>
              <a:t>2+</a:t>
            </a:r>
            <a:r>
              <a:rPr lang="en-US" sz="2800" dirty="0" smtClean="0">
                <a:solidFill>
                  <a:sysClr val="windowText" lastClr="000000"/>
                </a:solidFill>
              </a:rPr>
              <a:t> from troponin C.</a:t>
            </a:r>
          </a:p>
          <a:p>
            <a:pPr marL="590550" indent="-590550" eaLnBrk="1" hangingPunct="1">
              <a:buFont typeface="Wingdings" pitchFamily="2" charset="2"/>
              <a:buChar char="n"/>
              <a:defRPr/>
            </a:pPr>
            <a:r>
              <a:rPr lang="en-US" sz="2800" dirty="0" smtClean="0">
                <a:solidFill>
                  <a:sysClr val="windowText" lastClr="000000"/>
                </a:solidFill>
              </a:rPr>
              <a:t>A new ATP binds to the myosin head </a:t>
            </a:r>
          </a:p>
          <a:p>
            <a:pPr marL="590550" indent="-590550" algn="ctr" eaLnBrk="1" hangingPunct="1">
              <a:buFont typeface="Wingdings" pitchFamily="2" charset="2"/>
              <a:buNone/>
              <a:defRPr/>
            </a:pPr>
            <a:r>
              <a:rPr lang="en-US" sz="2800" dirty="0" smtClean="0">
                <a:solidFill>
                  <a:sysClr val="windowText" lastClr="000000"/>
                </a:solidFill>
                <a:cs typeface="Arial" charset="0"/>
              </a:rPr>
              <a:t>↓</a:t>
            </a:r>
          </a:p>
          <a:p>
            <a:pPr marL="590550" indent="-590550" algn="ctr" eaLnBrk="1" hangingPunct="1">
              <a:buFont typeface="Wingdings" pitchFamily="2" charset="2"/>
              <a:buNone/>
              <a:defRPr/>
            </a:pPr>
            <a:r>
              <a:rPr lang="en-US" sz="2800" dirty="0" smtClean="0">
                <a:solidFill>
                  <a:sysClr val="windowText" lastClr="000000"/>
                </a:solidFill>
              </a:rPr>
              <a:t> interaction between actin and myosin STOPS and </a:t>
            </a:r>
            <a:r>
              <a:rPr lang="en-US" sz="2800" u="sng" dirty="0" smtClean="0">
                <a:solidFill>
                  <a:sysClr val="windowText" lastClr="000000"/>
                </a:solidFill>
              </a:rPr>
              <a:t>RELAXATION </a:t>
            </a:r>
            <a:r>
              <a:rPr lang="en-US" sz="2800" dirty="0" smtClean="0">
                <a:solidFill>
                  <a:sysClr val="windowText" lastClr="000000"/>
                </a:solidFill>
              </a:rPr>
              <a:t>of the muscle fiber takes place.</a:t>
            </a:r>
          </a:p>
        </p:txBody>
      </p:sp>
    </p:spTree>
    <p:extLst>
      <p:ext uri="{BB962C8B-B14F-4D97-AF65-F5344CB8AC3E}">
        <p14:creationId xmlns:p14="http://schemas.microsoft.com/office/powerpoint/2010/main" val="77380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AD to COAS\Pictures\Muscle\nature06799-f2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838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1" descr="0809"/>
          <p:cNvPicPr>
            <a:picLocks noGrp="1" noChangeAspect="1" noChangeArrowheads="1"/>
          </p:cNvPicPr>
          <p:nvPr>
            <p:ph sz="quarter" idx="1"/>
          </p:nvPr>
        </p:nvPicPr>
        <p:blipFill>
          <a:blip r:embed="rId2">
            <a:lum bright="-31000" contrast="37000"/>
          </a:blip>
          <a:srcRect l="-2020" t="2439" b="56098"/>
          <a:stretch>
            <a:fillRect/>
          </a:stretch>
        </p:blipFill>
        <p:spPr bwMode="auto">
          <a:xfrm>
            <a:off x="228600" y="228600"/>
            <a:ext cx="8686800" cy="6324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78932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RIGOR MORTIS</a:t>
            </a:r>
            <a:endParaRPr lang="en-US" dirty="0"/>
          </a:p>
        </p:txBody>
      </p:sp>
    </p:spTree>
    <p:extLst>
      <p:ext uri="{BB962C8B-B14F-4D97-AF65-F5344CB8AC3E}">
        <p14:creationId xmlns:p14="http://schemas.microsoft.com/office/powerpoint/2010/main" val="3888765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u="sng" smtClean="0"/>
              <a:t>RIGOR MORTIS</a:t>
            </a:r>
          </a:p>
        </p:txBody>
      </p:sp>
      <p:sp>
        <p:nvSpPr>
          <p:cNvPr id="79875" name="Rectangle 3"/>
          <p:cNvSpPr>
            <a:spLocks noGrp="1" noChangeArrowheads="1"/>
          </p:cNvSpPr>
          <p:nvPr>
            <p:ph type="body" idx="1"/>
          </p:nvPr>
        </p:nvSpPr>
        <p:spPr>
          <a:xfrm>
            <a:off x="152400" y="762000"/>
            <a:ext cx="8534400" cy="5364163"/>
          </a:xfrm>
        </p:spPr>
        <p:txBody>
          <a:bodyPr>
            <a:noAutofit/>
          </a:bodyPr>
          <a:lstStyle/>
          <a:p>
            <a:pPr marL="457200" indent="-457200" eaLnBrk="1" hangingPunct="1">
              <a:lnSpc>
                <a:spcPct val="80000"/>
              </a:lnSpc>
              <a:buFontTx/>
              <a:buNone/>
              <a:defRPr/>
            </a:pPr>
            <a:r>
              <a:rPr lang="en-US" sz="2000" b="1" dirty="0" smtClean="0">
                <a:solidFill>
                  <a:sysClr val="windowText" lastClr="000000"/>
                </a:solidFill>
                <a:latin typeface="Times New Roman" panose="02020603050405020304" pitchFamily="18" charset="0"/>
                <a:cs typeface="Times New Roman" panose="02020603050405020304" pitchFamily="18" charset="0"/>
              </a:rPr>
              <a:t>Definition</a:t>
            </a:r>
            <a:r>
              <a:rPr lang="en-US" sz="2000" dirty="0" smtClean="0">
                <a:solidFill>
                  <a:sysClr val="windowText" lastClr="000000"/>
                </a:solidFill>
                <a:latin typeface="Times New Roman" panose="02020603050405020304" pitchFamily="18" charset="0"/>
                <a:cs typeface="Times New Roman" panose="02020603050405020304" pitchFamily="18" charset="0"/>
              </a:rPr>
              <a:t>: </a:t>
            </a:r>
          </a:p>
          <a:p>
            <a:pPr marL="457200" indent="-457200" algn="ctr" eaLnBrk="1" hangingPunct="1">
              <a:lnSpc>
                <a:spcPct val="120000"/>
              </a:lnSpc>
              <a:buFontTx/>
              <a:buNone/>
              <a:defRPr/>
            </a:pPr>
            <a:r>
              <a:rPr lang="en-US" sz="2000" dirty="0" smtClean="0">
                <a:solidFill>
                  <a:sysClr val="windowText" lastClr="000000"/>
                </a:solidFill>
                <a:latin typeface="Times New Roman" panose="02020603050405020304" pitchFamily="18" charset="0"/>
                <a:cs typeface="Times New Roman" panose="02020603050405020304" pitchFamily="18" charset="0"/>
              </a:rPr>
              <a:t>It is one of the recognizable signs of death in which several hours after death, all the muscles of the body go into a state of irreversible rigidity and contracture called </a:t>
            </a:r>
            <a:r>
              <a:rPr lang="en-US" sz="2000" i="1" dirty="0" smtClean="0">
                <a:solidFill>
                  <a:sysClr val="windowText" lastClr="000000"/>
                </a:solidFill>
                <a:latin typeface="Times New Roman" panose="02020603050405020304" pitchFamily="18" charset="0"/>
                <a:cs typeface="Times New Roman" panose="02020603050405020304" pitchFamily="18" charset="0"/>
              </a:rPr>
              <a:t>Rigor Mortis</a:t>
            </a:r>
            <a:r>
              <a:rPr lang="en-US" sz="2000" dirty="0" smtClean="0">
                <a:solidFill>
                  <a:sysClr val="windowText" lastClr="000000"/>
                </a:solidFill>
                <a:latin typeface="Times New Roman" panose="02020603050405020304" pitchFamily="18" charset="0"/>
                <a:cs typeface="Times New Roman" panose="02020603050405020304" pitchFamily="18" charset="0"/>
              </a:rPr>
              <a:t>. The body then becomes difficult to move or manipulate. </a:t>
            </a:r>
          </a:p>
          <a:p>
            <a:pPr marL="457200" indent="-457200" algn="ctr" eaLnBrk="1" hangingPunct="1">
              <a:lnSpc>
                <a:spcPct val="120000"/>
              </a:lnSpc>
              <a:buFontTx/>
              <a:buNone/>
              <a:defRPr/>
            </a:pPr>
            <a:endParaRPr lang="en-US" sz="2000" dirty="0" smtClean="0">
              <a:solidFill>
                <a:sysClr val="windowText" lastClr="000000"/>
              </a:solidFill>
              <a:latin typeface="Times New Roman" panose="02020603050405020304" pitchFamily="18" charset="0"/>
              <a:cs typeface="Times New Roman" panose="02020603050405020304" pitchFamily="18" charset="0"/>
            </a:endParaRPr>
          </a:p>
          <a:p>
            <a:pPr marL="457200" indent="-457200" eaLnBrk="1" hangingPunct="1">
              <a:lnSpc>
                <a:spcPct val="80000"/>
              </a:lnSpc>
              <a:buFontTx/>
              <a:buNone/>
              <a:defRPr/>
            </a:pPr>
            <a:r>
              <a:rPr lang="en-US" sz="2000" b="1" u="sng" dirty="0" smtClean="0">
                <a:solidFill>
                  <a:sysClr val="windowText" lastClr="000000"/>
                </a:solidFill>
                <a:latin typeface="Times New Roman" panose="02020603050405020304" pitchFamily="18" charset="0"/>
                <a:cs typeface="Times New Roman" panose="02020603050405020304" pitchFamily="18" charset="0"/>
              </a:rPr>
              <a:t>On Microscopy</a:t>
            </a:r>
            <a:r>
              <a:rPr lang="en-US" sz="2000" b="1" dirty="0" smtClean="0">
                <a:solidFill>
                  <a:sysClr val="windowText" lastClr="000000"/>
                </a:solidFill>
                <a:latin typeface="Times New Roman" panose="02020603050405020304" pitchFamily="18" charset="0"/>
                <a:cs typeface="Times New Roman" panose="02020603050405020304" pitchFamily="18" charset="0"/>
              </a:rPr>
              <a:t>:</a:t>
            </a:r>
            <a:r>
              <a:rPr lang="en-US" sz="2000" dirty="0" smtClean="0">
                <a:solidFill>
                  <a:sysClr val="windowText" lastClr="000000"/>
                </a:solidFill>
                <a:latin typeface="Times New Roman" panose="02020603050405020304" pitchFamily="18" charset="0"/>
                <a:cs typeface="Times New Roman" panose="02020603050405020304" pitchFamily="18" charset="0"/>
              </a:rPr>
              <a:t> </a:t>
            </a:r>
          </a:p>
          <a:p>
            <a:pPr marL="457200" indent="-457200" eaLnBrk="1" hangingPunct="1">
              <a:lnSpc>
                <a:spcPct val="80000"/>
              </a:lnSpc>
              <a:buFontTx/>
              <a:buNone/>
              <a:defRPr/>
            </a:pPr>
            <a:r>
              <a:rPr lang="en-US" sz="2000" dirty="0">
                <a:solidFill>
                  <a:sysClr val="windowText" lastClr="000000"/>
                </a:solidFill>
                <a:latin typeface="Times New Roman" panose="02020603050405020304" pitchFamily="18" charset="0"/>
                <a:cs typeface="Times New Roman" panose="02020603050405020304" pitchFamily="18" charset="0"/>
              </a:rPr>
              <a:t>	</a:t>
            </a:r>
            <a:r>
              <a:rPr lang="en-US" sz="2000" dirty="0" smtClean="0">
                <a:solidFill>
                  <a:sysClr val="windowText" lastClr="000000"/>
                </a:solidFill>
                <a:latin typeface="Times New Roman" panose="02020603050405020304" pitchFamily="18" charset="0"/>
                <a:cs typeface="Times New Roman" panose="02020603050405020304" pitchFamily="18" charset="0"/>
              </a:rPr>
              <a:t>		Continuous Actin-Myosin interaction.</a:t>
            </a:r>
          </a:p>
          <a:p>
            <a:pPr marL="457200" indent="-457200" eaLnBrk="1" hangingPunct="1">
              <a:lnSpc>
                <a:spcPct val="80000"/>
              </a:lnSpc>
              <a:buFontTx/>
              <a:buNone/>
              <a:defRPr/>
            </a:pPr>
            <a:endParaRPr lang="en-US" sz="2000" dirty="0" smtClean="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917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0" y="152400"/>
            <a:ext cx="9144000" cy="6477000"/>
          </a:xfrm>
          <a:ln w="38100"/>
        </p:spPr>
        <p:style>
          <a:lnRef idx="2">
            <a:schemeClr val="accent4"/>
          </a:lnRef>
          <a:fillRef idx="1">
            <a:schemeClr val="lt1"/>
          </a:fillRef>
          <a:effectRef idx="0">
            <a:schemeClr val="accent4"/>
          </a:effectRef>
          <a:fontRef idx="minor">
            <a:schemeClr val="dk1"/>
          </a:fontRef>
        </p:style>
        <p:txBody>
          <a:bodyPr>
            <a:noAutofit/>
          </a:bodyPr>
          <a:lstStyle/>
          <a:p>
            <a:pPr marL="457200" indent="-457200" eaLnBrk="1" hangingPunct="1">
              <a:lnSpc>
                <a:spcPct val="80000"/>
              </a:lnSpc>
              <a:buFontTx/>
              <a:buNone/>
              <a:defRPr/>
            </a:pPr>
            <a:r>
              <a:rPr lang="en-US" sz="2800" b="1" u="sng" dirty="0" smtClean="0">
                <a:solidFill>
                  <a:sysClr val="windowText" lastClr="000000"/>
                </a:solidFill>
                <a:latin typeface="Times New Roman" panose="02020603050405020304" pitchFamily="18" charset="0"/>
                <a:cs typeface="Times New Roman" panose="02020603050405020304" pitchFamily="18" charset="0"/>
              </a:rPr>
              <a:t>Mechanism:</a:t>
            </a:r>
            <a:r>
              <a:rPr lang="en-US" sz="2800" u="sng" dirty="0" smtClean="0">
                <a:solidFill>
                  <a:sysClr val="windowText" lastClr="000000"/>
                </a:solidFill>
                <a:latin typeface="Times New Roman" panose="02020603050405020304" pitchFamily="18" charset="0"/>
                <a:cs typeface="Times New Roman" panose="02020603050405020304" pitchFamily="18" charset="0"/>
              </a:rPr>
              <a:t> </a:t>
            </a:r>
          </a:p>
          <a:p>
            <a:pPr marL="457200" indent="-457200" eaLnBrk="1" hangingPunct="1">
              <a:lnSpc>
                <a:spcPct val="80000"/>
              </a:lnSpc>
              <a:buFontTx/>
              <a:buNone/>
              <a:defRPr/>
            </a:pPr>
            <a:endParaRPr lang="en-US" sz="2800" u="sng" dirty="0" smtClean="0">
              <a:solidFill>
                <a:sysClr val="windowText" lastClr="000000"/>
              </a:solidFill>
              <a:latin typeface="Times New Roman" panose="02020603050405020304" pitchFamily="18" charset="0"/>
              <a:cs typeface="Times New Roman" panose="02020603050405020304" pitchFamily="18" charset="0"/>
            </a:endParaRPr>
          </a:p>
          <a:p>
            <a:pPr marL="457200" indent="-457200" eaLnBrk="1" hangingPunct="1">
              <a:lnSpc>
                <a:spcPct val="120000"/>
              </a:lnSpc>
              <a:buFont typeface="Wingdings" pitchFamily="2" charset="2"/>
              <a:buAutoNum type="arabicPeriod"/>
              <a:defRPr/>
            </a:pPr>
            <a:r>
              <a:rPr lang="en-US" sz="2800" dirty="0" smtClean="0">
                <a:solidFill>
                  <a:sysClr val="windowText" lastClr="000000"/>
                </a:solidFill>
                <a:latin typeface="Times New Roman" panose="02020603050405020304" pitchFamily="18" charset="0"/>
                <a:cs typeface="Times New Roman" panose="02020603050405020304" pitchFamily="18" charset="0"/>
              </a:rPr>
              <a:t>Absence of ATP→ No reuptake of Ca</a:t>
            </a:r>
            <a:r>
              <a:rPr lang="en-US" sz="2800" baseline="30000" dirty="0" smtClean="0">
                <a:solidFill>
                  <a:sysClr val="windowText" lastClr="000000"/>
                </a:solidFill>
                <a:latin typeface="Times New Roman" panose="02020603050405020304" pitchFamily="18" charset="0"/>
                <a:cs typeface="Times New Roman" panose="02020603050405020304" pitchFamily="18" charset="0"/>
              </a:rPr>
              <a:t>2+</a:t>
            </a:r>
            <a:r>
              <a:rPr lang="en-US" sz="2800" dirty="0" smtClean="0">
                <a:solidFill>
                  <a:sysClr val="windowText" lastClr="000000"/>
                </a:solidFill>
                <a:latin typeface="Times New Roman" panose="02020603050405020304" pitchFamily="18" charset="0"/>
                <a:cs typeface="Times New Roman" panose="02020603050405020304" pitchFamily="18" charset="0"/>
              </a:rPr>
              <a:t> into the SR as Ca</a:t>
            </a:r>
            <a:r>
              <a:rPr lang="en-US" sz="2800" baseline="30000" dirty="0" smtClean="0">
                <a:solidFill>
                  <a:sysClr val="windowText" lastClr="000000"/>
                </a:solidFill>
                <a:latin typeface="Times New Roman" panose="02020603050405020304" pitchFamily="18" charset="0"/>
                <a:cs typeface="Times New Roman" panose="02020603050405020304" pitchFamily="18" charset="0"/>
              </a:rPr>
              <a:t>2+</a:t>
            </a:r>
            <a:r>
              <a:rPr lang="en-US" sz="2800" dirty="0" smtClean="0">
                <a:solidFill>
                  <a:sysClr val="windowText" lastClr="000000"/>
                </a:solidFill>
                <a:latin typeface="Times New Roman" panose="02020603050405020304" pitchFamily="18" charset="0"/>
                <a:cs typeface="Times New Roman" panose="02020603050405020304" pitchFamily="18" charset="0"/>
              </a:rPr>
              <a:t> uptake also requires ATP-</a:t>
            </a:r>
            <a:r>
              <a:rPr lang="en-US" sz="2800" dirty="0" err="1" smtClean="0">
                <a:solidFill>
                  <a:sysClr val="windowText" lastClr="000000"/>
                </a:solidFill>
                <a:latin typeface="Times New Roman" panose="02020603050405020304" pitchFamily="18" charset="0"/>
                <a:cs typeface="Times New Roman" panose="02020603050405020304" pitchFamily="18" charset="0"/>
              </a:rPr>
              <a:t>dependant</a:t>
            </a:r>
            <a:r>
              <a:rPr lang="en-US" sz="2800" dirty="0" smtClean="0">
                <a:solidFill>
                  <a:sysClr val="windowText" lastClr="000000"/>
                </a:solidFill>
                <a:latin typeface="Times New Roman" panose="02020603050405020304" pitchFamily="18" charset="0"/>
                <a:cs typeface="Times New Roman" panose="02020603050405020304" pitchFamily="18" charset="0"/>
              </a:rPr>
              <a:t> Ca</a:t>
            </a:r>
            <a:r>
              <a:rPr lang="en-US" sz="2800" baseline="30000" dirty="0" smtClean="0">
                <a:solidFill>
                  <a:sysClr val="windowText" lastClr="000000"/>
                </a:solidFill>
                <a:latin typeface="Times New Roman" panose="02020603050405020304" pitchFamily="18" charset="0"/>
                <a:cs typeface="Times New Roman" panose="02020603050405020304" pitchFamily="18" charset="0"/>
              </a:rPr>
              <a:t>2+</a:t>
            </a:r>
            <a:r>
              <a:rPr lang="en-US" sz="2800" dirty="0" smtClean="0">
                <a:solidFill>
                  <a:sysClr val="windowText" lastClr="000000"/>
                </a:solidFill>
                <a:latin typeface="Times New Roman" panose="02020603050405020304" pitchFamily="18" charset="0"/>
                <a:cs typeface="Times New Roman" panose="02020603050405020304" pitchFamily="18" charset="0"/>
              </a:rPr>
              <a:t> pump → Ca</a:t>
            </a:r>
            <a:r>
              <a:rPr lang="en-US" sz="2800" baseline="30000" dirty="0" smtClean="0">
                <a:solidFill>
                  <a:sysClr val="windowText" lastClr="000000"/>
                </a:solidFill>
                <a:latin typeface="Times New Roman" panose="02020603050405020304" pitchFamily="18" charset="0"/>
                <a:cs typeface="Times New Roman" panose="02020603050405020304" pitchFamily="18" charset="0"/>
              </a:rPr>
              <a:t>2+</a:t>
            </a:r>
            <a:r>
              <a:rPr lang="en-US" sz="2800" dirty="0" smtClean="0">
                <a:solidFill>
                  <a:sysClr val="windowText" lastClr="000000"/>
                </a:solidFill>
                <a:latin typeface="Times New Roman" panose="02020603050405020304" pitchFamily="18" charset="0"/>
                <a:cs typeface="Times New Roman" panose="02020603050405020304" pitchFamily="18" charset="0"/>
              </a:rPr>
              <a:t> level of sarcoplasm ↑ →continued binding of Ca</a:t>
            </a:r>
            <a:r>
              <a:rPr lang="en-US" sz="2800" baseline="30000" dirty="0" smtClean="0">
                <a:solidFill>
                  <a:sysClr val="windowText" lastClr="000000"/>
                </a:solidFill>
                <a:latin typeface="Times New Roman" panose="02020603050405020304" pitchFamily="18" charset="0"/>
                <a:cs typeface="Times New Roman" panose="02020603050405020304" pitchFamily="18" charset="0"/>
              </a:rPr>
              <a:t>2+</a:t>
            </a:r>
            <a:r>
              <a:rPr lang="en-US" sz="2800" dirty="0" smtClean="0">
                <a:solidFill>
                  <a:sysClr val="windowText" lastClr="000000"/>
                </a:solidFill>
                <a:latin typeface="Times New Roman" panose="02020603050405020304" pitchFamily="18" charset="0"/>
                <a:cs typeface="Times New Roman" panose="02020603050405020304" pitchFamily="18" charset="0"/>
              </a:rPr>
              <a:t> to Troponin C →Abnormal, rigid and uninterrupted contraction.</a:t>
            </a:r>
          </a:p>
          <a:p>
            <a:pPr marL="457200" indent="-457200" eaLnBrk="1" hangingPunct="1">
              <a:lnSpc>
                <a:spcPct val="120000"/>
              </a:lnSpc>
              <a:buFont typeface="Wingdings" pitchFamily="2" charset="2"/>
              <a:buAutoNum type="arabicPeriod"/>
              <a:defRPr/>
            </a:pPr>
            <a:r>
              <a:rPr lang="en-US" sz="2800" dirty="0" smtClean="0">
                <a:solidFill>
                  <a:sysClr val="windowText" lastClr="000000"/>
                </a:solidFill>
                <a:latin typeface="Times New Roman" panose="02020603050405020304" pitchFamily="18" charset="0"/>
                <a:cs typeface="Times New Roman" panose="02020603050405020304" pitchFamily="18" charset="0"/>
              </a:rPr>
              <a:t>No ATP →No relaxation a new molecule of ATP must attach to the myosin head for detachment of actin- myosin interaction →thus, when NO ATP is present, then myosin heads cannot detach themselves from actin.</a:t>
            </a:r>
          </a:p>
          <a:p>
            <a:pPr eaLnBrk="1" hangingPunct="1">
              <a:defRPr/>
            </a:pPr>
            <a:endParaRPr lang="en-US" sz="2800" dirty="0" smtClean="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62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0899">
                                            <p:txEl>
                                              <p:pRg st="2" end="2"/>
                                            </p:txEl>
                                          </p:spTgt>
                                        </p:tgtEl>
                                        <p:attrNameLst>
                                          <p:attrName>style.visibility</p:attrName>
                                        </p:attrNameLst>
                                      </p:cBhvr>
                                      <p:to>
                                        <p:strVal val="visible"/>
                                      </p:to>
                                    </p:set>
                                    <p:animEffect transition="in" filter="fade">
                                      <p:cBhvr>
                                        <p:cTn id="7" dur="1000"/>
                                        <p:tgtEl>
                                          <p:spTgt spid="80899">
                                            <p:txEl>
                                              <p:pRg st="2" end="2"/>
                                            </p:txEl>
                                          </p:spTgt>
                                        </p:tgtEl>
                                      </p:cBhvr>
                                    </p:animEffect>
                                    <p:anim calcmode="lin" valueType="num">
                                      <p:cBhvr>
                                        <p:cTn id="8" dur="1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08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0899">
                                            <p:txEl>
                                              <p:pRg st="3" end="3"/>
                                            </p:txEl>
                                          </p:spTgt>
                                        </p:tgtEl>
                                        <p:attrNameLst>
                                          <p:attrName>style.visibility</p:attrName>
                                        </p:attrNameLst>
                                      </p:cBhvr>
                                      <p:to>
                                        <p:strVal val="visible"/>
                                      </p:to>
                                    </p:set>
                                    <p:animEffect transition="in" filter="fade">
                                      <p:cBhvr>
                                        <p:cTn id="14" dur="1000"/>
                                        <p:tgtEl>
                                          <p:spTgt spid="80899">
                                            <p:txEl>
                                              <p:pRg st="3" end="3"/>
                                            </p:txEl>
                                          </p:spTgt>
                                        </p:tgtEl>
                                      </p:cBhvr>
                                    </p:animEffect>
                                    <p:anim calcmode="lin" valueType="num">
                                      <p:cBhvr>
                                        <p:cTn id="15" dur="10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08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8763000" cy="4800600"/>
          </a:xfrm>
          <a:ln w="57150"/>
        </p:spPr>
        <p:style>
          <a:lnRef idx="2">
            <a:schemeClr val="accent4"/>
          </a:lnRef>
          <a:fillRef idx="1">
            <a:schemeClr val="lt1"/>
          </a:fillRef>
          <a:effectRef idx="0">
            <a:schemeClr val="accent4"/>
          </a:effectRef>
          <a:fontRef idx="minor">
            <a:schemeClr val="dk1"/>
          </a:fontRef>
        </p:style>
        <p:txBody>
          <a:bodyPr>
            <a:noAutofit/>
          </a:bodyPr>
          <a:lstStyle/>
          <a:p>
            <a:pPr eaLnBrk="1" hangingPunct="1">
              <a:lnSpc>
                <a:spcPct val="120000"/>
              </a:lnSpc>
              <a:buFontTx/>
              <a:buNone/>
              <a:defRPr/>
            </a:pPr>
            <a:r>
              <a:rPr lang="en-US" sz="2400" b="1" u="sng" dirty="0">
                <a:solidFill>
                  <a:srgbClr val="000000"/>
                </a:solidFill>
                <a:latin typeface="Times New Roman" panose="02020603050405020304" pitchFamily="18" charset="0"/>
                <a:cs typeface="Times New Roman" panose="02020603050405020304" pitchFamily="18" charset="0"/>
              </a:rPr>
              <a:t>Time Taken: </a:t>
            </a:r>
          </a:p>
          <a:p>
            <a:pPr eaLnBrk="1" hangingPunct="1">
              <a:lnSpc>
                <a:spcPct val="120000"/>
              </a:lnSpc>
              <a:buFontTx/>
              <a:buNone/>
              <a:defRPr/>
            </a:pPr>
            <a:r>
              <a:rPr lang="en-US" sz="2400" dirty="0">
                <a:solidFill>
                  <a:srgbClr val="000000"/>
                </a:solidFill>
                <a:latin typeface="Times New Roman" panose="02020603050405020304" pitchFamily="18" charset="0"/>
                <a:cs typeface="Times New Roman" panose="02020603050405020304" pitchFamily="18" charset="0"/>
              </a:rPr>
              <a:t>In humans, it commences after about three to four </a:t>
            </a:r>
            <a:r>
              <a:rPr lang="en-US" sz="2400" dirty="0" smtClean="0">
                <a:solidFill>
                  <a:srgbClr val="000000"/>
                </a:solidFill>
                <a:latin typeface="Times New Roman" panose="02020603050405020304" pitchFamily="18" charset="0"/>
                <a:cs typeface="Times New Roman" panose="02020603050405020304" pitchFamily="18" charset="0"/>
              </a:rPr>
              <a:t>hours after death,</a:t>
            </a:r>
          </a:p>
          <a:p>
            <a:pPr eaLnBrk="1" hangingPunct="1">
              <a:lnSpc>
                <a:spcPct val="120000"/>
              </a:lnSpc>
              <a:buFontTx/>
              <a:buNone/>
              <a:defRPr/>
            </a:pP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reaches maximum stiffness after 12 hours, and gradually dissipates until approximately 48 to 60 hours (three days) after </a:t>
            </a:r>
            <a:r>
              <a:rPr lang="en-US" sz="2400" dirty="0" smtClean="0">
                <a:solidFill>
                  <a:srgbClr val="000000"/>
                </a:solidFill>
                <a:latin typeface="Times New Roman" panose="02020603050405020304" pitchFamily="18" charset="0"/>
                <a:cs typeface="Times New Roman" panose="02020603050405020304" pitchFamily="18" charset="0"/>
              </a:rPr>
              <a:t>death.</a:t>
            </a:r>
            <a:r>
              <a:rPr lang="en-US" sz="2400" baseline="30000" dirty="0">
                <a:solidFill>
                  <a:srgbClr val="000000"/>
                </a:solidFill>
                <a:latin typeface="Times New Roman" panose="02020603050405020304" pitchFamily="18" charset="0"/>
                <a:cs typeface="Times New Roman" panose="02020603050405020304" pitchFamily="18" charset="0"/>
              </a:rPr>
              <a:t> </a:t>
            </a:r>
            <a:endParaRPr lang="en-US" sz="2400" baseline="30000" dirty="0" smtClean="0">
              <a:solidFill>
                <a:srgbClr val="000000"/>
              </a:solidFill>
              <a:latin typeface="Times New Roman" panose="02020603050405020304" pitchFamily="18" charset="0"/>
              <a:cs typeface="Times New Roman" panose="02020603050405020304" pitchFamily="18" charset="0"/>
            </a:endParaRPr>
          </a:p>
          <a:p>
            <a:pPr algn="ctr" eaLnBrk="1" hangingPunct="1">
              <a:lnSpc>
                <a:spcPct val="120000"/>
              </a:lnSpc>
              <a:buFontTx/>
              <a:buNone/>
              <a:defRPr/>
            </a:pPr>
            <a:r>
              <a:rPr lang="en-US" sz="2400" b="1" dirty="0" smtClean="0">
                <a:solidFill>
                  <a:srgbClr val="000000"/>
                </a:solidFill>
                <a:latin typeface="Times New Roman" panose="02020603050405020304" pitchFamily="18" charset="0"/>
                <a:cs typeface="Times New Roman" panose="02020603050405020304" pitchFamily="18" charset="0"/>
              </a:rPr>
              <a:t>Warm conditions </a:t>
            </a:r>
            <a:r>
              <a:rPr lang="en-US" sz="2400" b="1" dirty="0">
                <a:solidFill>
                  <a:srgbClr val="000000"/>
                </a:solidFill>
                <a:latin typeface="Times New Roman" panose="02020603050405020304" pitchFamily="18" charset="0"/>
                <a:cs typeface="Times New Roman" panose="02020603050405020304" pitchFamily="18" charset="0"/>
              </a:rPr>
              <a:t>can speed up the process of rigor mortis</a:t>
            </a:r>
            <a:r>
              <a:rPr lang="en-US" sz="2400" b="1" dirty="0" smtClean="0">
                <a:solidFill>
                  <a:srgbClr val="000000"/>
                </a:solidFill>
                <a:latin typeface="Times New Roman" panose="02020603050405020304" pitchFamily="18" charset="0"/>
                <a:cs typeface="Times New Roman" panose="02020603050405020304" pitchFamily="18" charset="0"/>
              </a:rPr>
              <a:t>.</a:t>
            </a:r>
          </a:p>
          <a:p>
            <a:pPr algn="ctr" eaLnBrk="1" hangingPunct="1">
              <a:lnSpc>
                <a:spcPct val="120000"/>
              </a:lnSpc>
              <a:buFontTx/>
              <a:buNone/>
              <a:defRPr/>
            </a:pPr>
            <a:endParaRPr lang="en-US" sz="2400" u="sng" dirty="0">
              <a:solidFill>
                <a:srgbClr val="000000"/>
              </a:solidFill>
              <a:latin typeface="Times New Roman" panose="02020603050405020304" pitchFamily="18" charset="0"/>
              <a:cs typeface="Times New Roman" panose="02020603050405020304" pitchFamily="18" charset="0"/>
            </a:endParaRPr>
          </a:p>
          <a:p>
            <a:pPr eaLnBrk="1" hangingPunct="1">
              <a:lnSpc>
                <a:spcPct val="120000"/>
              </a:lnSpc>
              <a:buFontTx/>
              <a:buNone/>
              <a:defRPr/>
            </a:pPr>
            <a:r>
              <a:rPr lang="en-US" sz="2400" b="1" u="sng" dirty="0">
                <a:solidFill>
                  <a:srgbClr val="000000"/>
                </a:solidFill>
                <a:latin typeface="Times New Roman" panose="02020603050405020304" pitchFamily="18" charset="0"/>
                <a:cs typeface="Times New Roman" panose="02020603050405020304" pitchFamily="18" charset="0"/>
              </a:rPr>
              <a:t>When does Rigor Mortis end</a:t>
            </a:r>
            <a:r>
              <a:rPr lang="en-US" sz="2400" dirty="0">
                <a:solidFill>
                  <a:srgbClr val="000000"/>
                </a:solidFill>
                <a:latin typeface="Times New Roman" panose="02020603050405020304" pitchFamily="18" charset="0"/>
                <a:cs typeface="Times New Roman" panose="02020603050405020304" pitchFamily="18" charset="0"/>
              </a:rPr>
              <a:t>: </a:t>
            </a:r>
          </a:p>
          <a:p>
            <a:pPr algn="just" eaLnBrk="1" hangingPunct="1">
              <a:lnSpc>
                <a:spcPct val="120000"/>
              </a:lnSpc>
              <a:buFontTx/>
              <a:buNone/>
              <a:defRPr/>
            </a:pPr>
            <a:r>
              <a:rPr lang="en-US" sz="2400" dirty="0">
                <a:solidFill>
                  <a:srgbClr val="000000"/>
                </a:solidFill>
                <a:latin typeface="Times New Roman" panose="02020603050405020304" pitchFamily="18" charset="0"/>
                <a:cs typeface="Times New Roman" panose="02020603050405020304" pitchFamily="18" charset="0"/>
              </a:rPr>
              <a:t>when contractile proteins of the muscle like other body </a:t>
            </a:r>
            <a:r>
              <a:rPr lang="en-US" sz="2400" dirty="0" smtClean="0">
                <a:solidFill>
                  <a:srgbClr val="000000"/>
                </a:solidFill>
                <a:latin typeface="Times New Roman" panose="02020603050405020304" pitchFamily="18" charset="0"/>
                <a:cs typeface="Times New Roman" panose="02020603050405020304" pitchFamily="18" charset="0"/>
              </a:rPr>
              <a:t>tissues undergo </a:t>
            </a:r>
            <a:r>
              <a:rPr lang="en-US" sz="2400" dirty="0">
                <a:solidFill>
                  <a:srgbClr val="000000"/>
                </a:solidFill>
                <a:latin typeface="Times New Roman" panose="02020603050405020304" pitchFamily="18" charset="0"/>
                <a:cs typeface="Times New Roman" panose="02020603050405020304" pitchFamily="18" charset="0"/>
              </a:rPr>
              <a:t>autolysis caused by enzymes released by lysosomes</a:t>
            </a:r>
            <a:r>
              <a:rPr lang="en-US" sz="2400" dirty="0" smtClean="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31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xcitation-Contraction Coupling (1).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36" y="1137"/>
            <a:ext cx="9142863" cy="6856863"/>
          </a:xfrm>
        </p:spPr>
      </p:pic>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29</a:t>
            </a:fld>
            <a:endParaRPr lang="en-US" dirty="0">
              <a:solidFill>
                <a:srgbClr val="262626">
                  <a:lumMod val="85000"/>
                  <a:lumOff val="15000"/>
                </a:srgbClr>
              </a:solidFill>
            </a:endParaRPr>
          </a:p>
        </p:txBody>
      </p:sp>
    </p:spTree>
    <p:extLst>
      <p:ext uri="{BB962C8B-B14F-4D97-AF65-F5344CB8AC3E}">
        <p14:creationId xmlns:p14="http://schemas.microsoft.com/office/powerpoint/2010/main" val="71491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10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descr="C:\Users\admin1\Desktop\membrane-action-potential.bmp"/>
          <p:cNvPicPr>
            <a:picLocks noGrp="1" noChangeAspect="1" noChangeArrowheads="1"/>
          </p:cNvPicPr>
          <p:nvPr>
            <p:ph sz="quarter" idx="4294967295"/>
          </p:nvPr>
        </p:nvPicPr>
        <p:blipFill>
          <a:blip r:embed="rId2"/>
          <a:srcRect/>
          <a:stretch>
            <a:fillRect/>
          </a:stretch>
        </p:blipFill>
        <p:spPr bwMode="auto">
          <a:xfrm>
            <a:off x="0" y="228600"/>
            <a:ext cx="8763000" cy="6477000"/>
          </a:xfrm>
          <a:prstGeom prst="rect">
            <a:avLst/>
          </a:prstGeom>
          <a:noFill/>
        </p:spPr>
      </p:pic>
      <p:pic>
        <p:nvPicPr>
          <p:cNvPr id="7" name="Picture 2" descr="C:\Users\admin1\Desktop\membrane-action-potential.bmp"/>
          <p:cNvPicPr>
            <a:picLocks noChangeAspect="1" noChangeArrowheads="1"/>
          </p:cNvPicPr>
          <p:nvPr/>
        </p:nvPicPr>
        <p:blipFill>
          <a:blip r:embed="rId2"/>
          <a:srcRect t="8235" r="53913" b="87059"/>
          <a:stretch>
            <a:fillRect/>
          </a:stretch>
        </p:blipFill>
        <p:spPr bwMode="auto">
          <a:xfrm>
            <a:off x="0" y="1066800"/>
            <a:ext cx="4038600" cy="304800"/>
          </a:xfrm>
          <a:prstGeom prst="rect">
            <a:avLst/>
          </a:prstGeom>
          <a:noFill/>
        </p:spPr>
      </p:pic>
      <p:sp>
        <p:nvSpPr>
          <p:cNvPr id="17" name="Oval 16"/>
          <p:cNvSpPr/>
          <p:nvPr/>
        </p:nvSpPr>
        <p:spPr>
          <a:xfrm>
            <a:off x="2590800" y="2286000"/>
            <a:ext cx="685800" cy="609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Ca++</a:t>
            </a:r>
            <a:endParaRPr lang="en-US" sz="900" b="1" dirty="0"/>
          </a:p>
        </p:txBody>
      </p:sp>
      <p:sp>
        <p:nvSpPr>
          <p:cNvPr id="18" name="Oval 17"/>
          <p:cNvSpPr/>
          <p:nvPr/>
        </p:nvSpPr>
        <p:spPr>
          <a:xfrm>
            <a:off x="2590800" y="2971800"/>
            <a:ext cx="685800" cy="609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Ca++</a:t>
            </a:r>
            <a:endParaRPr lang="en-US" sz="900" b="1" dirty="0"/>
          </a:p>
        </p:txBody>
      </p:sp>
      <p:sp>
        <p:nvSpPr>
          <p:cNvPr id="19" name="Oval 18"/>
          <p:cNvSpPr/>
          <p:nvPr/>
        </p:nvSpPr>
        <p:spPr>
          <a:xfrm>
            <a:off x="2590800" y="3581400"/>
            <a:ext cx="685800" cy="609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Ca++</a:t>
            </a:r>
            <a:endParaRPr lang="en-US" sz="900" b="1" dirty="0"/>
          </a:p>
        </p:txBody>
      </p:sp>
      <p:sp>
        <p:nvSpPr>
          <p:cNvPr id="20" name="Oval 19"/>
          <p:cNvSpPr/>
          <p:nvPr/>
        </p:nvSpPr>
        <p:spPr>
          <a:xfrm>
            <a:off x="2590800" y="4191000"/>
            <a:ext cx="685800" cy="6096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Ca++</a:t>
            </a:r>
            <a:endParaRPr lang="en-US" sz="900" b="1" dirty="0"/>
          </a:p>
        </p:txBody>
      </p:sp>
    </p:spTree>
    <p:extLst>
      <p:ext uri="{BB962C8B-B14F-4D97-AF65-F5344CB8AC3E}">
        <p14:creationId xmlns:p14="http://schemas.microsoft.com/office/powerpoint/2010/main" val="230610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p:spPr>
        <p:style>
          <a:lnRef idx="2">
            <a:schemeClr val="accent4"/>
          </a:lnRef>
          <a:fillRef idx="1">
            <a:schemeClr val="lt1"/>
          </a:fillRef>
          <a:effectRef idx="0">
            <a:schemeClr val="accent4"/>
          </a:effectRef>
          <a:fontRef idx="minor">
            <a:schemeClr val="dk1"/>
          </a:fontRef>
        </p:style>
        <p:txBody>
          <a:bodyPr>
            <a:noAutofit/>
          </a:bodyPr>
          <a:lstStyle/>
          <a:p>
            <a:pPr marL="514350" indent="-514350">
              <a:buNone/>
            </a:pPr>
            <a:r>
              <a:rPr lang="en-US" sz="2400" b="1" dirty="0" smtClean="0">
                <a:solidFill>
                  <a:srgbClr val="002060"/>
                </a:solidFill>
                <a:latin typeface="Times New Roman" panose="02020603050405020304" pitchFamily="18" charset="0"/>
                <a:cs typeface="Times New Roman" panose="02020603050405020304" pitchFamily="18" charset="0"/>
              </a:rPr>
              <a:t>1. How many ATP’s are required in one cross bridge cycle formation during muscle contraction</a:t>
            </a:r>
          </a:p>
          <a:p>
            <a:pPr marL="514350" indent="-514350">
              <a:buNone/>
            </a:pPr>
            <a:r>
              <a:rPr lang="en-US" sz="2400" b="1" dirty="0" smtClean="0">
                <a:solidFill>
                  <a:srgbClr val="002060"/>
                </a:solidFill>
                <a:latin typeface="Times New Roman" panose="02020603050405020304" pitchFamily="18" charset="0"/>
                <a:cs typeface="Times New Roman" panose="02020603050405020304" pitchFamily="18" charset="0"/>
              </a:rPr>
              <a:t>                   a.1      b. 2     c. 3      d.5</a:t>
            </a:r>
          </a:p>
          <a:p>
            <a:pPr marL="514350" indent="-514350">
              <a:buNone/>
            </a:pPr>
            <a:r>
              <a:rPr lang="en-US" sz="2400" b="1" dirty="0" smtClean="0">
                <a:solidFill>
                  <a:sysClr val="windowText" lastClr="000000"/>
                </a:solidFill>
                <a:latin typeface="Times New Roman" panose="02020603050405020304" pitchFamily="18" charset="0"/>
                <a:cs typeface="Times New Roman" panose="02020603050405020304" pitchFamily="18" charset="0"/>
              </a:rPr>
              <a:t>2. During contraction angle between myosin head and tail reduced with the use of one ATP K/as</a:t>
            </a:r>
          </a:p>
          <a:p>
            <a:pPr marL="514350" indent="-514350">
              <a:buNone/>
            </a:pPr>
            <a:r>
              <a:rPr lang="en-US" sz="2400" b="1" dirty="0" smtClean="0">
                <a:solidFill>
                  <a:sysClr val="windowText" lastClr="000000"/>
                </a:solidFill>
                <a:latin typeface="Times New Roman" panose="02020603050405020304" pitchFamily="18" charset="0"/>
                <a:cs typeface="Times New Roman" panose="02020603050405020304" pitchFamily="18" charset="0"/>
              </a:rPr>
              <a:t>   a. Power stroke  b. power kick  c. power hit  d none</a:t>
            </a:r>
          </a:p>
          <a:p>
            <a:pPr marL="514350" indent="-514350">
              <a:buNone/>
            </a:pPr>
            <a:r>
              <a:rPr lang="en-US" sz="2400" b="1" dirty="0" smtClean="0">
                <a:solidFill>
                  <a:srgbClr val="002060"/>
                </a:solidFill>
                <a:latin typeface="Times New Roman" panose="02020603050405020304" pitchFamily="18" charset="0"/>
                <a:cs typeface="Times New Roman" panose="02020603050405020304" pitchFamily="18" charset="0"/>
              </a:rPr>
              <a:t>3. What for is  the ATP molecule required in a sliding filament mechanism</a:t>
            </a:r>
          </a:p>
          <a:p>
            <a:pPr marL="514350" indent="-514350">
              <a:buNone/>
            </a:pPr>
            <a:r>
              <a:rPr lang="en-US" sz="2400" b="1" dirty="0" smtClean="0">
                <a:solidFill>
                  <a:srgbClr val="002060"/>
                </a:solidFill>
                <a:latin typeface="Times New Roman" panose="02020603050405020304" pitchFamily="18" charset="0"/>
                <a:cs typeface="Times New Roman" panose="02020603050405020304" pitchFamily="18" charset="0"/>
              </a:rPr>
              <a:t>        a. Contraction                         b Relaxation   </a:t>
            </a:r>
          </a:p>
          <a:p>
            <a:pPr marL="514350" indent="-514350">
              <a:buNone/>
            </a:pPr>
            <a:r>
              <a:rPr lang="en-US" sz="2400" b="1" dirty="0" smtClean="0">
                <a:solidFill>
                  <a:srgbClr val="002060"/>
                </a:solidFill>
                <a:latin typeface="Times New Roman" panose="02020603050405020304" pitchFamily="18" charset="0"/>
                <a:cs typeface="Times New Roman" panose="02020603050405020304" pitchFamily="18" charset="0"/>
              </a:rPr>
              <a:t>       c. contraction and relaxation   d after relaxation</a:t>
            </a:r>
          </a:p>
          <a:p>
            <a:pPr marL="514350" indent="-514350">
              <a:buNone/>
            </a:pPr>
            <a:r>
              <a:rPr lang="en-US" sz="2400" b="1" dirty="0" smtClean="0">
                <a:solidFill>
                  <a:sysClr val="windowText" lastClr="000000"/>
                </a:solidFill>
                <a:latin typeface="Times New Roman" panose="02020603050405020304" pitchFamily="18" charset="0"/>
                <a:cs typeface="Times New Roman" panose="02020603050405020304" pitchFamily="18" charset="0"/>
              </a:rPr>
              <a:t>4. Excitation and Contraction in muscle </a:t>
            </a:r>
            <a:r>
              <a:rPr lang="en-US" sz="2400" b="1" dirty="0" err="1" smtClean="0">
                <a:solidFill>
                  <a:sysClr val="windowText" lastClr="000000"/>
                </a:solidFill>
                <a:latin typeface="Times New Roman" panose="02020603050405020304" pitchFamily="18" charset="0"/>
                <a:cs typeface="Times New Roman" panose="02020603050405020304" pitchFamily="18" charset="0"/>
              </a:rPr>
              <a:t>fibre</a:t>
            </a:r>
            <a:r>
              <a:rPr lang="en-US" sz="2400" b="1" dirty="0" smtClean="0">
                <a:solidFill>
                  <a:sysClr val="windowText" lastClr="000000"/>
                </a:solidFill>
                <a:latin typeface="Times New Roman" panose="02020603050405020304" pitchFamily="18" charset="0"/>
                <a:cs typeface="Times New Roman" panose="02020603050405020304" pitchFamily="18" charset="0"/>
              </a:rPr>
              <a:t> coupled by </a:t>
            </a:r>
          </a:p>
          <a:p>
            <a:pPr marL="514350" indent="-514350">
              <a:buNone/>
            </a:pPr>
            <a:r>
              <a:rPr lang="en-US" sz="2400" b="1" dirty="0" smtClean="0">
                <a:solidFill>
                  <a:sysClr val="windowText" lastClr="000000"/>
                </a:solidFill>
                <a:latin typeface="Times New Roman" panose="02020603050405020304" pitchFamily="18" charset="0"/>
                <a:cs typeface="Times New Roman" panose="02020603050405020304" pitchFamily="18" charset="0"/>
              </a:rPr>
              <a:t>    a. Ca</a:t>
            </a:r>
            <a:r>
              <a:rPr lang="en-US" sz="2400" b="1" baseline="30000" dirty="0" smtClean="0">
                <a:solidFill>
                  <a:sysClr val="windowText" lastClr="000000"/>
                </a:solidFill>
                <a:latin typeface="Times New Roman" panose="02020603050405020304" pitchFamily="18" charset="0"/>
                <a:cs typeface="Times New Roman" panose="02020603050405020304" pitchFamily="18" charset="0"/>
              </a:rPr>
              <a:t>++</a:t>
            </a:r>
            <a:r>
              <a:rPr lang="en-US" sz="2400" b="1" dirty="0" smtClean="0">
                <a:solidFill>
                  <a:sysClr val="windowText" lastClr="000000"/>
                </a:solidFill>
                <a:latin typeface="Times New Roman" panose="02020603050405020304" pitchFamily="18" charset="0"/>
                <a:cs typeface="Times New Roman" panose="02020603050405020304" pitchFamily="18" charset="0"/>
              </a:rPr>
              <a:t>         b. Na</a:t>
            </a:r>
            <a:r>
              <a:rPr lang="en-US" sz="2400" b="1" baseline="30000" dirty="0" smtClean="0">
                <a:solidFill>
                  <a:sysClr val="windowText" lastClr="000000"/>
                </a:solidFill>
                <a:latin typeface="Times New Roman" panose="02020603050405020304" pitchFamily="18" charset="0"/>
                <a:cs typeface="Times New Roman" panose="02020603050405020304" pitchFamily="18" charset="0"/>
              </a:rPr>
              <a:t>+</a:t>
            </a:r>
            <a:r>
              <a:rPr lang="en-US" sz="2400" b="1" dirty="0" smtClean="0">
                <a:solidFill>
                  <a:sysClr val="windowText" lastClr="000000"/>
                </a:solidFill>
                <a:latin typeface="Times New Roman" panose="02020603050405020304" pitchFamily="18" charset="0"/>
                <a:cs typeface="Times New Roman" panose="02020603050405020304" pitchFamily="18" charset="0"/>
              </a:rPr>
              <a:t>        c. K</a:t>
            </a:r>
            <a:r>
              <a:rPr lang="en-US" sz="2400" b="1" baseline="30000" dirty="0" smtClean="0">
                <a:solidFill>
                  <a:sysClr val="windowText" lastClr="000000"/>
                </a:solidFill>
                <a:latin typeface="Times New Roman" panose="02020603050405020304" pitchFamily="18" charset="0"/>
                <a:cs typeface="Times New Roman" panose="02020603050405020304" pitchFamily="18" charset="0"/>
              </a:rPr>
              <a:t>+</a:t>
            </a:r>
            <a:r>
              <a:rPr lang="en-US" sz="2400" b="1" dirty="0" smtClean="0">
                <a:solidFill>
                  <a:sysClr val="windowText" lastClr="000000"/>
                </a:solidFill>
                <a:latin typeface="Times New Roman" panose="02020603050405020304" pitchFamily="18" charset="0"/>
                <a:cs typeface="Times New Roman" panose="02020603050405020304" pitchFamily="18" charset="0"/>
              </a:rPr>
              <a:t>      d. </a:t>
            </a:r>
            <a:r>
              <a:rPr lang="en-US" sz="2400" b="1" dirty="0" err="1" smtClean="0">
                <a:solidFill>
                  <a:sysClr val="windowText" lastClr="000000"/>
                </a:solidFill>
                <a:latin typeface="Times New Roman" panose="02020603050405020304" pitchFamily="18" charset="0"/>
                <a:cs typeface="Times New Roman" panose="02020603050405020304" pitchFamily="18" charset="0"/>
              </a:rPr>
              <a:t>Cl</a:t>
            </a:r>
            <a:r>
              <a:rPr lang="en-US" sz="2400" b="1" baseline="30000" dirty="0" smtClean="0">
                <a:solidFill>
                  <a:sysClr val="windowText" lastClr="000000"/>
                </a:solidFill>
                <a:latin typeface="Times New Roman" panose="02020603050405020304" pitchFamily="18" charset="0"/>
                <a:cs typeface="Times New Roman" panose="02020603050405020304" pitchFamily="18" charset="0"/>
              </a:rPr>
              <a:t>-</a:t>
            </a:r>
          </a:p>
          <a:p>
            <a:pPr marL="514350" indent="-514350">
              <a:buNone/>
            </a:pPr>
            <a:r>
              <a:rPr lang="en-US" sz="2400" b="1" dirty="0" smtClean="0">
                <a:solidFill>
                  <a:srgbClr val="002060"/>
                </a:solidFill>
                <a:latin typeface="Times New Roman" panose="02020603050405020304" pitchFamily="18" charset="0"/>
                <a:cs typeface="Times New Roman" panose="02020603050405020304" pitchFamily="18" charset="0"/>
              </a:rPr>
              <a:t>5.  Theory of Cross-bridge interaction between </a:t>
            </a:r>
            <a:r>
              <a:rPr lang="en-US" sz="2400" b="1" dirty="0" err="1" smtClean="0">
                <a:solidFill>
                  <a:srgbClr val="002060"/>
                </a:solidFill>
                <a:latin typeface="Times New Roman" panose="02020603050405020304" pitchFamily="18" charset="0"/>
                <a:cs typeface="Times New Roman" panose="02020603050405020304" pitchFamily="18" charset="0"/>
              </a:rPr>
              <a:t>actin</a:t>
            </a:r>
            <a:r>
              <a:rPr lang="en-US" sz="2400" b="1" dirty="0" smtClean="0">
                <a:solidFill>
                  <a:srgbClr val="002060"/>
                </a:solidFill>
                <a:latin typeface="Times New Roman" panose="02020603050405020304" pitchFamily="18" charset="0"/>
                <a:cs typeface="Times New Roman" panose="02020603050405020304" pitchFamily="18" charset="0"/>
              </a:rPr>
              <a:t> and myosin brings about muscle contraction  is </a:t>
            </a:r>
          </a:p>
          <a:p>
            <a:pPr marL="514350" indent="-514350">
              <a:buNone/>
            </a:pPr>
            <a:r>
              <a:rPr lang="en-US" sz="2400" b="1" dirty="0" smtClean="0">
                <a:solidFill>
                  <a:srgbClr val="002060"/>
                </a:solidFill>
                <a:latin typeface="Times New Roman" panose="02020603050405020304" pitchFamily="18" charset="0"/>
                <a:cs typeface="Times New Roman" panose="02020603050405020304" pitchFamily="18" charset="0"/>
              </a:rPr>
              <a:t>          a. </a:t>
            </a:r>
            <a:r>
              <a:rPr lang="en-US" sz="2400" b="1" dirty="0" err="1" smtClean="0">
                <a:solidFill>
                  <a:srgbClr val="002060"/>
                </a:solidFill>
                <a:latin typeface="Times New Roman" panose="02020603050405020304" pitchFamily="18" charset="0"/>
                <a:cs typeface="Times New Roman" panose="02020603050405020304" pitchFamily="18" charset="0"/>
              </a:rPr>
              <a:t>Huxeley</a:t>
            </a:r>
            <a:r>
              <a:rPr lang="en-US" sz="2400" b="1" dirty="0" smtClean="0">
                <a:solidFill>
                  <a:srgbClr val="002060"/>
                </a:solidFill>
                <a:latin typeface="Times New Roman" panose="02020603050405020304" pitchFamily="18" charset="0"/>
                <a:cs typeface="Times New Roman" panose="02020603050405020304" pitchFamily="18" charset="0"/>
              </a:rPr>
              <a:t> Theory                    b. Walk along theory </a:t>
            </a:r>
          </a:p>
          <a:p>
            <a:pPr marL="514350" indent="-514350">
              <a:buNone/>
            </a:pPr>
            <a:r>
              <a:rPr lang="en-US" sz="2400" b="1" dirty="0" smtClean="0">
                <a:solidFill>
                  <a:srgbClr val="002060"/>
                </a:solidFill>
                <a:latin typeface="Times New Roman" panose="02020603050405020304" pitchFamily="18" charset="0"/>
                <a:cs typeface="Times New Roman" panose="02020603050405020304" pitchFamily="18" charset="0"/>
              </a:rPr>
              <a:t>         c. sliding filament theory          d all</a:t>
            </a:r>
            <a:endParaRPr lang="en-US" sz="2400" b="1" dirty="0">
              <a:solidFill>
                <a:srgbClr val="002060"/>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0" y="1219200"/>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2514600"/>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4191000"/>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0" y="5029200"/>
            <a:ext cx="9144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3440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838200" y="228600"/>
            <a:ext cx="7315200" cy="914400"/>
          </a:xfrm>
        </p:spPr>
        <p:txBody>
          <a:bodyPr/>
          <a:lstStyle/>
          <a:p>
            <a:r>
              <a:rPr lang="en-US" dirty="0" smtClean="0"/>
              <a:t>EBES</a:t>
            </a:r>
            <a:endParaRPr lang="en-US" dirty="0"/>
          </a:p>
        </p:txBody>
      </p:sp>
      <p:sp>
        <p:nvSpPr>
          <p:cNvPr id="5" name="Subtitle 4"/>
          <p:cNvSpPr>
            <a:spLocks noGrp="1"/>
          </p:cNvSpPr>
          <p:nvPr>
            <p:ph type="subTitle" idx="4294967295"/>
          </p:nvPr>
        </p:nvSpPr>
        <p:spPr>
          <a:xfrm>
            <a:off x="0" y="3200400"/>
            <a:ext cx="6400800" cy="1600200"/>
          </a:xfrm>
          <a:prstGeom prst="rect">
            <a:avLst/>
          </a:prstGeom>
        </p:spPr>
        <p:txBody>
          <a:bodyPr/>
          <a:lstStyle/>
          <a:p>
            <a:r>
              <a:rPr lang="en-US" dirty="0" smtClean="0"/>
              <a:t>EVIDENCE 2</a:t>
            </a:r>
            <a:endParaRPr lang="en-US" dirty="0"/>
          </a:p>
        </p:txBody>
      </p:sp>
      <p:sp>
        <p:nvSpPr>
          <p:cNvPr id="6" name="Title 1"/>
          <p:cNvSpPr txBox="1">
            <a:spLocks/>
          </p:cNvSpPr>
          <p:nvPr/>
        </p:nvSpPr>
        <p:spPr>
          <a:xfrm>
            <a:off x="9099" y="3942477"/>
            <a:ext cx="91440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How muscle fiber lengths and velocities affect muscle force generation as humans walk and run at different speeds</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533400" y="5103674"/>
            <a:ext cx="7924800" cy="1477328"/>
          </a:xfrm>
          <a:prstGeom prst="rect">
            <a:avLst/>
          </a:prstGeom>
        </p:spPr>
        <p:txBody>
          <a:bodyPr wrap="square">
            <a:spAutoFit/>
          </a:bodyPr>
          <a:lstStyle/>
          <a:p>
            <a:pPr fontAlgn="base"/>
            <a:r>
              <a:rPr lang="en-US" dirty="0" smtClean="0">
                <a:solidFill>
                  <a:schemeClr val="dk1"/>
                </a:solidFill>
              </a:rPr>
              <a:t>Edith M. Arnold, </a:t>
            </a:r>
          </a:p>
          <a:p>
            <a:pPr fontAlgn="base"/>
            <a:r>
              <a:rPr lang="en-US" dirty="0" smtClean="0">
                <a:solidFill>
                  <a:schemeClr val="dk1"/>
                </a:solidFill>
              </a:rPr>
              <a:t>Samuel R. </a:t>
            </a:r>
            <a:r>
              <a:rPr lang="en-US" dirty="0" err="1" smtClean="0">
                <a:solidFill>
                  <a:schemeClr val="dk1"/>
                </a:solidFill>
              </a:rPr>
              <a:t>Hamner</a:t>
            </a:r>
            <a:r>
              <a:rPr lang="en-US" dirty="0" smtClean="0">
                <a:solidFill>
                  <a:schemeClr val="dk1"/>
                </a:solidFill>
              </a:rPr>
              <a:t>,</a:t>
            </a:r>
          </a:p>
          <a:p>
            <a:pPr fontAlgn="base"/>
            <a:r>
              <a:rPr lang="en-US" dirty="0" smtClean="0">
                <a:solidFill>
                  <a:schemeClr val="dk1"/>
                </a:solidFill>
              </a:rPr>
              <a:t>Ajay Seth, </a:t>
            </a:r>
          </a:p>
          <a:p>
            <a:pPr fontAlgn="base"/>
            <a:r>
              <a:rPr lang="en-US" dirty="0" smtClean="0">
                <a:solidFill>
                  <a:schemeClr val="dk1"/>
                </a:solidFill>
              </a:rPr>
              <a:t>Matthew Millard, </a:t>
            </a:r>
          </a:p>
          <a:p>
            <a:pPr fontAlgn="base"/>
            <a:r>
              <a:rPr lang="en-US" dirty="0" smtClean="0">
                <a:solidFill>
                  <a:schemeClr val="dk1"/>
                </a:solidFill>
              </a:rPr>
              <a:t>Scott L. </a:t>
            </a:r>
            <a:r>
              <a:rPr lang="en-US" dirty="0" err="1" smtClean="0">
                <a:solidFill>
                  <a:schemeClr val="dk1"/>
                </a:solidFill>
              </a:rPr>
              <a:t>Delp</a:t>
            </a:r>
            <a:r>
              <a:rPr lang="en-US" dirty="0" smtClean="0">
                <a:solidFill>
                  <a:schemeClr val="dk1"/>
                </a:solidFill>
              </a:rPr>
              <a:t>.</a:t>
            </a:r>
            <a:r>
              <a:rPr lang="en-US" dirty="0" smtClean="0"/>
              <a:t> J Exp </a:t>
            </a:r>
            <a:r>
              <a:rPr lang="en-US" dirty="0" err="1" smtClean="0"/>
              <a:t>Biol</a:t>
            </a:r>
            <a:r>
              <a:rPr lang="en-US" dirty="0" smtClean="0">
                <a:solidFill>
                  <a:schemeClr val="dk1"/>
                </a:solidFill>
              </a:rPr>
              <a:t> . June 2013, </a:t>
            </a:r>
            <a:r>
              <a:rPr lang="en-US" b="1" dirty="0" smtClean="0">
                <a:solidFill>
                  <a:schemeClr val="dk1"/>
                </a:solidFill>
              </a:rPr>
              <a:t>216</a:t>
            </a:r>
            <a:r>
              <a:rPr lang="en-US" dirty="0" smtClean="0">
                <a:solidFill>
                  <a:schemeClr val="dk1"/>
                </a:solidFill>
              </a:rPr>
              <a:t>, </a:t>
            </a:r>
            <a:r>
              <a:rPr lang="en-US" b="1" dirty="0" smtClean="0">
                <a:solidFill>
                  <a:schemeClr val="dk1"/>
                </a:solidFill>
              </a:rPr>
              <a:t>2150-60</a:t>
            </a:r>
            <a:endParaRPr lang="en-US" dirty="0" smtClean="0">
              <a:solidFill>
                <a:schemeClr val="dk1"/>
              </a:solidFill>
            </a:endParaRPr>
          </a:p>
        </p:txBody>
      </p:sp>
    </p:spTree>
    <p:extLst>
      <p:ext uri="{BB962C8B-B14F-4D97-AF65-F5344CB8AC3E}">
        <p14:creationId xmlns:p14="http://schemas.microsoft.com/office/powerpoint/2010/main" val="176666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Autofit/>
          </a:bodyPr>
          <a:lstStyle/>
          <a:p>
            <a:r>
              <a:rPr lang="en-US" sz="2400" b="1" dirty="0" smtClean="0"/>
              <a:t>How muscle fiber lengths and velocities affect muscle force generation as humans walk and run at different speeds</a:t>
            </a:r>
            <a:endParaRPr lang="en-US" sz="2400" dirty="0"/>
          </a:p>
        </p:txBody>
      </p:sp>
      <p:graphicFrame>
        <p:nvGraphicFramePr>
          <p:cNvPr id="4" name="Content Placeholder 3"/>
          <p:cNvGraphicFramePr>
            <a:graphicFrameLocks noGrp="1"/>
          </p:cNvGraphicFramePr>
          <p:nvPr>
            <p:ph idx="1"/>
          </p:nvPr>
        </p:nvGraphicFramePr>
        <p:xfrm>
          <a:off x="228599" y="929640"/>
          <a:ext cx="8763002" cy="6419798"/>
        </p:xfrm>
        <a:graphic>
          <a:graphicData uri="http://schemas.openxmlformats.org/drawingml/2006/table">
            <a:tbl>
              <a:tblPr firstRow="1" bandRow="1">
                <a:tableStyleId>{5C22544A-7EE6-4342-B048-85BDC9FD1C3A}</a:tableStyleId>
              </a:tblPr>
              <a:tblGrid>
                <a:gridCol w="891152"/>
                <a:gridCol w="1188204"/>
                <a:gridCol w="2821982"/>
                <a:gridCol w="1930831"/>
                <a:gridCol w="1930833"/>
              </a:tblGrid>
              <a:tr h="369518">
                <a:tc>
                  <a:txBody>
                    <a:bodyPr/>
                    <a:lstStyle/>
                    <a:p>
                      <a:r>
                        <a:rPr lang="en-US" sz="1700" b="0" dirty="0" smtClean="0"/>
                        <a:t>Ref. </a:t>
                      </a:r>
                      <a:endParaRPr lang="en-US" sz="1700" b="0" dirty="0"/>
                    </a:p>
                  </a:txBody>
                  <a:tcPr/>
                </a:tc>
                <a:tc>
                  <a:txBody>
                    <a:bodyPr/>
                    <a:lstStyle/>
                    <a:p>
                      <a:r>
                        <a:rPr lang="en-US" sz="1700" dirty="0" smtClean="0"/>
                        <a:t>Problem</a:t>
                      </a:r>
                      <a:endParaRPr lang="en-US" sz="1700" dirty="0"/>
                    </a:p>
                  </a:txBody>
                  <a:tcPr/>
                </a:tc>
                <a:tc>
                  <a:txBody>
                    <a:bodyPr/>
                    <a:lstStyle/>
                    <a:p>
                      <a:r>
                        <a:rPr lang="en-US" sz="1700" dirty="0" smtClean="0"/>
                        <a:t>intervention</a:t>
                      </a:r>
                      <a:endParaRPr lang="en-US" sz="1700" dirty="0"/>
                    </a:p>
                  </a:txBody>
                  <a:tcPr/>
                </a:tc>
                <a:tc>
                  <a:txBody>
                    <a:bodyPr/>
                    <a:lstStyle/>
                    <a:p>
                      <a:r>
                        <a:rPr lang="en-US" sz="1700" dirty="0" smtClean="0"/>
                        <a:t>outcome</a:t>
                      </a:r>
                      <a:endParaRPr lang="en-US" sz="1700" dirty="0"/>
                    </a:p>
                  </a:txBody>
                  <a:tcPr/>
                </a:tc>
                <a:tc>
                  <a:txBody>
                    <a:bodyPr/>
                    <a:lstStyle/>
                    <a:p>
                      <a:r>
                        <a:rPr lang="en-US" sz="1700" dirty="0" smtClean="0"/>
                        <a:t>result</a:t>
                      </a:r>
                      <a:endParaRPr lang="en-US" sz="1700" dirty="0"/>
                    </a:p>
                  </a:txBody>
                  <a:tcPr/>
                </a:tc>
              </a:tr>
              <a:tr h="5558842">
                <a:tc>
                  <a:txBody>
                    <a:bodyPr/>
                    <a:lstStyle/>
                    <a:p>
                      <a:pPr fontAlgn="base"/>
                      <a:r>
                        <a:rPr lang="en-US" sz="1700" b="0" i="0" u="none" strike="noStrike" kern="1200" dirty="0" smtClean="0">
                          <a:solidFill>
                            <a:schemeClr val="dk1"/>
                          </a:solidFill>
                          <a:latin typeface="+mn-lt"/>
                          <a:ea typeface="+mn-ea"/>
                          <a:cs typeface="+mn-cs"/>
                        </a:rPr>
                        <a:t>Edith M. Arnold</a:t>
                      </a:r>
                      <a:r>
                        <a:rPr lang="en-US" sz="1700" b="0" i="0" kern="1200" dirty="0" smtClean="0">
                          <a:solidFill>
                            <a:schemeClr val="dk1"/>
                          </a:solidFill>
                          <a:latin typeface="+mn-lt"/>
                          <a:ea typeface="+mn-ea"/>
                          <a:cs typeface="+mn-cs"/>
                        </a:rPr>
                        <a:t>, </a:t>
                      </a:r>
                    </a:p>
                    <a:p>
                      <a:pPr fontAlgn="base"/>
                      <a:r>
                        <a:rPr lang="en-US" sz="1700" b="0" i="0" u="none" strike="noStrike" kern="1200" dirty="0" smtClean="0">
                          <a:solidFill>
                            <a:schemeClr val="dk1"/>
                          </a:solidFill>
                          <a:latin typeface="+mn-lt"/>
                          <a:ea typeface="+mn-ea"/>
                          <a:cs typeface="+mn-cs"/>
                        </a:rPr>
                        <a:t>Samuel R. </a:t>
                      </a:r>
                      <a:r>
                        <a:rPr lang="en-US" sz="1700" b="0" i="0" u="none" strike="noStrike" kern="1200" dirty="0" err="1" smtClean="0">
                          <a:solidFill>
                            <a:schemeClr val="dk1"/>
                          </a:solidFill>
                          <a:latin typeface="+mn-lt"/>
                          <a:ea typeface="+mn-ea"/>
                          <a:cs typeface="+mn-cs"/>
                        </a:rPr>
                        <a:t>Hamner</a:t>
                      </a:r>
                      <a:r>
                        <a:rPr lang="en-US" sz="1700" b="0" i="0" kern="1200" dirty="0" smtClean="0">
                          <a:solidFill>
                            <a:schemeClr val="dk1"/>
                          </a:solidFill>
                          <a:latin typeface="+mn-lt"/>
                          <a:ea typeface="+mn-ea"/>
                          <a:cs typeface="+mn-cs"/>
                        </a:rPr>
                        <a:t>,</a:t>
                      </a:r>
                    </a:p>
                    <a:p>
                      <a:pPr fontAlgn="base"/>
                      <a:r>
                        <a:rPr lang="en-US" sz="1700" b="0" i="0" u="none" strike="noStrike" kern="1200" dirty="0" smtClean="0">
                          <a:solidFill>
                            <a:schemeClr val="dk1"/>
                          </a:solidFill>
                          <a:latin typeface="+mn-lt"/>
                          <a:ea typeface="+mn-ea"/>
                          <a:cs typeface="+mn-cs"/>
                        </a:rPr>
                        <a:t>Ajay Seth</a:t>
                      </a:r>
                      <a:r>
                        <a:rPr lang="en-US" sz="1700" b="0" i="0" kern="1200" dirty="0" smtClean="0">
                          <a:solidFill>
                            <a:schemeClr val="dk1"/>
                          </a:solidFill>
                          <a:latin typeface="+mn-lt"/>
                          <a:ea typeface="+mn-ea"/>
                          <a:cs typeface="+mn-cs"/>
                        </a:rPr>
                        <a:t>, </a:t>
                      </a:r>
                    </a:p>
                    <a:p>
                      <a:pPr fontAlgn="base"/>
                      <a:r>
                        <a:rPr lang="en-US" sz="1700" b="0" i="0" u="none" strike="noStrike" kern="1200" dirty="0" smtClean="0">
                          <a:solidFill>
                            <a:schemeClr val="dk1"/>
                          </a:solidFill>
                          <a:latin typeface="+mn-lt"/>
                          <a:ea typeface="+mn-ea"/>
                          <a:cs typeface="+mn-cs"/>
                        </a:rPr>
                        <a:t>Matthew Millard,</a:t>
                      </a:r>
                      <a:r>
                        <a:rPr lang="en-US" sz="1700" b="0" i="0" kern="1200" dirty="0" smtClean="0">
                          <a:solidFill>
                            <a:schemeClr val="dk1"/>
                          </a:solidFill>
                          <a:latin typeface="+mn-lt"/>
                          <a:ea typeface="+mn-ea"/>
                          <a:cs typeface="+mn-cs"/>
                        </a:rPr>
                        <a:t> </a:t>
                      </a:r>
                    </a:p>
                    <a:p>
                      <a:pPr fontAlgn="base"/>
                      <a:r>
                        <a:rPr lang="en-US" sz="1700" b="0" i="0" u="none" strike="noStrike" kern="1200" dirty="0" smtClean="0">
                          <a:solidFill>
                            <a:schemeClr val="dk1"/>
                          </a:solidFill>
                          <a:latin typeface="+mn-lt"/>
                          <a:ea typeface="+mn-ea"/>
                          <a:cs typeface="+mn-cs"/>
                        </a:rPr>
                        <a:t>Scott L. </a:t>
                      </a:r>
                      <a:r>
                        <a:rPr lang="en-US" sz="1700" b="0" i="0" u="none" strike="noStrike" kern="1200" dirty="0" err="1" smtClean="0">
                          <a:solidFill>
                            <a:schemeClr val="dk1"/>
                          </a:solidFill>
                          <a:latin typeface="+mn-lt"/>
                          <a:ea typeface="+mn-ea"/>
                          <a:cs typeface="+mn-cs"/>
                        </a:rPr>
                        <a:t>Delp</a:t>
                      </a:r>
                      <a:r>
                        <a:rPr lang="en-US" sz="1700" b="0" i="0" u="none" strike="noStrike" kern="1200" dirty="0" smtClean="0">
                          <a:solidFill>
                            <a:schemeClr val="dk1"/>
                          </a:solidFill>
                          <a:latin typeface="+mn-lt"/>
                          <a:ea typeface="+mn-ea"/>
                          <a:cs typeface="+mn-cs"/>
                        </a:rPr>
                        <a:t>.</a:t>
                      </a:r>
                      <a:r>
                        <a:rPr lang="en-US" sz="1700" dirty="0" smtClean="0"/>
                        <a:t> J Exp </a:t>
                      </a:r>
                      <a:r>
                        <a:rPr lang="en-US" sz="1700" dirty="0" err="1" smtClean="0"/>
                        <a:t>Biol</a:t>
                      </a:r>
                      <a:r>
                        <a:rPr lang="en-US" sz="1700" b="0" i="0" kern="1200" dirty="0" smtClean="0">
                          <a:solidFill>
                            <a:schemeClr val="dk1"/>
                          </a:solidFill>
                          <a:latin typeface="+mn-lt"/>
                          <a:ea typeface="+mn-ea"/>
                          <a:cs typeface="+mn-cs"/>
                        </a:rPr>
                        <a:t> . June 2013,</a:t>
                      </a:r>
                      <a:r>
                        <a:rPr lang="en-US" sz="1700" b="0" i="0" kern="1200" baseline="0" dirty="0" smtClean="0">
                          <a:solidFill>
                            <a:schemeClr val="dk1"/>
                          </a:solidFill>
                          <a:latin typeface="+mn-lt"/>
                          <a:ea typeface="+mn-ea"/>
                          <a:cs typeface="+mn-cs"/>
                        </a:rPr>
                        <a:t> </a:t>
                      </a:r>
                      <a:r>
                        <a:rPr lang="en-US" sz="1700" b="1" i="0" kern="1200" dirty="0" smtClean="0">
                          <a:solidFill>
                            <a:schemeClr val="dk1"/>
                          </a:solidFill>
                          <a:latin typeface="+mn-lt"/>
                          <a:ea typeface="+mn-ea"/>
                          <a:cs typeface="+mn-cs"/>
                        </a:rPr>
                        <a:t>216</a:t>
                      </a:r>
                      <a:r>
                        <a:rPr lang="en-US" sz="1700" b="0" i="0" kern="1200" dirty="0" smtClean="0">
                          <a:solidFill>
                            <a:schemeClr val="dk1"/>
                          </a:solidFill>
                          <a:latin typeface="+mn-lt"/>
                          <a:ea typeface="+mn-ea"/>
                          <a:cs typeface="+mn-cs"/>
                        </a:rPr>
                        <a:t>, </a:t>
                      </a:r>
                    </a:p>
                    <a:p>
                      <a:pPr fontAlgn="base"/>
                      <a:r>
                        <a:rPr lang="en-US" sz="1700" b="1" i="0" kern="1200" dirty="0" smtClean="0">
                          <a:solidFill>
                            <a:schemeClr val="dk1"/>
                          </a:solidFill>
                          <a:latin typeface="+mn-lt"/>
                          <a:ea typeface="+mn-ea"/>
                          <a:cs typeface="+mn-cs"/>
                        </a:rPr>
                        <a:t>2150-60</a:t>
                      </a:r>
                      <a:endParaRPr lang="en-US" sz="1700" b="0" i="0" kern="1200" dirty="0" smtClean="0">
                        <a:solidFill>
                          <a:schemeClr val="dk1"/>
                        </a:solidFill>
                        <a:latin typeface="+mn-lt"/>
                        <a:ea typeface="+mn-ea"/>
                        <a:cs typeface="+mn-cs"/>
                      </a:endParaRPr>
                    </a:p>
                    <a:p>
                      <a:endParaRPr lang="en-US" sz="1700" b="0" dirty="0"/>
                    </a:p>
                  </a:txBody>
                  <a:tcPr/>
                </a:tc>
                <a:tc>
                  <a:txBody>
                    <a:bodyPr/>
                    <a:lstStyle/>
                    <a:p>
                      <a:r>
                        <a:rPr lang="en-US" sz="1700" b="0" i="0" kern="1200" dirty="0" smtClean="0">
                          <a:solidFill>
                            <a:schemeClr val="dk1"/>
                          </a:solidFill>
                          <a:latin typeface="+mn-lt"/>
                          <a:ea typeface="+mn-ea"/>
                          <a:cs typeface="+mn-cs"/>
                        </a:rPr>
                        <a:t>It is unknown, however, whether the lengths and velocities of lower limb muscle fibers substantially affect the ability of muscles to generate force during walking and running. </a:t>
                      </a:r>
                      <a:endParaRPr lang="en-US" sz="1700" dirty="0"/>
                    </a:p>
                  </a:txBody>
                  <a:tcPr/>
                </a:tc>
                <a:tc>
                  <a:txBody>
                    <a:bodyPr/>
                    <a:lstStyle/>
                    <a:p>
                      <a:r>
                        <a:rPr lang="en-US" sz="1700" b="0" i="0" kern="1200" dirty="0" smtClean="0">
                          <a:solidFill>
                            <a:schemeClr val="dk1"/>
                          </a:solidFill>
                          <a:latin typeface="+mn-lt"/>
                          <a:ea typeface="+mn-ea"/>
                          <a:cs typeface="+mn-cs"/>
                        </a:rPr>
                        <a:t>they examined by developing simulations of muscle–tendon dynamics to calculate the lengths and velocities of muscle fibers from </a:t>
                      </a:r>
                      <a:r>
                        <a:rPr lang="en-US" sz="1700" b="0" i="0" kern="1200" dirty="0" err="1" smtClean="0">
                          <a:solidFill>
                            <a:schemeClr val="dk1"/>
                          </a:solidFill>
                          <a:latin typeface="+mn-lt"/>
                          <a:ea typeface="+mn-ea"/>
                          <a:cs typeface="+mn-cs"/>
                        </a:rPr>
                        <a:t>electromyographic</a:t>
                      </a:r>
                      <a:r>
                        <a:rPr lang="en-US" sz="1700" b="0" i="0" kern="1200" dirty="0" smtClean="0">
                          <a:solidFill>
                            <a:schemeClr val="dk1"/>
                          </a:solidFill>
                          <a:latin typeface="+mn-lt"/>
                          <a:ea typeface="+mn-ea"/>
                          <a:cs typeface="+mn-cs"/>
                        </a:rPr>
                        <a:t> recordings of 11 lower limb muscles and kinematic measurements of the hip, knee and ankle made as five subjects walked at speeds of 1.0–1.75 m s</a:t>
                      </a:r>
                      <a:r>
                        <a:rPr lang="en-US" sz="1700" b="0" i="0" kern="1200" baseline="30000" dirty="0" smtClean="0">
                          <a:solidFill>
                            <a:schemeClr val="dk1"/>
                          </a:solidFill>
                          <a:latin typeface="+mn-lt"/>
                          <a:ea typeface="+mn-ea"/>
                          <a:cs typeface="+mn-cs"/>
                        </a:rPr>
                        <a:t>−1</a:t>
                      </a:r>
                      <a:r>
                        <a:rPr lang="en-US" sz="1700" b="0" i="0" kern="1200" dirty="0" smtClean="0">
                          <a:solidFill>
                            <a:schemeClr val="dk1"/>
                          </a:solidFill>
                          <a:latin typeface="+mn-lt"/>
                          <a:ea typeface="+mn-ea"/>
                          <a:cs typeface="+mn-cs"/>
                        </a:rPr>
                        <a:t> and ran at speeds of 2.0–5.0 m s</a:t>
                      </a:r>
                      <a:r>
                        <a:rPr lang="en-US" sz="1700" b="0" i="0" kern="1200" baseline="30000" dirty="0" smtClean="0">
                          <a:solidFill>
                            <a:schemeClr val="dk1"/>
                          </a:solidFill>
                          <a:latin typeface="+mn-lt"/>
                          <a:ea typeface="+mn-ea"/>
                          <a:cs typeface="+mn-cs"/>
                        </a:rPr>
                        <a:t>−1</a:t>
                      </a:r>
                      <a:r>
                        <a:rPr lang="en-US" sz="1700" b="0" i="0" kern="1200" dirty="0" smtClean="0">
                          <a:solidFill>
                            <a:schemeClr val="dk1"/>
                          </a:solidFill>
                          <a:latin typeface="+mn-lt"/>
                          <a:ea typeface="+mn-ea"/>
                          <a:cs typeface="+mn-cs"/>
                        </a:rPr>
                        <a:t>. they analyzed the simulated fiber lengths, fiber velocities and forces to evaluate the influence of force–length and force–velocity properties on force generation at different walking and running speeds. </a:t>
                      </a:r>
                      <a:endParaRPr lang="en-US" sz="1700" dirty="0"/>
                    </a:p>
                  </a:txBody>
                  <a:tcPr/>
                </a:tc>
                <a:tc>
                  <a:txBody>
                    <a:bodyPr/>
                    <a:lstStyle/>
                    <a:p>
                      <a:r>
                        <a:rPr lang="en-US" sz="1700" b="0" i="0" kern="1200" dirty="0" smtClean="0">
                          <a:solidFill>
                            <a:schemeClr val="dk1"/>
                          </a:solidFill>
                          <a:latin typeface="+mn-lt"/>
                          <a:ea typeface="+mn-ea"/>
                          <a:cs typeface="+mn-cs"/>
                        </a:rPr>
                        <a:t>The simulations revealed that force generation ability (i.e. the force generated per unit of activation) of eight of the 11 muscles was significantly affected by walking or running speed. </a:t>
                      </a:r>
                      <a:r>
                        <a:rPr lang="en-US" sz="1700" b="0" i="0" kern="1200" dirty="0" err="1" smtClean="0">
                          <a:solidFill>
                            <a:schemeClr val="dk1"/>
                          </a:solidFill>
                          <a:latin typeface="+mn-lt"/>
                          <a:ea typeface="+mn-ea"/>
                          <a:cs typeface="+mn-cs"/>
                        </a:rPr>
                        <a:t>Soleus</a:t>
                      </a:r>
                      <a:r>
                        <a:rPr lang="en-US" sz="1700" b="0" i="0" kern="1200" dirty="0" smtClean="0">
                          <a:solidFill>
                            <a:schemeClr val="dk1"/>
                          </a:solidFill>
                          <a:latin typeface="+mn-lt"/>
                          <a:ea typeface="+mn-ea"/>
                          <a:cs typeface="+mn-cs"/>
                        </a:rPr>
                        <a:t> force generation ability decreased with increasing walking speed, but the transition from walking to running increased the force generation ability by reducing fiber velocities.</a:t>
                      </a:r>
                      <a:endParaRPr lang="en-US" sz="1700" dirty="0"/>
                    </a:p>
                  </a:txBody>
                  <a:tcPr/>
                </a:tc>
                <a:tc>
                  <a:txBody>
                    <a:bodyPr/>
                    <a:lstStyle/>
                    <a:p>
                      <a:r>
                        <a:rPr lang="en-US" sz="1700" b="0" i="0" kern="1200" dirty="0" smtClean="0">
                          <a:solidFill>
                            <a:schemeClr val="dk1"/>
                          </a:solidFill>
                          <a:latin typeface="+mn-lt"/>
                          <a:ea typeface="+mn-ea"/>
                          <a:cs typeface="+mn-cs"/>
                        </a:rPr>
                        <a:t>The influence of </a:t>
                      </a:r>
                      <a:r>
                        <a:rPr lang="en-US" sz="1700" b="0" i="0" kern="1200" dirty="0" err="1" smtClean="0">
                          <a:solidFill>
                            <a:schemeClr val="dk1"/>
                          </a:solidFill>
                          <a:latin typeface="+mn-lt"/>
                          <a:ea typeface="+mn-ea"/>
                          <a:cs typeface="+mn-cs"/>
                        </a:rPr>
                        <a:t>soleus</a:t>
                      </a:r>
                      <a:r>
                        <a:rPr lang="en-US" sz="1700" b="0" i="0" kern="1200" dirty="0" smtClean="0">
                          <a:solidFill>
                            <a:schemeClr val="dk1"/>
                          </a:solidFill>
                          <a:latin typeface="+mn-lt"/>
                          <a:ea typeface="+mn-ea"/>
                          <a:cs typeface="+mn-cs"/>
                        </a:rPr>
                        <a:t> muscle architecture on the walk-to-run transition and the effects of muscle–tendon compliance on the </a:t>
                      </a:r>
                      <a:r>
                        <a:rPr lang="en-US" sz="1700" b="0" i="0" kern="1200" dirty="0" err="1" smtClean="0">
                          <a:solidFill>
                            <a:schemeClr val="dk1"/>
                          </a:solidFill>
                          <a:latin typeface="+mn-lt"/>
                          <a:ea typeface="+mn-ea"/>
                          <a:cs typeface="+mn-cs"/>
                        </a:rPr>
                        <a:t>plantarflexors</a:t>
                      </a:r>
                      <a:r>
                        <a:rPr lang="en-US" sz="1700" b="0" i="0" kern="1200" dirty="0" smtClean="0">
                          <a:solidFill>
                            <a:schemeClr val="dk1"/>
                          </a:solidFill>
                          <a:latin typeface="+mn-lt"/>
                          <a:ea typeface="+mn-ea"/>
                          <a:cs typeface="+mn-cs"/>
                        </a:rPr>
                        <a:t>' ability to generate ankle moment and power. The study presents data that permit lower limb muscles to be studied in detail by relating muscle fiber dynamics and force generation to the mechanical demands of walking and running</a:t>
                      </a:r>
                      <a:endParaRPr lang="en-US" sz="1700" dirty="0"/>
                    </a:p>
                  </a:txBody>
                  <a:tcPr/>
                </a:tc>
              </a:tr>
            </a:tbl>
          </a:graphicData>
        </a:graphic>
      </p:graphicFrame>
    </p:spTree>
    <p:extLst>
      <p:ext uri="{BB962C8B-B14F-4D97-AF65-F5344CB8AC3E}">
        <p14:creationId xmlns:p14="http://schemas.microsoft.com/office/powerpoint/2010/main" val="36532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buNone/>
            </a:pPr>
            <a:endParaRPr lang="en-US" sz="4400" b="1" i="1" u="sng" dirty="0" smtClean="0">
              <a:solidFill>
                <a:srgbClr val="C00000"/>
              </a:solidFill>
              <a:latin typeface="Algerian" pitchFamily="82" charset="0"/>
            </a:endParaRPr>
          </a:p>
          <a:p>
            <a:pPr algn="ctr">
              <a:buNone/>
            </a:pPr>
            <a:endParaRPr lang="en-US" sz="4400" b="1" i="1" u="sng" dirty="0" smtClean="0">
              <a:solidFill>
                <a:srgbClr val="C00000"/>
              </a:solidFill>
              <a:latin typeface="Algerian" pitchFamily="82" charset="0"/>
            </a:endParaRPr>
          </a:p>
          <a:p>
            <a:pPr algn="ctr">
              <a:buNone/>
            </a:pPr>
            <a:r>
              <a:rPr lang="en-US" sz="4400" b="1" i="1" u="sng" dirty="0" smtClean="0">
                <a:solidFill>
                  <a:srgbClr val="C00000"/>
                </a:solidFill>
                <a:latin typeface="Algerian" pitchFamily="82" charset="0"/>
              </a:rPr>
              <a:t>Thank you</a:t>
            </a:r>
          </a:p>
          <a:p>
            <a:pPr algn="ctr">
              <a:buNone/>
            </a:pPr>
            <a:endParaRPr lang="en-US" sz="4400" b="1" i="1" u="sng" dirty="0" smtClean="0">
              <a:solidFill>
                <a:srgbClr val="C00000"/>
              </a:solidFill>
              <a:latin typeface="Algerian" pitchFamily="82" charset="0"/>
            </a:endParaRPr>
          </a:p>
          <a:p>
            <a:pPr algn="ctr">
              <a:buNone/>
            </a:pPr>
            <a:endParaRPr lang="en-US" sz="4400" dirty="0"/>
          </a:p>
        </p:txBody>
      </p:sp>
    </p:spTree>
    <p:extLst>
      <p:ext uri="{BB962C8B-B14F-4D97-AF65-F5344CB8AC3E}">
        <p14:creationId xmlns:p14="http://schemas.microsoft.com/office/powerpoint/2010/main" val="2400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rmAutofit fontScale="85000" lnSpcReduction="20000"/>
          </a:bodyPr>
          <a:lstStyle/>
          <a:p>
            <a:endParaRPr lang="en-US" sz="3200" dirty="0" smtClean="0">
              <a:solidFill>
                <a:sysClr val="windowText" lastClr="000000"/>
              </a:solidFill>
            </a:endParaRPr>
          </a:p>
          <a:p>
            <a:r>
              <a:rPr lang="en-US" sz="3200" dirty="0" smtClean="0">
                <a:solidFill>
                  <a:sysClr val="windowText" lastClr="000000"/>
                </a:solidFill>
              </a:rPr>
              <a:t>Actin and myosin are often called contractile proteins. </a:t>
            </a:r>
          </a:p>
          <a:p>
            <a:pPr marL="0" indent="0">
              <a:buNone/>
            </a:pPr>
            <a:endParaRPr lang="en-US" sz="3200" dirty="0" smtClean="0">
              <a:solidFill>
                <a:sysClr val="windowText" lastClr="000000"/>
              </a:solidFill>
            </a:endParaRPr>
          </a:p>
          <a:p>
            <a:r>
              <a:rPr lang="en-US" sz="3200" dirty="0" smtClean="0">
                <a:solidFill>
                  <a:sysClr val="windowText" lastClr="000000"/>
                </a:solidFill>
              </a:rPr>
              <a:t>Active sites on the normal </a:t>
            </a:r>
            <a:r>
              <a:rPr lang="en-US" sz="3200" dirty="0" err="1" smtClean="0">
                <a:solidFill>
                  <a:sysClr val="windowText" lastClr="000000"/>
                </a:solidFill>
              </a:rPr>
              <a:t>actin</a:t>
            </a:r>
            <a:r>
              <a:rPr lang="en-US" sz="3200" dirty="0" smtClean="0">
                <a:solidFill>
                  <a:sysClr val="windowText" lastClr="000000"/>
                </a:solidFill>
              </a:rPr>
              <a:t> filament of relaxed muscle are inhibited or actually physically covered by the </a:t>
            </a:r>
            <a:r>
              <a:rPr lang="en-US" sz="3200" dirty="0" err="1" smtClean="0">
                <a:solidFill>
                  <a:sysClr val="windowText" lastClr="000000"/>
                </a:solidFill>
              </a:rPr>
              <a:t>troponin</a:t>
            </a:r>
            <a:r>
              <a:rPr lang="en-US" sz="3200" dirty="0" smtClean="0">
                <a:solidFill>
                  <a:sysClr val="windowText" lastClr="000000"/>
                </a:solidFill>
              </a:rPr>
              <a:t>- </a:t>
            </a:r>
            <a:r>
              <a:rPr lang="en-US" sz="3200" dirty="0" err="1" smtClean="0">
                <a:solidFill>
                  <a:sysClr val="windowText" lastClr="000000"/>
                </a:solidFill>
              </a:rPr>
              <a:t>tropomyosin</a:t>
            </a:r>
            <a:r>
              <a:rPr lang="en-US" sz="3200" dirty="0" smtClean="0">
                <a:solidFill>
                  <a:sysClr val="windowText" lastClr="000000"/>
                </a:solidFill>
              </a:rPr>
              <a:t> complex.</a:t>
            </a:r>
          </a:p>
          <a:p>
            <a:pPr>
              <a:buNone/>
            </a:pPr>
            <a:endParaRPr lang="en-US" sz="3200" dirty="0" smtClean="0">
              <a:solidFill>
                <a:sysClr val="windowText" lastClr="000000"/>
              </a:solidFill>
            </a:endParaRPr>
          </a:p>
          <a:p>
            <a:r>
              <a:rPr lang="en-US" sz="3200" dirty="0" smtClean="0">
                <a:solidFill>
                  <a:sysClr val="windowText" lastClr="000000"/>
                </a:solidFill>
              </a:rPr>
              <a:t>A pure </a:t>
            </a:r>
            <a:r>
              <a:rPr lang="en-US" sz="3200" dirty="0" err="1" smtClean="0">
                <a:solidFill>
                  <a:sysClr val="windowText" lastClr="000000"/>
                </a:solidFill>
              </a:rPr>
              <a:t>actin</a:t>
            </a:r>
            <a:r>
              <a:rPr lang="en-US" sz="3200" dirty="0" smtClean="0">
                <a:solidFill>
                  <a:sysClr val="windowText" lastClr="000000"/>
                </a:solidFill>
              </a:rPr>
              <a:t> filament without the presence of </a:t>
            </a:r>
            <a:r>
              <a:rPr lang="en-US" sz="3200" dirty="0" err="1" smtClean="0">
                <a:solidFill>
                  <a:sysClr val="windowText" lastClr="000000"/>
                </a:solidFill>
              </a:rPr>
              <a:t>troponin-tropomyosin</a:t>
            </a:r>
            <a:r>
              <a:rPr lang="en-US" sz="3200" dirty="0" smtClean="0">
                <a:solidFill>
                  <a:sysClr val="windowText" lastClr="000000"/>
                </a:solidFill>
              </a:rPr>
              <a:t> complex binds strongly with myosin molecules, in the presence of Magnesium and ATP.</a:t>
            </a:r>
          </a:p>
        </p:txBody>
      </p:sp>
    </p:spTree>
    <p:extLst>
      <p:ext uri="{BB962C8B-B14F-4D97-AF65-F5344CB8AC3E}">
        <p14:creationId xmlns:p14="http://schemas.microsoft.com/office/powerpoint/2010/main" val="253823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a:bodyPr>
          <a:lstStyle/>
          <a:p>
            <a:r>
              <a:rPr lang="en-US" sz="3200" dirty="0" smtClean="0">
                <a:solidFill>
                  <a:sysClr val="windowText" lastClr="000000"/>
                </a:solidFill>
              </a:rPr>
              <a:t>For contraction to take place the inhibitory effect of the T-T complex must itself be inhibited, done by Calcium ions</a:t>
            </a:r>
          </a:p>
          <a:p>
            <a:endParaRPr lang="en-US" sz="3200" dirty="0" smtClean="0">
              <a:solidFill>
                <a:sysClr val="windowText" lastClr="000000"/>
              </a:solidFill>
            </a:endParaRPr>
          </a:p>
          <a:p>
            <a:r>
              <a:rPr lang="en-US" sz="3200" dirty="0" smtClean="0">
                <a:solidFill>
                  <a:sysClr val="windowText" lastClr="000000"/>
                </a:solidFill>
              </a:rPr>
              <a:t>Calcium ion combines with </a:t>
            </a:r>
            <a:r>
              <a:rPr lang="en-US" sz="3200" dirty="0" err="1" smtClean="0">
                <a:solidFill>
                  <a:sysClr val="windowText" lastClr="000000"/>
                </a:solidFill>
              </a:rPr>
              <a:t>troponin</a:t>
            </a:r>
            <a:r>
              <a:rPr lang="en-US" sz="3200" dirty="0" smtClean="0">
                <a:solidFill>
                  <a:sysClr val="windowText" lastClr="000000"/>
                </a:solidFill>
              </a:rPr>
              <a:t>-C, the </a:t>
            </a:r>
            <a:r>
              <a:rPr lang="en-US" sz="3200" dirty="0" err="1" smtClean="0">
                <a:solidFill>
                  <a:sysClr val="windowText" lastClr="000000"/>
                </a:solidFill>
              </a:rPr>
              <a:t>Troponin</a:t>
            </a:r>
            <a:r>
              <a:rPr lang="en-US" sz="3200" dirty="0" smtClean="0">
                <a:solidFill>
                  <a:sysClr val="windowText" lastClr="000000"/>
                </a:solidFill>
              </a:rPr>
              <a:t> complex undergoes conformational change allowing the contraction to proceed.</a:t>
            </a:r>
          </a:p>
          <a:p>
            <a:endParaRPr lang="en-US" dirty="0">
              <a:solidFill>
                <a:sysClr val="windowText" lastClr="000000"/>
              </a:solidFill>
            </a:endParaRPr>
          </a:p>
        </p:txBody>
      </p:sp>
    </p:spTree>
    <p:extLst>
      <p:ext uri="{BB962C8B-B14F-4D97-AF65-F5344CB8AC3E}">
        <p14:creationId xmlns:p14="http://schemas.microsoft.com/office/powerpoint/2010/main" val="62843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990600"/>
            <a:ext cx="8458200" cy="4876800"/>
          </a:xfrm>
        </p:spPr>
        <p:txBody>
          <a:bodyPr/>
          <a:lstStyle/>
          <a:p>
            <a:pPr algn="ctr">
              <a:buNone/>
            </a:pPr>
            <a:r>
              <a:rPr lang="en-US" sz="4000" dirty="0" smtClean="0"/>
              <a:t>Cross-bridge interaction between </a:t>
            </a:r>
            <a:r>
              <a:rPr lang="en-US" sz="4000" dirty="0" err="1" smtClean="0"/>
              <a:t>actin</a:t>
            </a:r>
            <a:r>
              <a:rPr lang="en-US" sz="4000" dirty="0" smtClean="0"/>
              <a:t> and myosin brings about muscle contraction by means of the </a:t>
            </a:r>
          </a:p>
          <a:p>
            <a:pPr algn="ctr">
              <a:buNone/>
            </a:pPr>
            <a:r>
              <a:rPr lang="en-US" sz="2800" b="1" dirty="0" smtClean="0">
                <a:solidFill>
                  <a:srgbClr val="C00000"/>
                </a:solidFill>
              </a:rPr>
              <a:t>“</a:t>
            </a:r>
            <a:r>
              <a:rPr lang="en-US" sz="2800" b="1" u="sng" dirty="0" smtClean="0">
                <a:solidFill>
                  <a:srgbClr val="C00000"/>
                </a:solidFill>
              </a:rPr>
              <a:t>Sliding Filament theory” </a:t>
            </a:r>
          </a:p>
          <a:p>
            <a:pPr algn="ctr">
              <a:buNone/>
            </a:pPr>
            <a:r>
              <a:rPr lang="en-US" sz="2800" b="1" u="sng" dirty="0" smtClean="0">
                <a:solidFill>
                  <a:srgbClr val="C00000"/>
                </a:solidFill>
              </a:rPr>
              <a:t>of </a:t>
            </a:r>
          </a:p>
          <a:p>
            <a:pPr algn="ctr">
              <a:buNone/>
            </a:pPr>
            <a:r>
              <a:rPr lang="en-US" sz="2800" b="1" u="sng" dirty="0" smtClean="0">
                <a:solidFill>
                  <a:srgbClr val="C00000"/>
                </a:solidFill>
              </a:rPr>
              <a:t>A F Huxley and H E Huxley-1954</a:t>
            </a:r>
          </a:p>
          <a:p>
            <a:pPr algn="ctr">
              <a:buNone/>
            </a:pPr>
            <a:endParaRPr lang="en-US" sz="2800" b="1" u="sng" dirty="0" smtClean="0">
              <a:solidFill>
                <a:srgbClr val="C00000"/>
              </a:solidFill>
            </a:endParaRPr>
          </a:p>
          <a:p>
            <a:pPr algn="ctr">
              <a:buNone/>
            </a:pPr>
            <a:r>
              <a:rPr lang="en-US" sz="2800" b="1" u="sng" dirty="0" smtClean="0">
                <a:solidFill>
                  <a:srgbClr val="C00000"/>
                </a:solidFill>
              </a:rPr>
              <a:t>“Walk-Along Theory of Contraction”</a:t>
            </a:r>
          </a:p>
          <a:p>
            <a:pPr algn="ctr">
              <a:buNone/>
            </a:pPr>
            <a:endParaRPr lang="en-US" sz="2800" b="1" u="sng" dirty="0" smtClean="0">
              <a:solidFill>
                <a:srgbClr val="C00000"/>
              </a:solidFill>
            </a:endParaRPr>
          </a:p>
          <a:p>
            <a:pPr algn="ctr">
              <a:buNone/>
            </a:pPr>
            <a:endParaRPr lang="en-US" sz="2800" b="1" u="sng" dirty="0" smtClean="0">
              <a:solidFill>
                <a:srgbClr val="C00000"/>
              </a:solidFill>
            </a:endParaRPr>
          </a:p>
          <a:p>
            <a:endParaRPr lang="en-US" dirty="0"/>
          </a:p>
        </p:txBody>
      </p:sp>
    </p:spTree>
    <p:extLst>
      <p:ext uri="{BB962C8B-B14F-4D97-AF65-F5344CB8AC3E}">
        <p14:creationId xmlns:p14="http://schemas.microsoft.com/office/powerpoint/2010/main" val="278775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1" descr="0809"/>
          <p:cNvPicPr>
            <a:picLocks noGrp="1" noChangeAspect="1" noChangeArrowheads="1"/>
          </p:cNvPicPr>
          <p:nvPr>
            <p:ph sz="quarter" idx="4294967295"/>
          </p:nvPr>
        </p:nvPicPr>
        <p:blipFill>
          <a:blip r:embed="rId2">
            <a:lum bright="-27000" contrast="34000"/>
          </a:blip>
          <a:srcRect l="-2020" t="45122"/>
          <a:stretch>
            <a:fillRect/>
          </a:stretch>
        </p:blipFill>
        <p:spPr bwMode="auto">
          <a:xfrm>
            <a:off x="76200" y="228600"/>
            <a:ext cx="8991600"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972242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10000" contrast="20000"/>
          </a:blip>
          <a:srcRect/>
          <a:stretch>
            <a:fillRect/>
          </a:stretch>
        </p:blipFill>
        <p:spPr bwMode="auto">
          <a:xfrm>
            <a:off x="6824" y="838200"/>
            <a:ext cx="9060976" cy="6019800"/>
          </a:xfrm>
          <a:prstGeom prst="rect">
            <a:avLst/>
          </a:prstGeom>
          <a:noFill/>
          <a:ln w="9525">
            <a:noFill/>
            <a:miter lim="800000"/>
            <a:headEnd/>
            <a:tailEnd/>
          </a:ln>
          <a:effectLst/>
        </p:spPr>
      </p:pic>
      <p:sp>
        <p:nvSpPr>
          <p:cNvPr id="2" name="Title 1"/>
          <p:cNvSpPr>
            <a:spLocks noGrp="1"/>
          </p:cNvSpPr>
          <p:nvPr>
            <p:ph type="title"/>
          </p:nvPr>
        </p:nvSpPr>
        <p:spPr>
          <a:xfrm>
            <a:off x="152400" y="0"/>
            <a:ext cx="8686800" cy="1095600"/>
          </a:xfrm>
        </p:spPr>
        <p:txBody>
          <a:bodyPr>
            <a:normAutofit/>
          </a:bodyPr>
          <a:lstStyle/>
          <a:p>
            <a:r>
              <a:rPr lang="en-US" sz="3600" dirty="0" smtClean="0">
                <a:ln>
                  <a:noFill/>
                </a:ln>
                <a:solidFill>
                  <a:srgbClr val="002060"/>
                </a:solidFill>
                <a:effectLst>
                  <a:reflection blurRad="6350" stA="60000" endA="900" endPos="58000" dir="5400000" sy="-100000" algn="bl" rotWithShape="0"/>
                </a:effectLst>
                <a:latin typeface="Algerian" pitchFamily="82" charset="0"/>
              </a:rPr>
              <a:t>1. Resting Muscle</a:t>
            </a:r>
            <a:endParaRPr lang="en-US" sz="3600" dirty="0">
              <a:ln>
                <a:noFill/>
              </a:ln>
              <a:solidFill>
                <a:srgbClr val="002060"/>
              </a:solidFill>
              <a:effectLst>
                <a:reflection blurRad="6350" stA="60000" endA="900" endPos="58000" dir="5400000" sy="-100000" algn="bl" rotWithShape="0"/>
              </a:effectLst>
              <a:latin typeface="Algerian" pitchFamily="82" charset="0"/>
            </a:endParaRPr>
          </a:p>
        </p:txBody>
      </p:sp>
    </p:spTree>
    <p:extLst>
      <p:ext uri="{BB962C8B-B14F-4D97-AF65-F5344CB8AC3E}">
        <p14:creationId xmlns:p14="http://schemas.microsoft.com/office/powerpoint/2010/main" val="114303869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838200"/>
            <a:ext cx="9144000" cy="6019800"/>
          </a:xfrm>
          <a:prstGeom prst="rect">
            <a:avLst/>
          </a:prstGeom>
          <a:noFill/>
          <a:ln w="9525">
            <a:noFill/>
            <a:miter lim="800000"/>
            <a:headEnd/>
            <a:tailEnd/>
          </a:ln>
          <a:effectLst/>
        </p:spPr>
      </p:pic>
      <p:sp>
        <p:nvSpPr>
          <p:cNvPr id="2" name="Title 1"/>
          <p:cNvSpPr>
            <a:spLocks noGrp="1"/>
          </p:cNvSpPr>
          <p:nvPr>
            <p:ph type="title"/>
          </p:nvPr>
        </p:nvSpPr>
        <p:spPr>
          <a:xfrm>
            <a:off x="228600" y="0"/>
            <a:ext cx="8686800" cy="1095600"/>
          </a:xfrm>
        </p:spPr>
        <p:txBody>
          <a:bodyPr/>
          <a:lstStyle/>
          <a:p>
            <a:r>
              <a:rPr lang="en-US" sz="3600" dirty="0" smtClean="0">
                <a:ln>
                  <a:noFill/>
                </a:ln>
                <a:solidFill>
                  <a:srgbClr val="002060"/>
                </a:solidFill>
                <a:latin typeface="Algerian" pitchFamily="82" charset="0"/>
              </a:rPr>
              <a:t>2. Excitation at NM junction</a:t>
            </a:r>
            <a:endParaRPr lang="en-US" sz="3600" dirty="0">
              <a:ln>
                <a:noFill/>
              </a:ln>
              <a:solidFill>
                <a:srgbClr val="002060"/>
              </a:solidFill>
              <a:latin typeface="Algerian" pitchFamily="82" charset="0"/>
            </a:endParaRPr>
          </a:p>
        </p:txBody>
      </p:sp>
    </p:spTree>
    <p:extLst>
      <p:ext uri="{BB962C8B-B14F-4D97-AF65-F5344CB8AC3E}">
        <p14:creationId xmlns:p14="http://schemas.microsoft.com/office/powerpoint/2010/main" val="25236776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471</TotalTime>
  <Words>977</Words>
  <Application>Microsoft Office PowerPoint</Application>
  <PresentationFormat>On-screen Show (4:3)</PresentationFormat>
  <Paragraphs>111</Paragraphs>
  <Slides>33</Slides>
  <Notes>2</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Introducing PowerPoint 2010</vt:lpstr>
      <vt:lpstr>Molecular basis  of  muscle contraction </vt:lpstr>
      <vt:lpstr>PowerPoint Presentation</vt:lpstr>
      <vt:lpstr>PowerPoint Presentation</vt:lpstr>
      <vt:lpstr>PowerPoint Presentation</vt:lpstr>
      <vt:lpstr>PowerPoint Presentation</vt:lpstr>
      <vt:lpstr>PowerPoint Presentation</vt:lpstr>
      <vt:lpstr>PowerPoint Presentation</vt:lpstr>
      <vt:lpstr>1. Resting Muscle</vt:lpstr>
      <vt:lpstr>2. Excitation at NM junction</vt:lpstr>
      <vt:lpstr>PowerPoint Presentation</vt:lpstr>
      <vt:lpstr>3. Conformational change in T-T complex</vt:lpstr>
      <vt:lpstr>4. Binding of Actin-Myosin</vt:lpstr>
      <vt:lpstr>5. Power Stroke</vt:lpstr>
      <vt:lpstr>PowerPoint Presentation</vt:lpstr>
      <vt:lpstr>6. Binding of ATP</vt:lpstr>
      <vt:lpstr>7.Detachment of Myosin and Actin</vt:lpstr>
      <vt:lpstr>8. Calcium Detachment</vt:lpstr>
      <vt:lpstr>9. Calcium back to L-tubule</vt:lpstr>
      <vt:lpstr>PowerPoint Presentation</vt:lpstr>
      <vt:lpstr>PowerPoint Presentation</vt:lpstr>
      <vt:lpstr>PowerPoint Presentation</vt:lpstr>
      <vt:lpstr>PowerPoint Presentation</vt:lpstr>
      <vt:lpstr>PowerPoint Presentation</vt:lpstr>
      <vt:lpstr>PowerPoint Presentation</vt:lpstr>
      <vt:lpstr>RIGOR MORTIS</vt:lpstr>
      <vt:lpstr>RIGOR MORTIS</vt:lpstr>
      <vt:lpstr>PowerPoint Presentation</vt:lpstr>
      <vt:lpstr>PowerPoint Presentation</vt:lpstr>
      <vt:lpstr>PowerPoint Presentation</vt:lpstr>
      <vt:lpstr>PowerPoint Presentation</vt:lpstr>
      <vt:lpstr>EBES</vt:lpstr>
      <vt:lpstr>How muscle fiber lengths and velocities affect muscle force generation as humans walk and run at different speeds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SBKS MEDICAL INSTITUTE &amp; RESEARCH CENTER </dc:title>
  <dc:creator>Geetanjali Purohit</dc:creator>
  <cp:lastModifiedBy>SONY</cp:lastModifiedBy>
  <cp:revision>47</cp:revision>
  <dcterms:created xsi:type="dcterms:W3CDTF">2006-08-16T00:00:00Z</dcterms:created>
  <dcterms:modified xsi:type="dcterms:W3CDTF">2017-11-21T17:09:59Z</dcterms:modified>
</cp:coreProperties>
</file>