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92" r:id="rId6"/>
    <p:sldId id="291" r:id="rId7"/>
    <p:sldId id="263" r:id="rId8"/>
    <p:sldId id="265" r:id="rId9"/>
    <p:sldId id="264" r:id="rId10"/>
    <p:sldId id="266" r:id="rId11"/>
    <p:sldId id="296" r:id="rId12"/>
    <p:sldId id="269" r:id="rId13"/>
    <p:sldId id="270" r:id="rId14"/>
    <p:sldId id="271" r:id="rId15"/>
    <p:sldId id="274" r:id="rId16"/>
    <p:sldId id="275" r:id="rId17"/>
    <p:sldId id="273" r:id="rId18"/>
    <p:sldId id="272" r:id="rId19"/>
    <p:sldId id="276" r:id="rId20"/>
    <p:sldId id="277" r:id="rId21"/>
    <p:sldId id="290" r:id="rId22"/>
    <p:sldId id="280" r:id="rId23"/>
    <p:sldId id="281" r:id="rId24"/>
    <p:sldId id="268" r:id="rId25"/>
    <p:sldId id="279" r:id="rId26"/>
    <p:sldId id="298" r:id="rId27"/>
    <p:sldId id="282" r:id="rId28"/>
    <p:sldId id="283" r:id="rId29"/>
    <p:sldId id="284" r:id="rId30"/>
    <p:sldId id="300" r:id="rId31"/>
    <p:sldId id="286" r:id="rId32"/>
    <p:sldId id="285" r:id="rId33"/>
    <p:sldId id="287" r:id="rId34"/>
    <p:sldId id="288" r:id="rId35"/>
    <p:sldId id="289" r:id="rId36"/>
    <p:sldId id="297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46A02AC-2534-4620-A3F0-C25CBC939C3B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346B7B5-D18E-4C1A-90F6-2645D3FDFE2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352928" cy="1470025"/>
          </a:xfrm>
        </p:spPr>
        <p:txBody>
          <a:bodyPr/>
          <a:lstStyle/>
          <a:p>
            <a:pPr algn="l"/>
            <a:r>
              <a:rPr lang="en-IN" dirty="0" smtClean="0"/>
              <a:t>     </a:t>
            </a:r>
            <a:r>
              <a:rPr lang="en-IN" dirty="0" err="1" smtClean="0">
                <a:solidFill>
                  <a:srgbClr val="FFFF00"/>
                </a:solidFill>
              </a:rPr>
              <a:t>Hidradenitis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suppurativa</a:t>
            </a:r>
            <a:r>
              <a:rPr lang="en-IN" dirty="0" smtClean="0">
                <a:solidFill>
                  <a:srgbClr val="FFFF00"/>
                </a:solidFill>
              </a:rPr>
              <a:t>  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 factors..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A retrospective </a:t>
            </a:r>
            <a:r>
              <a:rPr lang="en-IN" sz="2400" dirty="0" smtClean="0"/>
              <a:t>study of </a:t>
            </a:r>
            <a:r>
              <a:rPr lang="en-IN" sz="2400" dirty="0"/>
              <a:t>45 patients showed that 10 had a history </a:t>
            </a:r>
            <a:r>
              <a:rPr lang="en-IN" sz="2400" dirty="0" smtClean="0"/>
              <a:t>of mechanical </a:t>
            </a:r>
            <a:r>
              <a:rPr lang="en-IN" sz="2400" dirty="0"/>
              <a:t>irritation before onset of the </a:t>
            </a:r>
            <a:r>
              <a:rPr lang="en-IN" sz="2400" dirty="0" smtClean="0"/>
              <a:t>disease.</a:t>
            </a:r>
            <a:endParaRPr lang="en-IN" sz="2400" dirty="0"/>
          </a:p>
          <a:p>
            <a:r>
              <a:rPr lang="en-IN" sz="2400" dirty="0" smtClean="0"/>
              <a:t>The causes </a:t>
            </a:r>
            <a:r>
              <a:rPr lang="en-IN" sz="2400" dirty="0"/>
              <a:t>of trauma </a:t>
            </a:r>
            <a:r>
              <a:rPr lang="en-IN" sz="2400" dirty="0" smtClean="0"/>
              <a:t>can </a:t>
            </a:r>
            <a:r>
              <a:rPr lang="en-IN" sz="2400" dirty="0"/>
              <a:t> </a:t>
            </a:r>
            <a:r>
              <a:rPr lang="en-IN" sz="2400" dirty="0" smtClean="0"/>
              <a:t>range from </a:t>
            </a:r>
            <a:r>
              <a:rPr lang="en-IN" sz="2400" dirty="0"/>
              <a:t>shaving to friction from a </a:t>
            </a:r>
            <a:r>
              <a:rPr lang="en-IN" sz="2400" dirty="0" smtClean="0"/>
              <a:t>prosthesis.</a:t>
            </a:r>
            <a:endParaRPr lang="en-IN" sz="2400" dirty="0"/>
          </a:p>
          <a:p>
            <a:r>
              <a:rPr lang="en-IN" sz="2400" dirty="0" smtClean="0"/>
              <a:t>Antiperspirants </a:t>
            </a:r>
            <a:r>
              <a:rPr lang="en-IN" sz="2400" dirty="0"/>
              <a:t>may also trigger HS </a:t>
            </a:r>
            <a:r>
              <a:rPr lang="en-IN" sz="2400" dirty="0" smtClean="0"/>
              <a:t>via chemical </a:t>
            </a:r>
            <a:r>
              <a:rPr lang="en-IN" sz="2400" dirty="0"/>
              <a:t>irritation inducing </a:t>
            </a:r>
            <a:r>
              <a:rPr lang="en-IN" sz="2400" dirty="0" err="1"/>
              <a:t>poral</a:t>
            </a:r>
            <a:r>
              <a:rPr lang="en-IN" sz="2400" dirty="0"/>
              <a:t> closure or </a:t>
            </a:r>
            <a:r>
              <a:rPr lang="en-IN" sz="2400" dirty="0" smtClean="0"/>
              <a:t>altering axillary flora.</a:t>
            </a:r>
          </a:p>
          <a:p>
            <a:r>
              <a:rPr lang="en-IN" sz="2400" dirty="0" smtClean="0"/>
              <a:t>Using</a:t>
            </a:r>
            <a:r>
              <a:rPr lang="en-IN" sz="2400" dirty="0"/>
              <a:t> </a:t>
            </a:r>
            <a:r>
              <a:rPr lang="en-IN" sz="2400" dirty="0" smtClean="0"/>
              <a:t>safety </a:t>
            </a:r>
            <a:r>
              <a:rPr lang="en-IN" sz="2400" dirty="0"/>
              <a:t>razors may increase HS susceptibility, </a:t>
            </a:r>
            <a:r>
              <a:rPr lang="en-IN" sz="2400" dirty="0" smtClean="0"/>
              <a:t>enhancing bacterial </a:t>
            </a:r>
            <a:r>
              <a:rPr lang="en-IN" sz="2400" dirty="0"/>
              <a:t>access via transection of the </a:t>
            </a:r>
            <a:r>
              <a:rPr lang="en-IN" sz="2400" dirty="0" smtClean="0"/>
              <a:t>follicular infundibulum</a:t>
            </a:r>
          </a:p>
          <a:p>
            <a:r>
              <a:rPr lang="en-US" sz="2400" dirty="0" smtClean="0"/>
              <a:t>Smoking &amp; obesity are known to exacerbate HS.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592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Follicular occlusion triad..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Hidranetis</a:t>
            </a:r>
            <a:r>
              <a:rPr lang="en-US" dirty="0" smtClean="0"/>
              <a:t> </a:t>
            </a:r>
            <a:r>
              <a:rPr lang="en-US" dirty="0" err="1" smtClean="0"/>
              <a:t>suppurativa</a:t>
            </a:r>
            <a:endParaRPr lang="en-US" dirty="0" smtClean="0"/>
          </a:p>
          <a:p>
            <a:r>
              <a:rPr lang="en-US" dirty="0" smtClean="0"/>
              <a:t>Acne </a:t>
            </a:r>
            <a:r>
              <a:rPr lang="en-US" dirty="0" err="1" smtClean="0"/>
              <a:t>conglobata</a:t>
            </a:r>
            <a:endParaRPr lang="en-US" dirty="0" smtClean="0"/>
          </a:p>
          <a:p>
            <a:r>
              <a:rPr lang="en-US" dirty="0" smtClean="0"/>
              <a:t>Dissecting cellulitis of the scalp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49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Follicular occlusion tetrad..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Hidradenitis</a:t>
            </a:r>
            <a:r>
              <a:rPr lang="en-US" dirty="0" smtClean="0"/>
              <a:t> </a:t>
            </a:r>
            <a:r>
              <a:rPr lang="en-US" dirty="0" err="1" smtClean="0"/>
              <a:t>suppurativa</a:t>
            </a:r>
            <a:endParaRPr lang="en-US" dirty="0" smtClean="0"/>
          </a:p>
          <a:p>
            <a:r>
              <a:rPr lang="en-US" dirty="0" smtClean="0"/>
              <a:t>Acne </a:t>
            </a:r>
            <a:r>
              <a:rPr lang="en-US" dirty="0" err="1" smtClean="0"/>
              <a:t>conglobata</a:t>
            </a:r>
            <a:endParaRPr lang="en-US" dirty="0" smtClean="0"/>
          </a:p>
          <a:p>
            <a:r>
              <a:rPr lang="en-US" dirty="0" smtClean="0"/>
              <a:t>Pilonidal cyst</a:t>
            </a:r>
          </a:p>
          <a:p>
            <a:r>
              <a:rPr lang="en-US" dirty="0" smtClean="0"/>
              <a:t>Dissecting cellulitis of the scalp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26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Clinical features..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HS lesions occur most frequently in the </a:t>
            </a:r>
            <a:r>
              <a:rPr lang="en-IN" dirty="0" err="1" smtClean="0">
                <a:solidFill>
                  <a:srgbClr val="FFFF00"/>
                </a:solidFill>
              </a:rPr>
              <a:t>intertriginous</a:t>
            </a:r>
            <a:r>
              <a:rPr lang="en-IN" dirty="0">
                <a:solidFill>
                  <a:srgbClr val="FFFF00"/>
                </a:solidFill>
              </a:rPr>
              <a:t> </a:t>
            </a:r>
            <a:r>
              <a:rPr lang="en-IN" dirty="0" smtClean="0">
                <a:solidFill>
                  <a:srgbClr val="FFFF00"/>
                </a:solidFill>
              </a:rPr>
              <a:t>apocrine gland bearing </a:t>
            </a:r>
            <a:r>
              <a:rPr lang="en-IN" dirty="0">
                <a:solidFill>
                  <a:srgbClr val="FFFF00"/>
                </a:solidFill>
              </a:rPr>
              <a:t>areas </a:t>
            </a:r>
            <a:r>
              <a:rPr lang="en-IN" dirty="0"/>
              <a:t>of the </a:t>
            </a:r>
            <a:r>
              <a:rPr lang="en-IN" dirty="0" smtClean="0"/>
              <a:t>: </a:t>
            </a:r>
          </a:p>
          <a:p>
            <a:pPr marL="0" indent="0">
              <a:buNone/>
            </a:pPr>
            <a:r>
              <a:rPr lang="en-IN" i="1" dirty="0">
                <a:solidFill>
                  <a:srgbClr val="92D050"/>
                </a:solidFill>
              </a:rPr>
              <a:t> </a:t>
            </a:r>
            <a:r>
              <a:rPr lang="en-IN" i="1" dirty="0" smtClean="0">
                <a:solidFill>
                  <a:srgbClr val="92D050"/>
                </a:solidFill>
              </a:rPr>
              <a:t>   axillary, inguinal</a:t>
            </a:r>
            <a:r>
              <a:rPr lang="en-IN" i="1" dirty="0">
                <a:solidFill>
                  <a:srgbClr val="92D050"/>
                </a:solidFill>
              </a:rPr>
              <a:t>, perianal, </a:t>
            </a:r>
            <a:r>
              <a:rPr lang="en-IN" i="1" dirty="0" err="1">
                <a:solidFill>
                  <a:srgbClr val="92D050"/>
                </a:solidFill>
              </a:rPr>
              <a:t>perineal</a:t>
            </a:r>
            <a:r>
              <a:rPr lang="en-IN" i="1" dirty="0">
                <a:solidFill>
                  <a:srgbClr val="92D050"/>
                </a:solidFill>
              </a:rPr>
              <a:t>, mammary, </a:t>
            </a:r>
            <a:r>
              <a:rPr lang="en-IN" i="1" dirty="0" smtClean="0">
                <a:solidFill>
                  <a:srgbClr val="92D050"/>
                </a:solidFill>
              </a:rPr>
              <a:t>   </a:t>
            </a:r>
            <a:r>
              <a:rPr lang="en-IN" i="1" dirty="0" err="1" smtClean="0">
                <a:solidFill>
                  <a:srgbClr val="92D050"/>
                </a:solidFill>
              </a:rPr>
              <a:t>inframammary</a:t>
            </a:r>
            <a:r>
              <a:rPr lang="en-IN" i="1" dirty="0" smtClean="0">
                <a:solidFill>
                  <a:srgbClr val="92D050"/>
                </a:solidFill>
              </a:rPr>
              <a:t>, buttock</a:t>
            </a:r>
            <a:r>
              <a:rPr lang="en-IN" i="1" dirty="0">
                <a:solidFill>
                  <a:srgbClr val="92D050"/>
                </a:solidFill>
              </a:rPr>
              <a:t>, pubic, chest, scalp, </a:t>
            </a:r>
            <a:r>
              <a:rPr lang="en-IN" i="1" dirty="0" err="1" smtClean="0">
                <a:solidFill>
                  <a:srgbClr val="92D050"/>
                </a:solidFill>
              </a:rPr>
              <a:t>retroauricular</a:t>
            </a:r>
            <a:r>
              <a:rPr lang="en-IN" i="1" dirty="0" smtClean="0">
                <a:solidFill>
                  <a:srgbClr val="92D050"/>
                </a:solidFill>
              </a:rPr>
              <a:t>, and </a:t>
            </a:r>
            <a:r>
              <a:rPr lang="en-IN" i="1" dirty="0">
                <a:solidFill>
                  <a:srgbClr val="92D050"/>
                </a:solidFill>
              </a:rPr>
              <a:t>eyelid </a:t>
            </a:r>
            <a:r>
              <a:rPr lang="en-IN" i="1" dirty="0" smtClean="0">
                <a:solidFill>
                  <a:srgbClr val="92D050"/>
                </a:solidFill>
              </a:rPr>
              <a:t>areas.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92D050"/>
                </a:solidFill>
              </a:rPr>
              <a:t> </a:t>
            </a:r>
            <a:r>
              <a:rPr lang="en-US" i="1" dirty="0" smtClean="0">
                <a:solidFill>
                  <a:srgbClr val="92D050"/>
                </a:solidFill>
              </a:rPr>
              <a:t>  most common site- axillary</a:t>
            </a:r>
            <a:endParaRPr lang="en-IN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/>
              <a:t>distribution pattern </a:t>
            </a:r>
            <a:r>
              <a:rPr lang="en-IN" dirty="0" smtClean="0"/>
              <a:t>corresponds for </a:t>
            </a:r>
            <a:r>
              <a:rPr lang="en-IN" dirty="0"/>
              <a:t>the most part with the ‘‘</a:t>
            </a:r>
            <a:r>
              <a:rPr lang="en-IN" dirty="0">
                <a:solidFill>
                  <a:srgbClr val="FFFF00"/>
                </a:solidFill>
              </a:rPr>
              <a:t>milk line</a:t>
            </a:r>
            <a:r>
              <a:rPr lang="en-IN" dirty="0"/>
              <a:t>’’ </a:t>
            </a:r>
            <a:r>
              <a:rPr lang="en-IN" dirty="0" smtClean="0"/>
              <a:t>distribution of </a:t>
            </a:r>
            <a:r>
              <a:rPr lang="en-IN" dirty="0"/>
              <a:t>apocrine-related mammary tissue </a:t>
            </a:r>
            <a:r>
              <a:rPr lang="en-IN" dirty="0" smtClean="0"/>
              <a:t>in mammals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0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Patients with </a:t>
            </a:r>
            <a:r>
              <a:rPr lang="en-IN" dirty="0" err="1"/>
              <a:t>anogenital</a:t>
            </a:r>
            <a:r>
              <a:rPr lang="en-IN" dirty="0"/>
              <a:t> HS may also have </a:t>
            </a:r>
            <a:r>
              <a:rPr lang="en-IN" dirty="0" smtClean="0"/>
              <a:t>disease in </a:t>
            </a:r>
            <a:r>
              <a:rPr lang="en-IN" dirty="0"/>
              <a:t>the anal canal 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HS in the anal canal lies superficial to the </a:t>
            </a:r>
            <a:r>
              <a:rPr lang="en-IN" dirty="0" smtClean="0"/>
              <a:t>internal sphincter </a:t>
            </a:r>
            <a:r>
              <a:rPr lang="en-IN" dirty="0"/>
              <a:t>and begins in the lower two-thirds of </a:t>
            </a:r>
            <a:r>
              <a:rPr lang="en-IN" dirty="0" smtClean="0"/>
              <a:t>the canal</a:t>
            </a:r>
            <a:r>
              <a:rPr lang="en-IN" dirty="0"/>
              <a:t>, distal to the dentate line (the transition </a:t>
            </a:r>
            <a:r>
              <a:rPr lang="en-IN" dirty="0" smtClean="0"/>
              <a:t>zone from </a:t>
            </a:r>
            <a:r>
              <a:rPr lang="en-IN" dirty="0"/>
              <a:t>columnar epithelium to squamous epithelium</a:t>
            </a:r>
            <a:r>
              <a:rPr lang="en-IN" dirty="0" smtClean="0"/>
              <a:t>).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This </a:t>
            </a:r>
            <a:r>
              <a:rPr lang="en-IN" dirty="0"/>
              <a:t>corresponds with the distribution </a:t>
            </a:r>
            <a:r>
              <a:rPr lang="en-IN" dirty="0" smtClean="0"/>
              <a:t>of apocrine </a:t>
            </a:r>
            <a:r>
              <a:rPr lang="en-IN" dirty="0"/>
              <a:t>glands and hair follicles in the anal canal.</a:t>
            </a:r>
          </a:p>
        </p:txBody>
      </p:sp>
    </p:spTree>
    <p:extLst>
      <p:ext uri="{BB962C8B-B14F-4D97-AF65-F5344CB8AC3E}">
        <p14:creationId xmlns:p14="http://schemas.microsoft.com/office/powerpoint/2010/main" val="41783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HS is characterized initially by the presence </a:t>
            </a:r>
            <a:r>
              <a:rPr lang="en-IN" dirty="0" smtClean="0"/>
              <a:t>of tender </a:t>
            </a:r>
            <a:r>
              <a:rPr lang="en-IN" dirty="0"/>
              <a:t>subcutaneous nodules. 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With </a:t>
            </a:r>
            <a:r>
              <a:rPr lang="en-IN" dirty="0"/>
              <a:t>time, the </a:t>
            </a:r>
            <a:r>
              <a:rPr lang="en-IN" dirty="0" smtClean="0"/>
              <a:t>nodules may </a:t>
            </a:r>
            <a:r>
              <a:rPr lang="en-IN" dirty="0"/>
              <a:t>rupture, resulting in painful, deep </a:t>
            </a:r>
            <a:r>
              <a:rPr lang="en-IN" dirty="0" smtClean="0"/>
              <a:t>dermal </a:t>
            </a:r>
            <a:r>
              <a:rPr lang="en-IN" dirty="0" err="1" smtClean="0"/>
              <a:t>abcesses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 After rupture</a:t>
            </a:r>
            <a:r>
              <a:rPr lang="en-IN" dirty="0"/>
              <a:t>, the lesions often extrude a purulent, </a:t>
            </a:r>
            <a:r>
              <a:rPr lang="en-IN" dirty="0" smtClean="0"/>
              <a:t>foul smelling</a:t>
            </a:r>
            <a:r>
              <a:rPr lang="en-IN" dirty="0"/>
              <a:t> </a:t>
            </a:r>
            <a:r>
              <a:rPr lang="en-IN" dirty="0" smtClean="0"/>
              <a:t>discharge.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As </a:t>
            </a:r>
            <a:r>
              <a:rPr lang="en-IN" dirty="0"/>
              <a:t>the disease process </a:t>
            </a:r>
            <a:r>
              <a:rPr lang="en-IN" dirty="0" smtClean="0"/>
              <a:t>continues, fibrosis</a:t>
            </a:r>
            <a:r>
              <a:rPr lang="en-IN" dirty="0"/>
              <a:t>, dermal contractures, and </a:t>
            </a:r>
            <a:r>
              <a:rPr lang="en-IN" dirty="0" smtClean="0"/>
              <a:t>induration of </a:t>
            </a:r>
            <a:r>
              <a:rPr lang="en-IN" dirty="0"/>
              <a:t>the skin occur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16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Another lesion typical in HS is the </a:t>
            </a:r>
            <a:r>
              <a:rPr lang="en-IN" i="1" dirty="0">
                <a:solidFill>
                  <a:srgbClr val="FFFF00"/>
                </a:solidFill>
              </a:rPr>
              <a:t>double </a:t>
            </a:r>
            <a:r>
              <a:rPr lang="en-IN" i="1" dirty="0" err="1">
                <a:solidFill>
                  <a:srgbClr val="FFFF00"/>
                </a:solidFill>
              </a:rPr>
              <a:t>comedone</a:t>
            </a:r>
            <a:r>
              <a:rPr lang="en-IN" dirty="0"/>
              <a:t>, a blackhead with multiple apertures that communicate below the skin.</a:t>
            </a:r>
          </a:p>
          <a:p>
            <a:pPr marL="0" indent="0">
              <a:lnSpc>
                <a:spcPct val="150000"/>
              </a:lnSpc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63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32656"/>
            <a:ext cx="2088232" cy="2400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59"/>
            <a:ext cx="2232248" cy="2388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6" y="2865537"/>
            <a:ext cx="25922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45" y="3908275"/>
            <a:ext cx="2611660" cy="74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3024336" cy="55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51" y="1772816"/>
            <a:ext cx="2160240" cy="262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4619625" cy="36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Fig 1. Inflammatory papules and nodules in the </a:t>
            </a:r>
            <a:r>
              <a:rPr lang="en-IN" dirty="0" err="1"/>
              <a:t>inframammary</a:t>
            </a:r>
            <a:endParaRPr lang="en-IN" dirty="0"/>
          </a:p>
          <a:p>
            <a:r>
              <a:rPr lang="en-IN" dirty="0"/>
              <a:t>area typical of </a:t>
            </a:r>
            <a:r>
              <a:rPr lang="en-IN" dirty="0" err="1"/>
              <a:t>hidradenitis</a:t>
            </a:r>
            <a:r>
              <a:rPr lang="en-IN" dirty="0"/>
              <a:t> </a:t>
            </a:r>
            <a:r>
              <a:rPr lang="en-IN" dirty="0" err="1"/>
              <a:t>suppurativa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8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Hurley staging system…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192688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9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err="1"/>
              <a:t>Hidradenitis</a:t>
            </a:r>
            <a:r>
              <a:rPr lang="en-IN" sz="2000" dirty="0"/>
              <a:t> </a:t>
            </a:r>
            <a:r>
              <a:rPr lang="en-IN" sz="2000" dirty="0" err="1"/>
              <a:t>suppurativa</a:t>
            </a:r>
            <a:r>
              <a:rPr lang="en-IN" sz="2000" dirty="0"/>
              <a:t>, also known as acne </a:t>
            </a:r>
            <a:r>
              <a:rPr lang="en-IN" sz="2000" dirty="0" err="1"/>
              <a:t>inversa</a:t>
            </a:r>
            <a:r>
              <a:rPr lang="en-IN" sz="2000" dirty="0"/>
              <a:t>, is a chronic, often debilitating disease </a:t>
            </a:r>
            <a:r>
              <a:rPr lang="en-IN" sz="2000" dirty="0" smtClean="0"/>
              <a:t>primarily affecting </a:t>
            </a:r>
            <a:r>
              <a:rPr lang="en-IN" sz="2000" dirty="0"/>
              <a:t>the axillae, perineum, and </a:t>
            </a:r>
            <a:r>
              <a:rPr lang="en-IN" sz="2000" dirty="0" err="1"/>
              <a:t>inframammary</a:t>
            </a:r>
            <a:r>
              <a:rPr lang="en-IN" sz="2000" dirty="0"/>
              <a:t> regions</a:t>
            </a:r>
            <a:r>
              <a:rPr lang="en-IN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HS is a </a:t>
            </a:r>
            <a:r>
              <a:rPr lang="en-IN" sz="2000" dirty="0" smtClean="0"/>
              <a:t>recurrent</a:t>
            </a:r>
            <a:r>
              <a:rPr lang="en-IN" sz="2000" dirty="0"/>
              <a:t>, </a:t>
            </a:r>
            <a:r>
              <a:rPr lang="en-IN" sz="2000" dirty="0" smtClean="0"/>
              <a:t>inflammatory disease </a:t>
            </a:r>
            <a:r>
              <a:rPr lang="en-IN" sz="2000" dirty="0"/>
              <a:t>presenting as painful </a:t>
            </a:r>
            <a:r>
              <a:rPr lang="en-IN" sz="2000" dirty="0" smtClean="0"/>
              <a:t>subcutaneous nodules</a:t>
            </a:r>
          </a:p>
        </p:txBody>
      </p:sp>
    </p:spTree>
    <p:extLst>
      <p:ext uri="{BB962C8B-B14F-4D97-AF65-F5344CB8AC3E}">
        <p14:creationId xmlns:p14="http://schemas.microsoft.com/office/powerpoint/2010/main" val="39754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808312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448272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26432"/>
            <a:ext cx="2808312" cy="1848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 </a:t>
            </a:r>
            <a:r>
              <a:rPr lang="en-IN" dirty="0"/>
              <a:t>Hurley stage II—one or more widely </a:t>
            </a:r>
            <a:r>
              <a:rPr lang="en-IN" dirty="0" smtClean="0"/>
              <a:t>separated recurrent </a:t>
            </a:r>
            <a:r>
              <a:rPr lang="en-IN" dirty="0"/>
              <a:t>abscesses, with tract formation and scars.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144" y="2974294"/>
            <a:ext cx="3218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Hurley stage III—multiple interconnected tracts</a:t>
            </a:r>
          </a:p>
          <a:p>
            <a:r>
              <a:rPr lang="en-IN" dirty="0"/>
              <a:t>and abscesses throughout an entire area.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52936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Hurley stage I—single or multiple abscesses </a:t>
            </a:r>
            <a:r>
              <a:rPr lang="en-IN" dirty="0" smtClean="0"/>
              <a:t>without </a:t>
            </a:r>
            <a:r>
              <a:rPr lang="en-IN" dirty="0" err="1" smtClean="0"/>
              <a:t>cicatrization</a:t>
            </a:r>
            <a:r>
              <a:rPr lang="en-IN" dirty="0" smtClean="0"/>
              <a:t> </a:t>
            </a:r>
            <a:r>
              <a:rPr lang="en-IN" dirty="0"/>
              <a:t>and sinus tracts.</a:t>
            </a:r>
          </a:p>
        </p:txBody>
      </p:sp>
    </p:spTree>
    <p:extLst>
      <p:ext uri="{BB962C8B-B14F-4D97-AF65-F5344CB8AC3E}">
        <p14:creationId xmlns:p14="http://schemas.microsoft.com/office/powerpoint/2010/main" val="4736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8092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Complications..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524000"/>
            <a:ext cx="455295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3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HS &amp; malignancy…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07361"/>
            <a:ext cx="8424936" cy="4051437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A large retrospective study revealed that patients with HS had 50% increased </a:t>
            </a:r>
            <a:r>
              <a:rPr lang="en-IN" dirty="0"/>
              <a:t>risk in overall incidence of </a:t>
            </a:r>
            <a:r>
              <a:rPr lang="en-IN" dirty="0" smtClean="0"/>
              <a:t>malignancy.</a:t>
            </a:r>
            <a:endParaRPr lang="en-IN" dirty="0"/>
          </a:p>
          <a:p>
            <a:r>
              <a:rPr lang="en-IN" dirty="0"/>
              <a:t>A 4.6-fold increase in cutaneous SCC was observed </a:t>
            </a:r>
            <a:r>
              <a:rPr lang="en-IN" dirty="0" smtClean="0"/>
              <a:t>in these </a:t>
            </a:r>
            <a:r>
              <a:rPr lang="en-IN" dirty="0"/>
              <a:t>patients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ratio </a:t>
            </a:r>
            <a:r>
              <a:rPr lang="en-IN" dirty="0"/>
              <a:t>of SCC in HS </a:t>
            </a:r>
            <a:r>
              <a:rPr lang="en-IN" dirty="0" err="1"/>
              <a:t>favors</a:t>
            </a:r>
            <a:r>
              <a:rPr lang="en-IN" dirty="0"/>
              <a:t> males (4:1</a:t>
            </a:r>
            <a:r>
              <a:rPr lang="en-IN" dirty="0" smtClean="0"/>
              <a:t>).</a:t>
            </a:r>
            <a:endParaRPr lang="en-IN" dirty="0"/>
          </a:p>
          <a:p>
            <a:r>
              <a:rPr lang="en-IN" dirty="0" smtClean="0"/>
              <a:t> Sixty-one </a:t>
            </a:r>
            <a:r>
              <a:rPr lang="en-IN" dirty="0" err="1" smtClean="0"/>
              <a:t>percent</a:t>
            </a:r>
            <a:r>
              <a:rPr lang="en-IN" dirty="0" smtClean="0"/>
              <a:t> </a:t>
            </a:r>
            <a:r>
              <a:rPr lang="en-IN" dirty="0"/>
              <a:t>of cases a</a:t>
            </a:r>
            <a:r>
              <a:rPr lang="en-IN" dirty="0" smtClean="0"/>
              <a:t>re </a:t>
            </a:r>
            <a:r>
              <a:rPr lang="en-IN" dirty="0"/>
              <a:t>located in the perineum </a:t>
            </a:r>
            <a:r>
              <a:rPr lang="en-IN" dirty="0" smtClean="0"/>
              <a:t>or buttocks</a:t>
            </a:r>
            <a:r>
              <a:rPr lang="en-IN" dirty="0"/>
              <a:t>; there a</a:t>
            </a:r>
            <a:r>
              <a:rPr lang="en-IN" dirty="0" smtClean="0"/>
              <a:t>re </a:t>
            </a:r>
            <a:r>
              <a:rPr lang="en-IN" dirty="0"/>
              <a:t>no reports of SCC in </a:t>
            </a:r>
            <a:r>
              <a:rPr lang="en-IN" dirty="0" smtClean="0"/>
              <a:t>axillary HS.</a:t>
            </a:r>
          </a:p>
          <a:p>
            <a:r>
              <a:rPr lang="en-IN" dirty="0"/>
              <a:t>The </a:t>
            </a:r>
            <a:r>
              <a:rPr lang="en-IN" dirty="0" smtClean="0"/>
              <a:t>mean duration </a:t>
            </a:r>
            <a:r>
              <a:rPr lang="en-IN" dirty="0"/>
              <a:t>of HS before SCC diagnosis i</a:t>
            </a:r>
            <a:r>
              <a:rPr lang="en-IN" dirty="0" smtClean="0"/>
              <a:t>s </a:t>
            </a:r>
            <a:r>
              <a:rPr lang="en-IN" dirty="0"/>
              <a:t>25 years</a:t>
            </a:r>
          </a:p>
        </p:txBody>
      </p:sp>
    </p:spTree>
    <p:extLst>
      <p:ext uri="{BB962C8B-B14F-4D97-AF65-F5344CB8AC3E}">
        <p14:creationId xmlns:p14="http://schemas.microsoft.com/office/powerpoint/2010/main" val="3589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Differential diagnosis…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16242"/>
              </p:ext>
            </p:extLst>
          </p:nvPr>
        </p:nvGraphicFramePr>
        <p:xfrm>
          <a:off x="971600" y="1412776"/>
          <a:ext cx="7124700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741454"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Rare</a:t>
                      </a:r>
                      <a:endParaRPr lang="en-IN" dirty="0"/>
                    </a:p>
                  </a:txBody>
                  <a:tcPr/>
                </a:tc>
              </a:tr>
              <a:tr h="453425">
                <a:tc>
                  <a:txBody>
                    <a:bodyPr/>
                    <a:lstStyle/>
                    <a:p>
                      <a:r>
                        <a:rPr lang="en-US" dirty="0" smtClean="0"/>
                        <a:t>Acne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Actinomycosis</a:t>
                      </a:r>
                      <a:endParaRPr lang="en-IN" dirty="0"/>
                    </a:p>
                  </a:txBody>
                  <a:tcPr/>
                </a:tc>
              </a:tr>
              <a:tr h="453425">
                <a:tc>
                  <a:txBody>
                    <a:bodyPr/>
                    <a:lstStyle/>
                    <a:p>
                      <a:r>
                        <a:rPr lang="en-US" dirty="0" smtClean="0"/>
                        <a:t>Carbuncle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 fistula</a:t>
                      </a:r>
                      <a:endParaRPr lang="en-IN" dirty="0"/>
                    </a:p>
                  </a:txBody>
                  <a:tcPr/>
                </a:tc>
              </a:tr>
              <a:tr h="453425">
                <a:tc>
                  <a:txBody>
                    <a:bodyPr/>
                    <a:lstStyle/>
                    <a:p>
                      <a:r>
                        <a:rPr lang="en-US" dirty="0" smtClean="0"/>
                        <a:t>Cellulitis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Crohn</a:t>
                      </a:r>
                      <a:r>
                        <a:rPr lang="en-US" dirty="0" smtClean="0"/>
                        <a:t> disease</a:t>
                      </a:r>
                      <a:endParaRPr lang="en-IN" dirty="0"/>
                    </a:p>
                  </a:txBody>
                  <a:tcPr/>
                </a:tc>
              </a:tr>
              <a:tr h="4534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Dermoid</a:t>
                      </a:r>
                      <a:r>
                        <a:rPr lang="en-US" dirty="0" smtClean="0"/>
                        <a:t> cyst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Lymphogranuloma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venereum</a:t>
                      </a:r>
                      <a:endParaRPr lang="en-IN" dirty="0"/>
                    </a:p>
                  </a:txBody>
                  <a:tcPr/>
                </a:tc>
              </a:tr>
              <a:tr h="453425">
                <a:tc>
                  <a:txBody>
                    <a:bodyPr/>
                    <a:lstStyle/>
                    <a:p>
                      <a:r>
                        <a:rPr lang="en-US" dirty="0" smtClean="0"/>
                        <a:t>Furuncles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Pilonidal disease</a:t>
                      </a:r>
                      <a:endParaRPr lang="en-IN" dirty="0"/>
                    </a:p>
                  </a:txBody>
                  <a:tcPr/>
                </a:tc>
              </a:tr>
              <a:tr h="453425">
                <a:tc>
                  <a:txBody>
                    <a:bodyPr/>
                    <a:lstStyle/>
                    <a:p>
                      <a:r>
                        <a:rPr lang="en-US" dirty="0" smtClean="0"/>
                        <a:t>Lymphadenopathy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Tubercular abscess</a:t>
                      </a:r>
                      <a:endParaRPr lang="en-IN" dirty="0"/>
                    </a:p>
                  </a:txBody>
                  <a:tcPr/>
                </a:tc>
              </a:tr>
              <a:tr h="453425">
                <a:tc>
                  <a:txBody>
                    <a:bodyPr/>
                    <a:lstStyle/>
                    <a:p>
                      <a:r>
                        <a:rPr lang="en-US" dirty="0" smtClean="0"/>
                        <a:t>Perirectal abscess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53425">
                <a:tc>
                  <a:txBody>
                    <a:bodyPr/>
                    <a:lstStyle/>
                    <a:p>
                      <a:r>
                        <a:rPr lang="en-US" dirty="0" smtClean="0"/>
                        <a:t>Pilonidal cyst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9969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6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Treatment..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95400"/>
            <a:ext cx="7848871" cy="1989584"/>
          </a:xfrm>
        </p:spPr>
        <p:txBody>
          <a:bodyPr>
            <a:normAutofit fontScale="55000" lnSpcReduction="20000"/>
          </a:bodyPr>
          <a:lstStyle/>
          <a:p>
            <a:r>
              <a:rPr lang="en-IN" sz="3800" dirty="0"/>
              <a:t>There is no uniformly effective single </a:t>
            </a:r>
            <a:r>
              <a:rPr lang="en-IN" sz="3800" dirty="0" smtClean="0"/>
              <a:t>therapy for </a:t>
            </a:r>
            <a:r>
              <a:rPr lang="en-IN" sz="3800" dirty="0"/>
              <a:t>HS; therefore, clinicians will </a:t>
            </a:r>
            <a:r>
              <a:rPr lang="en-IN" sz="3800" dirty="0" smtClean="0"/>
              <a:t>likely have </a:t>
            </a:r>
            <a:r>
              <a:rPr lang="en-IN" sz="3800" dirty="0"/>
              <a:t>to try an array of different </a:t>
            </a:r>
            <a:r>
              <a:rPr lang="en-IN" sz="3800" dirty="0" smtClean="0"/>
              <a:t>treatment modalities </a:t>
            </a:r>
            <a:r>
              <a:rPr lang="en-IN" sz="3800" dirty="0"/>
              <a:t>depending on the </a:t>
            </a:r>
            <a:r>
              <a:rPr lang="en-IN" sz="3800" dirty="0" smtClean="0"/>
              <a:t>patient’s disease</a:t>
            </a:r>
          </a:p>
          <a:p>
            <a:endParaRPr lang="en-IN" sz="3800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32859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7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Medical : antibiotics                   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retinoids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hormones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immunosuppressives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antiinflammatory</a:t>
            </a:r>
            <a:r>
              <a:rPr lang="en-US" dirty="0"/>
              <a:t> agents </a:t>
            </a:r>
          </a:p>
          <a:p>
            <a:pPr marL="0" indent="0">
              <a:buNone/>
            </a:pPr>
            <a:r>
              <a:rPr lang="en-US" dirty="0"/>
              <a:t>                  neurotoxins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Surgical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 Others :   radiotherapy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err="1"/>
              <a:t>cryotherapy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lasers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4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Antibiotics..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07361"/>
            <a:ext cx="8568952" cy="4051437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Acute episodes and relapses should be treated as bacterial infections.</a:t>
            </a:r>
          </a:p>
          <a:p>
            <a:r>
              <a:rPr lang="en-IN" dirty="0"/>
              <a:t>Repeated </a:t>
            </a:r>
            <a:r>
              <a:rPr lang="en-IN" dirty="0" smtClean="0"/>
              <a:t>cultures &amp; Plausible </a:t>
            </a:r>
            <a:r>
              <a:rPr lang="en-IN" dirty="0"/>
              <a:t>pathogens should be treated</a:t>
            </a:r>
          </a:p>
          <a:p>
            <a:pPr marL="0" indent="0">
              <a:buNone/>
            </a:pPr>
            <a:r>
              <a:rPr lang="en-IN" dirty="0"/>
              <a:t>with full doses of appropriate antibiotics, probably for 2 weeks </a:t>
            </a:r>
            <a:r>
              <a:rPr lang="en-IN" dirty="0" smtClean="0"/>
              <a:t>in most cases.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</a:t>
            </a:r>
            <a:r>
              <a:rPr lang="en-IN" dirty="0"/>
              <a:t>Erythromycin, combined with metronidazole </a:t>
            </a:r>
            <a:r>
              <a:rPr lang="en-IN" dirty="0" smtClean="0"/>
              <a:t>if tolerated</a:t>
            </a:r>
            <a:r>
              <a:rPr lang="en-IN" dirty="0"/>
              <a:t>, may be a suitable initial </a:t>
            </a:r>
            <a:r>
              <a:rPr lang="en-IN" dirty="0" smtClean="0"/>
              <a:t>choice.</a:t>
            </a:r>
          </a:p>
          <a:p>
            <a:r>
              <a:rPr lang="en-IN" dirty="0" smtClean="0"/>
              <a:t> </a:t>
            </a:r>
            <a:r>
              <a:rPr lang="en-IN" dirty="0"/>
              <a:t>Clindamycin </a:t>
            </a:r>
            <a:r>
              <a:rPr lang="en-IN" dirty="0" smtClean="0"/>
              <a:t>and minocycline are </a:t>
            </a:r>
            <a:r>
              <a:rPr lang="en-IN" dirty="0"/>
              <a:t>each useful in some cases. </a:t>
            </a:r>
            <a:endParaRPr lang="en-IN" dirty="0" smtClean="0"/>
          </a:p>
          <a:p>
            <a:r>
              <a:rPr lang="en-US" dirty="0" smtClean="0"/>
              <a:t>Topical clindamycin 1% &amp; 500 mg of tetracycline twice daily was found to have similar efficacy</a:t>
            </a:r>
          </a:p>
          <a:p>
            <a:r>
              <a:rPr lang="en-US" dirty="0" err="1" smtClean="0"/>
              <a:t>Dapsone</a:t>
            </a:r>
            <a:r>
              <a:rPr lang="en-US" dirty="0" smtClean="0"/>
              <a:t> in doses of 25 &amp; 150 mg daily has also been seen to show improvement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62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Retinoids</a:t>
            </a:r>
            <a:r>
              <a:rPr lang="en-US" dirty="0" smtClean="0">
                <a:solidFill>
                  <a:srgbClr val="FFFF00"/>
                </a:solidFill>
              </a:rPr>
              <a:t>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Retinoids</a:t>
            </a:r>
            <a:r>
              <a:rPr lang="en-IN" dirty="0" smtClean="0"/>
              <a:t> have  effect </a:t>
            </a:r>
            <a:r>
              <a:rPr lang="en-IN" dirty="0"/>
              <a:t>on </a:t>
            </a:r>
            <a:r>
              <a:rPr lang="en-IN" dirty="0" smtClean="0"/>
              <a:t>inflammation </a:t>
            </a:r>
            <a:r>
              <a:rPr lang="en-IN" dirty="0"/>
              <a:t>and on epithelial </a:t>
            </a:r>
            <a:r>
              <a:rPr lang="en-IN" dirty="0" smtClean="0"/>
              <a:t>differentiation which may be relevant in treatment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err="1"/>
              <a:t>Isotretinoin</a:t>
            </a:r>
            <a:r>
              <a:rPr lang="en-IN" dirty="0"/>
              <a:t> in a dose </a:t>
            </a:r>
            <a:r>
              <a:rPr lang="en-IN" dirty="0" smtClean="0"/>
              <a:t>of about </a:t>
            </a:r>
            <a:r>
              <a:rPr lang="en-IN" dirty="0"/>
              <a:t>1 mg/kg/day for 4 months was accompanied by </a:t>
            </a:r>
            <a:r>
              <a:rPr lang="en-IN" dirty="0" smtClean="0"/>
              <a:t>improvement in </a:t>
            </a:r>
            <a:r>
              <a:rPr lang="en-IN" dirty="0"/>
              <a:t>four out of eight patients 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  </a:t>
            </a:r>
            <a:r>
              <a:rPr lang="en-IN" dirty="0" err="1"/>
              <a:t>A</a:t>
            </a:r>
            <a:r>
              <a:rPr lang="en-IN" dirty="0" err="1" smtClean="0"/>
              <a:t>citretin</a:t>
            </a:r>
            <a:r>
              <a:rPr lang="en-IN" dirty="0" smtClean="0"/>
              <a:t> </a:t>
            </a:r>
            <a:r>
              <a:rPr lang="en-IN" dirty="0"/>
              <a:t>may be more </a:t>
            </a:r>
            <a:r>
              <a:rPr lang="en-IN" dirty="0" smtClean="0"/>
              <a:t>useful in a dose of  </a:t>
            </a:r>
            <a:r>
              <a:rPr lang="en-IN" dirty="0"/>
              <a:t>0.5 mg/kg daily for 6 </a:t>
            </a:r>
            <a:r>
              <a:rPr lang="en-IN" dirty="0" smtClean="0"/>
              <a:t>months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38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Hormones..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In a randomized trial </a:t>
            </a:r>
            <a:r>
              <a:rPr lang="en-IN" dirty="0" smtClean="0"/>
              <a:t>comparing </a:t>
            </a:r>
            <a:r>
              <a:rPr lang="en-IN" dirty="0" err="1" smtClean="0"/>
              <a:t>ethinyloestradiol</a:t>
            </a:r>
            <a:r>
              <a:rPr lang="en-IN" dirty="0" smtClean="0"/>
              <a:t> </a:t>
            </a:r>
            <a:r>
              <a:rPr lang="en-IN" dirty="0"/>
              <a:t>50 mg/</a:t>
            </a:r>
            <a:r>
              <a:rPr lang="en-IN" dirty="0" err="1"/>
              <a:t>cyproterone</a:t>
            </a:r>
            <a:r>
              <a:rPr lang="en-IN" dirty="0"/>
              <a:t> acetate 50 </a:t>
            </a:r>
            <a:r>
              <a:rPr lang="en-IN" dirty="0" smtClean="0"/>
              <a:t>mg to </a:t>
            </a:r>
            <a:r>
              <a:rPr lang="en-IN" dirty="0" err="1"/>
              <a:t>ethinyloestradiol</a:t>
            </a:r>
            <a:r>
              <a:rPr lang="en-IN" dirty="0"/>
              <a:t> 50 mg/</a:t>
            </a:r>
            <a:r>
              <a:rPr lang="en-IN" dirty="0" err="1"/>
              <a:t>norgestrel</a:t>
            </a:r>
            <a:r>
              <a:rPr lang="en-IN" dirty="0"/>
              <a:t> 500 mg in </a:t>
            </a:r>
            <a:r>
              <a:rPr lang="en-IN" dirty="0" smtClean="0"/>
              <a:t>24 patients</a:t>
            </a:r>
            <a:r>
              <a:rPr lang="en-IN" dirty="0"/>
              <a:t>, both regimens produced improvement </a:t>
            </a:r>
            <a:r>
              <a:rPr lang="en-IN" dirty="0" smtClean="0"/>
              <a:t>in disease activity with a disease free interval of 18 months.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US" dirty="0" smtClean="0"/>
              <a:t>Also </a:t>
            </a:r>
            <a:r>
              <a:rPr lang="en-US" dirty="0" err="1" smtClean="0"/>
              <a:t>cyproterone</a:t>
            </a:r>
            <a:r>
              <a:rPr lang="en-US" dirty="0" smtClean="0"/>
              <a:t> acetate 100mg daily is effective.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Finasteride</a:t>
            </a:r>
            <a:r>
              <a:rPr lang="en-US" dirty="0" smtClean="0"/>
              <a:t> 5mg daily has also been shown to cause complete healing of lesions.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70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It is a disease of apocrine glands with prevalence </a:t>
            </a:r>
            <a:r>
              <a:rPr lang="en-IN" dirty="0"/>
              <a:t>rates of up to 4</a:t>
            </a:r>
            <a:r>
              <a:rPr lang="en-IN" dirty="0" smtClean="0"/>
              <a:t>%.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err="1" smtClean="0"/>
              <a:t>Hidradenitis</a:t>
            </a:r>
            <a:r>
              <a:rPr lang="en-IN" dirty="0" smtClean="0"/>
              <a:t> </a:t>
            </a:r>
            <a:r>
              <a:rPr lang="en-IN" dirty="0"/>
              <a:t>begins after puberty, when the </a:t>
            </a:r>
            <a:r>
              <a:rPr lang="en-IN" dirty="0" smtClean="0"/>
              <a:t>apocrine glands </a:t>
            </a:r>
            <a:r>
              <a:rPr lang="en-IN" dirty="0"/>
              <a:t>are fully developed</a:t>
            </a:r>
            <a:r>
              <a:rPr lang="en-IN" dirty="0" smtClean="0"/>
              <a:t>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r>
              <a:rPr lang="en-US" dirty="0" smtClean="0"/>
              <a:t>More common in females with a ratio of 2:1 to 5:1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8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Immunosuppresives</a:t>
            </a:r>
            <a:r>
              <a:rPr lang="en-US" dirty="0" smtClean="0"/>
              <a:t>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Are useful when HS is associated with other diseases </a:t>
            </a:r>
          </a:p>
          <a:p>
            <a:r>
              <a:rPr lang="en-IN" dirty="0"/>
              <a:t>intractable </a:t>
            </a:r>
            <a:r>
              <a:rPr lang="en-IN" dirty="0" err="1"/>
              <a:t>pyoderma</a:t>
            </a:r>
            <a:r>
              <a:rPr lang="en-IN" dirty="0"/>
              <a:t> </a:t>
            </a:r>
            <a:r>
              <a:rPr lang="en-IN" dirty="0" err="1" smtClean="0"/>
              <a:t>gangrenosum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dirty="0"/>
              <a:t>HS </a:t>
            </a:r>
            <a:r>
              <a:rPr lang="en-IN" dirty="0" smtClean="0"/>
              <a:t>has been treated </a:t>
            </a:r>
            <a:r>
              <a:rPr lang="en-IN" dirty="0"/>
              <a:t>with </a:t>
            </a:r>
            <a:r>
              <a:rPr lang="en-IN" dirty="0" smtClean="0"/>
              <a:t>cyclosporine 4.5 </a:t>
            </a:r>
            <a:r>
              <a:rPr lang="en-IN" dirty="0"/>
              <a:t>mg/kg/day</a:t>
            </a:r>
            <a:r>
              <a:rPr lang="en-IN" dirty="0" smtClean="0"/>
              <a:t>.</a:t>
            </a:r>
          </a:p>
          <a:p>
            <a:r>
              <a:rPr lang="en-IN" dirty="0"/>
              <a:t>Another case report describes </a:t>
            </a:r>
            <a:r>
              <a:rPr lang="en-IN" dirty="0" smtClean="0"/>
              <a:t>a patient </a:t>
            </a:r>
            <a:r>
              <a:rPr lang="en-IN" dirty="0"/>
              <a:t>with CD and HS treated with </a:t>
            </a:r>
            <a:r>
              <a:rPr lang="en-IN" dirty="0" smtClean="0"/>
              <a:t>azathioprine, methylprednisolone</a:t>
            </a:r>
            <a:r>
              <a:rPr lang="en-IN" dirty="0"/>
              <a:t>, and </a:t>
            </a:r>
            <a:r>
              <a:rPr lang="en-IN" dirty="0" err="1" smtClean="0"/>
              <a:t>isotretionoin</a:t>
            </a:r>
            <a:endParaRPr lang="en-IN" dirty="0" smtClean="0"/>
          </a:p>
          <a:p>
            <a:r>
              <a:rPr lang="en-IN" dirty="0"/>
              <a:t>The TNF-</a:t>
            </a:r>
            <a:r>
              <a:rPr lang="en-IN" dirty="0" err="1"/>
              <a:t>alfa</a:t>
            </a:r>
            <a:r>
              <a:rPr lang="en-IN" dirty="0"/>
              <a:t> (</a:t>
            </a:r>
            <a:r>
              <a:rPr lang="en-IN" dirty="0" err="1"/>
              <a:t>TNFa</a:t>
            </a:r>
            <a:r>
              <a:rPr lang="en-IN" dirty="0"/>
              <a:t>) inhibitors infliximab </a:t>
            </a:r>
            <a:r>
              <a:rPr lang="en-IN" dirty="0" smtClean="0"/>
              <a:t>and </a:t>
            </a:r>
            <a:r>
              <a:rPr lang="en-IN" dirty="0" err="1" smtClean="0"/>
              <a:t>etanercept</a:t>
            </a:r>
            <a:r>
              <a:rPr lang="en-IN" dirty="0" smtClean="0"/>
              <a:t> are the emerging options in </a:t>
            </a:r>
            <a:r>
              <a:rPr lang="en-IN" dirty="0"/>
              <a:t>HS</a:t>
            </a:r>
          </a:p>
        </p:txBody>
      </p:sp>
    </p:spTree>
    <p:extLst>
      <p:ext uri="{BB962C8B-B14F-4D97-AF65-F5344CB8AC3E}">
        <p14:creationId xmlns:p14="http://schemas.microsoft.com/office/powerpoint/2010/main" val="11447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24935" cy="56166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400" dirty="0" smtClean="0">
                <a:solidFill>
                  <a:srgbClr val="FF0000"/>
                </a:solidFill>
              </a:rPr>
              <a:t> </a:t>
            </a:r>
            <a:r>
              <a:rPr lang="en-IN" sz="2400" dirty="0" err="1" smtClean="0">
                <a:solidFill>
                  <a:srgbClr val="FFFF00"/>
                </a:solidFill>
              </a:rPr>
              <a:t>Botulinum</a:t>
            </a:r>
            <a:r>
              <a:rPr lang="en-IN" sz="2400" dirty="0" smtClean="0">
                <a:solidFill>
                  <a:srgbClr val="FFFF00"/>
                </a:solidFill>
              </a:rPr>
              <a:t> toxin </a:t>
            </a:r>
            <a:r>
              <a:rPr lang="en-IN" sz="2400" dirty="0"/>
              <a:t>may decrease apocrine gland secretion,</a:t>
            </a:r>
          </a:p>
          <a:p>
            <a:pPr marL="0" indent="0">
              <a:buNone/>
            </a:pPr>
            <a:r>
              <a:rPr lang="en-IN" sz="2400" dirty="0"/>
              <a:t>thereby limiting tendency towards </a:t>
            </a:r>
            <a:r>
              <a:rPr lang="en-IN" sz="2400" dirty="0" smtClean="0"/>
              <a:t>follicular rupture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A</a:t>
            </a:r>
            <a:r>
              <a:rPr lang="en-US" sz="2400" dirty="0" smtClean="0"/>
              <a:t> series of intradermal injections have been shown to cause resolution for 10 months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Radiotherapy:</a:t>
            </a:r>
          </a:p>
          <a:p>
            <a:r>
              <a:rPr lang="en-IN" sz="2400" dirty="0"/>
              <a:t>Radiotherapy has been suggested </a:t>
            </a:r>
            <a:r>
              <a:rPr lang="en-IN" sz="2400" dirty="0" smtClean="0"/>
              <a:t>as efficacious </a:t>
            </a:r>
            <a:r>
              <a:rPr lang="en-IN" sz="2400" dirty="0"/>
              <a:t>for early lesions of HS but not </a:t>
            </a:r>
            <a:r>
              <a:rPr lang="en-IN" sz="2400" dirty="0" smtClean="0"/>
              <a:t>for sinuses</a:t>
            </a:r>
          </a:p>
          <a:p>
            <a:r>
              <a:rPr lang="en-IN" sz="2400" dirty="0"/>
              <a:t>Hair follicle destruction </a:t>
            </a:r>
            <a:r>
              <a:rPr lang="en-IN" sz="2400" dirty="0" smtClean="0"/>
              <a:t>is the </a:t>
            </a:r>
            <a:r>
              <a:rPr lang="en-IN" sz="2400" dirty="0"/>
              <a:t>suggested mechanism of </a:t>
            </a:r>
            <a:r>
              <a:rPr lang="en-IN" sz="2400" dirty="0" smtClean="0"/>
              <a:t>action.</a:t>
            </a:r>
          </a:p>
          <a:p>
            <a:pPr marL="0" indent="0">
              <a:buNone/>
            </a:pPr>
            <a:endParaRPr lang="en-IN" sz="2400" dirty="0" smtClean="0"/>
          </a:p>
          <a:p>
            <a:r>
              <a:rPr lang="en-IN" sz="2400" dirty="0">
                <a:solidFill>
                  <a:srgbClr val="FFFF00"/>
                </a:solidFill>
              </a:rPr>
              <a:t>Cryosurgery</a:t>
            </a:r>
            <a:r>
              <a:rPr lang="en-IN" sz="2400" dirty="0"/>
              <a:t> has been studied as a potential </a:t>
            </a:r>
            <a:r>
              <a:rPr lang="en-IN" sz="2400" dirty="0" smtClean="0"/>
              <a:t>HS treatment.</a:t>
            </a:r>
          </a:p>
          <a:p>
            <a:r>
              <a:rPr lang="en-US" sz="2400" dirty="0" smtClean="0"/>
              <a:t>However patients are at increased risk of infection &amp; ulceration</a:t>
            </a: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41133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Carbon dioxide laser</a:t>
            </a:r>
            <a:r>
              <a:rPr lang="en-US" dirty="0" smtClean="0"/>
              <a:t> therapy has been used successfully in HS.</a:t>
            </a:r>
          </a:p>
          <a:p>
            <a:r>
              <a:rPr lang="en-US" dirty="0" smtClean="0"/>
              <a:t>However increased rate of recurrence at adjacent &amp; distant metastatic sites has been reported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Photodynamic therapy</a:t>
            </a:r>
            <a:r>
              <a:rPr lang="en-US" dirty="0" smtClean="0"/>
              <a:t> also helps in resolution but relapse has been reported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88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Surgery..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Surgery </a:t>
            </a:r>
            <a:r>
              <a:rPr lang="en-IN" dirty="0" smtClean="0"/>
              <a:t>is regarded </a:t>
            </a:r>
            <a:r>
              <a:rPr lang="en-IN" dirty="0"/>
              <a:t>as one of the </a:t>
            </a:r>
            <a:r>
              <a:rPr lang="en-IN" dirty="0" smtClean="0"/>
              <a:t>most effective </a:t>
            </a:r>
            <a:r>
              <a:rPr lang="en-IN" dirty="0"/>
              <a:t>treatments for intractable HS</a:t>
            </a:r>
            <a:endParaRPr lang="en-IN" dirty="0" smtClean="0"/>
          </a:p>
          <a:p>
            <a:r>
              <a:rPr lang="en-IN" dirty="0" smtClean="0"/>
              <a:t> Relatively minor </a:t>
            </a:r>
            <a:r>
              <a:rPr lang="en-IN" dirty="0"/>
              <a:t>techniques include exteriorization, curettage and </a:t>
            </a:r>
            <a:r>
              <a:rPr lang="en-IN" dirty="0" smtClean="0"/>
              <a:t>electrocoagulation of </a:t>
            </a:r>
            <a:r>
              <a:rPr lang="en-IN" dirty="0"/>
              <a:t>sinus tracts </a:t>
            </a:r>
            <a:r>
              <a:rPr lang="en-IN" dirty="0" smtClean="0"/>
              <a:t>, </a:t>
            </a:r>
            <a:r>
              <a:rPr lang="en-IN" dirty="0"/>
              <a:t>and simple excision of </a:t>
            </a:r>
            <a:r>
              <a:rPr lang="en-IN" dirty="0" smtClean="0"/>
              <a:t>troublesome areas </a:t>
            </a:r>
            <a:r>
              <a:rPr lang="en-IN" dirty="0"/>
              <a:t>with direct closure or grafting</a:t>
            </a:r>
            <a:r>
              <a:rPr lang="en-IN" dirty="0" smtClean="0"/>
              <a:t>.</a:t>
            </a:r>
          </a:p>
          <a:p>
            <a:r>
              <a:rPr lang="en-US" dirty="0"/>
              <a:t>R</a:t>
            </a:r>
            <a:r>
              <a:rPr lang="en-US" dirty="0" smtClean="0"/>
              <a:t>adical treatment involves </a:t>
            </a:r>
            <a:r>
              <a:rPr lang="en-IN" dirty="0"/>
              <a:t>deep </a:t>
            </a:r>
            <a:r>
              <a:rPr lang="en-IN" dirty="0" smtClean="0"/>
              <a:t>and wide </a:t>
            </a:r>
            <a:r>
              <a:rPr lang="en-IN" dirty="0"/>
              <a:t>excision of the whole of the disease-bearing skin along </a:t>
            </a:r>
            <a:r>
              <a:rPr lang="en-IN" dirty="0" smtClean="0"/>
              <a:t>with a </a:t>
            </a:r>
            <a:r>
              <a:rPr lang="en-IN" dirty="0"/>
              <a:t>margin of at least 1.5 </a:t>
            </a:r>
            <a:r>
              <a:rPr lang="en-IN" dirty="0" smtClean="0"/>
              <a:t>cm followed by grafting or healing by secondary intention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41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07361"/>
            <a:ext cx="7739019" cy="4051437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R</a:t>
            </a:r>
            <a:r>
              <a:rPr lang="en-IN" dirty="0" smtClean="0"/>
              <a:t>ecurrence rate is 3</a:t>
            </a:r>
            <a:r>
              <a:rPr lang="en-IN" dirty="0"/>
              <a:t>% in the </a:t>
            </a:r>
            <a:r>
              <a:rPr lang="en-IN" dirty="0" err="1" smtClean="0"/>
              <a:t>perineal</a:t>
            </a:r>
            <a:r>
              <a:rPr lang="en-IN" dirty="0" smtClean="0"/>
              <a:t> &amp; axillary area.</a:t>
            </a:r>
          </a:p>
          <a:p>
            <a:r>
              <a:rPr lang="en-IN" dirty="0" smtClean="0"/>
              <a:t>The</a:t>
            </a:r>
            <a:r>
              <a:rPr lang="en-IN" dirty="0"/>
              <a:t> </a:t>
            </a:r>
            <a:r>
              <a:rPr lang="en-IN" dirty="0" err="1" smtClean="0"/>
              <a:t>inframammary</a:t>
            </a:r>
            <a:r>
              <a:rPr lang="en-IN" dirty="0" smtClean="0"/>
              <a:t> </a:t>
            </a:r>
            <a:r>
              <a:rPr lang="en-IN" dirty="0"/>
              <a:t>and </a:t>
            </a:r>
            <a:r>
              <a:rPr lang="en-IN" dirty="0" err="1"/>
              <a:t>inguinoperineal</a:t>
            </a:r>
            <a:r>
              <a:rPr lang="en-IN" dirty="0"/>
              <a:t> areas, </a:t>
            </a:r>
            <a:r>
              <a:rPr lang="en-IN" dirty="0" smtClean="0"/>
              <a:t>however, suffered </a:t>
            </a:r>
            <a:r>
              <a:rPr lang="en-IN" dirty="0"/>
              <a:t>from recurrence rates of 37% and 50</a:t>
            </a:r>
            <a:r>
              <a:rPr lang="en-IN" dirty="0" smtClean="0"/>
              <a:t>%, respectively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/>
              <a:t>Operative </a:t>
            </a:r>
            <a:r>
              <a:rPr lang="en-IN" dirty="0" smtClean="0"/>
              <a:t>complications include skin graft failure </a:t>
            </a:r>
            <a:r>
              <a:rPr lang="en-IN" dirty="0"/>
              <a:t>(45% of applied grafts), ischemic necrosis of </a:t>
            </a:r>
            <a:r>
              <a:rPr lang="en-IN" dirty="0" smtClean="0"/>
              <a:t>a </a:t>
            </a:r>
            <a:r>
              <a:rPr lang="en-IN" dirty="0" err="1" smtClean="0"/>
              <a:t>myocutaneous</a:t>
            </a:r>
            <a:r>
              <a:rPr lang="en-IN" dirty="0" smtClean="0"/>
              <a:t> </a:t>
            </a:r>
            <a:r>
              <a:rPr lang="en-IN" dirty="0"/>
              <a:t>flap, limb vein thrombosis, </a:t>
            </a:r>
            <a:r>
              <a:rPr lang="en-IN" dirty="0" err="1" smtClean="0"/>
              <a:t>anemia</a:t>
            </a:r>
            <a:r>
              <a:rPr lang="en-IN" dirty="0" smtClean="0"/>
              <a:t>, transient </a:t>
            </a:r>
            <a:r>
              <a:rPr lang="en-IN" dirty="0" err="1"/>
              <a:t>edema</a:t>
            </a:r>
            <a:r>
              <a:rPr lang="en-IN" dirty="0"/>
              <a:t>, and hypertrophic scarring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83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48681"/>
            <a:ext cx="33843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3123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2967335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Patient with Hurley stage </a:t>
            </a:r>
            <a:r>
              <a:rPr lang="en-IN" dirty="0" smtClean="0"/>
              <a:t>III </a:t>
            </a:r>
            <a:r>
              <a:rPr lang="en-IN" dirty="0" err="1" smtClean="0"/>
              <a:t>hidradenitis</a:t>
            </a:r>
            <a:r>
              <a:rPr lang="en-IN" dirty="0" smtClean="0"/>
              <a:t> </a:t>
            </a:r>
            <a:r>
              <a:rPr lang="en-IN" dirty="0" err="1"/>
              <a:t>suppurativa</a:t>
            </a:r>
            <a:endParaRPr lang="en-IN" dirty="0"/>
          </a:p>
          <a:p>
            <a:r>
              <a:rPr lang="en-IN" dirty="0"/>
              <a:t>before wide excision.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5928" y="3076485"/>
            <a:ext cx="3767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Same patient </a:t>
            </a:r>
            <a:r>
              <a:rPr lang="en-IN" dirty="0" smtClean="0"/>
              <a:t>immediately following wide </a:t>
            </a:r>
            <a:r>
              <a:rPr lang="en-IN" dirty="0"/>
              <a:t>excision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89" y="4077072"/>
            <a:ext cx="389398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04978" y="4690894"/>
            <a:ext cx="3748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Same patient as </a:t>
            </a:r>
            <a:r>
              <a:rPr lang="en-IN" dirty="0" smtClean="0"/>
              <a:t>seen </a:t>
            </a:r>
            <a:r>
              <a:rPr lang="en-IN" dirty="0"/>
              <a:t>7 months </a:t>
            </a:r>
            <a:r>
              <a:rPr lang="en-IN" dirty="0" smtClean="0"/>
              <a:t>after wide </a:t>
            </a:r>
            <a:r>
              <a:rPr lang="en-IN" dirty="0"/>
              <a:t>excision and split-thickness grafting.</a:t>
            </a:r>
          </a:p>
        </p:txBody>
      </p:sp>
    </p:spTree>
    <p:extLst>
      <p:ext uri="{BB962C8B-B14F-4D97-AF65-F5344CB8AC3E}">
        <p14:creationId xmlns:p14="http://schemas.microsoft.com/office/powerpoint/2010/main" val="13811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7768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1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4000" i="1" dirty="0" smtClean="0">
                <a:solidFill>
                  <a:srgbClr val="FFFF00"/>
                </a:solidFill>
              </a:rPr>
              <a:t>THANK YOU…</a:t>
            </a:r>
            <a:endParaRPr lang="en-IN" sz="4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Etiopathogenesis</a:t>
            </a:r>
            <a:r>
              <a:rPr lang="en-US" dirty="0" smtClean="0">
                <a:solidFill>
                  <a:srgbClr val="FFFF00"/>
                </a:solidFill>
              </a:rPr>
              <a:t>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53340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err="1"/>
              <a:t>Comedonal</a:t>
            </a:r>
            <a:r>
              <a:rPr lang="en-IN" sz="2000" dirty="0"/>
              <a:t> occlusion of the ‘</a:t>
            </a:r>
            <a:r>
              <a:rPr lang="en-IN" sz="2000" dirty="0" smtClean="0"/>
              <a:t>apocrine gland </a:t>
            </a:r>
            <a:r>
              <a:rPr lang="en-IN" sz="2000" dirty="0"/>
              <a:t>follicle’ unit </a:t>
            </a:r>
            <a:r>
              <a:rPr lang="en-IN" sz="2000" dirty="0" smtClean="0"/>
              <a:t>obstructs </a:t>
            </a:r>
            <a:r>
              <a:rPr lang="en-IN" sz="2000" dirty="0"/>
              <a:t>the </a:t>
            </a:r>
            <a:r>
              <a:rPr lang="en-IN" sz="2000" dirty="0" smtClean="0"/>
              <a:t>outflow </a:t>
            </a:r>
            <a:r>
              <a:rPr lang="en-IN" sz="2000" dirty="0"/>
              <a:t>of </a:t>
            </a:r>
            <a:r>
              <a:rPr lang="en-IN" sz="2000" dirty="0" smtClean="0"/>
              <a:t>the apocrine </a:t>
            </a:r>
            <a:r>
              <a:rPr lang="en-IN" sz="2000" dirty="0"/>
              <a:t>gland in addition to that of the sebaceous gland, and </a:t>
            </a:r>
            <a:r>
              <a:rPr lang="en-IN" sz="2000" dirty="0" smtClean="0"/>
              <a:t>is believed </a:t>
            </a:r>
            <a:r>
              <a:rPr lang="en-IN" sz="2000" dirty="0"/>
              <a:t>to be the initiating event in </a:t>
            </a:r>
            <a:r>
              <a:rPr lang="en-IN" sz="2000" dirty="0" err="1"/>
              <a:t>hidradenitis</a:t>
            </a:r>
            <a:endParaRPr lang="en-IN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2057400"/>
            <a:ext cx="31683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 descr="C:\Users\H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4726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48471" cy="561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6016" y="381000"/>
            <a:ext cx="4283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/>
              <a:t>Typical histologic changes seen in a patient </a:t>
            </a:r>
            <a:r>
              <a:rPr lang="en-IN" sz="2800" dirty="0" smtClean="0"/>
              <a:t>with </a:t>
            </a:r>
            <a:r>
              <a:rPr lang="en-IN" sz="2800" dirty="0" err="1" smtClean="0"/>
              <a:t>hidradenitis</a:t>
            </a:r>
            <a:r>
              <a:rPr lang="en-IN" sz="2800" dirty="0" smtClean="0"/>
              <a:t> </a:t>
            </a:r>
            <a:r>
              <a:rPr lang="en-IN" sz="2800" dirty="0" err="1"/>
              <a:t>suppurativa</a:t>
            </a:r>
            <a:r>
              <a:rPr lang="en-IN" sz="2800" dirty="0"/>
              <a:t>. Note follicular plugging </a:t>
            </a:r>
            <a:r>
              <a:rPr lang="en-IN" sz="2800" dirty="0" smtClean="0"/>
              <a:t>consistent with </a:t>
            </a:r>
            <a:r>
              <a:rPr lang="en-IN" sz="2800" dirty="0" err="1"/>
              <a:t>comedo</a:t>
            </a:r>
            <a:r>
              <a:rPr lang="en-IN" sz="2800" dirty="0"/>
              <a:t> formation and underlying deep </a:t>
            </a:r>
            <a:r>
              <a:rPr lang="en-IN" sz="2800" dirty="0" smtClean="0"/>
              <a:t>fibrosis with </a:t>
            </a:r>
            <a:r>
              <a:rPr lang="en-IN" sz="2800" dirty="0"/>
              <a:t>mixed </a:t>
            </a:r>
            <a:r>
              <a:rPr lang="en-IN" sz="2800" dirty="0" err="1"/>
              <a:t>suppurative</a:t>
            </a:r>
            <a:r>
              <a:rPr lang="en-IN" sz="2800" dirty="0"/>
              <a:t> and granulomatous inflammatory</a:t>
            </a:r>
          </a:p>
          <a:p>
            <a:r>
              <a:rPr lang="en-IN" sz="2800" dirty="0"/>
              <a:t>infiltrates with plasma cells.</a:t>
            </a:r>
          </a:p>
        </p:txBody>
      </p:sp>
    </p:spTree>
    <p:extLst>
      <p:ext uri="{BB962C8B-B14F-4D97-AF65-F5344CB8AC3E}">
        <p14:creationId xmlns:p14="http://schemas.microsoft.com/office/powerpoint/2010/main" val="22101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Genetic factors..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AD inheritance has been suggested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It has been found </a:t>
            </a:r>
            <a:r>
              <a:rPr lang="en-IN" dirty="0"/>
              <a:t>that 34% of first-degree relatives of</a:t>
            </a:r>
          </a:p>
          <a:p>
            <a:pPr marL="0" indent="0">
              <a:buNone/>
            </a:pPr>
            <a:r>
              <a:rPr lang="en-IN" dirty="0" smtClean="0"/>
              <a:t>   </a:t>
            </a:r>
            <a:r>
              <a:rPr lang="en-IN" dirty="0" err="1" smtClean="0"/>
              <a:t>probands</a:t>
            </a:r>
            <a:r>
              <a:rPr lang="en-IN" dirty="0" smtClean="0"/>
              <a:t> </a:t>
            </a:r>
            <a:r>
              <a:rPr lang="en-IN" dirty="0"/>
              <a:t>also had HS.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Transmission rate is less than 50% which might </a:t>
            </a:r>
            <a:r>
              <a:rPr lang="en-IN" dirty="0"/>
              <a:t>be because of their rigid </a:t>
            </a:r>
            <a:r>
              <a:rPr lang="en-IN" dirty="0" smtClean="0"/>
              <a:t>disease definition</a:t>
            </a:r>
            <a:r>
              <a:rPr lang="en-IN" dirty="0"/>
              <a:t>, incomplete penetrance, and </a:t>
            </a:r>
            <a:r>
              <a:rPr lang="en-IN" dirty="0" smtClean="0"/>
              <a:t>hormonal influences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22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Bacterial factors…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HS is primarily a disease of the follicular </a:t>
            </a:r>
            <a:r>
              <a:rPr lang="en-IN" dirty="0" smtClean="0"/>
              <a:t>epithelium that </a:t>
            </a:r>
            <a:r>
              <a:rPr lang="en-IN" dirty="0"/>
              <a:t>is secondarily colonized and infected </a:t>
            </a:r>
            <a:r>
              <a:rPr lang="en-IN" dirty="0" smtClean="0"/>
              <a:t>by bacteria.</a:t>
            </a:r>
          </a:p>
          <a:p>
            <a:r>
              <a:rPr lang="en-IN" dirty="0" smtClean="0"/>
              <a:t>Many bacterial species </a:t>
            </a:r>
            <a:r>
              <a:rPr lang="en-IN" dirty="0"/>
              <a:t>a</a:t>
            </a:r>
            <a:r>
              <a:rPr lang="en-IN" dirty="0" smtClean="0"/>
              <a:t>re recovered and no single species </a:t>
            </a:r>
            <a:r>
              <a:rPr lang="en-IN" dirty="0"/>
              <a:t>i</a:t>
            </a:r>
            <a:r>
              <a:rPr lang="en-IN" dirty="0" smtClean="0"/>
              <a:t>s dominant </a:t>
            </a:r>
          </a:p>
          <a:p>
            <a:r>
              <a:rPr lang="en-IN" dirty="0"/>
              <a:t>B</a:t>
            </a:r>
            <a:r>
              <a:rPr lang="en-IN" dirty="0" smtClean="0"/>
              <a:t>acteria implicated in cultures- </a:t>
            </a:r>
          </a:p>
          <a:p>
            <a:r>
              <a:rPr lang="fr-FR" dirty="0" smtClean="0"/>
              <a:t>Streptococcus </a:t>
            </a:r>
            <a:r>
              <a:rPr lang="fr-FR" dirty="0" err="1" smtClean="0"/>
              <a:t>viridans</a:t>
            </a:r>
            <a:r>
              <a:rPr lang="fr-FR" dirty="0" smtClean="0"/>
              <a:t>,</a:t>
            </a:r>
          </a:p>
          <a:p>
            <a:r>
              <a:rPr lang="fr-FR" dirty="0" smtClean="0"/>
              <a:t>Staphylococcus aureus, </a:t>
            </a:r>
          </a:p>
          <a:p>
            <a:r>
              <a:rPr lang="en-IN" dirty="0" smtClean="0"/>
              <a:t>S </a:t>
            </a:r>
            <a:r>
              <a:rPr lang="en-IN" dirty="0" err="1" smtClean="0"/>
              <a:t>milleri</a:t>
            </a:r>
            <a:r>
              <a:rPr lang="en-IN" dirty="0" smtClean="0"/>
              <a:t>,</a:t>
            </a:r>
          </a:p>
          <a:p>
            <a:r>
              <a:rPr lang="en-IN" dirty="0" smtClean="0"/>
              <a:t> anaerobes (</a:t>
            </a:r>
            <a:r>
              <a:rPr lang="en-IN" dirty="0" err="1" smtClean="0"/>
              <a:t>Peptostreptococcus</a:t>
            </a:r>
            <a:r>
              <a:rPr lang="en-IN" dirty="0" smtClean="0"/>
              <a:t> species)</a:t>
            </a:r>
          </a:p>
          <a:p>
            <a:r>
              <a:rPr lang="en-IN" dirty="0" smtClean="0"/>
              <a:t>Gram-negative bacteria, such as Escherichia coli, </a:t>
            </a:r>
            <a:r>
              <a:rPr lang="en-IN" dirty="0" err="1" smtClean="0"/>
              <a:t>Klebsiella</a:t>
            </a:r>
            <a:r>
              <a:rPr lang="en-IN" dirty="0" smtClean="0"/>
              <a:t>, and Proteus, may be more common in </a:t>
            </a:r>
            <a:r>
              <a:rPr lang="en-IN" dirty="0" err="1" smtClean="0"/>
              <a:t>perineal</a:t>
            </a:r>
            <a:r>
              <a:rPr lang="en-IN" dirty="0" smtClean="0"/>
              <a:t> HS.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63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Endocrinological</a:t>
            </a:r>
            <a:r>
              <a:rPr lang="en-US" dirty="0" smtClean="0">
                <a:solidFill>
                  <a:srgbClr val="FFFF00"/>
                </a:solidFill>
              </a:rPr>
              <a:t> factors..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effect of androgens on HS is unclear</a:t>
            </a:r>
          </a:p>
          <a:p>
            <a:r>
              <a:rPr lang="en-US" dirty="0" smtClean="0"/>
              <a:t>The tendency of HS to develop at puberty suggests an androgen influence</a:t>
            </a:r>
          </a:p>
          <a:p>
            <a:r>
              <a:rPr lang="en-US" dirty="0" smtClean="0"/>
              <a:t>Disease flares have been reported postpartum, in association with OCPs &amp; in the premenstrual period in around 50% of the patients.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62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11">
      <a:majorFont>
        <a:latin typeface="Albertus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RFA</Template>
  <TotalTime>1385</TotalTime>
  <Words>1425</Words>
  <Application>Microsoft Office PowerPoint</Application>
  <PresentationFormat>On-screen Show (4:3)</PresentationFormat>
  <Paragraphs>168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Albertus</vt:lpstr>
      <vt:lpstr>Arial</vt:lpstr>
      <vt:lpstr>Courier New</vt:lpstr>
      <vt:lpstr>Verdana</vt:lpstr>
      <vt:lpstr>Wingdings</vt:lpstr>
      <vt:lpstr>Wingdings 2</vt:lpstr>
      <vt:lpstr>Verve</vt:lpstr>
      <vt:lpstr>     Hidradenitis suppurativa  </vt:lpstr>
      <vt:lpstr>PowerPoint Presentation</vt:lpstr>
      <vt:lpstr>PowerPoint Presentation</vt:lpstr>
      <vt:lpstr>Etiopathogenesis..</vt:lpstr>
      <vt:lpstr>PowerPoint Presentation</vt:lpstr>
      <vt:lpstr>PowerPoint Presentation</vt:lpstr>
      <vt:lpstr>Genetic factors..</vt:lpstr>
      <vt:lpstr>Bacterial factors…</vt:lpstr>
      <vt:lpstr>Endocrinological factors..</vt:lpstr>
      <vt:lpstr>Environmental factors..</vt:lpstr>
      <vt:lpstr>Follicular occlusion triad..</vt:lpstr>
      <vt:lpstr>Follicular occlusion tetrad..</vt:lpstr>
      <vt:lpstr>Clinical features..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Hurley staging system…</vt:lpstr>
      <vt:lpstr>PowerPoint Presentation</vt:lpstr>
      <vt:lpstr>PowerPoint Presentation</vt:lpstr>
      <vt:lpstr>Complications.. </vt:lpstr>
      <vt:lpstr>HS &amp; malignancy…</vt:lpstr>
      <vt:lpstr>Differential diagnosis…</vt:lpstr>
      <vt:lpstr>Treatment..</vt:lpstr>
      <vt:lpstr>PowerPoint Presentation</vt:lpstr>
      <vt:lpstr>Antibiotics..</vt:lpstr>
      <vt:lpstr>Retinoids..</vt:lpstr>
      <vt:lpstr>Hormones..</vt:lpstr>
      <vt:lpstr>Immunosuppresives..</vt:lpstr>
      <vt:lpstr>PowerPoint Presentation</vt:lpstr>
      <vt:lpstr>PowerPoint Presentation</vt:lpstr>
      <vt:lpstr>Surgery..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Hidradenitis suppurativa</dc:title>
  <dc:creator>HP</dc:creator>
  <cp:lastModifiedBy>vinaykumar biyani</cp:lastModifiedBy>
  <cp:revision>42</cp:revision>
  <dcterms:created xsi:type="dcterms:W3CDTF">2012-04-30T18:45:07Z</dcterms:created>
  <dcterms:modified xsi:type="dcterms:W3CDTF">2020-08-17T05:51:22Z</dcterms:modified>
</cp:coreProperties>
</file>