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6F009-2306-4137-A778-6EAEBF571B80}" type="datetimeFigureOut">
              <a:rPr lang="en-IN" smtClean="0"/>
              <a:t>17-08-2020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341691-18B3-4A73-86B6-C9405714B1B7}" type="slidenum">
              <a:rPr lang="en-IN" smtClean="0"/>
              <a:t>‹#›</a:t>
            </a:fld>
            <a:endParaRPr lang="en-IN"/>
          </a:p>
        </p:txBody>
      </p:sp>
    </p:spTree>
    <p:extLst>
      <p:ext uri="{BB962C8B-B14F-4D97-AF65-F5344CB8AC3E}">
        <p14:creationId xmlns:p14="http://schemas.microsoft.com/office/powerpoint/2010/main" val="642098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BDC946A-00BA-4A4A-8D21-E5F9F69D2A4A}"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extLst>
      <p:ext uri="{BB962C8B-B14F-4D97-AF65-F5344CB8AC3E}">
        <p14:creationId xmlns:p14="http://schemas.microsoft.com/office/powerpoint/2010/main" val="1834493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C4650587-01BB-4ED0-8563-507069D708D8}"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extLst>
      <p:ext uri="{BB962C8B-B14F-4D97-AF65-F5344CB8AC3E}">
        <p14:creationId xmlns:p14="http://schemas.microsoft.com/office/powerpoint/2010/main" val="3534014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614B826-08EC-4E9F-AA61-45A4BE80497F}"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954819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034155B-616A-4BF7-BCF9-593966BE2BC5}"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extLst>
      <p:ext uri="{BB962C8B-B14F-4D97-AF65-F5344CB8AC3E}">
        <p14:creationId xmlns:p14="http://schemas.microsoft.com/office/powerpoint/2010/main" val="15849703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8C76114-64DD-4E98-8BBD-AE41A25AE945}"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Tree>
    <p:extLst>
      <p:ext uri="{BB962C8B-B14F-4D97-AF65-F5344CB8AC3E}">
        <p14:creationId xmlns:p14="http://schemas.microsoft.com/office/powerpoint/2010/main" val="7005891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F2F9DD0E-6AFA-4A5D-9EBE-051E422E0FB4}" type="slidenum">
              <a:rPr lang="en-US" altLang="en-US">
                <a:latin typeface="Calibri" panose="020F0502020204030204" pitchFamily="34" charset="0"/>
              </a:rPr>
              <a:pPr eaLnBrk="1" hangingPunct="1"/>
              <a:t>18</a:t>
            </a:fld>
            <a:endParaRPr lang="en-US" altLang="en-US">
              <a:latin typeface="Calibri" panose="020F0502020204030204" pitchFamily="34" charset="0"/>
            </a:endParaRPr>
          </a:p>
        </p:txBody>
      </p:sp>
    </p:spTree>
    <p:extLst>
      <p:ext uri="{BB962C8B-B14F-4D97-AF65-F5344CB8AC3E}">
        <p14:creationId xmlns:p14="http://schemas.microsoft.com/office/powerpoint/2010/main" val="11061333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EF64DB9-F3A1-4909-956C-226E6BB31C9D}" type="slidenum">
              <a:rPr lang="en-US" altLang="en-US">
                <a:latin typeface="Calibri" panose="020F0502020204030204" pitchFamily="34" charset="0"/>
              </a:rPr>
              <a:pPr eaLnBrk="1" hangingPunct="1"/>
              <a:t>19</a:t>
            </a:fld>
            <a:endParaRPr lang="en-US" altLang="en-US">
              <a:latin typeface="Calibri" panose="020F0502020204030204" pitchFamily="34" charset="0"/>
            </a:endParaRPr>
          </a:p>
        </p:txBody>
      </p:sp>
    </p:spTree>
    <p:extLst>
      <p:ext uri="{BB962C8B-B14F-4D97-AF65-F5344CB8AC3E}">
        <p14:creationId xmlns:p14="http://schemas.microsoft.com/office/powerpoint/2010/main" val="30958624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34DB4C3-2B14-470B-8004-B7A4BBA3D833}" type="slidenum">
              <a:rPr lang="en-US" altLang="en-US">
                <a:latin typeface="Calibri" panose="020F0502020204030204" pitchFamily="34" charset="0"/>
              </a:rPr>
              <a:pPr eaLnBrk="1" hangingPunct="1"/>
              <a:t>20</a:t>
            </a:fld>
            <a:endParaRPr lang="en-US" altLang="en-US">
              <a:latin typeface="Calibri" panose="020F0502020204030204" pitchFamily="34" charset="0"/>
            </a:endParaRPr>
          </a:p>
        </p:txBody>
      </p:sp>
    </p:spTree>
    <p:extLst>
      <p:ext uri="{BB962C8B-B14F-4D97-AF65-F5344CB8AC3E}">
        <p14:creationId xmlns:p14="http://schemas.microsoft.com/office/powerpoint/2010/main" val="39005135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F4D9571-CDB1-4974-84DA-6D1E8336C6D5}"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spTree>
    <p:extLst>
      <p:ext uri="{BB962C8B-B14F-4D97-AF65-F5344CB8AC3E}">
        <p14:creationId xmlns:p14="http://schemas.microsoft.com/office/powerpoint/2010/main" val="17425447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972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F7DAF7C-D593-4C05-9147-330D099ADAD2}" type="slidenum">
              <a:rPr lang="en-US" altLang="en-US">
                <a:latin typeface="Calibri" panose="020F0502020204030204" pitchFamily="34" charset="0"/>
              </a:rPr>
              <a:pPr eaLnBrk="1" hangingPunct="1"/>
              <a:t>22</a:t>
            </a:fld>
            <a:endParaRPr lang="en-US" altLang="en-US">
              <a:latin typeface="Calibri" panose="020F0502020204030204" pitchFamily="34" charset="0"/>
            </a:endParaRPr>
          </a:p>
        </p:txBody>
      </p:sp>
    </p:spTree>
    <p:extLst>
      <p:ext uri="{BB962C8B-B14F-4D97-AF65-F5344CB8AC3E}">
        <p14:creationId xmlns:p14="http://schemas.microsoft.com/office/powerpoint/2010/main" val="8268004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A187B52-9D9D-4B29-9AD2-A7E8CB93B6CA}" type="slidenum">
              <a:rPr lang="en-US" altLang="en-US">
                <a:latin typeface="Calibri" panose="020F0502020204030204" pitchFamily="34" charset="0"/>
              </a:rPr>
              <a:pPr eaLnBrk="1" hangingPunct="1"/>
              <a:t>23</a:t>
            </a:fld>
            <a:endParaRPr lang="en-US" altLang="en-US">
              <a:latin typeface="Calibri" panose="020F0502020204030204" pitchFamily="34" charset="0"/>
            </a:endParaRPr>
          </a:p>
        </p:txBody>
      </p:sp>
    </p:spTree>
    <p:extLst>
      <p:ext uri="{BB962C8B-B14F-4D97-AF65-F5344CB8AC3E}">
        <p14:creationId xmlns:p14="http://schemas.microsoft.com/office/powerpoint/2010/main" val="3692757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1C45E54-D4B7-4F61-88AE-D7BEECBC332A}"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extLst>
      <p:ext uri="{BB962C8B-B14F-4D97-AF65-F5344CB8AC3E}">
        <p14:creationId xmlns:p14="http://schemas.microsoft.com/office/powerpoint/2010/main" val="34058370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993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F61DDF32-71D8-4A11-93D7-E716E094E0D0}" type="slidenum">
              <a:rPr lang="en-US" altLang="en-US">
                <a:latin typeface="Calibri" panose="020F0502020204030204" pitchFamily="34" charset="0"/>
              </a:rPr>
              <a:pPr eaLnBrk="1" hangingPunct="1"/>
              <a:t>24</a:t>
            </a:fld>
            <a:endParaRPr lang="en-US" altLang="en-US">
              <a:latin typeface="Calibri" panose="020F0502020204030204" pitchFamily="34" charset="0"/>
            </a:endParaRPr>
          </a:p>
        </p:txBody>
      </p:sp>
    </p:spTree>
    <p:extLst>
      <p:ext uri="{BB962C8B-B14F-4D97-AF65-F5344CB8AC3E}">
        <p14:creationId xmlns:p14="http://schemas.microsoft.com/office/powerpoint/2010/main" val="5659691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5BC0C1C-5F80-4BD0-A1B2-072457ED7454}" type="slidenum">
              <a:rPr lang="en-US" altLang="en-US">
                <a:latin typeface="Calibri" panose="020F0502020204030204" pitchFamily="34" charset="0"/>
              </a:rPr>
              <a:pPr eaLnBrk="1" hangingPunct="1"/>
              <a:t>25</a:t>
            </a:fld>
            <a:endParaRPr lang="en-US" altLang="en-US">
              <a:latin typeface="Calibri" panose="020F0502020204030204" pitchFamily="34" charset="0"/>
            </a:endParaRPr>
          </a:p>
        </p:txBody>
      </p:sp>
    </p:spTree>
    <p:extLst>
      <p:ext uri="{BB962C8B-B14F-4D97-AF65-F5344CB8AC3E}">
        <p14:creationId xmlns:p14="http://schemas.microsoft.com/office/powerpoint/2010/main" val="38183591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1013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1F90039-C1AC-4A97-BB45-EEEAB452C042}" type="slidenum">
              <a:rPr lang="en-US" altLang="en-US">
                <a:latin typeface="Calibri" panose="020F0502020204030204" pitchFamily="34" charset="0"/>
              </a:rPr>
              <a:pPr eaLnBrk="1" hangingPunct="1"/>
              <a:t>26</a:t>
            </a:fld>
            <a:endParaRPr lang="en-US" altLang="en-US">
              <a:latin typeface="Calibri" panose="020F0502020204030204" pitchFamily="34" charset="0"/>
            </a:endParaRPr>
          </a:p>
        </p:txBody>
      </p:sp>
    </p:spTree>
    <p:extLst>
      <p:ext uri="{BB962C8B-B14F-4D97-AF65-F5344CB8AC3E}">
        <p14:creationId xmlns:p14="http://schemas.microsoft.com/office/powerpoint/2010/main" val="31175456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AA36B02-DE54-41DB-98BE-87A1E6224E86}" type="slidenum">
              <a:rPr lang="en-US" altLang="en-US">
                <a:latin typeface="Calibri" panose="020F0502020204030204" pitchFamily="34" charset="0"/>
              </a:rPr>
              <a:pPr eaLnBrk="1" hangingPunct="1"/>
              <a:t>27</a:t>
            </a:fld>
            <a:endParaRPr lang="en-US" altLang="en-US">
              <a:latin typeface="Calibri" panose="020F0502020204030204" pitchFamily="34" charset="0"/>
            </a:endParaRPr>
          </a:p>
        </p:txBody>
      </p:sp>
    </p:spTree>
    <p:extLst>
      <p:ext uri="{BB962C8B-B14F-4D97-AF65-F5344CB8AC3E}">
        <p14:creationId xmlns:p14="http://schemas.microsoft.com/office/powerpoint/2010/main" val="14781910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1034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F4C6E2C-36DB-4AA0-84A2-8BFF5E8EB154}" type="slidenum">
              <a:rPr lang="en-US" altLang="en-US">
                <a:latin typeface="Calibri" panose="020F0502020204030204" pitchFamily="34" charset="0"/>
              </a:rPr>
              <a:pPr eaLnBrk="1" hangingPunct="1"/>
              <a:t>28</a:t>
            </a:fld>
            <a:endParaRPr lang="en-US" altLang="en-US">
              <a:latin typeface="Calibri" panose="020F0502020204030204" pitchFamily="34" charset="0"/>
            </a:endParaRPr>
          </a:p>
        </p:txBody>
      </p:sp>
    </p:spTree>
    <p:extLst>
      <p:ext uri="{BB962C8B-B14F-4D97-AF65-F5344CB8AC3E}">
        <p14:creationId xmlns:p14="http://schemas.microsoft.com/office/powerpoint/2010/main" val="29586163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CA78B08-29B8-455E-B6DD-67361EED92C2}" type="slidenum">
              <a:rPr lang="en-US" altLang="en-US">
                <a:latin typeface="Calibri" panose="020F0502020204030204" pitchFamily="34" charset="0"/>
              </a:rPr>
              <a:pPr eaLnBrk="1" hangingPunct="1"/>
              <a:t>29</a:t>
            </a:fld>
            <a:endParaRPr lang="en-US" altLang="en-US">
              <a:latin typeface="Calibri" panose="020F0502020204030204" pitchFamily="34" charset="0"/>
            </a:endParaRPr>
          </a:p>
        </p:txBody>
      </p:sp>
    </p:spTree>
    <p:extLst>
      <p:ext uri="{BB962C8B-B14F-4D97-AF65-F5344CB8AC3E}">
        <p14:creationId xmlns:p14="http://schemas.microsoft.com/office/powerpoint/2010/main" val="1895115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8AB6D38-1CAA-46A1-A3D5-81059465D48A}"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extLst>
      <p:ext uri="{BB962C8B-B14F-4D97-AF65-F5344CB8AC3E}">
        <p14:creationId xmlns:p14="http://schemas.microsoft.com/office/powerpoint/2010/main" val="3604716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55EEF4E-7160-4111-ACED-098204F3B110}"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extLst>
      <p:ext uri="{BB962C8B-B14F-4D97-AF65-F5344CB8AC3E}">
        <p14:creationId xmlns:p14="http://schemas.microsoft.com/office/powerpoint/2010/main" val="236753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1AAB94D-15C7-4712-BE6D-D44F92269FA0}"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extLst>
      <p:ext uri="{BB962C8B-B14F-4D97-AF65-F5344CB8AC3E}">
        <p14:creationId xmlns:p14="http://schemas.microsoft.com/office/powerpoint/2010/main" val="2351235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63BCB9F-0323-4105-A777-111B1C5D73D5}"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1154508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9624F24-6745-45A7-9122-198FC8E4EEF4}"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1669780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472CF2C-17D9-441F-9D02-67035878C2A3}"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1085406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2846E65-4997-457B-B589-B81E934CD4A2}"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extLst>
      <p:ext uri="{BB962C8B-B14F-4D97-AF65-F5344CB8AC3E}">
        <p14:creationId xmlns:p14="http://schemas.microsoft.com/office/powerpoint/2010/main" val="4011976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DC4DDFC-A2DB-4A87-9200-9EC315669B55}"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374B4A-FAC3-4C74-89F0-9A644F264585}" type="slidenum">
              <a:rPr lang="en-IN" smtClean="0"/>
              <a:t>‹#›</a:t>
            </a:fld>
            <a:endParaRPr lang="en-IN"/>
          </a:p>
        </p:txBody>
      </p:sp>
    </p:spTree>
    <p:extLst>
      <p:ext uri="{BB962C8B-B14F-4D97-AF65-F5344CB8AC3E}">
        <p14:creationId xmlns:p14="http://schemas.microsoft.com/office/powerpoint/2010/main" val="524623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DC4DDFC-A2DB-4A87-9200-9EC315669B55}"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374B4A-FAC3-4C74-89F0-9A644F264585}" type="slidenum">
              <a:rPr lang="en-IN" smtClean="0"/>
              <a:t>‹#›</a:t>
            </a:fld>
            <a:endParaRPr lang="en-IN"/>
          </a:p>
        </p:txBody>
      </p:sp>
    </p:spTree>
    <p:extLst>
      <p:ext uri="{BB962C8B-B14F-4D97-AF65-F5344CB8AC3E}">
        <p14:creationId xmlns:p14="http://schemas.microsoft.com/office/powerpoint/2010/main" val="2721425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DC4DDFC-A2DB-4A87-9200-9EC315669B55}"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374B4A-FAC3-4C74-89F0-9A644F264585}" type="slidenum">
              <a:rPr lang="en-IN" smtClean="0"/>
              <a:t>‹#›</a:t>
            </a:fld>
            <a:endParaRPr lang="en-IN"/>
          </a:p>
        </p:txBody>
      </p:sp>
    </p:spTree>
    <p:extLst>
      <p:ext uri="{BB962C8B-B14F-4D97-AF65-F5344CB8AC3E}">
        <p14:creationId xmlns:p14="http://schemas.microsoft.com/office/powerpoint/2010/main" val="3313320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DC4DDFC-A2DB-4A87-9200-9EC315669B55}"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374B4A-FAC3-4C74-89F0-9A644F264585}" type="slidenum">
              <a:rPr lang="en-IN" smtClean="0"/>
              <a:t>‹#›</a:t>
            </a:fld>
            <a:endParaRPr lang="en-IN"/>
          </a:p>
        </p:txBody>
      </p:sp>
    </p:spTree>
    <p:extLst>
      <p:ext uri="{BB962C8B-B14F-4D97-AF65-F5344CB8AC3E}">
        <p14:creationId xmlns:p14="http://schemas.microsoft.com/office/powerpoint/2010/main" val="79729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C4DDFC-A2DB-4A87-9200-9EC315669B55}" type="datetimeFigureOut">
              <a:rPr lang="en-IN" smtClean="0"/>
              <a:t>17-08-2020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5374B4A-FAC3-4C74-89F0-9A644F264585}" type="slidenum">
              <a:rPr lang="en-IN" smtClean="0"/>
              <a:t>‹#›</a:t>
            </a:fld>
            <a:endParaRPr lang="en-IN"/>
          </a:p>
        </p:txBody>
      </p:sp>
    </p:spTree>
    <p:extLst>
      <p:ext uri="{BB962C8B-B14F-4D97-AF65-F5344CB8AC3E}">
        <p14:creationId xmlns:p14="http://schemas.microsoft.com/office/powerpoint/2010/main" val="4276999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DC4DDFC-A2DB-4A87-9200-9EC315669B55}" type="datetimeFigureOut">
              <a:rPr lang="en-IN" smtClean="0"/>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5374B4A-FAC3-4C74-89F0-9A644F264585}" type="slidenum">
              <a:rPr lang="en-IN" smtClean="0"/>
              <a:t>‹#›</a:t>
            </a:fld>
            <a:endParaRPr lang="en-IN"/>
          </a:p>
        </p:txBody>
      </p:sp>
    </p:spTree>
    <p:extLst>
      <p:ext uri="{BB962C8B-B14F-4D97-AF65-F5344CB8AC3E}">
        <p14:creationId xmlns:p14="http://schemas.microsoft.com/office/powerpoint/2010/main" val="764746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DC4DDFC-A2DB-4A87-9200-9EC315669B55}" type="datetimeFigureOut">
              <a:rPr lang="en-IN" smtClean="0"/>
              <a:t>17-08-2020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5374B4A-FAC3-4C74-89F0-9A644F264585}" type="slidenum">
              <a:rPr lang="en-IN" smtClean="0"/>
              <a:t>‹#›</a:t>
            </a:fld>
            <a:endParaRPr lang="en-IN"/>
          </a:p>
        </p:txBody>
      </p:sp>
    </p:spTree>
    <p:extLst>
      <p:ext uri="{BB962C8B-B14F-4D97-AF65-F5344CB8AC3E}">
        <p14:creationId xmlns:p14="http://schemas.microsoft.com/office/powerpoint/2010/main" val="3813984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DC4DDFC-A2DB-4A87-9200-9EC315669B55}" type="datetimeFigureOut">
              <a:rPr lang="en-IN" smtClean="0"/>
              <a:t>17-08-2020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5374B4A-FAC3-4C74-89F0-9A644F264585}" type="slidenum">
              <a:rPr lang="en-IN" smtClean="0"/>
              <a:t>‹#›</a:t>
            </a:fld>
            <a:endParaRPr lang="en-IN"/>
          </a:p>
        </p:txBody>
      </p:sp>
    </p:spTree>
    <p:extLst>
      <p:ext uri="{BB962C8B-B14F-4D97-AF65-F5344CB8AC3E}">
        <p14:creationId xmlns:p14="http://schemas.microsoft.com/office/powerpoint/2010/main" val="1079930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C4DDFC-A2DB-4A87-9200-9EC315669B55}" type="datetimeFigureOut">
              <a:rPr lang="en-IN" smtClean="0"/>
              <a:t>17-08-2020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5374B4A-FAC3-4C74-89F0-9A644F264585}" type="slidenum">
              <a:rPr lang="en-IN" smtClean="0"/>
              <a:t>‹#›</a:t>
            </a:fld>
            <a:endParaRPr lang="en-IN"/>
          </a:p>
        </p:txBody>
      </p:sp>
    </p:spTree>
    <p:extLst>
      <p:ext uri="{BB962C8B-B14F-4D97-AF65-F5344CB8AC3E}">
        <p14:creationId xmlns:p14="http://schemas.microsoft.com/office/powerpoint/2010/main" val="639419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C4DDFC-A2DB-4A87-9200-9EC315669B55}" type="datetimeFigureOut">
              <a:rPr lang="en-IN" smtClean="0"/>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5374B4A-FAC3-4C74-89F0-9A644F264585}" type="slidenum">
              <a:rPr lang="en-IN" smtClean="0"/>
              <a:t>‹#›</a:t>
            </a:fld>
            <a:endParaRPr lang="en-IN"/>
          </a:p>
        </p:txBody>
      </p:sp>
    </p:spTree>
    <p:extLst>
      <p:ext uri="{BB962C8B-B14F-4D97-AF65-F5344CB8AC3E}">
        <p14:creationId xmlns:p14="http://schemas.microsoft.com/office/powerpoint/2010/main" val="2435224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C4DDFC-A2DB-4A87-9200-9EC315669B55}" type="datetimeFigureOut">
              <a:rPr lang="en-IN" smtClean="0"/>
              <a:t>17-08-2020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5374B4A-FAC3-4C74-89F0-9A644F264585}" type="slidenum">
              <a:rPr lang="en-IN" smtClean="0"/>
              <a:t>‹#›</a:t>
            </a:fld>
            <a:endParaRPr lang="en-IN"/>
          </a:p>
        </p:txBody>
      </p:sp>
    </p:spTree>
    <p:extLst>
      <p:ext uri="{BB962C8B-B14F-4D97-AF65-F5344CB8AC3E}">
        <p14:creationId xmlns:p14="http://schemas.microsoft.com/office/powerpoint/2010/main" val="3241213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C4DDFC-A2DB-4A87-9200-9EC315669B55}" type="datetimeFigureOut">
              <a:rPr lang="en-IN" smtClean="0"/>
              <a:t>17-08-2020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74B4A-FAC3-4C74-89F0-9A644F264585}" type="slidenum">
              <a:rPr lang="en-IN" smtClean="0"/>
              <a:t>‹#›</a:t>
            </a:fld>
            <a:endParaRPr lang="en-IN"/>
          </a:p>
        </p:txBody>
      </p:sp>
    </p:spTree>
    <p:extLst>
      <p:ext uri="{BB962C8B-B14F-4D97-AF65-F5344CB8AC3E}">
        <p14:creationId xmlns:p14="http://schemas.microsoft.com/office/powerpoint/2010/main" val="9482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val="2529690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Type II Reaction</a:t>
            </a:r>
          </a:p>
        </p:txBody>
      </p:sp>
      <p:sp>
        <p:nvSpPr>
          <p:cNvPr id="53251"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ea typeface="ＭＳ Ｐゴシック" panose="020B0600070205080204" pitchFamily="34" charset="-128"/>
              </a:rPr>
              <a:t>Occurs in BL and LL cases </a:t>
            </a:r>
          </a:p>
          <a:p>
            <a:pPr marL="236538" indent="-236538">
              <a:buClr>
                <a:srgbClr val="3E5D78"/>
              </a:buClr>
            </a:pPr>
            <a:r>
              <a:rPr lang="en-US" altLang="en-US" sz="2600">
                <a:ea typeface="ＭＳ Ｐゴシック" panose="020B0600070205080204" pitchFamily="34" charset="-128"/>
              </a:rPr>
              <a:t>Type III hypersensitivity reaction</a:t>
            </a:r>
          </a:p>
          <a:p>
            <a:pPr marL="236538" indent="-236538">
              <a:buClr>
                <a:srgbClr val="3E5D78"/>
              </a:buClr>
            </a:pPr>
            <a:r>
              <a:rPr lang="en-US" altLang="en-US" sz="2600">
                <a:ea typeface="ＭＳ Ｐゴシック" panose="020B0600070205080204" pitchFamily="34" charset="-128"/>
              </a:rPr>
              <a:t>Erythema Nodosum Leprosum-crops of painful, recurrent, erythematous, papulonodular lesions.</a:t>
            </a:r>
          </a:p>
          <a:p>
            <a:pPr marL="236538" indent="-236538">
              <a:buClr>
                <a:srgbClr val="3E5D78"/>
              </a:buClr>
            </a:pPr>
            <a:r>
              <a:rPr lang="en-US" altLang="en-US" sz="2600">
                <a:ea typeface="ＭＳ Ｐゴシック" panose="020B0600070205080204" pitchFamily="34" charset="-128"/>
              </a:rPr>
              <a:t>Fever and malaise</a:t>
            </a:r>
          </a:p>
          <a:p>
            <a:pPr marL="236538" indent="-236538">
              <a:buClr>
                <a:srgbClr val="3E5D78"/>
              </a:buClr>
            </a:pPr>
            <a:r>
              <a:rPr lang="en-US" altLang="en-US" sz="2600">
                <a:ea typeface="ＭＳ Ｐゴシック" panose="020B0600070205080204" pitchFamily="34" charset="-128"/>
              </a:rPr>
              <a:t>Iridocyclitis, episcleritis, epididymo-orchitis, arthritis, neuritis, lymphadenitis</a:t>
            </a:r>
          </a:p>
        </p:txBody>
      </p:sp>
    </p:spTree>
    <p:extLst>
      <p:ext uri="{BB962C8B-B14F-4D97-AF65-F5344CB8AC3E}">
        <p14:creationId xmlns:p14="http://schemas.microsoft.com/office/powerpoint/2010/main" val="2704911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Type II Reaction - complications</a:t>
            </a:r>
          </a:p>
        </p:txBody>
      </p:sp>
      <p:sp>
        <p:nvSpPr>
          <p:cNvPr id="54275" name="Content Placeholder 2"/>
          <p:cNvSpPr>
            <a:spLocks noGrp="1"/>
          </p:cNvSpPr>
          <p:nvPr>
            <p:ph idx="1"/>
          </p:nvPr>
        </p:nvSpPr>
        <p:spPr>
          <a:xfrm>
            <a:off x="2895600" y="990600"/>
            <a:ext cx="7543800" cy="5715000"/>
          </a:xfrm>
        </p:spPr>
        <p:txBody>
          <a:bodyPr>
            <a:normAutofit lnSpcReduction="10000"/>
          </a:bodyPr>
          <a:lstStyle/>
          <a:p>
            <a:pPr marL="236538" indent="-236538">
              <a:buClr>
                <a:srgbClr val="3E5D78"/>
              </a:buClr>
            </a:pPr>
            <a:r>
              <a:rPr lang="en-US" altLang="en-US" sz="2600">
                <a:ea typeface="ＭＳ Ｐゴシック" panose="020B0600070205080204" pitchFamily="34" charset="-128"/>
              </a:rPr>
              <a:t>Frozen hand</a:t>
            </a:r>
          </a:p>
          <a:p>
            <a:pPr marL="236538" indent="-236538">
              <a:buClr>
                <a:srgbClr val="3E5D78"/>
              </a:buClr>
            </a:pPr>
            <a:r>
              <a:rPr lang="en-US" altLang="en-US" sz="2600">
                <a:ea typeface="ＭＳ Ｐゴシック" panose="020B0600070205080204" pitchFamily="34" charset="-128"/>
              </a:rPr>
              <a:t>Laryngitis</a:t>
            </a:r>
          </a:p>
          <a:p>
            <a:pPr marL="236538" indent="-236538">
              <a:buClr>
                <a:srgbClr val="3E5D78"/>
              </a:buClr>
            </a:pPr>
            <a:r>
              <a:rPr lang="en-US" altLang="en-US" sz="2600">
                <a:ea typeface="ＭＳ Ｐゴシック" panose="020B0600070205080204" pitchFamily="34" charset="-128"/>
              </a:rPr>
              <a:t>Non-paralytic deformity</a:t>
            </a:r>
          </a:p>
          <a:p>
            <a:pPr marL="236538" indent="-236538">
              <a:buClr>
                <a:srgbClr val="3E5D78"/>
              </a:buClr>
            </a:pPr>
            <a:r>
              <a:rPr lang="en-US" altLang="en-US" sz="2600">
                <a:ea typeface="ＭＳ Ｐゴシック" panose="020B0600070205080204" pitchFamily="34" charset="-128"/>
              </a:rPr>
              <a:t>Polyarthritis/ RA-like syndrome</a:t>
            </a:r>
          </a:p>
          <a:p>
            <a:pPr marL="236538" indent="-236538">
              <a:buClr>
                <a:srgbClr val="3E5D78"/>
              </a:buClr>
            </a:pPr>
            <a:r>
              <a:rPr lang="en-US" altLang="en-US" sz="2600">
                <a:ea typeface="ＭＳ Ｐゴシック" panose="020B0600070205080204" pitchFamily="34" charset="-128"/>
              </a:rPr>
              <a:t>Multiple dactylitis</a:t>
            </a:r>
          </a:p>
          <a:p>
            <a:pPr marL="236538" indent="-236538">
              <a:buClr>
                <a:srgbClr val="3E5D78"/>
              </a:buClr>
            </a:pPr>
            <a:r>
              <a:rPr lang="en-US" altLang="en-US" sz="2600">
                <a:ea typeface="ＭＳ Ｐゴシック" panose="020B0600070205080204" pitchFamily="34" charset="-128"/>
              </a:rPr>
              <a:t>Leucocytosis, Anaemia, raised ESR</a:t>
            </a:r>
          </a:p>
          <a:p>
            <a:pPr marL="236538" indent="-236538">
              <a:buClr>
                <a:srgbClr val="3E5D78"/>
              </a:buClr>
            </a:pPr>
            <a:r>
              <a:rPr lang="en-US" altLang="en-US" sz="2600">
                <a:ea typeface="ＭＳ Ｐゴシック" panose="020B0600070205080204" pitchFamily="34" charset="-128"/>
              </a:rPr>
              <a:t>Albuminuria/ nephrotic syndrome</a:t>
            </a:r>
          </a:p>
          <a:p>
            <a:pPr marL="236538" indent="-236538">
              <a:buClr>
                <a:srgbClr val="3E5D78"/>
              </a:buClr>
            </a:pPr>
            <a:r>
              <a:rPr lang="en-US" altLang="en-US" sz="2600">
                <a:ea typeface="ＭＳ Ｐゴシック" panose="020B0600070205080204" pitchFamily="34" charset="-128"/>
              </a:rPr>
              <a:t>Liver/spleen enlargement </a:t>
            </a:r>
          </a:p>
          <a:p>
            <a:pPr marL="236538" indent="-236538">
              <a:buClr>
                <a:srgbClr val="3E5D78"/>
              </a:buClr>
            </a:pPr>
            <a:r>
              <a:rPr lang="en-US" altLang="en-US" sz="2600">
                <a:ea typeface="ＭＳ Ｐゴシック" panose="020B0600070205080204" pitchFamily="34" charset="-128"/>
              </a:rPr>
              <a:t>Epididimytis/ orchitis, Testicular atrophy/sterility</a:t>
            </a:r>
          </a:p>
          <a:p>
            <a:pPr marL="236538" indent="-236538">
              <a:buClr>
                <a:srgbClr val="3E5D78"/>
              </a:buClr>
            </a:pPr>
            <a:r>
              <a:rPr lang="en-US" altLang="en-US" sz="2600">
                <a:ea typeface="ＭＳ Ｐゴシック" panose="020B0600070205080204" pitchFamily="34" charset="-128"/>
              </a:rPr>
              <a:t>Gynaecomastia </a:t>
            </a:r>
          </a:p>
          <a:p>
            <a:pPr marL="236538" indent="-236538">
              <a:buClr>
                <a:srgbClr val="3E5D78"/>
              </a:buClr>
            </a:pPr>
            <a:r>
              <a:rPr lang="en-US" altLang="en-US" sz="2600">
                <a:ea typeface="ＭＳ Ｐゴシック" panose="020B0600070205080204" pitchFamily="34" charset="-128"/>
              </a:rPr>
              <a:t>Adrenal gland hypofunction </a:t>
            </a:r>
          </a:p>
          <a:p>
            <a:pPr marL="236538" indent="-236538">
              <a:buClr>
                <a:srgbClr val="3E5D78"/>
              </a:buClr>
            </a:pPr>
            <a:r>
              <a:rPr lang="en-US" altLang="en-US" sz="2600">
                <a:ea typeface="ＭＳ Ｐゴシック" panose="020B0600070205080204" pitchFamily="34" charset="-128"/>
              </a:rPr>
              <a:t>Eye involvement</a:t>
            </a:r>
          </a:p>
        </p:txBody>
      </p:sp>
    </p:spTree>
    <p:extLst>
      <p:ext uri="{BB962C8B-B14F-4D97-AF65-F5344CB8AC3E}">
        <p14:creationId xmlns:p14="http://schemas.microsoft.com/office/powerpoint/2010/main" val="3820401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Treatment of Lepra reactions</a:t>
            </a:r>
          </a:p>
        </p:txBody>
      </p:sp>
      <p:sp>
        <p:nvSpPr>
          <p:cNvPr id="55299" name="Content Placeholder 2"/>
          <p:cNvSpPr>
            <a:spLocks noGrp="1"/>
          </p:cNvSpPr>
          <p:nvPr>
            <p:ph idx="1"/>
          </p:nvPr>
        </p:nvSpPr>
        <p:spPr>
          <a:xfrm>
            <a:off x="2895600" y="990600"/>
            <a:ext cx="7543800" cy="57150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Principles of treatment </a:t>
            </a:r>
          </a:p>
          <a:p>
            <a:pPr marL="236538" indent="-236538">
              <a:buClr>
                <a:srgbClr val="3E5D78"/>
              </a:buClr>
            </a:pPr>
            <a:r>
              <a:rPr lang="en-US" altLang="en-US" sz="2600">
                <a:ea typeface="ＭＳ Ｐゴシック" panose="020B0600070205080204" pitchFamily="34" charset="-128"/>
              </a:rPr>
              <a:t>Early initiation of treatment for reaction</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ea typeface="ＭＳ Ｐゴシック" panose="020B0600070205080204" pitchFamily="34" charset="-128"/>
              </a:rPr>
              <a:t>Continuation / initiation of MDT</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ea typeface="ＭＳ Ｐゴシック" panose="020B0600070205080204" pitchFamily="34" charset="-128"/>
              </a:rPr>
              <a:t>Removal of precipitating factor </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ea typeface="ＭＳ Ｐゴシック" panose="020B0600070205080204" pitchFamily="34" charset="-128"/>
              </a:rPr>
              <a:t>Rest, physical and mental </a:t>
            </a:r>
          </a:p>
        </p:txBody>
      </p:sp>
    </p:spTree>
    <p:extLst>
      <p:ext uri="{BB962C8B-B14F-4D97-AF65-F5344CB8AC3E}">
        <p14:creationId xmlns:p14="http://schemas.microsoft.com/office/powerpoint/2010/main" val="2634577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Treatment modalities</a:t>
            </a:r>
          </a:p>
        </p:txBody>
      </p:sp>
      <p:sp>
        <p:nvSpPr>
          <p:cNvPr id="56323"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ea typeface="ＭＳ Ｐゴシック" panose="020B0600070205080204" pitchFamily="34" charset="-128"/>
              </a:rPr>
              <a:t>Analgesics</a:t>
            </a:r>
          </a:p>
          <a:p>
            <a:pPr marL="236538" indent="-236538">
              <a:buClr>
                <a:srgbClr val="3E5D78"/>
              </a:buClr>
            </a:pPr>
            <a:r>
              <a:rPr lang="en-US" altLang="en-US" sz="2600">
                <a:ea typeface="ＭＳ Ｐゴシック" panose="020B0600070205080204" pitchFamily="34" charset="-128"/>
              </a:rPr>
              <a:t>Corticosteroids</a:t>
            </a:r>
          </a:p>
          <a:p>
            <a:pPr marL="236538" indent="-236538">
              <a:buClr>
                <a:srgbClr val="3E5D78"/>
              </a:buClr>
            </a:pPr>
            <a:r>
              <a:rPr lang="en-US" altLang="en-US" sz="2600">
                <a:ea typeface="ＭＳ Ｐゴシック" panose="020B0600070205080204" pitchFamily="34" charset="-128"/>
              </a:rPr>
              <a:t>Antimalarials </a:t>
            </a:r>
          </a:p>
          <a:p>
            <a:pPr marL="236538" indent="-236538">
              <a:buClr>
                <a:srgbClr val="3E5D78"/>
              </a:buClr>
            </a:pPr>
            <a:r>
              <a:rPr lang="en-US" altLang="en-US" sz="2600">
                <a:ea typeface="ＭＳ Ｐゴシック" panose="020B0600070205080204" pitchFamily="34" charset="-128"/>
              </a:rPr>
              <a:t>Clofazimine</a:t>
            </a:r>
          </a:p>
          <a:p>
            <a:pPr marL="236538" indent="-236538">
              <a:buClr>
                <a:srgbClr val="3E5D78"/>
              </a:buClr>
            </a:pPr>
            <a:r>
              <a:rPr lang="en-US" altLang="en-US" sz="2600">
                <a:ea typeface="ＭＳ Ｐゴシック" panose="020B0600070205080204" pitchFamily="34" charset="-128"/>
              </a:rPr>
              <a:t>Thalidomide</a:t>
            </a:r>
          </a:p>
          <a:p>
            <a:pPr marL="236538" indent="-236538">
              <a:buClr>
                <a:srgbClr val="3E5D78"/>
              </a:buClr>
            </a:pPr>
            <a:r>
              <a:rPr lang="en-US" altLang="en-US" sz="2600">
                <a:ea typeface="ＭＳ Ｐゴシック" panose="020B0600070205080204" pitchFamily="34" charset="-128"/>
              </a:rPr>
              <a:t>Miscellaneous – colchicine, zinc, cetrizine, antimonials</a:t>
            </a:r>
          </a:p>
          <a:p>
            <a:pPr marL="236538" indent="-236538">
              <a:buClr>
                <a:srgbClr val="3E5D78"/>
              </a:buClr>
            </a:pPr>
            <a:r>
              <a:rPr lang="en-US" altLang="en-US" sz="2600">
                <a:ea typeface="ＭＳ Ｐゴシック" panose="020B0600070205080204" pitchFamily="34" charset="-128"/>
              </a:rPr>
              <a:t>Supportive management – for eye complications, splints etc.</a:t>
            </a:r>
          </a:p>
        </p:txBody>
      </p:sp>
    </p:spTree>
    <p:extLst>
      <p:ext uri="{BB962C8B-B14F-4D97-AF65-F5344CB8AC3E}">
        <p14:creationId xmlns:p14="http://schemas.microsoft.com/office/powerpoint/2010/main" val="2057901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Deformities in leprosy</a:t>
            </a:r>
          </a:p>
        </p:txBody>
      </p:sp>
      <p:sp>
        <p:nvSpPr>
          <p:cNvPr id="57347"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solidFill>
                  <a:srgbClr val="0070C0"/>
                </a:solidFill>
                <a:ea typeface="ＭＳ Ｐゴシック" panose="020B0600070205080204" pitchFamily="34" charset="-128"/>
              </a:rPr>
              <a:t>Primary: </a:t>
            </a:r>
          </a:p>
          <a:p>
            <a:pPr marL="236538" indent="-236538">
              <a:buClr>
                <a:srgbClr val="3E5D78"/>
              </a:buClr>
              <a:buNone/>
            </a:pPr>
            <a:r>
              <a:rPr lang="en-US" altLang="en-US" sz="2600">
                <a:ea typeface="ＭＳ Ｐゴシック" panose="020B0600070205080204" pitchFamily="34" charset="-128"/>
              </a:rPr>
              <a:t>   Are caused by the tissue reaction to infection with M.Lepra e.g. leonine facies, flat-nose, claw hand.</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solidFill>
                  <a:srgbClr val="0070C0"/>
                </a:solidFill>
                <a:ea typeface="ＭＳ Ｐゴシック" panose="020B0600070205080204" pitchFamily="34" charset="-128"/>
              </a:rPr>
              <a:t>Secondary:</a:t>
            </a:r>
          </a:p>
          <a:p>
            <a:pPr marL="236538" indent="-236538">
              <a:buClr>
                <a:srgbClr val="3E5D78"/>
              </a:buClr>
              <a:buNone/>
            </a:pPr>
            <a:r>
              <a:rPr lang="en-US" altLang="en-US" sz="2600">
                <a:ea typeface="ＭＳ Ｐゴシック" panose="020B0600070205080204" pitchFamily="34" charset="-128"/>
              </a:rPr>
              <a:t>   Occur as a result of damage to the anesthetic parts of the body e.g. planter ulcers, corneal ulcers.</a:t>
            </a:r>
          </a:p>
        </p:txBody>
      </p:sp>
    </p:spTree>
    <p:extLst>
      <p:ext uri="{BB962C8B-B14F-4D97-AF65-F5344CB8AC3E}">
        <p14:creationId xmlns:p14="http://schemas.microsoft.com/office/powerpoint/2010/main" val="1915056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2600">
                <a:solidFill>
                  <a:srgbClr val="FF0000"/>
                </a:solidFill>
                <a:effectLst>
                  <a:outerShdw blurRad="38100" dist="38100" dir="2700000" algn="tl">
                    <a:srgbClr val="C0C0C0"/>
                  </a:outerShdw>
                </a:effectLst>
              </a:rPr>
              <a:t>Grading of Deformities/Disabilities: WHO Classification</a:t>
            </a:r>
          </a:p>
        </p:txBody>
      </p:sp>
      <p:sp>
        <p:nvSpPr>
          <p:cNvPr id="58371" name="Content Placeholder 2"/>
          <p:cNvSpPr>
            <a:spLocks noGrp="1"/>
          </p:cNvSpPr>
          <p:nvPr>
            <p:ph idx="1"/>
          </p:nvPr>
        </p:nvSpPr>
        <p:spPr>
          <a:xfrm>
            <a:off x="2895600" y="1066800"/>
            <a:ext cx="7543800" cy="5486400"/>
          </a:xfrm>
        </p:spPr>
        <p:txBody>
          <a:bodyPr>
            <a:normAutofit lnSpcReduction="10000"/>
          </a:bodyPr>
          <a:lstStyle/>
          <a:p>
            <a:pPr marL="236538" indent="-236538">
              <a:buClr>
                <a:srgbClr val="3E5D78"/>
              </a:buClr>
            </a:pPr>
            <a:r>
              <a:rPr lang="en-US" altLang="en-US" sz="2600">
                <a:solidFill>
                  <a:srgbClr val="0070C0"/>
                </a:solidFill>
                <a:ea typeface="ＭＳ Ｐゴシック" panose="020B0600070205080204" pitchFamily="34" charset="-128"/>
              </a:rPr>
              <a:t>Grade 0</a:t>
            </a:r>
          </a:p>
          <a:p>
            <a:pPr marL="236538" indent="-236538">
              <a:buClr>
                <a:srgbClr val="3E5D78"/>
              </a:buClr>
              <a:buNone/>
            </a:pPr>
            <a:r>
              <a:rPr lang="en-US" altLang="en-US" sz="2600">
                <a:ea typeface="ＭＳ Ｐゴシック" panose="020B0600070205080204" pitchFamily="34" charset="-128"/>
              </a:rPr>
              <a:t>	No anaesthesia, no visible deformity or damage in hands and feet, or no problems in eye or no visual loss</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solidFill>
                  <a:srgbClr val="0070C0"/>
                </a:solidFill>
                <a:ea typeface="ＭＳ Ｐゴシック" panose="020B0600070205080204" pitchFamily="34" charset="-128"/>
              </a:rPr>
              <a:t>Grade 1</a:t>
            </a:r>
          </a:p>
          <a:p>
            <a:pPr marL="236538" indent="-236538">
              <a:buClr>
                <a:srgbClr val="3E5D78"/>
              </a:buClr>
              <a:buNone/>
            </a:pPr>
            <a:r>
              <a:rPr lang="en-US" altLang="en-US" sz="2600">
                <a:solidFill>
                  <a:srgbClr val="0070C0"/>
                </a:solidFill>
                <a:ea typeface="ＭＳ Ｐゴシック" panose="020B0600070205080204" pitchFamily="34" charset="-128"/>
              </a:rPr>
              <a:t>	</a:t>
            </a:r>
            <a:r>
              <a:rPr lang="en-US" altLang="en-US" sz="2600">
                <a:ea typeface="ＭＳ Ｐゴシック" panose="020B0600070205080204" pitchFamily="34" charset="-128"/>
              </a:rPr>
              <a:t>Anaesthesia present, but no visible deformity or damage, eye problems present but vision 6/60 or better.</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solidFill>
                  <a:srgbClr val="0070C0"/>
                </a:solidFill>
                <a:ea typeface="ＭＳ Ｐゴシック" panose="020B0600070205080204" pitchFamily="34" charset="-128"/>
              </a:rPr>
              <a:t>Grade 2</a:t>
            </a:r>
          </a:p>
          <a:p>
            <a:pPr marL="236538" indent="-236538">
              <a:buClr>
                <a:srgbClr val="3E5D78"/>
              </a:buClr>
              <a:buNone/>
            </a:pPr>
            <a:r>
              <a:rPr lang="en-US" altLang="en-US" sz="2600">
                <a:ea typeface="ＭＳ Ｐゴシック" panose="020B0600070205080204" pitchFamily="34" charset="-128"/>
              </a:rPr>
              <a:t>Visible deformity or damage present in hands or feet , and vision worse than 6/60</a:t>
            </a:r>
          </a:p>
        </p:txBody>
      </p:sp>
    </p:spTree>
    <p:extLst>
      <p:ext uri="{BB962C8B-B14F-4D97-AF65-F5344CB8AC3E}">
        <p14:creationId xmlns:p14="http://schemas.microsoft.com/office/powerpoint/2010/main" val="36718817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Primary deformities</a:t>
            </a:r>
          </a:p>
        </p:txBody>
      </p:sp>
      <p:sp>
        <p:nvSpPr>
          <p:cNvPr id="59395" name="Content Placeholder 2"/>
          <p:cNvSpPr>
            <a:spLocks noGrp="1"/>
          </p:cNvSpPr>
          <p:nvPr>
            <p:ph idx="1"/>
          </p:nvPr>
        </p:nvSpPr>
        <p:spPr>
          <a:xfrm>
            <a:off x="2895600" y="1066800"/>
            <a:ext cx="7543800" cy="5486400"/>
          </a:xfrm>
        </p:spPr>
        <p:txBody>
          <a:bodyPr/>
          <a:lstStyle/>
          <a:p>
            <a:pPr marL="236538" indent="-236538">
              <a:buClr>
                <a:srgbClr val="3E5D78"/>
              </a:buClr>
            </a:pPr>
            <a:r>
              <a:rPr lang="en-US" altLang="en-US" sz="2600">
                <a:ea typeface="ＭＳ Ｐゴシック" panose="020B0600070205080204" pitchFamily="34" charset="-128"/>
              </a:rPr>
              <a:t>Leonine Facies</a:t>
            </a:r>
          </a:p>
          <a:p>
            <a:pPr marL="236538" indent="-236538">
              <a:buClr>
                <a:srgbClr val="3E5D78"/>
              </a:buClr>
            </a:pPr>
            <a:r>
              <a:rPr lang="en-US" altLang="en-US" sz="2600">
                <a:ea typeface="ＭＳ Ｐゴシック" panose="020B0600070205080204" pitchFamily="34" charset="-128"/>
              </a:rPr>
              <a:t>Loss of eyebrows and eyelashes </a:t>
            </a:r>
          </a:p>
          <a:p>
            <a:pPr marL="236538" indent="-236538">
              <a:buClr>
                <a:srgbClr val="3E5D78"/>
              </a:buClr>
            </a:pPr>
            <a:r>
              <a:rPr lang="en-US" altLang="en-US" sz="2600">
                <a:ea typeface="ＭＳ Ｐゴシック" panose="020B0600070205080204" pitchFamily="34" charset="-128"/>
              </a:rPr>
              <a:t>Depressed nose</a:t>
            </a:r>
          </a:p>
          <a:p>
            <a:pPr marL="236538" indent="-236538">
              <a:buClr>
                <a:srgbClr val="3E5D78"/>
              </a:buClr>
            </a:pPr>
            <a:r>
              <a:rPr lang="en-US" altLang="en-US" sz="2600">
                <a:ea typeface="ＭＳ Ｐゴシック" panose="020B0600070205080204" pitchFamily="34" charset="-128"/>
              </a:rPr>
              <a:t>Gynaecomastia</a:t>
            </a:r>
          </a:p>
          <a:p>
            <a:pPr marL="236538" indent="-236538">
              <a:buClr>
                <a:srgbClr val="3E5D78"/>
              </a:buClr>
            </a:pPr>
            <a:r>
              <a:rPr lang="en-US" altLang="en-US" sz="2600">
                <a:ea typeface="ＭＳ Ｐゴシック" panose="020B0600070205080204" pitchFamily="34" charset="-128"/>
              </a:rPr>
              <a:t>Palatal Perforation</a:t>
            </a:r>
          </a:p>
        </p:txBody>
      </p:sp>
    </p:spTree>
    <p:extLst>
      <p:ext uri="{BB962C8B-B14F-4D97-AF65-F5344CB8AC3E}">
        <p14:creationId xmlns:p14="http://schemas.microsoft.com/office/powerpoint/2010/main" val="42669803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Secondary deformities</a:t>
            </a:r>
          </a:p>
        </p:txBody>
      </p:sp>
      <p:sp>
        <p:nvSpPr>
          <p:cNvPr id="60419" name="Content Placeholder 2"/>
          <p:cNvSpPr>
            <a:spLocks noGrp="1"/>
          </p:cNvSpPr>
          <p:nvPr>
            <p:ph idx="1"/>
          </p:nvPr>
        </p:nvSpPr>
        <p:spPr>
          <a:xfrm>
            <a:off x="2895600" y="1066800"/>
            <a:ext cx="7543800" cy="5486400"/>
          </a:xfrm>
        </p:spPr>
        <p:txBody>
          <a:bodyPr/>
          <a:lstStyle/>
          <a:p>
            <a:pPr marL="236538" indent="-236538">
              <a:buClr>
                <a:srgbClr val="3E5D78"/>
              </a:buClr>
            </a:pPr>
            <a:r>
              <a:rPr lang="en-US" altLang="en-US" sz="2600">
                <a:ea typeface="ＭＳ Ｐゴシック" panose="020B0600070205080204" pitchFamily="34" charset="-128"/>
              </a:rPr>
              <a:t>Corneal ulcers and opacities</a:t>
            </a:r>
          </a:p>
          <a:p>
            <a:pPr marL="236538" indent="-236538">
              <a:buClr>
                <a:srgbClr val="3E5D78"/>
              </a:buClr>
            </a:pPr>
            <a:r>
              <a:rPr lang="en-US" altLang="en-US" sz="2600">
                <a:ea typeface="ＭＳ Ｐゴシック" panose="020B0600070205080204" pitchFamily="34" charset="-128"/>
              </a:rPr>
              <a:t>Plantar ulcers</a:t>
            </a:r>
          </a:p>
          <a:p>
            <a:pPr marL="236538" indent="-236538">
              <a:buClr>
                <a:srgbClr val="3E5D78"/>
              </a:buClr>
            </a:pPr>
            <a:r>
              <a:rPr lang="en-US" altLang="en-US" sz="2600">
                <a:ea typeface="ＭＳ Ｐゴシック" panose="020B0600070205080204" pitchFamily="34" charset="-128"/>
              </a:rPr>
              <a:t>Palmar ulcers and ulcers on tips of fingers</a:t>
            </a:r>
          </a:p>
          <a:p>
            <a:pPr marL="236538" indent="-236538">
              <a:buClr>
                <a:srgbClr val="3E5D78"/>
              </a:buClr>
            </a:pPr>
            <a:r>
              <a:rPr lang="en-US" altLang="en-US" sz="2600">
                <a:ea typeface="ＭＳ Ｐゴシック" panose="020B0600070205080204" pitchFamily="34" charset="-128"/>
              </a:rPr>
              <a:t>Resorption</a:t>
            </a:r>
          </a:p>
          <a:p>
            <a:pPr marL="236538" indent="-236538">
              <a:buClr>
                <a:srgbClr val="3E5D78"/>
              </a:buClr>
            </a:pPr>
            <a:r>
              <a:rPr lang="en-US" altLang="en-US" sz="2600">
                <a:ea typeface="ＭＳ Ｐゴシック" panose="020B0600070205080204" pitchFamily="34" charset="-128"/>
              </a:rPr>
              <a:t>Charcot joints</a:t>
            </a:r>
          </a:p>
        </p:txBody>
      </p:sp>
    </p:spTree>
    <p:extLst>
      <p:ext uri="{BB962C8B-B14F-4D97-AF65-F5344CB8AC3E}">
        <p14:creationId xmlns:p14="http://schemas.microsoft.com/office/powerpoint/2010/main" val="580216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Deformities: Nerve damage</a:t>
            </a:r>
          </a:p>
        </p:txBody>
      </p:sp>
      <p:sp>
        <p:nvSpPr>
          <p:cNvPr id="61443" name="Content Placeholder 2"/>
          <p:cNvSpPr>
            <a:spLocks noGrp="1"/>
          </p:cNvSpPr>
          <p:nvPr>
            <p:ph idx="1"/>
          </p:nvPr>
        </p:nvSpPr>
        <p:spPr>
          <a:xfrm>
            <a:off x="2895600" y="1066800"/>
            <a:ext cx="7543800" cy="5486400"/>
          </a:xfrm>
        </p:spPr>
        <p:txBody>
          <a:bodyPr/>
          <a:lstStyle/>
          <a:p>
            <a:pPr marL="236538" indent="-236538">
              <a:buClr>
                <a:srgbClr val="3E5D78"/>
              </a:buClr>
            </a:pPr>
            <a:r>
              <a:rPr lang="en-US" altLang="en-US" sz="2600">
                <a:ea typeface="ＭＳ Ｐゴシック" panose="020B0600070205080204" pitchFamily="34" charset="-128"/>
              </a:rPr>
              <a:t>Claw hand (ulnar, median)</a:t>
            </a:r>
          </a:p>
          <a:p>
            <a:pPr marL="236538" indent="-236538">
              <a:buClr>
                <a:srgbClr val="3E5D78"/>
              </a:buClr>
            </a:pPr>
            <a:r>
              <a:rPr lang="en-US" altLang="en-US" sz="2600">
                <a:ea typeface="ＭＳ Ｐゴシック" panose="020B0600070205080204" pitchFamily="34" charset="-128"/>
              </a:rPr>
              <a:t>Clawing of the toes (posterior tibial)</a:t>
            </a:r>
          </a:p>
          <a:p>
            <a:pPr marL="236538" indent="-236538">
              <a:buClr>
                <a:srgbClr val="3E5D78"/>
              </a:buClr>
            </a:pPr>
            <a:r>
              <a:rPr lang="en-US" altLang="en-US" sz="2600">
                <a:ea typeface="ＭＳ Ｐゴシック" panose="020B0600070205080204" pitchFamily="34" charset="-128"/>
              </a:rPr>
              <a:t>Wrist-drop (radial)</a:t>
            </a:r>
          </a:p>
          <a:p>
            <a:pPr marL="236538" indent="-236538">
              <a:buClr>
                <a:srgbClr val="3E5D78"/>
              </a:buClr>
            </a:pPr>
            <a:r>
              <a:rPr lang="en-US" altLang="en-US" sz="2600">
                <a:ea typeface="ＭＳ Ｐゴシック" panose="020B0600070205080204" pitchFamily="34" charset="-128"/>
              </a:rPr>
              <a:t>Foot-drop (lateral popliteal) </a:t>
            </a:r>
          </a:p>
          <a:p>
            <a:pPr marL="236538" indent="-236538">
              <a:buClr>
                <a:srgbClr val="3E5D78"/>
              </a:buClr>
            </a:pPr>
            <a:r>
              <a:rPr lang="en-US" altLang="en-US" sz="2600">
                <a:ea typeface="ＭＳ Ｐゴシック" panose="020B0600070205080204" pitchFamily="34" charset="-128"/>
              </a:rPr>
              <a:t>Lagophthalmos, facial palsy (facial)</a:t>
            </a:r>
          </a:p>
        </p:txBody>
      </p:sp>
    </p:spTree>
    <p:extLst>
      <p:ext uri="{BB962C8B-B14F-4D97-AF65-F5344CB8AC3E}">
        <p14:creationId xmlns:p14="http://schemas.microsoft.com/office/powerpoint/2010/main" val="35178033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Trophic ulcer: stages</a:t>
            </a:r>
          </a:p>
        </p:txBody>
      </p:sp>
      <p:sp>
        <p:nvSpPr>
          <p:cNvPr id="62467" name="Content Placeholder 2"/>
          <p:cNvSpPr>
            <a:spLocks noGrp="1"/>
          </p:cNvSpPr>
          <p:nvPr>
            <p:ph idx="1"/>
          </p:nvPr>
        </p:nvSpPr>
        <p:spPr>
          <a:xfrm>
            <a:off x="2895600" y="1066800"/>
            <a:ext cx="7543800" cy="5486400"/>
          </a:xfrm>
        </p:spPr>
        <p:txBody>
          <a:bodyPr/>
          <a:lstStyle/>
          <a:p>
            <a:pPr marL="236538" indent="-236538">
              <a:buClr>
                <a:srgbClr val="3E5D78"/>
              </a:buClr>
            </a:pPr>
            <a:r>
              <a:rPr lang="en-US" altLang="en-US" sz="2600">
                <a:ea typeface="ＭＳ Ｐゴシック" panose="020B0600070205080204" pitchFamily="34" charset="-128"/>
              </a:rPr>
              <a:t>Threatened ulcer- slight puffiness and warmth in region of metatarsal head with associated tenderness</a:t>
            </a:r>
          </a:p>
          <a:p>
            <a:pPr marL="236538" indent="-236538">
              <a:buClr>
                <a:srgbClr val="3E5D78"/>
              </a:buClr>
            </a:pPr>
            <a:r>
              <a:rPr lang="en-US" altLang="en-US" sz="2600">
                <a:ea typeface="ＭＳ Ｐゴシック" panose="020B0600070205080204" pitchFamily="34" charset="-128"/>
              </a:rPr>
              <a:t>Concealed ulcer - Necrosis, blisters at the site of damage.</a:t>
            </a:r>
          </a:p>
          <a:p>
            <a:pPr marL="236538" indent="-236538">
              <a:buClr>
                <a:srgbClr val="3E5D78"/>
              </a:buClr>
            </a:pPr>
            <a:r>
              <a:rPr lang="en-US" altLang="en-US" sz="2600">
                <a:ea typeface="ＭＳ Ｐゴシック" panose="020B0600070205080204" pitchFamily="34" charset="-128"/>
              </a:rPr>
              <a:t>Open ulceration - Frank ulcer</a:t>
            </a:r>
          </a:p>
          <a:p>
            <a:pPr marL="236538" indent="-236538">
              <a:buClr>
                <a:srgbClr val="3E5D78"/>
              </a:buClr>
            </a:pPr>
            <a:r>
              <a:rPr lang="en-US" altLang="en-US" sz="2600">
                <a:ea typeface="ＭＳ Ｐゴシック" panose="020B0600070205080204" pitchFamily="34" charset="-128"/>
              </a:rPr>
              <a:t>Types of ulcers -  Acute ulcer</a:t>
            </a:r>
          </a:p>
          <a:p>
            <a:pPr marL="236538" indent="-236538">
              <a:buClr>
                <a:srgbClr val="3E5D78"/>
              </a:buClr>
              <a:buNone/>
            </a:pPr>
            <a:r>
              <a:rPr lang="en-US" altLang="en-US" sz="2600">
                <a:ea typeface="ＭＳ Ｐゴシック" panose="020B0600070205080204" pitchFamily="34" charset="-128"/>
              </a:rPr>
              <a:t>	                           Chronic ulcer</a:t>
            </a:r>
          </a:p>
          <a:p>
            <a:pPr marL="236538" indent="-236538">
              <a:buClr>
                <a:srgbClr val="3E5D78"/>
              </a:buClr>
              <a:buNone/>
            </a:pPr>
            <a:r>
              <a:rPr lang="en-US" altLang="en-US" sz="2600">
                <a:ea typeface="ＭＳ Ｐゴシック" panose="020B0600070205080204" pitchFamily="34" charset="-128"/>
              </a:rPr>
              <a:t>	                           Complicated ulcer</a:t>
            </a:r>
          </a:p>
        </p:txBody>
      </p:sp>
    </p:spTree>
    <p:extLst>
      <p:ext uri="{BB962C8B-B14F-4D97-AF65-F5344CB8AC3E}">
        <p14:creationId xmlns:p14="http://schemas.microsoft.com/office/powerpoint/2010/main" val="1246306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MDT-WHO</a:t>
            </a:r>
          </a:p>
        </p:txBody>
      </p:sp>
      <p:sp>
        <p:nvSpPr>
          <p:cNvPr id="45059"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solidFill>
                  <a:srgbClr val="0070C0"/>
                </a:solidFill>
                <a:ea typeface="ＭＳ Ｐゴシック" panose="020B0600070205080204" pitchFamily="34" charset="-128"/>
              </a:rPr>
              <a:t>Paucibacillary leprosy (6 months)</a:t>
            </a:r>
          </a:p>
          <a:p>
            <a:pPr marL="236538" indent="-236538">
              <a:buClr>
                <a:srgbClr val="3E5D78"/>
              </a:buClr>
              <a:buNone/>
            </a:pPr>
            <a:r>
              <a:rPr lang="en-US" altLang="en-US" sz="2600">
                <a:ea typeface="ＭＳ Ｐゴシック" panose="020B0600070205080204" pitchFamily="34" charset="-128"/>
              </a:rPr>
              <a:t>- Cap. Rifampicin (600 mg) monthly, supervised</a:t>
            </a:r>
          </a:p>
          <a:p>
            <a:pPr marL="236538" indent="-236538">
              <a:buClr>
                <a:srgbClr val="3E5D78"/>
              </a:buClr>
              <a:buNone/>
            </a:pPr>
            <a:r>
              <a:rPr lang="en-US" altLang="en-US" sz="2600">
                <a:ea typeface="ＭＳ Ｐゴシック" panose="020B0600070205080204" pitchFamily="34" charset="-128"/>
              </a:rPr>
              <a:t>- Tab. Dapsone (100 mg) daily</a:t>
            </a:r>
          </a:p>
          <a:p>
            <a:pPr marL="236538" indent="-236538">
              <a:buClr>
                <a:srgbClr val="3E5D78"/>
              </a:buClr>
            </a:pPr>
            <a:r>
              <a:rPr lang="en-US" altLang="en-US" sz="2600">
                <a:solidFill>
                  <a:srgbClr val="0070C0"/>
                </a:solidFill>
                <a:ea typeface="ＭＳ Ｐゴシック" panose="020B0600070205080204" pitchFamily="34" charset="-128"/>
              </a:rPr>
              <a:t>Multibacillary leprosy (1 year)</a:t>
            </a:r>
          </a:p>
          <a:p>
            <a:pPr marL="236538" indent="-236538">
              <a:buClr>
                <a:srgbClr val="3E5D78"/>
              </a:buClr>
              <a:buNone/>
            </a:pPr>
            <a:r>
              <a:rPr lang="en-US" altLang="en-US" sz="2600">
                <a:ea typeface="ＭＳ Ｐゴシック" panose="020B0600070205080204" pitchFamily="34" charset="-128"/>
              </a:rPr>
              <a:t> - Cap. Rifampicin (600mg) monthly,  supervised</a:t>
            </a:r>
          </a:p>
          <a:p>
            <a:pPr marL="236538" indent="-236538">
              <a:buClr>
                <a:srgbClr val="3E5D78"/>
              </a:buClr>
              <a:buNone/>
            </a:pPr>
            <a:r>
              <a:rPr lang="en-US" altLang="en-US" sz="2600">
                <a:ea typeface="ＭＳ Ｐゴシック" panose="020B0600070205080204" pitchFamily="34" charset="-128"/>
              </a:rPr>
              <a:t> - Cap. Clofazimine (300mg) monthly, supervised</a:t>
            </a:r>
          </a:p>
          <a:p>
            <a:pPr marL="236538" indent="-236538">
              <a:buClr>
                <a:srgbClr val="3E5D78"/>
              </a:buClr>
              <a:buNone/>
            </a:pPr>
            <a:r>
              <a:rPr lang="en-US" altLang="en-US" sz="2600">
                <a:ea typeface="ＭＳ Ｐゴシック" panose="020B0600070205080204" pitchFamily="34" charset="-128"/>
              </a:rPr>
              <a:t>- Tab. Dapsone (100mg) daily</a:t>
            </a:r>
          </a:p>
          <a:p>
            <a:pPr marL="236538" indent="-236538">
              <a:buClr>
                <a:srgbClr val="3E5D78"/>
              </a:buClr>
              <a:buNone/>
            </a:pPr>
            <a:r>
              <a:rPr lang="en-US" altLang="en-US" sz="2600">
                <a:ea typeface="ＭＳ Ｐゴシック" panose="020B0600070205080204" pitchFamily="34" charset="-128"/>
              </a:rPr>
              <a:t>- Cap. Clofazimine (50mg) daily</a:t>
            </a:r>
          </a:p>
        </p:txBody>
      </p:sp>
    </p:spTree>
    <p:extLst>
      <p:ext uri="{BB962C8B-B14F-4D97-AF65-F5344CB8AC3E}">
        <p14:creationId xmlns:p14="http://schemas.microsoft.com/office/powerpoint/2010/main" val="4105356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Prevention of deformities</a:t>
            </a:r>
          </a:p>
        </p:txBody>
      </p:sp>
      <p:sp>
        <p:nvSpPr>
          <p:cNvPr id="63491" name="Content Placeholder 2"/>
          <p:cNvSpPr>
            <a:spLocks noGrp="1"/>
          </p:cNvSpPr>
          <p:nvPr>
            <p:ph idx="1"/>
          </p:nvPr>
        </p:nvSpPr>
        <p:spPr>
          <a:xfrm>
            <a:off x="2895600" y="1066800"/>
            <a:ext cx="7543800" cy="5486400"/>
          </a:xfrm>
        </p:spPr>
        <p:txBody>
          <a:bodyPr/>
          <a:lstStyle/>
          <a:p>
            <a:pPr marL="236538" indent="-236538">
              <a:buClr>
                <a:srgbClr val="3E5D78"/>
              </a:buClr>
            </a:pPr>
            <a:r>
              <a:rPr lang="en-US" altLang="en-US" sz="2600">
                <a:ea typeface="ＭＳ Ｐゴシック" panose="020B0600070205080204" pitchFamily="34" charset="-128"/>
              </a:rPr>
              <a:t>Early detection of nerve damage </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ea typeface="ＭＳ Ｐゴシック" panose="020B0600070205080204" pitchFamily="34" charset="-128"/>
              </a:rPr>
              <a:t> Adequate treatment of leprosy patient</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ea typeface="ＭＳ Ｐゴシック" panose="020B0600070205080204" pitchFamily="34" charset="-128"/>
              </a:rPr>
              <a:t>Use of protective footwear </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ea typeface="ＭＳ Ｐゴシック" panose="020B0600070205080204" pitchFamily="34" charset="-128"/>
              </a:rPr>
              <a:t>Adequate hydration of skin </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ea typeface="ＭＳ Ｐゴシック" panose="020B0600070205080204" pitchFamily="34" charset="-128"/>
              </a:rPr>
              <a:t>Physiotherapy</a:t>
            </a:r>
          </a:p>
        </p:txBody>
      </p:sp>
    </p:spTree>
    <p:extLst>
      <p:ext uri="{BB962C8B-B14F-4D97-AF65-F5344CB8AC3E}">
        <p14:creationId xmlns:p14="http://schemas.microsoft.com/office/powerpoint/2010/main" val="8806328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Management of deformities</a:t>
            </a:r>
          </a:p>
        </p:txBody>
      </p:sp>
      <p:sp>
        <p:nvSpPr>
          <p:cNvPr id="64515" name="Content Placeholder 2"/>
          <p:cNvSpPr>
            <a:spLocks noGrp="1"/>
          </p:cNvSpPr>
          <p:nvPr>
            <p:ph idx="1"/>
          </p:nvPr>
        </p:nvSpPr>
        <p:spPr>
          <a:xfrm>
            <a:off x="2895600" y="1066800"/>
            <a:ext cx="7543800" cy="5486400"/>
          </a:xfrm>
        </p:spPr>
        <p:txBody>
          <a:bodyPr/>
          <a:lstStyle/>
          <a:p>
            <a:pPr marL="236538" indent="-236538">
              <a:buClr>
                <a:srgbClr val="3E5D78"/>
              </a:buClr>
            </a:pPr>
            <a:r>
              <a:rPr lang="en-US" altLang="en-US" sz="2600">
                <a:ea typeface="ＭＳ Ｐゴシック" panose="020B0600070205080204" pitchFamily="34" charset="-128"/>
              </a:rPr>
              <a:t>Education of patient regarding prevention of injuries</a:t>
            </a:r>
          </a:p>
          <a:p>
            <a:pPr marL="236538" indent="-236538">
              <a:buClr>
                <a:srgbClr val="3E5D78"/>
              </a:buClr>
            </a:pPr>
            <a:r>
              <a:rPr lang="en-US" altLang="en-US" sz="2600">
                <a:ea typeface="ＭＳ Ｐゴシック" panose="020B0600070205080204" pitchFamily="34" charset="-128"/>
              </a:rPr>
              <a:t>Daily examination of hands and feet and   prompt treatment for minor injuries</a:t>
            </a:r>
          </a:p>
          <a:p>
            <a:pPr marL="236538" indent="-236538">
              <a:buClr>
                <a:srgbClr val="3E5D78"/>
              </a:buClr>
            </a:pPr>
            <a:r>
              <a:rPr lang="en-US" altLang="en-US" sz="2600">
                <a:ea typeface="ＭＳ Ｐゴシック" panose="020B0600070205080204" pitchFamily="34" charset="-128"/>
              </a:rPr>
              <a:t>Using adapted tools and appliances after training </a:t>
            </a:r>
          </a:p>
          <a:p>
            <a:pPr marL="236538" indent="-236538">
              <a:buClr>
                <a:srgbClr val="3E5D78"/>
              </a:buClr>
            </a:pPr>
            <a:r>
              <a:rPr lang="en-US" altLang="en-US" sz="2600">
                <a:ea typeface="ＭＳ Ｐゴシック" panose="020B0600070205080204" pitchFamily="34" charset="-128"/>
              </a:rPr>
              <a:t>Reconstructive surgery</a:t>
            </a:r>
          </a:p>
          <a:p>
            <a:pPr marL="236538" indent="-236538">
              <a:buClr>
                <a:srgbClr val="3E5D78"/>
              </a:buClr>
            </a:pPr>
            <a:r>
              <a:rPr lang="en-US" altLang="en-US" sz="2600">
                <a:ea typeface="ＭＳ Ｐゴシック" panose="020B0600070205080204" pitchFamily="34" charset="-128"/>
              </a:rPr>
              <a:t>Rehabilitation</a:t>
            </a:r>
          </a:p>
        </p:txBody>
      </p:sp>
    </p:spTree>
    <p:extLst>
      <p:ext uri="{BB962C8B-B14F-4D97-AF65-F5344CB8AC3E}">
        <p14:creationId xmlns:p14="http://schemas.microsoft.com/office/powerpoint/2010/main" val="23726845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Physiotherapy</a:t>
            </a:r>
          </a:p>
        </p:txBody>
      </p:sp>
      <p:sp>
        <p:nvSpPr>
          <p:cNvPr id="65539" name="Content Placeholder 2"/>
          <p:cNvSpPr>
            <a:spLocks noGrp="1"/>
          </p:cNvSpPr>
          <p:nvPr>
            <p:ph idx="1"/>
          </p:nvPr>
        </p:nvSpPr>
        <p:spPr>
          <a:xfrm>
            <a:off x="2895600" y="1066800"/>
            <a:ext cx="7543800" cy="54864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Oil massage/Wax Therapy-Uses </a:t>
            </a:r>
          </a:p>
          <a:p>
            <a:pPr marL="236538" indent="-236538">
              <a:buClr>
                <a:srgbClr val="3E5D78"/>
              </a:buClr>
            </a:pPr>
            <a:r>
              <a:rPr lang="en-US" altLang="en-US" sz="2600">
                <a:ea typeface="ＭＳ Ｐゴシック" panose="020B0600070205080204" pitchFamily="34" charset="-128"/>
              </a:rPr>
              <a:t>To make the skin soft and supple and  loosen stiff joints</a:t>
            </a:r>
          </a:p>
          <a:p>
            <a:pPr marL="236538" indent="-236538">
              <a:buClr>
                <a:srgbClr val="3E5D78"/>
              </a:buClr>
            </a:pPr>
            <a:r>
              <a:rPr lang="en-US" altLang="en-US" sz="2600">
                <a:ea typeface="ＭＳ Ｐゴシック" panose="020B0600070205080204" pitchFamily="34" charset="-128"/>
              </a:rPr>
              <a:t>As a preliminary to exercises</a:t>
            </a:r>
          </a:p>
          <a:p>
            <a:pPr marL="236538" indent="-236538">
              <a:buClr>
                <a:srgbClr val="3E5D78"/>
              </a:buClr>
            </a:pPr>
            <a:r>
              <a:rPr lang="en-US" altLang="en-US" sz="2600">
                <a:ea typeface="ＭＳ Ｐゴシック" panose="020B0600070205080204" pitchFamily="34" charset="-128"/>
              </a:rPr>
              <a:t>To strengthen muscles and keep joints mobile</a:t>
            </a:r>
          </a:p>
          <a:p>
            <a:pPr marL="236538" indent="-236538">
              <a:buClr>
                <a:srgbClr val="3E5D78"/>
              </a:buClr>
            </a:pPr>
            <a:r>
              <a:rPr lang="en-US" altLang="en-US" sz="2600">
                <a:ea typeface="ＭＳ Ｐゴシック" panose="020B0600070205080204" pitchFamily="34" charset="-128"/>
              </a:rPr>
              <a:t>To reduce pain in acute neuritis </a:t>
            </a:r>
          </a:p>
          <a:p>
            <a:pPr marL="236538" indent="-236538">
              <a:buClr>
                <a:srgbClr val="3E5D78"/>
              </a:buClr>
            </a:pPr>
            <a:r>
              <a:rPr lang="en-US" altLang="en-US" sz="2600">
                <a:ea typeface="ＭＳ Ｐゴシック" panose="020B0600070205080204" pitchFamily="34" charset="-128"/>
              </a:rPr>
              <a:t>To stimulate innervated sweat glands to increase blood flow</a:t>
            </a:r>
          </a:p>
        </p:txBody>
      </p:sp>
    </p:spTree>
    <p:extLst>
      <p:ext uri="{BB962C8B-B14F-4D97-AF65-F5344CB8AC3E}">
        <p14:creationId xmlns:p14="http://schemas.microsoft.com/office/powerpoint/2010/main" val="42369610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Physiotherapy</a:t>
            </a:r>
          </a:p>
        </p:txBody>
      </p:sp>
      <p:sp>
        <p:nvSpPr>
          <p:cNvPr id="66563" name="Content Placeholder 2"/>
          <p:cNvSpPr>
            <a:spLocks noGrp="1"/>
          </p:cNvSpPr>
          <p:nvPr>
            <p:ph idx="1"/>
          </p:nvPr>
        </p:nvSpPr>
        <p:spPr>
          <a:xfrm>
            <a:off x="2895600" y="1066800"/>
            <a:ext cx="7772400" cy="54864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Splints-Indication</a:t>
            </a:r>
          </a:p>
          <a:p>
            <a:pPr marL="236538" indent="-236538">
              <a:buClr>
                <a:srgbClr val="3E5D78"/>
              </a:buClr>
            </a:pPr>
            <a:r>
              <a:rPr lang="en-US" altLang="en-US" sz="2600">
                <a:ea typeface="ＭＳ Ｐゴシック" panose="020B0600070205080204" pitchFamily="34" charset="-128"/>
              </a:rPr>
              <a:t> Acute neuritis</a:t>
            </a:r>
          </a:p>
          <a:p>
            <a:pPr marL="236538" indent="-236538">
              <a:buClr>
                <a:srgbClr val="3E5D78"/>
              </a:buClr>
            </a:pPr>
            <a:r>
              <a:rPr lang="en-US" altLang="en-US" sz="2600">
                <a:ea typeface="ＭＳ Ｐゴシック" panose="020B0600070205080204" pitchFamily="34" charset="-128"/>
              </a:rPr>
              <a:t>Mobile deformities(to prevent fixed deformities),</a:t>
            </a:r>
          </a:p>
          <a:p>
            <a:pPr marL="236538" indent="-236538">
              <a:buClr>
                <a:srgbClr val="3E5D78"/>
              </a:buClr>
            </a:pPr>
            <a:r>
              <a:rPr lang="en-US" altLang="en-US" sz="2600">
                <a:ea typeface="ＭＳ Ｐゴシック" panose="020B0600070205080204" pitchFamily="34" charset="-128"/>
              </a:rPr>
              <a:t>Fixed deformities(to correct the deformities). </a:t>
            </a:r>
          </a:p>
          <a:p>
            <a:pPr marL="236538" indent="-236538">
              <a:buClr>
                <a:srgbClr val="3E5D78"/>
              </a:buClr>
              <a:buNone/>
            </a:pPr>
            <a:r>
              <a:rPr lang="en-US" altLang="en-US" sz="2600">
                <a:solidFill>
                  <a:srgbClr val="0070C0"/>
                </a:solidFill>
                <a:ea typeface="ＭＳ Ｐゴシック" panose="020B0600070205080204" pitchFamily="34" charset="-128"/>
              </a:rPr>
              <a:t>Splints used</a:t>
            </a:r>
          </a:p>
          <a:p>
            <a:pPr marL="236538" indent="-236538">
              <a:buClr>
                <a:srgbClr val="3E5D78"/>
              </a:buClr>
            </a:pPr>
            <a:r>
              <a:rPr lang="en-US" altLang="en-US" sz="2600">
                <a:ea typeface="ＭＳ Ｐゴシック" panose="020B0600070205080204" pitchFamily="34" charset="-128"/>
              </a:rPr>
              <a:t>For radial neuritis-Static or dynamic wrist drop splint</a:t>
            </a:r>
          </a:p>
          <a:p>
            <a:pPr marL="236538" indent="-236538">
              <a:buClr>
                <a:srgbClr val="3E5D78"/>
              </a:buClr>
            </a:pPr>
            <a:r>
              <a:rPr lang="en-US" altLang="en-US" sz="2600">
                <a:ea typeface="ＭＳ Ｐゴシック" panose="020B0600070205080204" pitchFamily="34" charset="-128"/>
              </a:rPr>
              <a:t>For mobile deformity- Static or dynamic splint</a:t>
            </a:r>
          </a:p>
          <a:p>
            <a:pPr marL="236538" indent="-236538">
              <a:buClr>
                <a:srgbClr val="3E5D78"/>
              </a:buClr>
            </a:pPr>
            <a:r>
              <a:rPr lang="en-US" altLang="en-US" sz="2600">
                <a:ea typeface="ＭＳ Ｐゴシック" panose="020B0600070205080204" pitchFamily="34" charset="-128"/>
              </a:rPr>
              <a:t>For fixed deformity-Gutter splints,finger loops etc.</a:t>
            </a:r>
          </a:p>
        </p:txBody>
      </p:sp>
    </p:spTree>
    <p:extLst>
      <p:ext uri="{BB962C8B-B14F-4D97-AF65-F5344CB8AC3E}">
        <p14:creationId xmlns:p14="http://schemas.microsoft.com/office/powerpoint/2010/main" val="14495543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Physiotherapy</a:t>
            </a:r>
          </a:p>
        </p:txBody>
      </p:sp>
      <p:sp>
        <p:nvSpPr>
          <p:cNvPr id="67587" name="Content Placeholder 2"/>
          <p:cNvSpPr>
            <a:spLocks noGrp="1"/>
          </p:cNvSpPr>
          <p:nvPr>
            <p:ph idx="1"/>
          </p:nvPr>
        </p:nvSpPr>
        <p:spPr>
          <a:xfrm>
            <a:off x="2895600" y="1066800"/>
            <a:ext cx="7772400" cy="5486400"/>
          </a:xfrm>
        </p:spPr>
        <p:txBody>
          <a:bodyPr/>
          <a:lstStyle/>
          <a:p>
            <a:pPr marL="236538" indent="-236538">
              <a:buClr>
                <a:srgbClr val="3E5D78"/>
              </a:buClr>
              <a:buNone/>
            </a:pPr>
            <a:r>
              <a:rPr lang="en-US" altLang="en-US" sz="2600">
                <a:solidFill>
                  <a:srgbClr val="0070C0"/>
                </a:solidFill>
                <a:ea typeface="ＭＳ Ｐゴシック" panose="020B0600070205080204" pitchFamily="34" charset="-128"/>
              </a:rPr>
              <a:t>Electric stimulation - Uses</a:t>
            </a:r>
          </a:p>
          <a:p>
            <a:pPr marL="236538" indent="-236538">
              <a:buClr>
                <a:srgbClr val="3E5D78"/>
              </a:buClr>
            </a:pPr>
            <a:r>
              <a:rPr lang="en-US" altLang="en-US" sz="2600">
                <a:ea typeface="ＭＳ Ｐゴシック" panose="020B0600070205080204" pitchFamily="34" charset="-128"/>
              </a:rPr>
              <a:t> To maintain the tone of denervated muscle </a:t>
            </a:r>
          </a:p>
          <a:p>
            <a:pPr marL="236538" indent="-236538">
              <a:buClr>
                <a:srgbClr val="3E5D78"/>
              </a:buClr>
            </a:pPr>
            <a:r>
              <a:rPr lang="en-US" altLang="en-US" sz="2600">
                <a:ea typeface="ＭＳ Ｐゴシック" panose="020B0600070205080204" pitchFamily="34" charset="-128"/>
              </a:rPr>
              <a:t> Helpful in breaking post operative adhesions</a:t>
            </a:r>
          </a:p>
          <a:p>
            <a:pPr marL="236538" indent="-236538">
              <a:buClr>
                <a:srgbClr val="3E5D78"/>
              </a:buClr>
            </a:pPr>
            <a:r>
              <a:rPr lang="en-US" altLang="en-US" sz="2600">
                <a:ea typeface="ＭＳ Ｐゴシック" panose="020B0600070205080204" pitchFamily="34" charset="-128"/>
              </a:rPr>
              <a:t> After tendon surgery could be used as a means of  documenting nerve damage and the progress of the nerve  recovery with treatment.</a:t>
            </a:r>
          </a:p>
        </p:txBody>
      </p:sp>
    </p:spTree>
    <p:extLst>
      <p:ext uri="{BB962C8B-B14F-4D97-AF65-F5344CB8AC3E}">
        <p14:creationId xmlns:p14="http://schemas.microsoft.com/office/powerpoint/2010/main" val="2601119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Prevention and Control of leprosy</a:t>
            </a:r>
          </a:p>
        </p:txBody>
      </p:sp>
      <p:sp>
        <p:nvSpPr>
          <p:cNvPr id="68611" name="Content Placeholder 2"/>
          <p:cNvSpPr>
            <a:spLocks noGrp="1"/>
          </p:cNvSpPr>
          <p:nvPr>
            <p:ph idx="1"/>
          </p:nvPr>
        </p:nvSpPr>
        <p:spPr>
          <a:xfrm>
            <a:off x="2895600" y="1066800"/>
            <a:ext cx="7772400" cy="5486400"/>
          </a:xfrm>
        </p:spPr>
        <p:txBody>
          <a:bodyPr/>
          <a:lstStyle/>
          <a:p>
            <a:pPr marL="236538" indent="-236538">
              <a:buClr>
                <a:srgbClr val="3E5D78"/>
              </a:buClr>
            </a:pPr>
            <a:r>
              <a:rPr lang="en-US" altLang="en-US" sz="2600">
                <a:solidFill>
                  <a:srgbClr val="0070C0"/>
                </a:solidFill>
                <a:ea typeface="ＭＳ Ｐゴシック" panose="020B0600070205080204" pitchFamily="34" charset="-128"/>
              </a:rPr>
              <a:t>Prevention of leprosy</a:t>
            </a:r>
          </a:p>
          <a:p>
            <a:pPr marL="236538" indent="-236538">
              <a:buClr>
                <a:srgbClr val="3E5D78"/>
              </a:buClr>
              <a:buNone/>
            </a:pPr>
            <a:r>
              <a:rPr lang="en-US" altLang="en-US" sz="2600">
                <a:ea typeface="ＭＳ Ｐゴシック" panose="020B0600070205080204" pitchFamily="34" charset="-128"/>
              </a:rPr>
              <a:t>Early detection through survey and initiation treatment</a:t>
            </a:r>
          </a:p>
          <a:p>
            <a:pPr marL="236538" indent="-236538">
              <a:buClr>
                <a:srgbClr val="3E5D78"/>
              </a:buClr>
              <a:buNone/>
            </a:pPr>
            <a:r>
              <a:rPr lang="en-US" altLang="en-US" sz="2600">
                <a:ea typeface="ＭＳ Ｐゴシック" panose="020B0600070205080204" pitchFamily="34" charset="-128"/>
              </a:rPr>
              <a:t>Families of patients to be kept under surveillance</a:t>
            </a:r>
          </a:p>
          <a:p>
            <a:pPr marL="236538" indent="-236538">
              <a:buClr>
                <a:srgbClr val="3E5D78"/>
              </a:buClr>
              <a:buNone/>
            </a:pPr>
            <a:r>
              <a:rPr lang="en-US" altLang="en-US" sz="2600">
                <a:ea typeface="ＭＳ Ｐゴシック" panose="020B0600070205080204" pitchFamily="34" charset="-128"/>
              </a:rPr>
              <a:t>Immunoprophylaxis -Use of leprosy vaccines</a:t>
            </a:r>
          </a:p>
          <a:p>
            <a:pPr marL="236538" indent="-236538">
              <a:buClr>
                <a:srgbClr val="3E5D78"/>
              </a:buClr>
              <a:buNone/>
            </a:pPr>
            <a:r>
              <a:rPr lang="en-US" altLang="en-US" sz="2600">
                <a:ea typeface="ＭＳ Ｐゴシック" panose="020B0600070205080204" pitchFamily="34" charset="-128"/>
              </a:rPr>
              <a:t>Improvement in socio-economic conditions</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solidFill>
                  <a:srgbClr val="0070C0"/>
                </a:solidFill>
                <a:ea typeface="ＭＳ Ｐゴシック" panose="020B0600070205080204" pitchFamily="34" charset="-128"/>
              </a:rPr>
              <a:t>Control of leprosy</a:t>
            </a:r>
          </a:p>
          <a:p>
            <a:pPr marL="236538" indent="-236538">
              <a:buClr>
                <a:srgbClr val="3E5D78"/>
              </a:buClr>
              <a:buNone/>
            </a:pPr>
            <a:r>
              <a:rPr lang="en-US" altLang="en-US" sz="2600">
                <a:ea typeface="ＭＳ Ｐゴシック" panose="020B0600070205080204" pitchFamily="34" charset="-128"/>
              </a:rPr>
              <a:t>Three activities of a leprosy control unit </a:t>
            </a:r>
          </a:p>
          <a:p>
            <a:pPr marL="236538" indent="-236538">
              <a:buClr>
                <a:srgbClr val="3E5D78"/>
              </a:buClr>
              <a:buNone/>
            </a:pPr>
            <a:r>
              <a:rPr lang="en-US" altLang="en-US" sz="2600">
                <a:ea typeface="ＭＳ Ｐゴシック" panose="020B0600070205080204" pitchFamily="34" charset="-128"/>
              </a:rPr>
              <a:t>Case detection</a:t>
            </a:r>
          </a:p>
          <a:p>
            <a:pPr marL="236538" indent="-236538">
              <a:buClr>
                <a:srgbClr val="3E5D78"/>
              </a:buClr>
              <a:buNone/>
            </a:pPr>
            <a:r>
              <a:rPr lang="en-US" altLang="en-US" sz="2600">
                <a:ea typeface="ＭＳ Ｐゴシック" panose="020B0600070205080204" pitchFamily="34" charset="-128"/>
              </a:rPr>
              <a:t>Case holding, including treatment</a:t>
            </a:r>
          </a:p>
          <a:p>
            <a:pPr marL="236538" indent="-236538">
              <a:buClr>
                <a:srgbClr val="3E5D78"/>
              </a:buClr>
              <a:buNone/>
            </a:pPr>
            <a:r>
              <a:rPr lang="en-US" altLang="en-US" sz="2600">
                <a:ea typeface="ＭＳ Ｐゴシック" panose="020B0600070205080204" pitchFamily="34" charset="-128"/>
              </a:rPr>
              <a:t>Health education of public and patients</a:t>
            </a:r>
          </a:p>
        </p:txBody>
      </p:sp>
    </p:spTree>
    <p:extLst>
      <p:ext uri="{BB962C8B-B14F-4D97-AF65-F5344CB8AC3E}">
        <p14:creationId xmlns:p14="http://schemas.microsoft.com/office/powerpoint/2010/main" val="20051333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Prevention and Control of leprosy</a:t>
            </a:r>
          </a:p>
        </p:txBody>
      </p:sp>
      <p:sp>
        <p:nvSpPr>
          <p:cNvPr id="69635" name="Content Placeholder 2"/>
          <p:cNvSpPr>
            <a:spLocks noGrp="1"/>
          </p:cNvSpPr>
          <p:nvPr>
            <p:ph idx="1"/>
          </p:nvPr>
        </p:nvSpPr>
        <p:spPr>
          <a:xfrm>
            <a:off x="2895600" y="1066800"/>
            <a:ext cx="7772400" cy="5486400"/>
          </a:xfrm>
        </p:spPr>
        <p:txBody>
          <a:bodyPr/>
          <a:lstStyle/>
          <a:p>
            <a:pPr marL="236538" indent="-236538">
              <a:buClr>
                <a:srgbClr val="3E5D78"/>
              </a:buClr>
            </a:pPr>
            <a:r>
              <a:rPr lang="en-US" altLang="en-US" sz="2600">
                <a:solidFill>
                  <a:srgbClr val="0070C0"/>
                </a:solidFill>
                <a:ea typeface="ＭＳ Ｐゴシック" panose="020B0600070205080204" pitchFamily="34" charset="-128"/>
              </a:rPr>
              <a:t>Leprosy Organizations</a:t>
            </a:r>
          </a:p>
          <a:p>
            <a:pPr marL="236538" indent="-236538">
              <a:buClr>
                <a:srgbClr val="3E5D78"/>
              </a:buClr>
              <a:buNone/>
            </a:pPr>
            <a:r>
              <a:rPr lang="en-US" altLang="en-US" sz="2600">
                <a:ea typeface="ＭＳ Ｐゴシック" panose="020B0600070205080204" pitchFamily="34" charset="-128"/>
              </a:rPr>
              <a:t>  UNICEF LEPRA , DANIDA, SIDA ,CIDA ,Leprosy mission, American leprosy mission, German leprosy relief association</a:t>
            </a:r>
          </a:p>
          <a:p>
            <a:pPr marL="236538" indent="-236538">
              <a:buClr>
                <a:srgbClr val="3E5D78"/>
              </a:buClr>
            </a:pPr>
            <a:r>
              <a:rPr lang="en-US" altLang="en-US" sz="2600">
                <a:solidFill>
                  <a:srgbClr val="0070C0"/>
                </a:solidFill>
                <a:ea typeface="ＭＳ Ｐゴシック" panose="020B0600070205080204" pitchFamily="34" charset="-128"/>
              </a:rPr>
              <a:t>Leprosy control Programmes</a:t>
            </a:r>
          </a:p>
          <a:p>
            <a:pPr marL="236538" indent="-236538">
              <a:buClr>
                <a:srgbClr val="3E5D78"/>
              </a:buClr>
              <a:buNone/>
            </a:pPr>
            <a:r>
              <a:rPr lang="en-US" altLang="en-US" sz="2600">
                <a:ea typeface="ＭＳ Ｐゴシック" panose="020B0600070205080204" pitchFamily="34" charset="-128"/>
              </a:rPr>
              <a:t>	National leprosy control programme (NLCP)1954</a:t>
            </a:r>
          </a:p>
          <a:p>
            <a:pPr marL="236538" indent="-236538">
              <a:buClr>
                <a:srgbClr val="3E5D78"/>
              </a:buClr>
              <a:buNone/>
            </a:pPr>
            <a:r>
              <a:rPr lang="en-US" altLang="en-US" sz="2600">
                <a:ea typeface="ＭＳ Ｐゴシック" panose="020B0600070205080204" pitchFamily="34" charset="-128"/>
              </a:rPr>
              <a:t>	Triad of survey, education and treatment (S.E.T).</a:t>
            </a:r>
          </a:p>
          <a:p>
            <a:pPr marL="236538" indent="-236538">
              <a:buClr>
                <a:srgbClr val="3E5D78"/>
              </a:buClr>
              <a:buNone/>
            </a:pPr>
            <a:r>
              <a:rPr lang="en-US" altLang="en-US" sz="2600">
                <a:ea typeface="ＭＳ Ｐゴシック" panose="020B0600070205080204" pitchFamily="34" charset="-128"/>
              </a:rPr>
              <a:t>	National leprosy eradication programme (NLEP)1982</a:t>
            </a:r>
          </a:p>
        </p:txBody>
      </p:sp>
    </p:spTree>
    <p:extLst>
      <p:ext uri="{BB962C8B-B14F-4D97-AF65-F5344CB8AC3E}">
        <p14:creationId xmlns:p14="http://schemas.microsoft.com/office/powerpoint/2010/main" val="29959920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normAutofit fontScale="90000"/>
          </a:bodyPr>
          <a:lstStyle/>
          <a:p>
            <a:pPr eaLnBrk="1" hangingPunct="1">
              <a:defRPr/>
            </a:pPr>
            <a:r>
              <a:rPr lang="en-US" sz="2600">
                <a:solidFill>
                  <a:srgbClr val="FF0000"/>
                </a:solidFill>
                <a:effectLst>
                  <a:outerShdw blurRad="38100" dist="38100" dir="2700000" algn="tl">
                    <a:srgbClr val="C0C0C0"/>
                  </a:outerShdw>
                </a:effectLst>
              </a:rPr>
              <a:t>Prevention and Control of leprosy</a:t>
            </a:r>
            <a:br>
              <a:rPr lang="en-US" sz="2600">
                <a:solidFill>
                  <a:srgbClr val="FF0000"/>
                </a:solidFill>
                <a:effectLst>
                  <a:outerShdw blurRad="38100" dist="38100" dir="2700000" algn="tl">
                    <a:srgbClr val="C0C0C0"/>
                  </a:outerShdw>
                </a:effectLst>
              </a:rPr>
            </a:br>
            <a:endParaRPr lang="en-US" sz="2600">
              <a:solidFill>
                <a:srgbClr val="FF0000"/>
              </a:solidFill>
              <a:effectLst>
                <a:outerShdw blurRad="38100" dist="38100" dir="2700000" algn="tl">
                  <a:srgbClr val="C0C0C0"/>
                </a:outerShdw>
              </a:effectLst>
            </a:endParaRPr>
          </a:p>
        </p:txBody>
      </p:sp>
      <p:sp>
        <p:nvSpPr>
          <p:cNvPr id="70659" name="Content Placeholder 2"/>
          <p:cNvSpPr>
            <a:spLocks noGrp="1"/>
          </p:cNvSpPr>
          <p:nvPr>
            <p:ph idx="1"/>
          </p:nvPr>
        </p:nvSpPr>
        <p:spPr>
          <a:xfrm>
            <a:off x="2895600" y="1066800"/>
            <a:ext cx="7772400" cy="5486400"/>
          </a:xfrm>
        </p:spPr>
        <p:txBody>
          <a:bodyPr/>
          <a:lstStyle/>
          <a:p>
            <a:pPr marL="236538" indent="-236538">
              <a:buClr>
                <a:srgbClr val="3E5D78"/>
              </a:buClr>
              <a:buNone/>
            </a:pPr>
            <a:r>
              <a:rPr lang="en-US" altLang="en-US" sz="2600">
                <a:solidFill>
                  <a:schemeClr val="accent1"/>
                </a:solidFill>
                <a:ea typeface="ＭＳ Ｐゴシック" panose="020B0600070205080204" pitchFamily="34" charset="-128"/>
              </a:rPr>
              <a:t>National Leprosy Eradication Programme (NLEP),1982</a:t>
            </a:r>
          </a:p>
          <a:p>
            <a:pPr marL="236538" indent="-236538">
              <a:buClr>
                <a:srgbClr val="3E5D78"/>
              </a:buClr>
            </a:pPr>
            <a:r>
              <a:rPr lang="en-US" altLang="en-US" sz="2600">
                <a:ea typeface="ＭＳ Ｐゴシック" panose="020B0600070205080204" pitchFamily="34" charset="-128"/>
              </a:rPr>
              <a:t> Eradicate leprosy from the country by 2000 </a:t>
            </a:r>
          </a:p>
          <a:p>
            <a:pPr marL="236538" indent="-236538">
              <a:buClr>
                <a:srgbClr val="3E5D78"/>
              </a:buClr>
            </a:pPr>
            <a:r>
              <a:rPr lang="en-US" altLang="en-US" sz="2600">
                <a:ea typeface="ＭＳ Ｐゴシック" panose="020B0600070205080204" pitchFamily="34" charset="-128"/>
              </a:rPr>
              <a:t> ‘Vertical’ health programme- In areas where prevalence of leprosy  is more than 5 per 1000.</a:t>
            </a:r>
          </a:p>
          <a:p>
            <a:pPr marL="236538" indent="-236538">
              <a:buClr>
                <a:srgbClr val="3E5D78"/>
              </a:buClr>
            </a:pPr>
            <a:r>
              <a:rPr lang="en-US" altLang="en-US" sz="2600">
                <a:ea typeface="ＭＳ Ｐゴシック" panose="020B0600070205080204" pitchFamily="34" charset="-128"/>
              </a:rPr>
              <a:t>‘Horizontal’ programme- In areas where the prevalence rate is less than 5 per 1000</a:t>
            </a:r>
          </a:p>
        </p:txBody>
      </p:sp>
    </p:spTree>
    <p:extLst>
      <p:ext uri="{BB962C8B-B14F-4D97-AF65-F5344CB8AC3E}">
        <p14:creationId xmlns:p14="http://schemas.microsoft.com/office/powerpoint/2010/main" val="32989564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NLEP </a:t>
            </a:r>
          </a:p>
        </p:txBody>
      </p:sp>
      <p:sp>
        <p:nvSpPr>
          <p:cNvPr id="71683" name="Content Placeholder 2"/>
          <p:cNvSpPr>
            <a:spLocks noGrp="1"/>
          </p:cNvSpPr>
          <p:nvPr>
            <p:ph idx="1"/>
          </p:nvPr>
        </p:nvSpPr>
        <p:spPr>
          <a:xfrm>
            <a:off x="2895600" y="1066800"/>
            <a:ext cx="7772400" cy="5486400"/>
          </a:xfrm>
        </p:spPr>
        <p:txBody>
          <a:bodyPr/>
          <a:lstStyle/>
          <a:p>
            <a:pPr marL="236538" indent="-236538">
              <a:buClr>
                <a:srgbClr val="3E5D78"/>
              </a:buClr>
              <a:buNone/>
            </a:pPr>
            <a:r>
              <a:rPr lang="en-US" altLang="en-US" sz="2600">
                <a:ea typeface="ＭＳ Ｐゴシック" panose="020B0600070205080204" pitchFamily="34" charset="-128"/>
              </a:rPr>
              <a:t> </a:t>
            </a:r>
            <a:r>
              <a:rPr lang="en-US" altLang="en-US" sz="2600">
                <a:solidFill>
                  <a:srgbClr val="0070C0"/>
                </a:solidFill>
                <a:ea typeface="ＭＳ Ｐゴシック" panose="020B0600070205080204" pitchFamily="34" charset="-128"/>
              </a:rPr>
              <a:t>Three main units for programme operation:</a:t>
            </a:r>
            <a:endParaRPr lang="en-US" altLang="en-US" sz="2600">
              <a:ea typeface="ＭＳ Ｐゴシック" panose="020B0600070205080204" pitchFamily="34" charset="-128"/>
            </a:endParaRPr>
          </a:p>
          <a:p>
            <a:pPr marL="236538" indent="-236538">
              <a:buClr>
                <a:srgbClr val="3E5D78"/>
              </a:buClr>
            </a:pPr>
            <a:r>
              <a:rPr lang="en-US" altLang="en-US" sz="2600">
                <a:ea typeface="ＭＳ Ｐゴシック" panose="020B0600070205080204" pitchFamily="34" charset="-128"/>
              </a:rPr>
              <a:t>Basic tier- Survey, education and treatment unit, leprosy control unit and urban leprosy control unit.</a:t>
            </a:r>
          </a:p>
          <a:p>
            <a:pPr marL="236538" indent="-236538">
              <a:buClr>
                <a:srgbClr val="3E5D78"/>
              </a:buClr>
            </a:pPr>
            <a:endParaRPr lang="en-US" altLang="en-US" sz="2600">
              <a:ea typeface="ＭＳ Ｐゴシック" panose="020B0600070205080204" pitchFamily="34" charset="-128"/>
            </a:endParaRPr>
          </a:p>
          <a:p>
            <a:pPr marL="236538" indent="-236538">
              <a:buClr>
                <a:srgbClr val="3E5D78"/>
              </a:buClr>
            </a:pPr>
            <a:r>
              <a:rPr lang="en-US" altLang="en-US" sz="2600">
                <a:ea typeface="ＭＳ Ｐゴシック" panose="020B0600070205080204" pitchFamily="34" charset="-128"/>
              </a:rPr>
              <a:t>Second tier-District/zonal leprosy office</a:t>
            </a:r>
          </a:p>
          <a:p>
            <a:pPr marL="236538" indent="-236538">
              <a:buClr>
                <a:srgbClr val="3E5D78"/>
              </a:buClr>
              <a:buNone/>
            </a:pPr>
            <a:endParaRPr lang="en-US" altLang="en-US" sz="2600">
              <a:ea typeface="ＭＳ Ｐゴシック" panose="020B0600070205080204" pitchFamily="34" charset="-128"/>
            </a:endParaRPr>
          </a:p>
          <a:p>
            <a:pPr marL="236538" indent="-236538">
              <a:buClr>
                <a:srgbClr val="3E5D78"/>
              </a:buClr>
            </a:pPr>
            <a:r>
              <a:rPr lang="en-US" altLang="en-US" sz="2600">
                <a:ea typeface="ＭＳ Ｐゴシック" panose="020B0600070205080204" pitchFamily="34" charset="-128"/>
              </a:rPr>
              <a:t>Third tier-Leprosy division of the state directorate of the health services.</a:t>
            </a:r>
          </a:p>
          <a:p>
            <a:pPr marL="236538" indent="-236538">
              <a:buClr>
                <a:srgbClr val="3E5D78"/>
              </a:buClr>
              <a:buNone/>
            </a:pPr>
            <a:r>
              <a:rPr lang="en-US" altLang="en-US" sz="2600">
                <a:ea typeface="ＭＳ Ｐゴシック" panose="020B0600070205080204" pitchFamily="34" charset="-128"/>
              </a:rPr>
              <a:t> </a:t>
            </a:r>
          </a:p>
        </p:txBody>
      </p:sp>
    </p:spTree>
    <p:extLst>
      <p:ext uri="{BB962C8B-B14F-4D97-AF65-F5344CB8AC3E}">
        <p14:creationId xmlns:p14="http://schemas.microsoft.com/office/powerpoint/2010/main" val="17331742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Rehabilitation in leprosy</a:t>
            </a:r>
          </a:p>
        </p:txBody>
      </p:sp>
      <p:sp>
        <p:nvSpPr>
          <p:cNvPr id="72707" name="Content Placeholder 2"/>
          <p:cNvSpPr>
            <a:spLocks noGrp="1"/>
          </p:cNvSpPr>
          <p:nvPr>
            <p:ph idx="1"/>
          </p:nvPr>
        </p:nvSpPr>
        <p:spPr>
          <a:xfrm>
            <a:off x="2895600" y="1066800"/>
            <a:ext cx="7772400" cy="5486400"/>
          </a:xfrm>
        </p:spPr>
        <p:txBody>
          <a:bodyPr/>
          <a:lstStyle/>
          <a:p>
            <a:pPr marL="236538" indent="-236538">
              <a:buClr>
                <a:srgbClr val="3E5D78"/>
              </a:buClr>
            </a:pPr>
            <a:r>
              <a:rPr lang="en-US" altLang="en-US" sz="2600">
                <a:solidFill>
                  <a:srgbClr val="0070C0"/>
                </a:solidFill>
                <a:ea typeface="ＭＳ Ｐゴシック" panose="020B0600070205080204" pitchFamily="34" charset="-128"/>
              </a:rPr>
              <a:t> Rehabilitation:</a:t>
            </a:r>
          </a:p>
          <a:p>
            <a:pPr marL="236538" indent="-236538">
              <a:buClr>
                <a:srgbClr val="3E5D78"/>
              </a:buClr>
              <a:buNone/>
            </a:pPr>
            <a:r>
              <a:rPr lang="en-US" altLang="en-US" sz="2600">
                <a:ea typeface="ＭＳ Ｐゴシック" panose="020B0600070205080204" pitchFamily="34" charset="-128"/>
              </a:rPr>
              <a:t>   Physical and mental restoration of patients to normal activities, so that they are able to assume their place in the home, society and industry.</a:t>
            </a:r>
          </a:p>
          <a:p>
            <a:pPr marL="236538" indent="-236538">
              <a:buClr>
                <a:srgbClr val="3E5D78"/>
              </a:buClr>
            </a:pPr>
            <a:r>
              <a:rPr lang="en-US" altLang="en-US" sz="2600">
                <a:ea typeface="ＭＳ Ｐゴシック" panose="020B0600070205080204" pitchFamily="34" charset="-128"/>
              </a:rPr>
              <a:t>Treatment of physical disability</a:t>
            </a:r>
          </a:p>
          <a:p>
            <a:pPr marL="236538" indent="-236538">
              <a:buClr>
                <a:srgbClr val="3E5D78"/>
              </a:buClr>
            </a:pPr>
            <a:r>
              <a:rPr lang="en-US" altLang="en-US" sz="2600">
                <a:ea typeface="ＭＳ Ｐゴシック" panose="020B0600070205080204" pitchFamily="34" charset="-128"/>
              </a:rPr>
              <a:t>Education of patient, family and public</a:t>
            </a:r>
          </a:p>
          <a:p>
            <a:pPr marL="236538" indent="-236538">
              <a:buClr>
                <a:srgbClr val="3E5D78"/>
              </a:buClr>
            </a:pPr>
            <a:r>
              <a:rPr lang="en-US" altLang="en-US" sz="2600">
                <a:ea typeface="ＭＳ Ｐゴシック" panose="020B0600070205080204" pitchFamily="34" charset="-128"/>
              </a:rPr>
              <a:t>Rehabilitation in special homes or institutional rehabilitation</a:t>
            </a:r>
          </a:p>
          <a:p>
            <a:pPr marL="236538" indent="-236538">
              <a:buClr>
                <a:srgbClr val="3E5D78"/>
              </a:buClr>
            </a:pPr>
            <a:r>
              <a:rPr lang="en-US" altLang="en-US" sz="2600">
                <a:ea typeface="ＭＳ Ｐゴシック" panose="020B0600070205080204" pitchFamily="34" charset="-128"/>
              </a:rPr>
              <a:t>Community based rehabilitation</a:t>
            </a:r>
          </a:p>
        </p:txBody>
      </p:sp>
    </p:spTree>
    <p:extLst>
      <p:ext uri="{BB962C8B-B14F-4D97-AF65-F5344CB8AC3E}">
        <p14:creationId xmlns:p14="http://schemas.microsoft.com/office/powerpoint/2010/main" val="2009601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Blister packets for MDT</a:t>
            </a:r>
          </a:p>
        </p:txBody>
      </p:sp>
      <p:sp>
        <p:nvSpPr>
          <p:cNvPr id="46083"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ea typeface="ＭＳ Ｐゴシック" panose="020B0600070205080204" pitchFamily="34" charset="-128"/>
              </a:rPr>
              <a:t>Easy to use, handy and of convenient size</a:t>
            </a:r>
          </a:p>
          <a:p>
            <a:pPr marL="236538" indent="-236538">
              <a:buClr>
                <a:srgbClr val="3E5D78"/>
              </a:buClr>
            </a:pPr>
            <a:r>
              <a:rPr lang="en-US" altLang="en-US" sz="2600">
                <a:ea typeface="ＭＳ Ｐゴシック" panose="020B0600070205080204" pitchFamily="34" charset="-128"/>
              </a:rPr>
              <a:t>Provide complete treatment</a:t>
            </a:r>
          </a:p>
          <a:p>
            <a:pPr marL="236538" indent="-236538">
              <a:buClr>
                <a:srgbClr val="3E5D78"/>
              </a:buClr>
            </a:pPr>
            <a:r>
              <a:rPr lang="en-US" altLang="en-US" sz="2600">
                <a:ea typeface="ＭＳ Ｐゴシック" panose="020B0600070205080204" pitchFamily="34" charset="-128"/>
              </a:rPr>
              <a:t>Improve clinical attendance</a:t>
            </a:r>
          </a:p>
          <a:p>
            <a:pPr marL="236538" indent="-236538">
              <a:buClr>
                <a:srgbClr val="3E5D78"/>
              </a:buClr>
            </a:pPr>
            <a:r>
              <a:rPr lang="en-US" altLang="en-US" sz="2600">
                <a:ea typeface="ＭＳ Ｐゴシック" panose="020B0600070205080204" pitchFamily="34" charset="-128"/>
              </a:rPr>
              <a:t>Drugs are better protected against moisture,heat and accidental damage</a:t>
            </a:r>
          </a:p>
          <a:p>
            <a:pPr marL="236538" indent="-236538">
              <a:buClr>
                <a:srgbClr val="3E5D78"/>
              </a:buClr>
            </a:pPr>
            <a:r>
              <a:rPr lang="en-US" altLang="en-US" sz="2600">
                <a:ea typeface="ＭＳ Ｐゴシック" panose="020B0600070205080204" pitchFamily="34" charset="-128"/>
              </a:rPr>
              <a:t>Ensures quicker dispensing of the drugs</a:t>
            </a:r>
          </a:p>
          <a:p>
            <a:pPr marL="236538" indent="-236538">
              <a:buClr>
                <a:srgbClr val="3E5D78"/>
              </a:buClr>
            </a:pPr>
            <a:r>
              <a:rPr lang="en-US" altLang="en-US" sz="2600">
                <a:ea typeface="ＭＳ Ｐゴシック" panose="020B0600070205080204" pitchFamily="34" charset="-128"/>
              </a:rPr>
              <a:t>Can be dispensed by non medical person</a:t>
            </a:r>
          </a:p>
        </p:txBody>
      </p:sp>
    </p:spTree>
    <p:extLst>
      <p:ext uri="{BB962C8B-B14F-4D97-AF65-F5344CB8AC3E}">
        <p14:creationId xmlns:p14="http://schemas.microsoft.com/office/powerpoint/2010/main" val="42924612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effectLst>
                  <a:outerShdw blurRad="38100" dist="38100" dir="2700000" algn="tl">
                    <a:srgbClr val="C0C0C0"/>
                  </a:outerShdw>
                </a:effectLst>
              </a:rPr>
              <a:t> </a:t>
            </a:r>
          </a:p>
        </p:txBody>
      </p:sp>
      <p:graphicFrame>
        <p:nvGraphicFramePr>
          <p:cNvPr id="4" name="Content Placeholder 3"/>
          <p:cNvGraphicFramePr>
            <a:graphicFrameLocks noGrp="1"/>
          </p:cNvGraphicFramePr>
          <p:nvPr>
            <p:ph idx="1"/>
          </p:nvPr>
        </p:nvGraphicFramePr>
        <p:xfrm>
          <a:off x="2895600" y="304800"/>
          <a:ext cx="7499350" cy="4191150"/>
        </p:xfrm>
        <a:graphic>
          <a:graphicData uri="http://schemas.openxmlformats.org/drawingml/2006/table">
            <a:tbl>
              <a:tblPr/>
              <a:tblGrid>
                <a:gridCol w="1500188"/>
                <a:gridCol w="1500187"/>
                <a:gridCol w="1498600"/>
                <a:gridCol w="1500188"/>
                <a:gridCol w="1500187"/>
              </a:tblGrid>
              <a:tr h="91423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pitchFamily="30" charset="-128"/>
                        </a:rPr>
                        <a:t>Journal</a:t>
                      </a:r>
                    </a:p>
                  </a:txBody>
                  <a:tcPr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pitchFamily="30" charset="-128"/>
                        </a:rPr>
                        <a:t>Title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pitchFamily="30" charset="-128"/>
                        </a:rPr>
                        <a:t>Level </a:t>
                      </a:r>
                      <a:r>
                        <a:rPr kumimoji="0" lang="en-US" sz="1800" b="1" i="0" u="none" strike="noStrike" cap="none" normalizeH="0" baseline="0" smtClean="0">
                          <a:ln>
                            <a:noFill/>
                          </a:ln>
                          <a:solidFill>
                            <a:srgbClr val="FFFFFF"/>
                          </a:solidFill>
                          <a:effectLst/>
                          <a:latin typeface="Arial" charset="0"/>
                          <a:ea typeface="ＭＳ Ｐゴシック" pitchFamily="30" charset="-128"/>
                        </a:rPr>
                        <a:t>of evidence</a:t>
                      </a:r>
                    </a:p>
                  </a:txBody>
                  <a:tcPr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0" charset="-128"/>
                        </a:rPr>
                        <a:t>Methods</a:t>
                      </a:r>
                    </a:p>
                  </a:txBody>
                  <a:tcPr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0" charset="-128"/>
                        </a:rPr>
                        <a:t>Results</a:t>
                      </a:r>
                    </a:p>
                  </a:txBody>
                  <a:tcPr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0" charset="-128"/>
                        </a:rPr>
                        <a:t>Conclusion</a:t>
                      </a:r>
                    </a:p>
                  </a:txBody>
                  <a:tcPr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276766">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Calibri" pitchFamily="30" charset="0"/>
                        </a:rPr>
                        <a:t>Indian Journal of Dermatology, Venereology and Leprology</a:t>
                      </a: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0" charset="0"/>
                          <a:ea typeface="Calibri" pitchFamily="30" charset="0"/>
                        </a:rPr>
                        <a:t>Year </a:t>
                      </a:r>
                      <a:r>
                        <a:rPr kumimoji="0" lang="en-US" sz="1100" b="0" i="0" u="none" strike="noStrike" cap="none" normalizeH="0" baseline="0" smtClean="0">
                          <a:ln>
                            <a:noFill/>
                          </a:ln>
                          <a:solidFill>
                            <a:srgbClr val="000000"/>
                          </a:solidFill>
                          <a:effectLst/>
                          <a:latin typeface="Calibri" pitchFamily="30" charset="0"/>
                          <a:ea typeface="Calibri" pitchFamily="30" charset="0"/>
                        </a:rPr>
                        <a:t>: 2008   </a:t>
                      </a:r>
                      <a:r>
                        <a:rPr kumimoji="0" lang="en-US" sz="1100" b="1" i="0" u="none" strike="noStrike" cap="none" normalizeH="0" baseline="0" smtClean="0">
                          <a:ln>
                            <a:noFill/>
                          </a:ln>
                          <a:solidFill>
                            <a:srgbClr val="000000"/>
                          </a:solidFill>
                          <a:effectLst/>
                          <a:latin typeface="Calibri" pitchFamily="30" charset="0"/>
                          <a:ea typeface="Calibri" pitchFamily="30" charset="0"/>
                        </a:rPr>
                        <a:t>Volume</a:t>
                      </a:r>
                      <a:r>
                        <a:rPr kumimoji="0" lang="en-US" sz="1100" b="0" i="0" u="none" strike="noStrike" cap="none" normalizeH="0" baseline="0" smtClean="0">
                          <a:ln>
                            <a:noFill/>
                          </a:ln>
                          <a:solidFill>
                            <a:srgbClr val="000000"/>
                          </a:solidFill>
                          <a:effectLst/>
                          <a:latin typeface="Calibri" pitchFamily="30" charset="0"/>
                          <a:ea typeface="Calibri" pitchFamily="30" charset="0"/>
                        </a:rPr>
                        <a:t> : 74    </a:t>
                      </a:r>
                      <a:r>
                        <a:rPr kumimoji="0" lang="en-US" sz="1100" b="1" i="0" u="none" strike="noStrike" cap="none" normalizeH="0" baseline="0" smtClean="0">
                          <a:ln>
                            <a:noFill/>
                          </a:ln>
                          <a:solidFill>
                            <a:srgbClr val="000000"/>
                          </a:solidFill>
                          <a:effectLst/>
                          <a:latin typeface="Calibri" pitchFamily="30" charset="0"/>
                          <a:ea typeface="Calibri" pitchFamily="30" charset="0"/>
                        </a:rPr>
                        <a:t>Issue</a:t>
                      </a:r>
                      <a:r>
                        <a:rPr kumimoji="0" lang="en-US" sz="1100" b="0" i="0" u="none" strike="noStrike" cap="none" normalizeH="0" baseline="0" smtClean="0">
                          <a:ln>
                            <a:noFill/>
                          </a:ln>
                          <a:solidFill>
                            <a:srgbClr val="000000"/>
                          </a:solidFill>
                          <a:effectLst/>
                          <a:latin typeface="Calibri" pitchFamily="30" charset="0"/>
                          <a:ea typeface="Calibri" pitchFamily="30" charset="0"/>
                        </a:rPr>
                        <a:t> : 4  </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0" charset="0"/>
                          <a:ea typeface="Calibri" pitchFamily="30" charset="0"/>
                        </a:rPr>
                        <a:t>Page</a:t>
                      </a:r>
                      <a:r>
                        <a:rPr kumimoji="0" lang="en-US" sz="1100" b="0" i="0" u="none" strike="noStrike" cap="none" normalizeH="0" baseline="0" smtClean="0">
                          <a:ln>
                            <a:noFill/>
                          </a:ln>
                          <a:solidFill>
                            <a:srgbClr val="000000"/>
                          </a:solidFill>
                          <a:effectLst/>
                          <a:latin typeface="Calibri" pitchFamily="30" charset="0"/>
                          <a:ea typeface="Calibri" pitchFamily="30" charset="0"/>
                        </a:rPr>
                        <a:t> : 322-326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Diagnosing multibacillary leprosy: A comparative evaluation of diagnostic accuracy of slit-skin smear, bacterial index of granuloma and WHO operational classification</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Level III</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We compared WHO classification, slit-skin smears (SSS) and demonstration of bacilli in biopsies (bacterial index of granuloma or BIG) with regards to their efficacy in correctly identifying multibacillary cases. The tests were done on 141 patients and were evaluated for their ability to diagnose true MB leprosy using detailed statistical analysis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A total of 76 patients were truly MB with either positive smears, BIG positivity or with a typical histology of BB, BL or LL. Amongst these 76 true-MB patients, WHO operational classification correctly identified multibacillary status in 56 (73.68%), and SSS in 43 (56.58%), while BIG correctly identified 65 (85.53%) true-MB cases.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BIG was most sensitive and effective of the three methods especially in paucilesional patients. We suggest adding estimation of bacterial index of granuloma in the diagnostic workup of paucilesional patients.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r>
            </a:tbl>
          </a:graphicData>
        </a:graphic>
      </p:graphicFrame>
      <p:sp>
        <p:nvSpPr>
          <p:cNvPr id="73751" name="Rectangle 4"/>
          <p:cNvSpPr>
            <a:spLocks noChangeArrowheads="1"/>
          </p:cNvSpPr>
          <p:nvPr/>
        </p:nvSpPr>
        <p:spPr bwMode="auto">
          <a:xfrm>
            <a:off x="1524000" y="1"/>
            <a:ext cx="1295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t>Evidence </a:t>
            </a:r>
          </a:p>
          <a:p>
            <a:pPr eaLnBrk="1" hangingPunct="1"/>
            <a:r>
              <a:rPr lang="en-US" altLang="en-US" b="1"/>
              <a:t>based </a:t>
            </a:r>
          </a:p>
          <a:p>
            <a:pPr eaLnBrk="1" hangingPunct="1"/>
            <a:r>
              <a:rPr lang="en-US" altLang="en-US" b="1"/>
              <a:t>Studies</a:t>
            </a:r>
          </a:p>
        </p:txBody>
      </p:sp>
    </p:spTree>
    <p:extLst>
      <p:ext uri="{BB962C8B-B14F-4D97-AF65-F5344CB8AC3E}">
        <p14:creationId xmlns:p14="http://schemas.microsoft.com/office/powerpoint/2010/main" val="8704627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effectLst>
                  <a:outerShdw blurRad="38100" dist="38100" dir="2700000" algn="tl">
                    <a:srgbClr val="C0C0C0"/>
                  </a:outerShdw>
                </a:effectLst>
              </a:rPr>
              <a:t> </a:t>
            </a:r>
          </a:p>
        </p:txBody>
      </p:sp>
      <p:graphicFrame>
        <p:nvGraphicFramePr>
          <p:cNvPr id="4" name="Content Placeholder 3"/>
          <p:cNvGraphicFramePr>
            <a:graphicFrameLocks noGrp="1"/>
          </p:cNvGraphicFramePr>
          <p:nvPr>
            <p:ph idx="1"/>
          </p:nvPr>
        </p:nvGraphicFramePr>
        <p:xfrm>
          <a:off x="2743200" y="57150"/>
          <a:ext cx="7499350" cy="6553200"/>
        </p:xfrm>
        <a:graphic>
          <a:graphicData uri="http://schemas.openxmlformats.org/drawingml/2006/table">
            <a:tbl>
              <a:tblPr/>
              <a:tblGrid>
                <a:gridCol w="1500188"/>
                <a:gridCol w="1500187"/>
                <a:gridCol w="1498600"/>
                <a:gridCol w="1500188"/>
                <a:gridCol w="1500187"/>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Arial" charset="0"/>
                        <a:ea typeface="ＭＳ Ｐゴシック" pitchFamily="30"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Arial" charset="0"/>
                        <a:ea typeface="ＭＳ Ｐゴシック" pitchFamily="30"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Arial" charset="0"/>
                        <a:ea typeface="ＭＳ Ｐゴシック" pitchFamily="30"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Arial" charset="0"/>
                        <a:ea typeface="ＭＳ Ｐゴシック" pitchFamily="30"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Arial" charset="0"/>
                        <a:ea typeface="ＭＳ Ｐゴシック" pitchFamily="30"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18172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mbria" pitchFamily="30" charset="0"/>
                          <a:ea typeface="Calibri" pitchFamily="30" charset="0"/>
                        </a:rPr>
                        <a:t>Indian Journal of Dermatology, Venereology and Leprology</a:t>
                      </a: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0" charset="0"/>
                          <a:ea typeface="Calibri" pitchFamily="30" charset="0"/>
                        </a:rPr>
                        <a:t>Year </a:t>
                      </a:r>
                      <a:r>
                        <a:rPr kumimoji="0" lang="en-US" sz="1100" b="0" i="0" u="none" strike="noStrike" cap="none" normalizeH="0" baseline="0" smtClean="0">
                          <a:ln>
                            <a:noFill/>
                          </a:ln>
                          <a:solidFill>
                            <a:srgbClr val="000000"/>
                          </a:solidFill>
                          <a:effectLst/>
                          <a:latin typeface="Calibri" pitchFamily="30" charset="0"/>
                          <a:ea typeface="Calibri" pitchFamily="30" charset="0"/>
                        </a:rPr>
                        <a:t>: 2000    </a:t>
                      </a:r>
                      <a:r>
                        <a:rPr kumimoji="0" lang="en-US" sz="1100" b="1" i="0" u="none" strike="noStrike" cap="none" normalizeH="0" baseline="0" smtClean="0">
                          <a:ln>
                            <a:noFill/>
                          </a:ln>
                          <a:solidFill>
                            <a:srgbClr val="000000"/>
                          </a:solidFill>
                          <a:effectLst/>
                          <a:latin typeface="Calibri" pitchFamily="30" charset="0"/>
                          <a:ea typeface="Calibri" pitchFamily="30" charset="0"/>
                        </a:rPr>
                        <a:t>Volume</a:t>
                      </a:r>
                      <a:r>
                        <a:rPr kumimoji="0" lang="en-US" sz="1100" b="0" i="0" u="none" strike="noStrike" cap="none" normalizeH="0" baseline="0" smtClean="0">
                          <a:ln>
                            <a:noFill/>
                          </a:ln>
                          <a:solidFill>
                            <a:srgbClr val="000000"/>
                          </a:solidFill>
                          <a:effectLst/>
                          <a:latin typeface="Calibri" pitchFamily="30" charset="0"/>
                          <a:ea typeface="Calibri" pitchFamily="30" charset="0"/>
                        </a:rPr>
                        <a:t> : 66    </a:t>
                      </a:r>
                      <a:r>
                        <a:rPr kumimoji="0" lang="en-US" sz="1100" b="1" i="0" u="none" strike="noStrike" cap="none" normalizeH="0" baseline="0" smtClean="0">
                          <a:ln>
                            <a:noFill/>
                          </a:ln>
                          <a:solidFill>
                            <a:srgbClr val="000000"/>
                          </a:solidFill>
                          <a:effectLst/>
                          <a:latin typeface="Calibri" pitchFamily="30" charset="0"/>
                          <a:ea typeface="Calibri" pitchFamily="30" charset="0"/>
                        </a:rPr>
                        <a:t>Issue</a:t>
                      </a:r>
                      <a:r>
                        <a:rPr kumimoji="0" lang="en-US" sz="1100" b="0" i="0" u="none" strike="noStrike" cap="none" normalizeH="0" baseline="0" smtClean="0">
                          <a:ln>
                            <a:noFill/>
                          </a:ln>
                          <a:solidFill>
                            <a:srgbClr val="000000"/>
                          </a:solidFill>
                          <a:effectLst/>
                          <a:latin typeface="Calibri" pitchFamily="30" charset="0"/>
                          <a:ea typeface="Calibri" pitchFamily="30" charset="0"/>
                        </a:rPr>
                        <a:t> : 1 </a:t>
                      </a: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 </a:t>
                      </a:r>
                      <a:r>
                        <a:rPr kumimoji="0" lang="en-US" sz="1100" b="1" i="0" u="none" strike="noStrike" cap="none" normalizeH="0" baseline="0" smtClean="0">
                          <a:ln>
                            <a:noFill/>
                          </a:ln>
                          <a:solidFill>
                            <a:srgbClr val="000000"/>
                          </a:solidFill>
                          <a:effectLst/>
                          <a:latin typeface="Calibri" pitchFamily="30" charset="0"/>
                          <a:ea typeface="Calibri" pitchFamily="30" charset="0"/>
                        </a:rPr>
                        <a:t>Page</a:t>
                      </a:r>
                      <a:r>
                        <a:rPr kumimoji="0" lang="en-US" sz="1100" b="0" i="0" u="none" strike="noStrike" cap="none" normalizeH="0" baseline="0" smtClean="0">
                          <a:ln>
                            <a:noFill/>
                          </a:ln>
                          <a:solidFill>
                            <a:srgbClr val="000000"/>
                          </a:solidFill>
                          <a:effectLst/>
                          <a:latin typeface="Calibri" pitchFamily="30" charset="0"/>
                          <a:ea typeface="Calibri" pitchFamily="30" charset="0"/>
                        </a:rPr>
                        <a:t> : 18-25</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Chemotherapy trials in MB leprosy using conventional and newer drugs pefloxacin and minocycline.</a:t>
                      </a:r>
                    </a:p>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100" b="0" i="0" u="none" strike="noStrike" cap="none" normalizeH="0" baseline="0" smtClean="0">
                        <a:ln>
                          <a:noFill/>
                        </a:ln>
                        <a:solidFill>
                          <a:srgbClr val="000000"/>
                        </a:solidFill>
                        <a:effectLst/>
                        <a:latin typeface="Calibri" pitchFamily="30" charset="0"/>
                        <a:ea typeface="Calibri" pitchFamily="30"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Level III</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0" charset="0"/>
                          <a:ea typeface="Calibri" pitchFamily="30" charset="0"/>
                        </a:rPr>
                        <a:t>One hundred, untreated, smear positive BB, BL and LL patients were treated with a regimen comprising of once a month, supervised, 600 mg of Rifampicin+ 400 mg Ofloxacin + 100 mg of Minocycline in addition to self administered 100 mg dapsone and 50 mg of clofazimine daily for twelve months.The treatment was then stopped and patients were followed up on placebo.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0" charset="0"/>
                          <a:ea typeface="Calibri" pitchFamily="30" charset="0"/>
                        </a:rPr>
                        <a:t>The drugs were well tolerated, the clinical response to the treatment was very good, and there was no case of treatment failure. Bacteriologically 25 out of the total 70 patients available for follow- up were still positive at the end of one year of treatment. These patients continued to progress satisfactorily and four patients were still positive at the end of 2 years. No growth was observed in the normal mouse foot pad after one year of therapy. No bacillary ATP was detected in the biopsy tissues after one year. While no </a:t>
                      </a:r>
                      <a:r>
                        <a:rPr kumimoji="0" lang="en-US" sz="1000" b="0" i="1" u="none" strike="noStrike" cap="none" normalizeH="0" baseline="0" smtClean="0">
                          <a:ln>
                            <a:noFill/>
                          </a:ln>
                          <a:solidFill>
                            <a:srgbClr val="000000"/>
                          </a:solidFill>
                          <a:effectLst/>
                          <a:latin typeface="Calibri" pitchFamily="30" charset="0"/>
                          <a:ea typeface="Calibri" pitchFamily="30" charset="0"/>
                        </a:rPr>
                        <a:t>M. leprae </a:t>
                      </a:r>
                      <a:r>
                        <a:rPr kumimoji="0" lang="en-US" sz="1000" b="0" i="0" u="none" strike="noStrike" cap="none" normalizeH="0" baseline="0" smtClean="0">
                          <a:ln>
                            <a:noFill/>
                          </a:ln>
                          <a:solidFill>
                            <a:srgbClr val="000000"/>
                          </a:solidFill>
                          <a:effectLst/>
                          <a:latin typeface="Calibri" pitchFamily="30" charset="0"/>
                          <a:ea typeface="Calibri" pitchFamily="30" charset="0"/>
                        </a:rPr>
                        <a:t>specific rRNA was detectable in any of the specimens after one </a:t>
                      </a:r>
                      <a:r>
                        <a:rPr kumimoji="0" lang="en-US" sz="1000" b="0" i="1" u="none" strike="noStrike" cap="none" normalizeH="0" baseline="0" smtClean="0">
                          <a:ln>
                            <a:noFill/>
                          </a:ln>
                          <a:solidFill>
                            <a:srgbClr val="000000"/>
                          </a:solidFill>
                          <a:effectLst/>
                          <a:latin typeface="Calibri" pitchFamily="30" charset="0"/>
                          <a:ea typeface="Calibri" pitchFamily="30" charset="0"/>
                        </a:rPr>
                        <a:t>year </a:t>
                      </a:r>
                      <a:r>
                        <a:rPr kumimoji="0" lang="en-US" sz="1000" b="0" i="0" u="none" strike="noStrike" cap="none" normalizeH="0" baseline="0" smtClean="0">
                          <a:ln>
                            <a:noFill/>
                          </a:ln>
                          <a:solidFill>
                            <a:srgbClr val="000000"/>
                          </a:solidFill>
                          <a:effectLst/>
                          <a:latin typeface="Calibri" pitchFamily="30" charset="0"/>
                          <a:ea typeface="Calibri" pitchFamily="30" charset="0"/>
                        </a:rPr>
                        <a:t>of treatment, weak PCR signals were detectable in 3/57 specimens at that period. In the follow up available no patient has relapsed.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0" charset="0"/>
                          <a:ea typeface="Calibri" pitchFamily="30" charset="0"/>
                        </a:rPr>
                        <a:t>To conclude, this regimen is well tolerated, safe, does not induce or increase the incidence of reactions and can be easily administered in the field.The patients improved clinically and bacteriologically and this was more than what was seen with the WHO recommended MDT used earlier.As the profile of presentation of leprosy has changed since the introduction of MDT two and a half decades earlier, these patients need to be compared to those patients who are undergoing the earlier WHO recommended MDT now, to observe the difference in response to the addition of two more bactericidal agents. These patients also need to be followed up for a longer period to find out the incidence of relapses in these patients.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r>
            </a:tbl>
          </a:graphicData>
        </a:graphic>
      </p:graphicFrame>
    </p:spTree>
    <p:extLst>
      <p:ext uri="{BB962C8B-B14F-4D97-AF65-F5344CB8AC3E}">
        <p14:creationId xmlns:p14="http://schemas.microsoft.com/office/powerpoint/2010/main" val="12976908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effectLst>
                  <a:outerShdw blurRad="38100" dist="38100" dir="2700000" algn="tl">
                    <a:srgbClr val="C0C0C0"/>
                  </a:outerShdw>
                </a:effectLst>
              </a:rPr>
              <a:t>Multiple choice questions</a:t>
            </a:r>
          </a:p>
        </p:txBody>
      </p:sp>
      <p:sp>
        <p:nvSpPr>
          <p:cNvPr id="75779" name="Content Placeholder 2"/>
          <p:cNvSpPr>
            <a:spLocks noGrp="1"/>
          </p:cNvSpPr>
          <p:nvPr>
            <p:ph idx="1"/>
          </p:nvPr>
        </p:nvSpPr>
        <p:spPr/>
        <p:txBody>
          <a:bodyPr>
            <a:normAutofit fontScale="92500" lnSpcReduction="20000"/>
          </a:bodyPr>
          <a:lstStyle/>
          <a:p>
            <a:pPr>
              <a:buFont typeface="Wingdings 2" panose="05020102010507070707" pitchFamily="18" charset="2"/>
              <a:buNone/>
            </a:pPr>
            <a:r>
              <a:rPr lang="en-US" altLang="en-US" sz="1200">
                <a:ea typeface="ＭＳ Ｐゴシック" panose="020B0600070205080204" pitchFamily="34" charset="-128"/>
              </a:rPr>
              <a:t>1.Leprosy is caused by</a:t>
            </a:r>
          </a:p>
          <a:p>
            <a:pPr>
              <a:buFont typeface="Wingdings 2" panose="05020102010507070707" pitchFamily="18" charset="2"/>
              <a:buNone/>
            </a:pPr>
            <a:r>
              <a:rPr lang="en-US" altLang="en-US" sz="1200">
                <a:ea typeface="ＭＳ Ｐゴシック" panose="020B0600070205080204" pitchFamily="34" charset="-128"/>
              </a:rPr>
              <a:t>a)Mycobacterium leprae</a:t>
            </a:r>
          </a:p>
          <a:p>
            <a:pPr>
              <a:buFont typeface="Wingdings 2" panose="05020102010507070707" pitchFamily="18" charset="2"/>
              <a:buNone/>
            </a:pPr>
            <a:r>
              <a:rPr lang="en-US" altLang="en-US" sz="1200">
                <a:ea typeface="ＭＳ Ｐゴシック" panose="020B0600070205080204" pitchFamily="34" charset="-128"/>
              </a:rPr>
              <a:t>b)M. tuberculosis</a:t>
            </a:r>
          </a:p>
          <a:p>
            <a:pPr>
              <a:buFont typeface="Wingdings 2" panose="05020102010507070707" pitchFamily="18" charset="2"/>
              <a:buNone/>
            </a:pPr>
            <a:r>
              <a:rPr lang="en-US" altLang="en-US" sz="1200">
                <a:ea typeface="ＭＳ Ｐゴシック" panose="020B0600070205080204" pitchFamily="34" charset="-128"/>
              </a:rPr>
              <a:t>c)Atypical mycobacteria</a:t>
            </a:r>
          </a:p>
          <a:p>
            <a:pPr>
              <a:buFont typeface="Wingdings 2" panose="05020102010507070707" pitchFamily="18" charset="2"/>
              <a:buNone/>
            </a:pPr>
            <a:r>
              <a:rPr lang="en-US" altLang="en-US" sz="1200">
                <a:ea typeface="ＭＳ Ｐゴシック" panose="020B0600070205080204" pitchFamily="34" charset="-128"/>
              </a:rPr>
              <a:t>d)None of the above</a:t>
            </a:r>
          </a:p>
          <a:p>
            <a:pPr>
              <a:buFont typeface="Wingdings 2" panose="05020102010507070707" pitchFamily="18" charset="2"/>
              <a:buNone/>
            </a:pPr>
            <a:endParaRPr lang="en-US" altLang="en-US" sz="1200">
              <a:ea typeface="ＭＳ Ｐゴシック" panose="020B0600070205080204" pitchFamily="34" charset="-128"/>
            </a:endParaRPr>
          </a:p>
          <a:p>
            <a:pPr>
              <a:buFont typeface="Wingdings 2" panose="05020102010507070707" pitchFamily="18" charset="2"/>
              <a:buNone/>
            </a:pPr>
            <a:r>
              <a:rPr lang="en-US" altLang="en-US" sz="1200">
                <a:ea typeface="ＭＳ Ｐゴシック" panose="020B0600070205080204" pitchFamily="34" charset="-128"/>
              </a:rPr>
              <a:t>2.Multiple asymptomatic nodular lesions are seen in </a:t>
            </a:r>
          </a:p>
          <a:p>
            <a:pPr>
              <a:buFont typeface="Wingdings 2" panose="05020102010507070707" pitchFamily="18" charset="2"/>
              <a:buNone/>
            </a:pPr>
            <a:r>
              <a:rPr lang="en-US" altLang="en-US" sz="1200">
                <a:ea typeface="ＭＳ Ｐゴシック" panose="020B0600070205080204" pitchFamily="34" charset="-128"/>
              </a:rPr>
              <a:t>a)Tuberculoid leprosy</a:t>
            </a:r>
          </a:p>
          <a:p>
            <a:pPr>
              <a:buFont typeface="Wingdings 2" panose="05020102010507070707" pitchFamily="18" charset="2"/>
              <a:buNone/>
            </a:pPr>
            <a:r>
              <a:rPr lang="en-US" altLang="en-US" sz="1200">
                <a:ea typeface="ＭＳ Ｐゴシック" panose="020B0600070205080204" pitchFamily="34" charset="-128"/>
              </a:rPr>
              <a:t>b)Lepra reactions</a:t>
            </a:r>
          </a:p>
          <a:p>
            <a:pPr>
              <a:buFont typeface="Wingdings 2" panose="05020102010507070707" pitchFamily="18" charset="2"/>
              <a:buNone/>
            </a:pPr>
            <a:r>
              <a:rPr lang="en-US" altLang="en-US" sz="1200">
                <a:ea typeface="ＭＳ Ｐゴシック" panose="020B0600070205080204" pitchFamily="34" charset="-128"/>
              </a:rPr>
              <a:t>c)Histoid leprosy</a:t>
            </a:r>
          </a:p>
          <a:p>
            <a:pPr>
              <a:buFont typeface="Wingdings 2" panose="05020102010507070707" pitchFamily="18" charset="2"/>
              <a:buNone/>
            </a:pPr>
            <a:r>
              <a:rPr lang="en-US" altLang="en-US" sz="1200">
                <a:ea typeface="ＭＳ Ｐゴシック" panose="020B0600070205080204" pitchFamily="34" charset="-128"/>
              </a:rPr>
              <a:t>d)Indeterminate leprosy</a:t>
            </a:r>
          </a:p>
          <a:p>
            <a:pPr>
              <a:buFont typeface="Wingdings 2" panose="05020102010507070707" pitchFamily="18" charset="2"/>
              <a:buNone/>
            </a:pPr>
            <a:endParaRPr lang="en-US" altLang="en-US" sz="1200">
              <a:ea typeface="ＭＳ Ｐゴシック" panose="020B0600070205080204" pitchFamily="34" charset="-128"/>
            </a:endParaRPr>
          </a:p>
          <a:p>
            <a:pPr>
              <a:buFont typeface="Wingdings 2" panose="05020102010507070707" pitchFamily="18" charset="2"/>
              <a:buNone/>
            </a:pPr>
            <a:r>
              <a:rPr lang="en-US" altLang="en-US" sz="1200">
                <a:ea typeface="ＭＳ Ｐゴシック" panose="020B0600070205080204" pitchFamily="34" charset="-128"/>
              </a:rPr>
              <a:t>3.Multiple painful papulonodular lesions,fever and joint pain are typical presentation of </a:t>
            </a:r>
          </a:p>
          <a:p>
            <a:pPr>
              <a:buFont typeface="Wingdings 2" panose="05020102010507070707" pitchFamily="18" charset="2"/>
              <a:buNone/>
            </a:pPr>
            <a:r>
              <a:rPr lang="en-US" altLang="en-US" sz="1200">
                <a:ea typeface="ＭＳ Ｐゴシック" panose="020B0600070205080204" pitchFamily="34" charset="-128"/>
              </a:rPr>
              <a:t>a)Type 1 lepra reaction</a:t>
            </a:r>
          </a:p>
          <a:p>
            <a:pPr>
              <a:buFont typeface="Wingdings 2" panose="05020102010507070707" pitchFamily="18" charset="2"/>
              <a:buNone/>
            </a:pPr>
            <a:r>
              <a:rPr lang="en-US" altLang="en-US" sz="1200">
                <a:ea typeface="ＭＳ Ｐゴシック" panose="020B0600070205080204" pitchFamily="34" charset="-128"/>
              </a:rPr>
              <a:t>b)Lucio phenomenon</a:t>
            </a:r>
          </a:p>
          <a:p>
            <a:pPr>
              <a:buFont typeface="Wingdings 2" panose="05020102010507070707" pitchFamily="18" charset="2"/>
              <a:buNone/>
            </a:pPr>
            <a:r>
              <a:rPr lang="en-US" altLang="en-US" sz="1200">
                <a:ea typeface="ＭＳ Ｐゴシック" panose="020B0600070205080204" pitchFamily="34" charset="-128"/>
              </a:rPr>
              <a:t>c)Borderline leprosy</a:t>
            </a:r>
          </a:p>
          <a:p>
            <a:pPr>
              <a:buFont typeface="Wingdings 2" panose="05020102010507070707" pitchFamily="18" charset="2"/>
              <a:buNone/>
            </a:pPr>
            <a:r>
              <a:rPr lang="en-US" altLang="en-US" sz="1200">
                <a:ea typeface="ＭＳ Ｐゴシック" panose="020B0600070205080204" pitchFamily="34" charset="-128"/>
              </a:rPr>
              <a:t>d)Type 2 lepra reaction (ENL)</a:t>
            </a:r>
          </a:p>
          <a:p>
            <a:pPr>
              <a:buFont typeface="Wingdings 2" panose="05020102010507070707" pitchFamily="18" charset="2"/>
              <a:buNone/>
            </a:pPr>
            <a:endParaRPr lang="en-US" altLang="en-US" sz="1200">
              <a:ea typeface="ＭＳ Ｐゴシック" panose="020B0600070205080204" pitchFamily="34" charset="-128"/>
            </a:endParaRPr>
          </a:p>
        </p:txBody>
      </p:sp>
    </p:spTree>
    <p:extLst>
      <p:ext uri="{BB962C8B-B14F-4D97-AF65-F5344CB8AC3E}">
        <p14:creationId xmlns:p14="http://schemas.microsoft.com/office/powerpoint/2010/main" val="11574388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smtClean="0">
              <a:effectLst>
                <a:outerShdw blurRad="38100" dist="38100" dir="2700000" algn="tl">
                  <a:srgbClr val="C0C0C0"/>
                </a:outerShdw>
              </a:effectLst>
            </a:endParaRPr>
          </a:p>
        </p:txBody>
      </p:sp>
      <p:sp>
        <p:nvSpPr>
          <p:cNvPr id="76803" name="Content Placeholder 2"/>
          <p:cNvSpPr>
            <a:spLocks noGrp="1"/>
          </p:cNvSpPr>
          <p:nvPr>
            <p:ph idx="1"/>
          </p:nvPr>
        </p:nvSpPr>
        <p:spPr/>
        <p:txBody>
          <a:bodyPr/>
          <a:lstStyle/>
          <a:p>
            <a:pPr>
              <a:buFont typeface="Wingdings 2" panose="05020102010507070707" pitchFamily="18" charset="2"/>
              <a:buNone/>
            </a:pPr>
            <a:r>
              <a:rPr lang="en-US" altLang="en-US" sz="1600">
                <a:ea typeface="ＭＳ Ｐゴシック" panose="020B0600070205080204" pitchFamily="34" charset="-128"/>
              </a:rPr>
              <a:t>4.MDT pack contains</a:t>
            </a:r>
          </a:p>
          <a:p>
            <a:pPr>
              <a:buFont typeface="Wingdings 2" panose="05020102010507070707" pitchFamily="18" charset="2"/>
              <a:buNone/>
            </a:pPr>
            <a:r>
              <a:rPr lang="en-US" altLang="en-US" sz="1600">
                <a:ea typeface="ＭＳ Ｐゴシック" panose="020B0600070205080204" pitchFamily="34" charset="-128"/>
              </a:rPr>
              <a:t>a)rifamycin,clofazimine,dapsone</a:t>
            </a:r>
          </a:p>
          <a:p>
            <a:pPr>
              <a:buFont typeface="Wingdings 2" panose="05020102010507070707" pitchFamily="18" charset="2"/>
              <a:buNone/>
            </a:pPr>
            <a:r>
              <a:rPr lang="en-US" altLang="en-US" sz="1600">
                <a:ea typeface="ＭＳ Ｐゴシック" panose="020B0600070205080204" pitchFamily="34" charset="-128"/>
              </a:rPr>
              <a:t>b)Only dapsone</a:t>
            </a:r>
          </a:p>
          <a:p>
            <a:pPr>
              <a:buFont typeface="Wingdings 2" panose="05020102010507070707" pitchFamily="18" charset="2"/>
              <a:buNone/>
            </a:pPr>
            <a:r>
              <a:rPr lang="en-US" altLang="en-US" sz="1600">
                <a:ea typeface="ＭＳ Ｐゴシック" panose="020B0600070205080204" pitchFamily="34" charset="-128"/>
              </a:rPr>
              <a:t>c)Moxycycline plus minocycline</a:t>
            </a:r>
          </a:p>
          <a:p>
            <a:pPr>
              <a:buFont typeface="Wingdings 2" panose="05020102010507070707" pitchFamily="18" charset="2"/>
              <a:buNone/>
            </a:pPr>
            <a:r>
              <a:rPr lang="en-US" altLang="en-US" sz="1600">
                <a:ea typeface="ＭＳ Ｐゴシック" panose="020B0600070205080204" pitchFamily="34" charset="-128"/>
              </a:rPr>
              <a:t>d)Only clofazimine</a:t>
            </a:r>
          </a:p>
          <a:p>
            <a:pPr>
              <a:buFont typeface="Wingdings 2" panose="05020102010507070707" pitchFamily="18" charset="2"/>
              <a:buNone/>
            </a:pPr>
            <a:endParaRPr lang="en-US" altLang="en-US" sz="1600">
              <a:ea typeface="ＭＳ Ｐゴシック" panose="020B0600070205080204" pitchFamily="34" charset="-128"/>
            </a:endParaRPr>
          </a:p>
          <a:p>
            <a:pPr>
              <a:buFont typeface="Wingdings 2" panose="05020102010507070707" pitchFamily="18" charset="2"/>
              <a:buNone/>
            </a:pPr>
            <a:r>
              <a:rPr lang="en-US" altLang="en-US" sz="1600">
                <a:ea typeface="ＭＳ Ｐゴシック" panose="020B0600070205080204" pitchFamily="34" charset="-128"/>
              </a:rPr>
              <a:t>5.Morphological index is</a:t>
            </a:r>
          </a:p>
          <a:p>
            <a:pPr>
              <a:buFont typeface="Wingdings 2" panose="05020102010507070707" pitchFamily="18" charset="2"/>
              <a:buNone/>
            </a:pPr>
            <a:r>
              <a:rPr lang="en-US" altLang="en-US" sz="1600">
                <a:ea typeface="ＭＳ Ｐゴシック" panose="020B0600070205080204" pitchFamily="34" charset="-128"/>
              </a:rPr>
              <a:t>a)Number of viable bacilli per hpf</a:t>
            </a:r>
          </a:p>
          <a:p>
            <a:pPr>
              <a:buFont typeface="Wingdings 2" panose="05020102010507070707" pitchFamily="18" charset="2"/>
              <a:buNone/>
            </a:pPr>
            <a:r>
              <a:rPr lang="en-US" altLang="en-US" sz="1600">
                <a:ea typeface="ＭＳ Ｐゴシック" panose="020B0600070205080204" pitchFamily="34" charset="-128"/>
              </a:rPr>
              <a:t>b)Number of viable and granular bacilli</a:t>
            </a:r>
          </a:p>
          <a:p>
            <a:pPr>
              <a:buFont typeface="Wingdings 2" panose="05020102010507070707" pitchFamily="18" charset="2"/>
              <a:buNone/>
            </a:pPr>
            <a:r>
              <a:rPr lang="en-US" altLang="en-US" sz="1600">
                <a:ea typeface="ＭＳ Ｐゴシック" panose="020B0600070205080204" pitchFamily="34" charset="-128"/>
              </a:rPr>
              <a:t>c)Only granular bacilli</a:t>
            </a:r>
          </a:p>
          <a:p>
            <a:pPr>
              <a:buFont typeface="Wingdings 2" panose="05020102010507070707" pitchFamily="18" charset="2"/>
              <a:buNone/>
            </a:pPr>
            <a:r>
              <a:rPr lang="en-US" altLang="en-US" sz="1600">
                <a:ea typeface="ＭＳ Ｐゴシック" panose="020B0600070205080204" pitchFamily="34" charset="-128"/>
              </a:rPr>
              <a:t>d)None of the above</a:t>
            </a:r>
          </a:p>
          <a:p>
            <a:pPr>
              <a:buFont typeface="Wingdings 2" panose="05020102010507070707" pitchFamily="18" charset="2"/>
              <a:buNone/>
            </a:pPr>
            <a:endParaRPr lang="en-US" altLang="en-US" sz="1600">
              <a:ea typeface="ＭＳ Ｐゴシック" panose="020B0600070205080204" pitchFamily="34" charset="-128"/>
            </a:endParaRPr>
          </a:p>
        </p:txBody>
      </p:sp>
    </p:spTree>
    <p:extLst>
      <p:ext uri="{BB962C8B-B14F-4D97-AF65-F5344CB8AC3E}">
        <p14:creationId xmlns:p14="http://schemas.microsoft.com/office/powerpoint/2010/main" val="27964334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gn="ctr">
              <a:buNone/>
            </a:pPr>
            <a:r>
              <a:rPr lang="en-IN" sz="8000" dirty="0" smtClean="0"/>
              <a:t>Thank You</a:t>
            </a:r>
            <a:endParaRPr lang="en-IN" sz="8000" dirty="0"/>
          </a:p>
        </p:txBody>
      </p:sp>
    </p:spTree>
    <p:extLst>
      <p:ext uri="{BB962C8B-B14F-4D97-AF65-F5344CB8AC3E}">
        <p14:creationId xmlns:p14="http://schemas.microsoft.com/office/powerpoint/2010/main" val="3325077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mtClean="0">
                <a:effectLst>
                  <a:outerShdw blurRad="38100" dist="38100" dir="2700000" algn="tl">
                    <a:srgbClr val="C0C0C0"/>
                  </a:outerShdw>
                </a:effectLst>
              </a:rPr>
              <a:t> </a:t>
            </a:r>
          </a:p>
        </p:txBody>
      </p:sp>
      <p:pic>
        <p:nvPicPr>
          <p:cNvPr id="47107" name="Content Placeholder 3" descr="Blister-Packets1.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4343401" y="381000"/>
            <a:ext cx="4322763" cy="6002338"/>
          </a:xfrm>
        </p:spPr>
      </p:pic>
    </p:spTree>
    <p:extLst>
      <p:ext uri="{BB962C8B-B14F-4D97-AF65-F5344CB8AC3E}">
        <p14:creationId xmlns:p14="http://schemas.microsoft.com/office/powerpoint/2010/main" val="3764602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Newer Drugs / Regimens</a:t>
            </a:r>
          </a:p>
        </p:txBody>
      </p:sp>
      <p:sp>
        <p:nvSpPr>
          <p:cNvPr id="48131"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ea typeface="ＭＳ Ｐゴシック" panose="020B0600070205080204" pitchFamily="34" charset="-128"/>
              </a:rPr>
              <a:t>RO - 28</a:t>
            </a:r>
          </a:p>
          <a:p>
            <a:pPr marL="236538" indent="-236538">
              <a:buClr>
                <a:srgbClr val="3E5D78"/>
              </a:buClr>
            </a:pPr>
            <a:r>
              <a:rPr lang="en-US" altLang="en-US" sz="2600">
                <a:ea typeface="ＭＳ Ｐゴシック" panose="020B0600070205080204" pitchFamily="34" charset="-128"/>
              </a:rPr>
              <a:t>Fluoroquinlones - Nalidixic acid</a:t>
            </a:r>
          </a:p>
          <a:p>
            <a:pPr marL="236538" indent="-236538">
              <a:buClr>
                <a:srgbClr val="3E5D78"/>
              </a:buClr>
            </a:pPr>
            <a:r>
              <a:rPr lang="en-US" altLang="en-US" sz="2600">
                <a:ea typeface="ＭＳ Ｐゴシック" panose="020B0600070205080204" pitchFamily="34" charset="-128"/>
              </a:rPr>
              <a:t>Macrolides (Clarithromycin)</a:t>
            </a:r>
          </a:p>
          <a:p>
            <a:pPr marL="236538" indent="-236538">
              <a:buClr>
                <a:srgbClr val="3E5D78"/>
              </a:buClr>
            </a:pPr>
            <a:r>
              <a:rPr lang="en-US" altLang="en-US" sz="2600">
                <a:ea typeface="ＭＳ Ｐゴシック" panose="020B0600070205080204" pitchFamily="34" charset="-128"/>
              </a:rPr>
              <a:t>Ansamycin-Rifabutin, Rifapentine</a:t>
            </a:r>
          </a:p>
          <a:p>
            <a:pPr marL="236538" indent="-236538">
              <a:buClr>
                <a:srgbClr val="3E5D78"/>
              </a:buClr>
            </a:pPr>
            <a:r>
              <a:rPr lang="en-US" altLang="en-US" sz="2600">
                <a:ea typeface="ＭＳ Ｐゴシック" panose="020B0600070205080204" pitchFamily="34" charset="-128"/>
              </a:rPr>
              <a:t>Dihydrofolate reductase inhibitors-Brodimoprim, K-130</a:t>
            </a:r>
          </a:p>
          <a:p>
            <a:pPr marL="236538" indent="-236538">
              <a:buClr>
                <a:srgbClr val="3E5D78"/>
              </a:buClr>
            </a:pPr>
            <a:r>
              <a:rPr lang="en-US" altLang="en-US" sz="2600">
                <a:ea typeface="ＭＳ Ｐゴシック" panose="020B0600070205080204" pitchFamily="34" charset="-128"/>
              </a:rPr>
              <a:t>Fusidic acid </a:t>
            </a:r>
          </a:p>
          <a:p>
            <a:pPr marL="236538" indent="-236538">
              <a:buClr>
                <a:srgbClr val="3E5D78"/>
              </a:buClr>
            </a:pPr>
            <a:r>
              <a:rPr lang="en-US" altLang="en-US" sz="2600">
                <a:ea typeface="ＭＳ Ｐゴシック" panose="020B0600070205080204" pitchFamily="34" charset="-128"/>
              </a:rPr>
              <a:t>Beta-lactam antibiotics</a:t>
            </a:r>
          </a:p>
          <a:p>
            <a:pPr marL="236538" indent="-236538">
              <a:buClr>
                <a:srgbClr val="3E5D78"/>
              </a:buClr>
            </a:pPr>
            <a:r>
              <a:rPr lang="en-US" altLang="en-US" sz="2600">
                <a:ea typeface="ＭＳ Ｐゴシック" panose="020B0600070205080204" pitchFamily="34" charset="-128"/>
              </a:rPr>
              <a:t>Cephalosporins</a:t>
            </a:r>
          </a:p>
          <a:p>
            <a:pPr marL="236538" indent="-236538">
              <a:buClr>
                <a:srgbClr val="3E5D78"/>
              </a:buClr>
            </a:pPr>
            <a:r>
              <a:rPr lang="en-US" altLang="en-US" sz="2600">
                <a:ea typeface="ＭＳ Ｐゴシック" panose="020B0600070205080204" pitchFamily="34" charset="-128"/>
              </a:rPr>
              <a:t>Quinolones (Pefloxacin and Sparfloxacin</a:t>
            </a:r>
          </a:p>
        </p:txBody>
      </p:sp>
    </p:spTree>
    <p:extLst>
      <p:ext uri="{BB962C8B-B14F-4D97-AF65-F5344CB8AC3E}">
        <p14:creationId xmlns:p14="http://schemas.microsoft.com/office/powerpoint/2010/main" val="13393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Lepra Reactions</a:t>
            </a:r>
          </a:p>
        </p:txBody>
      </p:sp>
      <p:sp>
        <p:nvSpPr>
          <p:cNvPr id="49155"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ea typeface="ＭＳ Ｐゴシック" panose="020B0600070205080204" pitchFamily="34" charset="-128"/>
              </a:rPr>
              <a:t>Acute episodes or bouts of exacerbations occurring in course of chronic disease </a:t>
            </a:r>
          </a:p>
          <a:p>
            <a:pPr marL="236538" indent="-236538">
              <a:buClr>
                <a:srgbClr val="3E5D78"/>
              </a:buClr>
            </a:pPr>
            <a:r>
              <a:rPr lang="en-US" altLang="en-US" sz="2600">
                <a:ea typeface="ＭＳ Ｐゴシック" panose="020B0600070205080204" pitchFamily="34" charset="-128"/>
              </a:rPr>
              <a:t>Sudden increase in activity of existing lesions, appearance of fresh lesions with or without constitutional symptoms</a:t>
            </a:r>
          </a:p>
          <a:p>
            <a:pPr marL="236538" indent="-236538">
              <a:buClr>
                <a:srgbClr val="3E5D78"/>
              </a:buClr>
            </a:pPr>
            <a:r>
              <a:rPr lang="en-US" altLang="en-US" sz="2600">
                <a:ea typeface="ＭＳ Ｐゴシック" panose="020B0600070205080204" pitchFamily="34" charset="-128"/>
              </a:rPr>
              <a:t>Type I reaction - all borderline cases (BT, BB,BL)</a:t>
            </a:r>
          </a:p>
          <a:p>
            <a:pPr marL="236538" indent="-236538">
              <a:buClr>
                <a:srgbClr val="3E5D78"/>
              </a:buClr>
            </a:pPr>
            <a:r>
              <a:rPr lang="en-US" altLang="en-US" sz="2600">
                <a:ea typeface="ＭＳ Ｐゴシック" panose="020B0600070205080204" pitchFamily="34" charset="-128"/>
              </a:rPr>
              <a:t>Type II reaction - BL &amp; LL cases</a:t>
            </a:r>
          </a:p>
        </p:txBody>
      </p:sp>
    </p:spTree>
    <p:extLst>
      <p:ext uri="{BB962C8B-B14F-4D97-AF65-F5344CB8AC3E}">
        <p14:creationId xmlns:p14="http://schemas.microsoft.com/office/powerpoint/2010/main" val="4852232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Precipitating factors</a:t>
            </a:r>
          </a:p>
        </p:txBody>
      </p:sp>
      <p:sp>
        <p:nvSpPr>
          <p:cNvPr id="50179"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ea typeface="ＭＳ Ｐゴシック" panose="020B0600070205080204" pitchFamily="34" charset="-128"/>
              </a:rPr>
              <a:t>Physiological conditions like pregnancy</a:t>
            </a:r>
          </a:p>
          <a:p>
            <a:pPr marL="236538" indent="-236538">
              <a:buClr>
                <a:srgbClr val="3E5D78"/>
              </a:buClr>
            </a:pPr>
            <a:r>
              <a:rPr lang="en-US" altLang="en-US" sz="2600">
                <a:ea typeface="ＭＳ Ｐゴシック" panose="020B0600070205080204" pitchFamily="34" charset="-128"/>
              </a:rPr>
              <a:t>Drugs: anti-leprosy drugs, iodides </a:t>
            </a:r>
          </a:p>
          <a:p>
            <a:pPr marL="236538" indent="-236538">
              <a:buClr>
                <a:srgbClr val="3E5D78"/>
              </a:buClr>
            </a:pPr>
            <a:r>
              <a:rPr lang="en-US" altLang="en-US" sz="2600">
                <a:ea typeface="ＭＳ Ｐゴシック" panose="020B0600070205080204" pitchFamily="34" charset="-128"/>
              </a:rPr>
              <a:t>Severe physical or mental stress</a:t>
            </a:r>
          </a:p>
          <a:p>
            <a:pPr marL="236538" indent="-236538">
              <a:buClr>
                <a:srgbClr val="3E5D78"/>
              </a:buClr>
            </a:pPr>
            <a:r>
              <a:rPr lang="en-US" altLang="en-US" sz="2600">
                <a:ea typeface="ＭＳ Ｐゴシック" panose="020B0600070205080204" pitchFamily="34" charset="-128"/>
              </a:rPr>
              <a:t>Infections</a:t>
            </a:r>
          </a:p>
        </p:txBody>
      </p:sp>
    </p:spTree>
    <p:extLst>
      <p:ext uri="{BB962C8B-B14F-4D97-AF65-F5344CB8AC3E}">
        <p14:creationId xmlns:p14="http://schemas.microsoft.com/office/powerpoint/2010/main" val="968815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Type I Reaction</a:t>
            </a:r>
          </a:p>
        </p:txBody>
      </p:sp>
      <p:sp>
        <p:nvSpPr>
          <p:cNvPr id="51203" name="Content Placeholder 2"/>
          <p:cNvSpPr>
            <a:spLocks noGrp="1"/>
          </p:cNvSpPr>
          <p:nvPr>
            <p:ph idx="1"/>
          </p:nvPr>
        </p:nvSpPr>
        <p:spPr>
          <a:xfrm>
            <a:off x="2895600" y="990600"/>
            <a:ext cx="7772400" cy="5715000"/>
          </a:xfrm>
        </p:spPr>
        <p:txBody>
          <a:bodyPr/>
          <a:lstStyle/>
          <a:p>
            <a:pPr marL="236538" indent="-236538">
              <a:buClr>
                <a:srgbClr val="3E5D78"/>
              </a:buClr>
            </a:pPr>
            <a:r>
              <a:rPr lang="en-US" altLang="en-US" sz="2600">
                <a:ea typeface="ＭＳ Ｐゴシック" panose="020B0600070205080204" pitchFamily="34" charset="-128"/>
              </a:rPr>
              <a:t>Sub-types</a:t>
            </a:r>
          </a:p>
          <a:p>
            <a:pPr marL="236538" indent="-236538">
              <a:buClr>
                <a:srgbClr val="3E5D78"/>
              </a:buClr>
              <a:buNone/>
            </a:pPr>
            <a:r>
              <a:rPr lang="en-US" altLang="en-US" sz="2600">
                <a:ea typeface="ＭＳ Ｐゴシック" panose="020B0600070205080204" pitchFamily="34" charset="-128"/>
              </a:rPr>
              <a:t>   - Upgrading (Reversal)</a:t>
            </a:r>
          </a:p>
          <a:p>
            <a:pPr marL="236538" indent="-236538">
              <a:buClr>
                <a:srgbClr val="3E5D78"/>
              </a:buClr>
              <a:buNone/>
            </a:pPr>
            <a:r>
              <a:rPr lang="en-US" altLang="en-US" sz="2600">
                <a:ea typeface="ＭＳ Ｐゴシック" panose="020B0600070205080204" pitchFamily="34" charset="-128"/>
              </a:rPr>
              <a:t>   - Downgrading</a:t>
            </a:r>
          </a:p>
          <a:p>
            <a:pPr marL="236538" indent="-236538">
              <a:buClr>
                <a:srgbClr val="3E5D78"/>
              </a:buClr>
            </a:pPr>
            <a:r>
              <a:rPr lang="en-US" altLang="en-US" sz="2600">
                <a:ea typeface="ＭＳ Ｐゴシック" panose="020B0600070205080204" pitchFamily="34" charset="-128"/>
              </a:rPr>
              <a:t>Type IV hypersensitivity reaction.</a:t>
            </a:r>
          </a:p>
          <a:p>
            <a:pPr marL="236538" indent="-236538">
              <a:buClr>
                <a:srgbClr val="3E5D78"/>
              </a:buClr>
            </a:pPr>
            <a:r>
              <a:rPr lang="en-US" altLang="en-US" sz="2600">
                <a:ea typeface="ＭＳ Ｐゴシック" panose="020B0600070205080204" pitchFamily="34" charset="-128"/>
              </a:rPr>
              <a:t>Existing lesions worsen/New lesions may appear</a:t>
            </a:r>
          </a:p>
          <a:p>
            <a:pPr marL="236538" indent="-236538">
              <a:buClr>
                <a:srgbClr val="3E5D78"/>
              </a:buClr>
            </a:pPr>
            <a:r>
              <a:rPr lang="en-US" altLang="en-US" sz="2600">
                <a:ea typeface="ＭＳ Ｐゴシック" panose="020B0600070205080204" pitchFamily="34" charset="-128"/>
              </a:rPr>
              <a:t>Neuritis / Nerve abscesses</a:t>
            </a:r>
          </a:p>
          <a:p>
            <a:pPr marL="236538" indent="-236538">
              <a:buClr>
                <a:srgbClr val="3E5D78"/>
              </a:buClr>
            </a:pPr>
            <a:r>
              <a:rPr lang="en-US" altLang="en-US" sz="2600">
                <a:ea typeface="ＭＳ Ｐゴシック" panose="020B0600070205080204" pitchFamily="34" charset="-128"/>
              </a:rPr>
              <a:t>Systemic disturbances: Unusual</a:t>
            </a:r>
          </a:p>
        </p:txBody>
      </p:sp>
    </p:spTree>
    <p:extLst>
      <p:ext uri="{BB962C8B-B14F-4D97-AF65-F5344CB8AC3E}">
        <p14:creationId xmlns:p14="http://schemas.microsoft.com/office/powerpoint/2010/main" val="2222098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1" y="228601"/>
            <a:ext cx="7497763" cy="639763"/>
          </a:xfrm>
        </p:spPr>
        <p:txBody>
          <a:bodyPr/>
          <a:lstStyle/>
          <a:p>
            <a:pPr eaLnBrk="1" hangingPunct="1">
              <a:defRPr/>
            </a:pPr>
            <a:r>
              <a:rPr lang="en-US" sz="3200">
                <a:solidFill>
                  <a:srgbClr val="FF0000"/>
                </a:solidFill>
                <a:effectLst>
                  <a:outerShdw blurRad="38100" dist="38100" dir="2700000" algn="tl">
                    <a:srgbClr val="C0C0C0"/>
                  </a:outerShdw>
                </a:effectLst>
              </a:rPr>
              <a:t>Type I reaction - complications</a:t>
            </a:r>
          </a:p>
        </p:txBody>
      </p:sp>
      <p:sp>
        <p:nvSpPr>
          <p:cNvPr id="52227" name="Content Placeholder 2"/>
          <p:cNvSpPr>
            <a:spLocks noGrp="1"/>
          </p:cNvSpPr>
          <p:nvPr>
            <p:ph idx="1"/>
          </p:nvPr>
        </p:nvSpPr>
        <p:spPr>
          <a:xfrm>
            <a:off x="2895600" y="990600"/>
            <a:ext cx="7543800" cy="5715000"/>
          </a:xfrm>
        </p:spPr>
        <p:txBody>
          <a:bodyPr/>
          <a:lstStyle/>
          <a:p>
            <a:pPr marL="236538" indent="-236538">
              <a:buClr>
                <a:srgbClr val="3E5D78"/>
              </a:buClr>
            </a:pPr>
            <a:r>
              <a:rPr lang="en-US" altLang="en-US" sz="2600">
                <a:ea typeface="ＭＳ Ｐゴシック" panose="020B0600070205080204" pitchFamily="34" charset="-128"/>
              </a:rPr>
              <a:t>Neuritis</a:t>
            </a:r>
          </a:p>
          <a:p>
            <a:pPr marL="236538" indent="-236538">
              <a:buClr>
                <a:srgbClr val="3E5D78"/>
              </a:buClr>
            </a:pPr>
            <a:r>
              <a:rPr lang="en-US" altLang="en-US" sz="2600">
                <a:ea typeface="ＭＳ Ｐゴシック" panose="020B0600070205080204" pitchFamily="34" charset="-128"/>
              </a:rPr>
              <a:t>Dactylitis, edema of hands &amp; feet, inflammation of small joints of fingers</a:t>
            </a:r>
          </a:p>
          <a:p>
            <a:pPr marL="236538" indent="-236538">
              <a:buClr>
                <a:srgbClr val="3E5D78"/>
              </a:buClr>
            </a:pPr>
            <a:r>
              <a:rPr lang="en-US" altLang="en-US" sz="2600">
                <a:ea typeface="ＭＳ Ｐゴシック" panose="020B0600070205080204" pitchFamily="34" charset="-128"/>
              </a:rPr>
              <a:t>Corneal anesthesia, Conjunctivitis</a:t>
            </a:r>
          </a:p>
          <a:p>
            <a:pPr marL="236538" indent="-236538">
              <a:buClr>
                <a:srgbClr val="3E5D78"/>
              </a:buClr>
            </a:pPr>
            <a:r>
              <a:rPr lang="en-US" altLang="en-US" sz="2600">
                <a:ea typeface="ＭＳ Ｐゴシック" panose="020B0600070205080204" pitchFamily="34" charset="-128"/>
              </a:rPr>
              <a:t>Sudden occurrence of claw hand, foot-drop, facial palsy</a:t>
            </a:r>
          </a:p>
        </p:txBody>
      </p:sp>
    </p:spTree>
    <p:extLst>
      <p:ext uri="{BB962C8B-B14F-4D97-AF65-F5344CB8AC3E}">
        <p14:creationId xmlns:p14="http://schemas.microsoft.com/office/powerpoint/2010/main" val="1764091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1683</Words>
  <Application>Microsoft Office PowerPoint</Application>
  <PresentationFormat>Widescreen</PresentationFormat>
  <Paragraphs>286</Paragraphs>
  <Slides>34</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ＭＳ Ｐゴシック</vt:lpstr>
      <vt:lpstr>Arial</vt:lpstr>
      <vt:lpstr>Calibri</vt:lpstr>
      <vt:lpstr>Calibri Light</vt:lpstr>
      <vt:lpstr>Cambria</vt:lpstr>
      <vt:lpstr>Wingdings 2</vt:lpstr>
      <vt:lpstr>Office Theme</vt:lpstr>
      <vt:lpstr>PowerPoint Presentation</vt:lpstr>
      <vt:lpstr>MDT-WHO</vt:lpstr>
      <vt:lpstr>Blister packets for MDT</vt:lpstr>
      <vt:lpstr> </vt:lpstr>
      <vt:lpstr>Newer Drugs / Regimens</vt:lpstr>
      <vt:lpstr>Lepra Reactions</vt:lpstr>
      <vt:lpstr>Precipitating factors</vt:lpstr>
      <vt:lpstr>Type I Reaction</vt:lpstr>
      <vt:lpstr>Type I reaction - complications</vt:lpstr>
      <vt:lpstr>Type II Reaction</vt:lpstr>
      <vt:lpstr>Type II Reaction - complications</vt:lpstr>
      <vt:lpstr>Treatment of Lepra reactions</vt:lpstr>
      <vt:lpstr>Treatment modalities</vt:lpstr>
      <vt:lpstr>Deformities in leprosy</vt:lpstr>
      <vt:lpstr>Grading of Deformities/Disabilities: WHO Classification</vt:lpstr>
      <vt:lpstr>Primary deformities</vt:lpstr>
      <vt:lpstr>Secondary deformities</vt:lpstr>
      <vt:lpstr>Deformities: Nerve damage</vt:lpstr>
      <vt:lpstr>Trophic ulcer: stages</vt:lpstr>
      <vt:lpstr>Prevention of deformities</vt:lpstr>
      <vt:lpstr>Management of deformities</vt:lpstr>
      <vt:lpstr>Physiotherapy</vt:lpstr>
      <vt:lpstr>Physiotherapy</vt:lpstr>
      <vt:lpstr>Physiotherapy</vt:lpstr>
      <vt:lpstr>Prevention and Control of leprosy</vt:lpstr>
      <vt:lpstr>Prevention and Control of leprosy</vt:lpstr>
      <vt:lpstr>Prevention and Control of leprosy </vt:lpstr>
      <vt:lpstr>NLEP </vt:lpstr>
      <vt:lpstr>Rehabilitation in leprosy</vt:lpstr>
      <vt:lpstr> </vt:lpstr>
      <vt:lpstr> </vt:lpstr>
      <vt:lpstr>Multiple choice questions</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vinaykumar biyani</dc:creator>
  <cp:lastModifiedBy>vinaykumar biyani</cp:lastModifiedBy>
  <cp:revision>1</cp:revision>
  <dcterms:created xsi:type="dcterms:W3CDTF">2020-08-17T05:11:37Z</dcterms:created>
  <dcterms:modified xsi:type="dcterms:W3CDTF">2020-08-17T05:12:00Z</dcterms:modified>
</cp:coreProperties>
</file>