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9" r:id="rId2"/>
  </p:sldMasterIdLst>
  <p:notesMasterIdLst>
    <p:notesMasterId r:id="rId40"/>
  </p:notesMasterIdLst>
  <p:sldIdLst>
    <p:sldId id="260" r:id="rId3"/>
    <p:sldId id="279" r:id="rId4"/>
    <p:sldId id="262" r:id="rId5"/>
    <p:sldId id="328" r:id="rId6"/>
    <p:sldId id="283" r:id="rId7"/>
    <p:sldId id="272" r:id="rId8"/>
    <p:sldId id="310" r:id="rId9"/>
    <p:sldId id="326" r:id="rId10"/>
    <p:sldId id="318" r:id="rId11"/>
    <p:sldId id="330" r:id="rId12"/>
    <p:sldId id="265" r:id="rId13"/>
    <p:sldId id="303" r:id="rId14"/>
    <p:sldId id="317" r:id="rId15"/>
    <p:sldId id="331" r:id="rId16"/>
    <p:sldId id="307" r:id="rId17"/>
    <p:sldId id="306" r:id="rId18"/>
    <p:sldId id="332" r:id="rId19"/>
    <p:sldId id="333" r:id="rId20"/>
    <p:sldId id="334" r:id="rId21"/>
    <p:sldId id="336" r:id="rId22"/>
    <p:sldId id="292" r:id="rId23"/>
    <p:sldId id="280" r:id="rId24"/>
    <p:sldId id="337" r:id="rId25"/>
    <p:sldId id="338" r:id="rId26"/>
    <p:sldId id="339" r:id="rId27"/>
    <p:sldId id="340" r:id="rId28"/>
    <p:sldId id="301" r:id="rId29"/>
    <p:sldId id="297" r:id="rId30"/>
    <p:sldId id="298" r:id="rId31"/>
    <p:sldId id="309" r:id="rId32"/>
    <p:sldId id="319" r:id="rId33"/>
    <p:sldId id="320" r:id="rId34"/>
    <p:sldId id="321" r:id="rId35"/>
    <p:sldId id="322" r:id="rId36"/>
    <p:sldId id="323" r:id="rId37"/>
    <p:sldId id="324" r:id="rId38"/>
    <p:sldId id="32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35A74-4E74-4F57-9208-A96D8068A0C6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22BB-7E95-42B0-A042-5F07CF5D0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89C33-D0A3-4102-9E86-51FA0D57CD80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EA878-AF72-47FD-9646-D97C6079F7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9363A-F0D4-4EF6-A19B-DF4ED28D0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ACA5EE-AC51-4557-B277-A6A58C8DF888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98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14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9EB954A-6FF7-487D-81A6-0928E01C0B4C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0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3205BC9-62D3-491F-BBAD-95C9C3225541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62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ADE3-318C-4D83-B891-D341386428F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78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CE7799-4B4B-4FEF-8445-1291FB5D11E1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55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9D24-EAC9-4076-85C3-86BC678C5E5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915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B73C64-4E27-4D16-888F-C51164847A02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573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9E97F7-1D6B-4825-BCCC-400BA375667B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03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6E4BA2-6299-4BBE-A1B4-BAC5B262057E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326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B36E8-72EE-4480-B213-DF3273C86389}" type="datetime1">
              <a:rPr lang="en-US" smtClean="0">
                <a:solidFill>
                  <a:prstClr val="white"/>
                </a:solidFill>
              </a:rPr>
              <a:pPr/>
              <a:t>11/15/2017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RAJ NIDHI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3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8E22A-8BFF-4614-AF4F-6FDAA75CBA7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2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9696039-00B4-4A81-B2F0-BA54B42479F4}" type="datetime1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02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8" r:id="rId12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06CF-9D1D-4977-B74D-5104D29F4372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262626">
                    <a:tint val="75000"/>
                  </a:srgbClr>
                </a:solidFill>
              </a:rPr>
              <a:t>RAJ NIDHI</a:t>
            </a:r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1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slow">
    <p:randomBar dir="vert"/>
  </p:transition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.ubc.ca/faculty/sanderson/EMG/Index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867200" cy="207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  <a:t>Properties </a:t>
            </a:r>
            <a:b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  <a:t>of  </a:t>
            </a:r>
            <a:b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i="1" u="sng" dirty="0" smtClean="0">
                <a:solidFill>
                  <a:srgbClr val="C00000"/>
                </a:solidFill>
                <a:latin typeface="Algerian" pitchFamily="82" charset="0"/>
              </a:rPr>
              <a:t>skeletal </a:t>
            </a:r>
            <a:r>
              <a:rPr lang="en-US" b="1" i="1" u="sng" dirty="0">
                <a:solidFill>
                  <a:srgbClr val="C00000"/>
                </a:solidFill>
                <a:latin typeface="Algerian" pitchFamily="82" charset="0"/>
              </a:rPr>
              <a:t>muscle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0975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28600"/>
            <a:ext cx="8991600" cy="632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Def : internal events of the muscle which are manifested by shortening or development of tension or both.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Two primary types</a:t>
            </a:r>
          </a:p>
          <a:p>
            <a:pPr lvl="1"/>
            <a:r>
              <a:rPr lang="en-US" sz="2800" b="1" dirty="0" smtClean="0"/>
              <a:t>Isotonic</a:t>
            </a:r>
          </a:p>
          <a:p>
            <a:pPr lvl="2"/>
            <a:r>
              <a:rPr lang="en-US" sz="2800" dirty="0" smtClean="0"/>
              <a:t>Muscle tension remains constant as muscle changes length</a:t>
            </a:r>
          </a:p>
          <a:p>
            <a:pPr lvl="1"/>
            <a:r>
              <a:rPr lang="en-US" sz="2800" b="1" dirty="0" smtClean="0"/>
              <a:t>Isometric </a:t>
            </a:r>
          </a:p>
          <a:p>
            <a:pPr lvl="2"/>
            <a:r>
              <a:rPr lang="en-US" sz="2800" dirty="0" smtClean="0"/>
              <a:t>Muscle is prevented from shortening</a:t>
            </a:r>
          </a:p>
          <a:p>
            <a:pPr lvl="2"/>
            <a:r>
              <a:rPr lang="en-US" sz="2800" dirty="0" smtClean="0"/>
              <a:t>Tension develops at constant muscle length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45000" contrast="79000"/>
          </a:blip>
          <a:srcRect l="3694" t="8991" r="47826" b="7845"/>
          <a:stretch>
            <a:fillRect/>
          </a:stretch>
        </p:blipFill>
        <p:spPr>
          <a:xfrm>
            <a:off x="228600" y="0"/>
            <a:ext cx="8763000" cy="670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1\Desktop\isotonic-isometric-contraction-2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41000" contrast="67000"/>
          </a:blip>
          <a:srcRect/>
          <a:stretch>
            <a:fillRect/>
          </a:stretch>
        </p:blipFill>
        <p:spPr bwMode="auto">
          <a:xfrm>
            <a:off x="1524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4593-F652-4360-9AEF-290F29E124B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11/15/2017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4" name="Picture 3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26376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Length-Tension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sarcomere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dmin1\Desktop\image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610599" cy="5486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839200" cy="5897563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Length–Tension </a:t>
            </a:r>
            <a:r>
              <a:rPr lang="en-US" sz="3200" b="1" dirty="0" smtClean="0">
                <a:solidFill>
                  <a:srgbClr val="002060"/>
                </a:solidFill>
              </a:rPr>
              <a:t>Relationship</a:t>
            </a:r>
          </a:p>
          <a:p>
            <a:pPr marL="0" indent="0">
              <a:lnSpc>
                <a:spcPct val="80000"/>
              </a:lnSpc>
              <a:buNone/>
            </a:pPr>
            <a:endParaRPr lang="en-US" sz="32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The forcefulness of muscle contraction depends on the length of the sarcomeres</a:t>
            </a:r>
          </a:p>
          <a:p>
            <a:pPr lvl="1">
              <a:lnSpc>
                <a:spcPct val="8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When a muscle fiber is stretched there is less overlap between the thick and thin filaments and tension (forcefulness) is diminished</a:t>
            </a:r>
          </a:p>
          <a:p>
            <a:pPr lvl="1">
              <a:lnSpc>
                <a:spcPct val="8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2060"/>
                </a:solidFill>
              </a:rPr>
              <a:t>When a muscle fiber is shortened the filaments are compressed and fewer myosin heads make contact with thin filaments and tension is diminished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1\Desktop\download (1)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305800" cy="4648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19166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FACTORS   AFFECTING   CONTRACTION……..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914400" indent="-914400">
              <a:buAutoNum type="alphaUcPeriod"/>
            </a:pPr>
            <a:r>
              <a:rPr lang="en-US" sz="4500" b="1" dirty="0" smtClean="0">
                <a:solidFill>
                  <a:srgbClr val="002060"/>
                </a:solidFill>
              </a:rPr>
              <a:t>Strength of stimuli-  Quantal summation</a:t>
            </a:r>
          </a:p>
          <a:p>
            <a:pPr marL="914400" indent="-914400">
              <a:buAutoNum type="alphaUcPeriod"/>
            </a:pPr>
            <a:endParaRPr lang="en-US" sz="4500" b="1" dirty="0" smtClean="0">
              <a:solidFill>
                <a:srgbClr val="002060"/>
              </a:solidFill>
            </a:endParaRPr>
          </a:p>
          <a:p>
            <a:pPr marL="914400" indent="-914400">
              <a:buAutoNum type="alphaUcPeriod"/>
            </a:pPr>
            <a:r>
              <a:rPr lang="en-US" sz="4500" b="1" dirty="0" smtClean="0">
                <a:solidFill>
                  <a:srgbClr val="002060"/>
                </a:solidFill>
              </a:rPr>
              <a:t>Number of Stimuli:</a:t>
            </a:r>
          </a:p>
          <a:p>
            <a:pPr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	1) effect of 2 successive stimuli:</a:t>
            </a:r>
          </a:p>
          <a:p>
            <a:pPr>
              <a:buNone/>
            </a:pPr>
            <a:r>
              <a:rPr lang="en-US" sz="4500" b="1" dirty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002060"/>
                </a:solidFill>
              </a:rPr>
              <a:t>     </a:t>
            </a:r>
            <a:r>
              <a:rPr lang="en-US" sz="4500" b="1" dirty="0" err="1" smtClean="0">
                <a:solidFill>
                  <a:srgbClr val="002060"/>
                </a:solidFill>
              </a:rPr>
              <a:t>i</a:t>
            </a:r>
            <a:r>
              <a:rPr lang="en-US" sz="4500" b="1" dirty="0" smtClean="0">
                <a:solidFill>
                  <a:srgbClr val="002060"/>
                </a:solidFill>
              </a:rPr>
              <a:t>) </a:t>
            </a:r>
            <a:r>
              <a:rPr lang="en-US" sz="4500" dirty="0" smtClean="0">
                <a:solidFill>
                  <a:srgbClr val="002060"/>
                </a:solidFill>
              </a:rPr>
              <a:t>Beneficial effect</a:t>
            </a:r>
          </a:p>
          <a:p>
            <a:pPr>
              <a:buNone/>
            </a:pPr>
            <a:r>
              <a:rPr lang="en-US" sz="4500" dirty="0">
                <a:solidFill>
                  <a:srgbClr val="002060"/>
                </a:solidFill>
              </a:rPr>
              <a:t>	</a:t>
            </a:r>
            <a:r>
              <a:rPr lang="en-US" sz="4500" dirty="0" smtClean="0">
                <a:solidFill>
                  <a:srgbClr val="002060"/>
                </a:solidFill>
              </a:rPr>
              <a:t>    ii) Summation</a:t>
            </a:r>
          </a:p>
          <a:p>
            <a:pPr marL="571500" indent="-571500">
              <a:buNone/>
            </a:pPr>
            <a:r>
              <a:rPr lang="en-US" sz="4500" b="1" dirty="0">
                <a:solidFill>
                  <a:srgbClr val="002060"/>
                </a:solidFill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</a:rPr>
              <a:t>   2)more than two stimuli:</a:t>
            </a:r>
          </a:p>
          <a:p>
            <a:pPr marL="571500" indent="-571500">
              <a:buNone/>
            </a:pPr>
            <a:r>
              <a:rPr lang="en-US" sz="4500" b="1" dirty="0">
                <a:solidFill>
                  <a:srgbClr val="002060"/>
                </a:solidFill>
              </a:rPr>
              <a:t>	</a:t>
            </a:r>
            <a:r>
              <a:rPr lang="en-US" sz="4500" b="1" dirty="0" smtClean="0">
                <a:solidFill>
                  <a:srgbClr val="002060"/>
                </a:solidFill>
              </a:rPr>
              <a:t> </a:t>
            </a:r>
            <a:r>
              <a:rPr lang="en-US" sz="4500" b="1" dirty="0" err="1" smtClean="0">
                <a:solidFill>
                  <a:srgbClr val="002060"/>
                </a:solidFill>
              </a:rPr>
              <a:t>i</a:t>
            </a:r>
            <a:r>
              <a:rPr lang="en-US" sz="4500" b="1" dirty="0" smtClean="0">
                <a:solidFill>
                  <a:srgbClr val="002060"/>
                </a:solidFill>
              </a:rPr>
              <a:t>) </a:t>
            </a:r>
            <a:r>
              <a:rPr lang="en-US" sz="4500" dirty="0" smtClean="0">
                <a:solidFill>
                  <a:srgbClr val="002060"/>
                </a:solidFill>
              </a:rPr>
              <a:t>Clonus, Tetanus</a:t>
            </a:r>
          </a:p>
          <a:p>
            <a:pPr marL="0" indent="0">
              <a:buNone/>
            </a:pPr>
            <a:r>
              <a:rPr lang="en-US" sz="4500" dirty="0" smtClean="0">
                <a:solidFill>
                  <a:srgbClr val="002060"/>
                </a:solidFill>
              </a:rPr>
              <a:t>        ii) </a:t>
            </a:r>
            <a:r>
              <a:rPr lang="en-US" sz="4500" dirty="0" err="1" smtClean="0">
                <a:solidFill>
                  <a:srgbClr val="002060"/>
                </a:solidFill>
              </a:rPr>
              <a:t>Treppe</a:t>
            </a:r>
            <a:endParaRPr lang="en-US" sz="4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500" dirty="0" smtClean="0">
                <a:solidFill>
                  <a:srgbClr val="002060"/>
                </a:solidFill>
              </a:rPr>
              <a:t>        iii) Fatigue</a:t>
            </a:r>
          </a:p>
          <a:p>
            <a:pPr marL="571500" indent="-571500"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C. Effect of temperature</a:t>
            </a:r>
          </a:p>
          <a:p>
            <a:pPr marL="571500" indent="-571500">
              <a:buNone/>
            </a:pPr>
            <a:endParaRPr lang="en-US" sz="4500" b="1" dirty="0" smtClean="0">
              <a:solidFill>
                <a:srgbClr val="002060"/>
              </a:solidFill>
            </a:endParaRPr>
          </a:p>
          <a:p>
            <a:pPr marL="571500" indent="-571500">
              <a:buNone/>
            </a:pPr>
            <a:r>
              <a:rPr lang="en-US" sz="4500" b="1" dirty="0" smtClean="0">
                <a:solidFill>
                  <a:srgbClr val="002060"/>
                </a:solidFill>
              </a:rPr>
              <a:t>D. Load (Preload &amp; Afterload)</a:t>
            </a:r>
          </a:p>
        </p:txBody>
      </p:sp>
    </p:spTree>
    <p:extLst>
      <p:ext uri="{BB962C8B-B14F-4D97-AF65-F5344CB8AC3E}">
        <p14:creationId xmlns:p14="http://schemas.microsoft.com/office/powerpoint/2010/main" val="373287091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Major Types of Muscle Fibers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Classified based on differences in ATP hydrolysis and synthesis</a:t>
            </a:r>
          </a:p>
          <a:p>
            <a:r>
              <a:rPr lang="en-US" sz="3600" dirty="0" smtClean="0"/>
              <a:t>Two major types</a:t>
            </a:r>
          </a:p>
          <a:p>
            <a:pPr lvl="1"/>
            <a:r>
              <a:rPr lang="en-US" sz="3600" dirty="0" smtClean="0"/>
              <a:t>Slow-oxidative (type I) fibers</a:t>
            </a:r>
          </a:p>
          <a:p>
            <a:pPr lvl="1"/>
            <a:r>
              <a:rPr lang="en-US" sz="3600" dirty="0" smtClean="0"/>
              <a:t>Fast-oxidative (type </a:t>
            </a:r>
            <a:r>
              <a:rPr lang="en-US" sz="3600" dirty="0" err="1" smtClean="0"/>
              <a:t>IIa</a:t>
            </a:r>
            <a:r>
              <a:rPr lang="en-US" sz="3600" dirty="0" smtClean="0"/>
              <a:t>) fibers</a:t>
            </a:r>
          </a:p>
          <a:p>
            <a:pPr lvl="1"/>
            <a:r>
              <a:rPr lang="en-US" sz="3600" dirty="0" smtClean="0"/>
              <a:t>Fast-glycolytic (type </a:t>
            </a:r>
            <a:r>
              <a:rPr lang="en-US" sz="3600" dirty="0" err="1" smtClean="0"/>
              <a:t>IIx</a:t>
            </a:r>
            <a:r>
              <a:rPr lang="en-US" sz="3600" dirty="0" smtClean="0"/>
              <a:t>) fibers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9574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PROPERTIES OF SKELETAL MUSCLE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534400" cy="5287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Excitability:</a:t>
            </a:r>
            <a:r>
              <a:rPr lang="en-US" sz="2800" b="1" dirty="0" smtClean="0"/>
              <a:t> capacity of muscle to respond to a stimulus</a:t>
            </a:r>
          </a:p>
          <a:p>
            <a:pPr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Refractory period</a:t>
            </a:r>
            <a:endParaRPr lang="en-US" sz="2800" b="1" dirty="0" smtClean="0"/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Contractility:</a:t>
            </a:r>
            <a:r>
              <a:rPr lang="en-US" sz="2800" b="1" dirty="0" smtClean="0"/>
              <a:t> ability of a muscle to shorten and generate pulling force</a:t>
            </a:r>
          </a:p>
          <a:p>
            <a:pPr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All or None phenomenon</a:t>
            </a:r>
            <a:endParaRPr lang="en-US" sz="2800" b="1" dirty="0" smtClean="0"/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Extensibility:</a:t>
            </a:r>
            <a:r>
              <a:rPr lang="en-US" sz="2800" b="1" dirty="0" smtClean="0"/>
              <a:t> muscle can be stretched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Elasticity:</a:t>
            </a:r>
            <a:r>
              <a:rPr lang="en-US" sz="2800" b="1" dirty="0" smtClean="0"/>
              <a:t> Ability of muscle to recoil to original resting length after stretched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i="1" dirty="0" smtClean="0">
                <a:solidFill>
                  <a:srgbClr val="FF0000"/>
                </a:solidFill>
              </a:rPr>
              <a:t>Fatigue</a:t>
            </a:r>
          </a:p>
          <a:p>
            <a:pPr eaLnBrk="1" hangingPunct="1">
              <a:buClr>
                <a:schemeClr val="tx1"/>
              </a:buClr>
            </a:pPr>
            <a:endParaRPr lang="en-US" sz="2800" b="1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776214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Property</a:t>
            </a: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Slow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Fast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Contraction speed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Slow</a:t>
            </a:r>
            <a:r>
              <a:rPr lang="en-GB" b="1" dirty="0">
                <a:solidFill>
                  <a:schemeClr val="bg1"/>
                </a:solidFill>
              </a:rPr>
              <a:t>		Fast			Fast 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Tension</a:t>
            </a:r>
            <a:r>
              <a:rPr lang="en-GB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Low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High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Fatigue resistance		High		Intermediate		</a:t>
            </a:r>
            <a:r>
              <a:rPr lang="en-GB" b="1" dirty="0" smtClean="0">
                <a:solidFill>
                  <a:schemeClr val="bg1"/>
                </a:solidFill>
              </a:rPr>
              <a:t>Low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Colour</a:t>
            </a:r>
            <a:r>
              <a:rPr lang="en-GB" b="1" dirty="0" smtClean="0">
                <a:solidFill>
                  <a:schemeClr val="bg1"/>
                </a:solidFill>
              </a:rPr>
              <a:t>			Red		White			White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smtClean="0">
                <a:solidFill>
                  <a:schemeClr val="bg1"/>
                </a:solidFill>
              </a:rPr>
              <a:t>Myoglobin content 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High</a:t>
            </a:r>
            <a:r>
              <a:rPr lang="en-GB" b="1" dirty="0">
                <a:solidFill>
                  <a:schemeClr val="bg1"/>
                </a:solidFill>
              </a:rPr>
              <a:t>		Low			</a:t>
            </a:r>
            <a:r>
              <a:rPr lang="en-GB" b="1" dirty="0" smtClean="0">
                <a:solidFill>
                  <a:schemeClr val="bg1"/>
                </a:solidFill>
              </a:rPr>
              <a:t>Low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Capillary supply		</a:t>
            </a:r>
            <a:r>
              <a:rPr lang="en-GB" b="1" dirty="0" smtClean="0">
                <a:solidFill>
                  <a:schemeClr val="bg1"/>
                </a:solidFill>
              </a:rPr>
              <a:t>Dense</a:t>
            </a:r>
            <a:r>
              <a:rPr lang="en-GB" b="1" dirty="0">
                <a:solidFill>
                  <a:schemeClr val="bg1"/>
                </a:solidFill>
              </a:rPr>
              <a:t>		Intermediate		</a:t>
            </a:r>
            <a:r>
              <a:rPr lang="en-GB" b="1" dirty="0" smtClean="0">
                <a:solidFill>
                  <a:schemeClr val="bg1"/>
                </a:solidFill>
              </a:rPr>
              <a:t>Scarce	</a:t>
            </a:r>
            <a:endParaRPr lang="en-GB" b="1" dirty="0">
              <a:solidFill>
                <a:schemeClr val="bg1"/>
              </a:solidFill>
            </a:endParaRP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Mitochondria		Many		Intermediate		Few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 err="1" smtClean="0">
                <a:solidFill>
                  <a:schemeClr val="bg1"/>
                </a:solidFill>
              </a:rPr>
              <a:t>Glycolytic</a:t>
            </a:r>
            <a:r>
              <a:rPr lang="en-GB" b="1" dirty="0" smtClean="0">
                <a:solidFill>
                  <a:schemeClr val="bg1"/>
                </a:solidFill>
              </a:rPr>
              <a:t> enzyme</a:t>
            </a:r>
            <a:r>
              <a:rPr lang="en-GB" b="1" dirty="0">
                <a:solidFill>
                  <a:schemeClr val="bg1"/>
                </a:solidFill>
              </a:rPr>
              <a:t>	</a:t>
            </a:r>
            <a:r>
              <a:rPr lang="en-GB" b="1" dirty="0" smtClean="0">
                <a:solidFill>
                  <a:schemeClr val="bg1"/>
                </a:solidFill>
              </a:rPr>
              <a:t>                   Low</a:t>
            </a:r>
            <a:r>
              <a:rPr lang="en-GB" b="1" dirty="0">
                <a:solidFill>
                  <a:schemeClr val="bg1"/>
                </a:solidFill>
              </a:rPr>
              <a:t>		High			High	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Substrates used for 	</a:t>
            </a:r>
            <a:r>
              <a:rPr lang="en-GB" b="1" dirty="0" smtClean="0">
                <a:solidFill>
                  <a:schemeClr val="bg1"/>
                </a:solidFill>
              </a:rPr>
              <a:t>Lipids</a:t>
            </a:r>
            <a:r>
              <a:rPr lang="en-GB" b="1" dirty="0">
                <a:solidFill>
                  <a:schemeClr val="bg1"/>
                </a:solidFill>
              </a:rPr>
              <a:t>, CHO, 	Primarily			CHO</a:t>
            </a:r>
          </a:p>
          <a:p>
            <a:pPr eaLnBrk="0" hangingPunc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solidFill>
                  <a:schemeClr val="bg1"/>
                </a:solidFill>
              </a:rPr>
              <a:t>ATP generation 		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(aerobic)  	CHO (anaerobic)		(</a:t>
            </a:r>
            <a:r>
              <a:rPr lang="en-GB" b="1" dirty="0" smtClean="0">
                <a:solidFill>
                  <a:schemeClr val="bg1"/>
                </a:solidFill>
              </a:rPr>
              <a:t>anaerobic) Alternative </a:t>
            </a:r>
            <a:r>
              <a:rPr lang="en-GB" b="1" dirty="0">
                <a:solidFill>
                  <a:schemeClr val="bg1"/>
                </a:solidFill>
              </a:rPr>
              <a:t>names	          Type I, S (slow), 	 Type </a:t>
            </a:r>
            <a:r>
              <a:rPr lang="en-GB" b="1" dirty="0" err="1">
                <a:solidFill>
                  <a:schemeClr val="bg1"/>
                </a:solidFill>
              </a:rPr>
              <a:t>IIa</a:t>
            </a:r>
            <a:r>
              <a:rPr lang="en-GB" b="1" dirty="0">
                <a:solidFill>
                  <a:schemeClr val="bg1"/>
                </a:solidFill>
              </a:rPr>
              <a:t>, FOG	      	Type </a:t>
            </a:r>
            <a:r>
              <a:rPr lang="en-GB" b="1" dirty="0" err="1">
                <a:solidFill>
                  <a:schemeClr val="bg1"/>
                </a:solidFill>
              </a:rPr>
              <a:t>IIb</a:t>
            </a:r>
            <a:r>
              <a:rPr lang="en-GB" b="1" dirty="0">
                <a:solidFill>
                  <a:schemeClr val="bg1"/>
                </a:solidFill>
              </a:rPr>
              <a:t>/x, 		  </a:t>
            </a:r>
            <a:r>
              <a:rPr lang="en-GB" b="1" dirty="0" smtClean="0">
                <a:solidFill>
                  <a:schemeClr val="bg1"/>
                </a:solidFill>
              </a:rPr>
              <a:t>   SO (</a:t>
            </a:r>
            <a:r>
              <a:rPr lang="en-GB" b="1" dirty="0">
                <a:solidFill>
                  <a:schemeClr val="bg1"/>
                </a:solidFill>
              </a:rPr>
              <a:t>slow oxidative)	</a:t>
            </a:r>
            <a:r>
              <a:rPr lang="en-GB" b="1" dirty="0" smtClean="0">
                <a:solidFill>
                  <a:schemeClr val="bg1"/>
                </a:solidFill>
              </a:rPr>
              <a:t> FR </a:t>
            </a:r>
            <a:r>
              <a:rPr lang="en-GB" b="1" dirty="0">
                <a:solidFill>
                  <a:schemeClr val="bg1"/>
                </a:solidFill>
              </a:rPr>
              <a:t>(fast </a:t>
            </a:r>
            <a:r>
              <a:rPr lang="en-GB" b="1" dirty="0" smtClean="0">
                <a:solidFill>
                  <a:schemeClr val="bg1"/>
                </a:solidFill>
              </a:rPr>
              <a:t>resistant)	                FF (</a:t>
            </a:r>
            <a:r>
              <a:rPr lang="en-GB" b="1" dirty="0">
                <a:solidFill>
                  <a:schemeClr val="bg1"/>
                </a:solidFill>
              </a:rPr>
              <a:t>Fast fatigue</a:t>
            </a:r>
            <a:r>
              <a:rPr lang="en-GB" b="1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1383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990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Muscle-twitch </a:t>
            </a:r>
            <a:r>
              <a:rPr lang="en-US" b="1" i="1" dirty="0" smtClean="0"/>
              <a:t>(simple muscle curve):</a:t>
            </a:r>
          </a:p>
          <a:p>
            <a:pPr>
              <a:buNone/>
            </a:pPr>
            <a:r>
              <a:rPr lang="en-US" dirty="0" smtClean="0"/>
              <a:t>The contraction and relaxation of skeletal muscle in response to a single adequate stimulus 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All or None response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An individual muscle fiber exhibits contraction of an uniform intensity once  their particular threshold has been reached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49" y="115888"/>
            <a:ext cx="4895851" cy="1009650"/>
          </a:xfrm>
        </p:spPr>
        <p:txBody>
          <a:bodyPr>
            <a:normAutofit/>
          </a:bodyPr>
          <a:lstStyle/>
          <a:p>
            <a:r>
              <a:rPr lang="en-US" sz="3000" b="1" dirty="0"/>
              <a:t>Single muscle </a:t>
            </a:r>
            <a:r>
              <a:rPr lang="en-US" sz="3000" b="1" dirty="0" smtClean="0"/>
              <a:t>twitch</a:t>
            </a:r>
            <a:endParaRPr lang="sk-SK" sz="3000" b="1" dirty="0"/>
          </a:p>
        </p:txBody>
      </p:sp>
      <p:pic>
        <p:nvPicPr>
          <p:cNvPr id="57346" name="Picture 2" descr="C:\Users\Geetanjali Purohit\Desktop\download (1).jpg"/>
          <p:cNvPicPr>
            <a:picLocks noChangeAspect="1" noChangeArrowheads="1"/>
          </p:cNvPicPr>
          <p:nvPr/>
        </p:nvPicPr>
        <p:blipFill>
          <a:blip r:embed="rId2">
            <a:lum bright="-31000" contrast="48000"/>
          </a:blip>
          <a:srcRect/>
          <a:stretch>
            <a:fillRect/>
          </a:stretch>
        </p:blipFill>
        <p:spPr bwMode="auto">
          <a:xfrm>
            <a:off x="381000" y="1219200"/>
            <a:ext cx="8153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Muscle Fatigue………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953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en-US" sz="2800" b="1" dirty="0" err="1" smtClean="0"/>
              <a:t>Faliure</a:t>
            </a:r>
            <a:r>
              <a:rPr lang="en-US" sz="2800" b="1" dirty="0" smtClean="0"/>
              <a:t> of a muscle to maintain tension as a result of previous contractile activity is known as muscle fatigue. Occurs when exercising muscle can no longer respond to stimulation with same degree of contractile activity.</a:t>
            </a:r>
          </a:p>
          <a:p>
            <a:pPr algn="just">
              <a:buNone/>
            </a:pPr>
            <a:endParaRPr lang="en-US" sz="2800" b="1" dirty="0" smtClean="0"/>
          </a:p>
          <a:p>
            <a:r>
              <a:rPr lang="en-US" sz="2800" b="1" dirty="0" smtClean="0"/>
              <a:t>Defense mechanism that protects muscle from reaching point at which it can no longer produce ATP</a:t>
            </a:r>
          </a:p>
          <a:p>
            <a:r>
              <a:rPr lang="en-US" sz="2800" b="1" dirty="0" smtClean="0"/>
              <a:t>Underlying causes of muscle fatigue are unclear</a:t>
            </a:r>
          </a:p>
          <a:p>
            <a:r>
              <a:rPr lang="en-US" sz="2800" b="1" dirty="0" smtClean="0"/>
              <a:t>It depends upon</a:t>
            </a:r>
          </a:p>
          <a:p>
            <a:pPr>
              <a:buNone/>
            </a:pPr>
            <a:r>
              <a:rPr lang="en-US" sz="2800" b="1" dirty="0" smtClean="0"/>
              <a:t> 1. intensity and duration of exercise</a:t>
            </a:r>
          </a:p>
          <a:p>
            <a:pPr>
              <a:buNone/>
            </a:pPr>
            <a:r>
              <a:rPr lang="en-US" sz="2800" b="1" dirty="0" smtClean="0"/>
              <a:t>2. Type of muscle fibers.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9169482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Causes of muscle fatigue have been classified into central and peripheral</a:t>
            </a:r>
          </a:p>
          <a:p>
            <a:pPr>
              <a:lnSpc>
                <a:spcPct val="90000"/>
              </a:lnSpc>
            </a:pPr>
            <a:r>
              <a:rPr lang="en-US" sz="3200" u="sng" dirty="0" smtClean="0"/>
              <a:t>Central</a:t>
            </a:r>
            <a:r>
              <a:rPr lang="en-US" sz="3200" dirty="0" smtClean="0"/>
              <a:t> - includes CNS, motivation and psychological factors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restoration of force with external stimulation of muscle -indicates central fatigue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, hypoglycemia, reticular formation</a:t>
            </a:r>
          </a:p>
          <a:p>
            <a:pPr>
              <a:lnSpc>
                <a:spcPct val="90000"/>
              </a:lnSpc>
            </a:pPr>
            <a:r>
              <a:rPr lang="en-US" sz="3200" u="sng" dirty="0" smtClean="0"/>
              <a:t>Peripheral</a:t>
            </a:r>
            <a:r>
              <a:rPr lang="en-US" sz="3200" dirty="0" smtClean="0"/>
              <a:t> - PNS to muscle - EC coupling, energy supply and force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80860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7244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SzTx/>
            </a:pPr>
            <a:r>
              <a:rPr lang="en-US" sz="4000" dirty="0" smtClean="0"/>
              <a:t>Depletion </a:t>
            </a:r>
            <a:r>
              <a:rPr lang="en-US" sz="4000" dirty="0"/>
              <a:t>of </a:t>
            </a:r>
            <a:r>
              <a:rPr lang="en-US" sz="4000" dirty="0" err="1"/>
              <a:t>creatine</a:t>
            </a:r>
            <a:r>
              <a:rPr lang="en-US" sz="4000" dirty="0"/>
              <a:t> phosphate</a:t>
            </a:r>
          </a:p>
          <a:p>
            <a:pPr lvl="1">
              <a:lnSpc>
                <a:spcPct val="80000"/>
              </a:lnSpc>
              <a:buSzTx/>
            </a:pPr>
            <a:r>
              <a:rPr lang="en-US" sz="4000" dirty="0"/>
              <a:t>Insufficient oxygen</a:t>
            </a:r>
          </a:p>
          <a:p>
            <a:pPr lvl="1">
              <a:lnSpc>
                <a:spcPct val="80000"/>
              </a:lnSpc>
              <a:buSzTx/>
            </a:pPr>
            <a:r>
              <a:rPr lang="en-US" sz="4000" dirty="0"/>
              <a:t>Depletion of glycogen and other nutrients</a:t>
            </a:r>
          </a:p>
          <a:p>
            <a:pPr lvl="1">
              <a:lnSpc>
                <a:spcPct val="80000"/>
              </a:lnSpc>
              <a:buSzTx/>
            </a:pPr>
            <a:r>
              <a:rPr lang="en-US" sz="4000" dirty="0"/>
              <a:t>Buildup of lactic acid and ADP</a:t>
            </a:r>
          </a:p>
          <a:p>
            <a:pPr lvl="1">
              <a:lnSpc>
                <a:spcPct val="80000"/>
              </a:lnSpc>
              <a:buSzTx/>
            </a:pPr>
            <a:r>
              <a:rPr lang="en-US" sz="4000" dirty="0"/>
              <a:t>Failure of the motor neuron to release enough acetylcholine</a:t>
            </a:r>
          </a:p>
        </p:txBody>
      </p:sp>
    </p:spTree>
    <p:extLst>
      <p:ext uri="{BB962C8B-B14F-4D97-AF65-F5344CB8AC3E}">
        <p14:creationId xmlns:p14="http://schemas.microsoft.com/office/powerpoint/2010/main" val="2464358921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Rigor mortis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4572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Several hours after death, all the muscles of the body go  to a state of </a:t>
            </a:r>
            <a:r>
              <a:rPr lang="en-US" sz="3200" dirty="0" err="1" smtClean="0"/>
              <a:t>conracture</a:t>
            </a:r>
            <a:r>
              <a:rPr lang="en-US" sz="3200" dirty="0" smtClean="0"/>
              <a:t> called Rigor Mortis.</a:t>
            </a:r>
          </a:p>
          <a:p>
            <a:r>
              <a:rPr lang="en-US" sz="3200" dirty="0" smtClean="0"/>
              <a:t>Results from loss of all ATP’s required to cause separation of cross bridges from the </a:t>
            </a:r>
            <a:r>
              <a:rPr lang="en-US" sz="3200" dirty="0" err="1" smtClean="0"/>
              <a:t>actin</a:t>
            </a:r>
            <a:r>
              <a:rPr lang="en-US" sz="3200" dirty="0" smtClean="0"/>
              <a:t> filaments during relaxation</a:t>
            </a:r>
          </a:p>
          <a:p>
            <a:r>
              <a:rPr lang="en-US" sz="3200" dirty="0" smtClean="0"/>
              <a:t>The degree of rigor mortis may be used in forensic pathology to determine the approximate time of death.</a:t>
            </a:r>
          </a:p>
          <a:p>
            <a:r>
              <a:rPr lang="en-US" sz="3200" dirty="0" smtClean="0"/>
              <a:t>Heat Rigor: similar changes when exposed to 50 degree, due to coagulation of proteins..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905985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"/>
            <a:ext cx="9144000" cy="64770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1</a:t>
            </a:r>
            <a:r>
              <a:rPr lang="en-US" sz="3200" dirty="0" smtClean="0"/>
              <a:t>. How many triad are there in one </a:t>
            </a:r>
            <a:r>
              <a:rPr lang="en-US" sz="3200" dirty="0" err="1" smtClean="0"/>
              <a:t>sarcomere</a:t>
            </a:r>
            <a:r>
              <a:rPr lang="en-US" sz="3200" dirty="0" smtClean="0"/>
              <a:t> of Sk. Muscle </a:t>
            </a:r>
          </a:p>
          <a:p>
            <a:pPr marL="514350" indent="-514350">
              <a:buNone/>
            </a:pPr>
            <a:r>
              <a:rPr lang="en-US" sz="3200" dirty="0" smtClean="0"/>
              <a:t> a.1   b.2  c. 3    d. 4</a:t>
            </a:r>
          </a:p>
          <a:p>
            <a:pPr marL="514350" indent="-514350">
              <a:buNone/>
            </a:pPr>
            <a:r>
              <a:rPr lang="en-US" sz="3200" dirty="0" smtClean="0"/>
              <a:t>2. Refractory period of skeletal muscle is </a:t>
            </a:r>
          </a:p>
          <a:p>
            <a:pPr marL="514350" indent="-514350">
              <a:buNone/>
            </a:pPr>
            <a:r>
              <a:rPr lang="en-US" sz="3200" dirty="0" smtClean="0"/>
              <a:t>  a. 0.01 sec   b. 0.04 sec  c. 0.05 sec  d. 0.06 sec</a:t>
            </a:r>
          </a:p>
          <a:p>
            <a:pPr marL="514350" indent="-514350">
              <a:buNone/>
            </a:pPr>
            <a:r>
              <a:rPr lang="en-US" sz="3200" dirty="0" smtClean="0"/>
              <a:t>3. In isotonic contraction</a:t>
            </a:r>
          </a:p>
          <a:p>
            <a:pPr marL="514350" indent="-514350">
              <a:buNone/>
            </a:pPr>
            <a:r>
              <a:rPr lang="en-US" sz="3200" dirty="0" smtClean="0"/>
              <a:t>  a. tone remains same b. length remains same c. both d. none</a:t>
            </a:r>
          </a:p>
          <a:p>
            <a:pPr marL="514350" indent="-514350">
              <a:buNone/>
            </a:pPr>
            <a:r>
              <a:rPr lang="en-US" sz="3200" dirty="0" smtClean="0"/>
              <a:t>4. In isometric contraction</a:t>
            </a:r>
          </a:p>
          <a:p>
            <a:pPr marL="514350" indent="-514350">
              <a:buNone/>
            </a:pPr>
            <a:r>
              <a:rPr lang="en-US" sz="3200" dirty="0" smtClean="0"/>
              <a:t>a. tone remains same b. length remains same c. both d. none</a:t>
            </a:r>
          </a:p>
          <a:p>
            <a:pPr marL="514350" indent="-514350">
              <a:buNone/>
            </a:pPr>
            <a:r>
              <a:rPr lang="en-US" sz="3200" dirty="0" smtClean="0"/>
              <a:t>5. All or none law in sk. Muscle is followed by </a:t>
            </a:r>
          </a:p>
          <a:p>
            <a:pPr marL="514350" indent="-514350">
              <a:buNone/>
            </a:pPr>
            <a:r>
              <a:rPr lang="en-US" sz="3200" dirty="0" smtClean="0"/>
              <a:t>  a. single muscle fib.  b. whole muscle   c. tendon d. none of the above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Energy Sources for Contraction…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Transfer of high-energy phosphate from </a:t>
            </a:r>
            <a:r>
              <a:rPr lang="en-US" sz="3200" dirty="0" err="1" smtClean="0"/>
              <a:t>creatine</a:t>
            </a:r>
            <a:r>
              <a:rPr lang="en-US" sz="3200" dirty="0" smtClean="0"/>
              <a:t> phosphate to ADP, First energy storehouse tapped at onset of contractile activity</a:t>
            </a:r>
          </a:p>
          <a:p>
            <a:r>
              <a:rPr lang="en-US" sz="3200" dirty="0" smtClean="0"/>
              <a:t>Oxidative </a:t>
            </a:r>
            <a:r>
              <a:rPr lang="en-US" sz="3200" dirty="0" err="1" smtClean="0"/>
              <a:t>phosphorylation</a:t>
            </a:r>
            <a:r>
              <a:rPr lang="en-US" sz="3200" dirty="0" smtClean="0"/>
              <a:t> (citric acid cycle and electron transport system). Takes place within muscle mitochondria if sufficient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present</a:t>
            </a:r>
          </a:p>
          <a:p>
            <a:r>
              <a:rPr lang="en-US" sz="3200" dirty="0" err="1" smtClean="0"/>
              <a:t>Glycolysis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Supports anaerobic or high-intensity exercise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Thermal changes during muscle contraction………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4572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Resting heat: muscle is in rest, not contracting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Initial heat: heat generated in excess of resting heat during muscular contraction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Recovery heat: heat produced in excess of resting heat, following muscle contraction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Relaxation heat: extra heat, in addition to the recovery heat, which is produced during relaxation of the </a:t>
            </a:r>
            <a:r>
              <a:rPr lang="en-US" sz="3200" dirty="0" err="1" smtClean="0"/>
              <a:t>isotonically</a:t>
            </a:r>
            <a:r>
              <a:rPr lang="en-US" sz="3200" dirty="0" smtClean="0"/>
              <a:t> contracted muscle. 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Excitability………… </a:t>
            </a:r>
            <a:endParaRPr lang="en-US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It is the change in potential and the consequence response inherent to the tissue in relation to the stimulus</a:t>
            </a:r>
          </a:p>
          <a:p>
            <a:pPr>
              <a:buNone/>
            </a:pPr>
            <a:r>
              <a:rPr lang="en-US" sz="2800" u="sng" dirty="0" smtClean="0">
                <a:solidFill>
                  <a:sysClr val="windowText" lastClr="000000"/>
                </a:solidFill>
              </a:rPr>
              <a:t>Stimulus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means change in external environment bringing about an excitation in an excitable tissues 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Electrical- commonly used in labs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Mechanical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Thermal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Chemical</a:t>
            </a:r>
          </a:p>
          <a:p>
            <a:r>
              <a:rPr lang="en-US" sz="2800" dirty="0" smtClean="0">
                <a:solidFill>
                  <a:sysClr val="windowText" lastClr="000000"/>
                </a:solidFill>
              </a:rPr>
              <a:t>Electro-magnetic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lgerian" pitchFamily="82" charset="0"/>
              </a:rPr>
              <a:t>Muscle Metabolism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Tx/>
              <a:buNone/>
            </a:pPr>
            <a:r>
              <a:rPr lang="en-US" sz="3200" b="1" dirty="0" smtClean="0"/>
              <a:t>   Oxygen </a:t>
            </a:r>
            <a:r>
              <a:rPr lang="en-US" sz="3200" b="1" dirty="0"/>
              <a:t>Consumption After </a:t>
            </a:r>
            <a:r>
              <a:rPr lang="en-US" sz="3200" b="1" dirty="0" smtClean="0"/>
              <a:t>Exercise</a:t>
            </a:r>
          </a:p>
          <a:p>
            <a:pPr>
              <a:lnSpc>
                <a:spcPct val="80000"/>
              </a:lnSpc>
              <a:buSzTx/>
              <a:buNone/>
            </a:pPr>
            <a:r>
              <a:rPr lang="en-US" sz="3200" b="1" dirty="0" smtClean="0"/>
              <a:t>  </a:t>
            </a:r>
            <a:r>
              <a:rPr lang="en-US" sz="3200" dirty="0" smtClean="0"/>
              <a:t>After </a:t>
            </a:r>
            <a:r>
              <a:rPr lang="en-US" sz="3200" dirty="0"/>
              <a:t>exercise, heavy breathing continues and oxygen consumption remains above the resting </a:t>
            </a:r>
            <a:r>
              <a:rPr lang="en-US" sz="3200" dirty="0" smtClean="0"/>
              <a:t>level</a:t>
            </a:r>
          </a:p>
          <a:p>
            <a:pPr lvl="1">
              <a:lnSpc>
                <a:spcPct val="80000"/>
              </a:lnSpc>
              <a:buSzTx/>
              <a:buNone/>
            </a:pPr>
            <a:r>
              <a:rPr lang="en-US" sz="3200" b="1" dirty="0" smtClean="0"/>
              <a:t>Oxygen debt</a:t>
            </a:r>
          </a:p>
          <a:p>
            <a:pPr lvl="1">
              <a:lnSpc>
                <a:spcPct val="80000"/>
              </a:lnSpc>
              <a:buSzTx/>
              <a:buNone/>
            </a:pPr>
            <a:r>
              <a:rPr lang="en-US" sz="3200" b="1" dirty="0" smtClean="0"/>
              <a:t>  </a:t>
            </a:r>
            <a:r>
              <a:rPr lang="en-US" sz="3200" dirty="0" smtClean="0"/>
              <a:t>The </a:t>
            </a:r>
            <a:r>
              <a:rPr lang="en-US" sz="3200" dirty="0"/>
              <a:t>added oxygen that is taken into the body after exercise</a:t>
            </a:r>
          </a:p>
          <a:p>
            <a:pPr lvl="1">
              <a:lnSpc>
                <a:spcPct val="80000"/>
              </a:lnSpc>
              <a:buSzTx/>
            </a:pPr>
            <a:r>
              <a:rPr lang="en-US" sz="3200" dirty="0"/>
              <a:t>This added oxygen is used to restore muscle cells to the resting level in three ways</a:t>
            </a:r>
          </a:p>
          <a:p>
            <a:pPr lvl="2">
              <a:lnSpc>
                <a:spcPct val="80000"/>
              </a:lnSpc>
              <a:buSzTx/>
            </a:pPr>
            <a:r>
              <a:rPr lang="en-US" sz="3200" dirty="0"/>
              <a:t>1) to convert lactic acid into glycogen</a:t>
            </a:r>
          </a:p>
          <a:p>
            <a:pPr lvl="2">
              <a:lnSpc>
                <a:spcPct val="80000"/>
              </a:lnSpc>
              <a:buSzTx/>
            </a:pPr>
            <a:r>
              <a:rPr lang="en-US" sz="3200" dirty="0"/>
              <a:t>2) to synthesize </a:t>
            </a:r>
            <a:r>
              <a:rPr lang="en-US" sz="3200" dirty="0" err="1"/>
              <a:t>creatine</a:t>
            </a:r>
            <a:r>
              <a:rPr lang="en-US" sz="3200" dirty="0"/>
              <a:t> phosphate and ATP</a:t>
            </a:r>
          </a:p>
          <a:p>
            <a:pPr lvl="2">
              <a:lnSpc>
                <a:spcPct val="80000"/>
              </a:lnSpc>
              <a:buSzTx/>
            </a:pPr>
            <a:r>
              <a:rPr lang="en-US" sz="3200" dirty="0"/>
              <a:t>3) to replace the oxygen removed from </a:t>
            </a:r>
            <a:r>
              <a:rPr lang="en-US" sz="3200" dirty="0" err="1"/>
              <a:t>myoglobin</a:t>
            </a:r>
            <a:endParaRPr 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EMG and Disorders of skeletal muscle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105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The recording of muscle APs is called electromyography. The record is known as an 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electromyogram</a:t>
            </a:r>
            <a:endParaRPr lang="en-US" sz="3200" b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Electomyography</a:t>
            </a:r>
            <a:r>
              <a:rPr lang="en-US" sz="3200" b="1" dirty="0" smtClean="0">
                <a:solidFill>
                  <a:srgbClr val="C00000"/>
                </a:solidFill>
              </a:rPr>
              <a:t> is the study of electrical activity of the muscle.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EMG is the graphical representation of electrical activity of muscle.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 smtClean="0"/>
              <a:t>  Useful in diagnosis of neuromuscular diseases and </a:t>
            </a:r>
            <a:r>
              <a:rPr lang="en-US" sz="3200" dirty="0" err="1" smtClean="0"/>
              <a:t>myopathies</a:t>
            </a:r>
            <a:r>
              <a:rPr lang="en-US" sz="3200" dirty="0" smtClean="0"/>
              <a:t>.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4400" b="1" i="1" u="sng" dirty="0" smtClean="0">
              <a:solidFill>
                <a:srgbClr val="C00000"/>
              </a:solidFill>
              <a:latin typeface="Algerian" pitchFamily="82" charset="0"/>
            </a:endParaRPr>
          </a:p>
          <a:p>
            <a:pPr algn="ctr">
              <a:buNone/>
            </a:pPr>
            <a:endParaRPr lang="en-US" sz="4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Sweep of AP </a:t>
            </a:r>
            <a:r>
              <a:rPr lang="en-US" sz="3200" dirty="0" smtClean="0">
                <a:sym typeface="Wingdings" pitchFamily="2" charset="2"/>
              </a:rPr>
              <a:t> similar to a wave</a:t>
            </a:r>
          </a:p>
          <a:p>
            <a:r>
              <a:rPr lang="en-US" sz="3200" dirty="0" smtClean="0">
                <a:sym typeface="Wingdings" pitchFamily="2" charset="2"/>
              </a:rPr>
              <a:t>Height of wave and the density of the wave can be recorded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49564"/>
          <a:stretch>
            <a:fillRect/>
          </a:stretch>
        </p:blipFill>
        <p:spPr>
          <a:xfrm>
            <a:off x="990600" y="3200400"/>
            <a:ext cx="7239000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Recording </a:t>
            </a:r>
            <a:r>
              <a:rPr lang="en-US" sz="2800" dirty="0" smtClean="0"/>
              <a:t>Methodology: basis is motor unit. Potential. One motor unit potential is last for 0.5 mV.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5715000" cy="541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Electrical potential difference measured between two points </a:t>
            </a:r>
            <a:r>
              <a:rPr lang="en-US" sz="2400" dirty="0">
                <a:sym typeface="Wingdings" pitchFamily="2" charset="2"/>
              </a:rPr>
              <a:t> bipolar electrode configuration used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Bipolar Electrode Types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Fine Wire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Needle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Surface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Electrode Placement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Overlying the muscle of interest in the direction of predominant fiber direction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Subject is GROUNDED by placing an electrode in an inactive region of body</a:t>
            </a:r>
          </a:p>
          <a:p>
            <a:pPr lvl="3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066800"/>
            <a:ext cx="2578100" cy="5486400"/>
          </a:xfrm>
          <a:noFill/>
          <a:ln w="57150">
            <a:solidFill>
              <a:schemeClr val="tx1"/>
            </a:solidFill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019800" y="6248400"/>
            <a:ext cx="2940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http://www.hhdev.psu.edu/atlab/EMG.jpg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Fine Wire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ln w="38100">
            <a:solidFill>
              <a:schemeClr val="tx1"/>
            </a:solidFill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http://educ.ubc.ca/faculty/sanderson/EMG/Index.htm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65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DISORDERS OF SKELETAL MUSCLE.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MUSCLE DYSTROPHY</a:t>
            </a:r>
            <a:r>
              <a:rPr lang="en-US" dirty="0" smtClean="0"/>
              <a:t>- progressive degeneration of muscle fibers without the involvement of nervous system. 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Duchenne</a:t>
            </a:r>
            <a:r>
              <a:rPr lang="en-US" dirty="0" smtClean="0"/>
              <a:t>: No formation of </a:t>
            </a:r>
            <a:r>
              <a:rPr lang="en-US" dirty="0" err="1" smtClean="0"/>
              <a:t>dystrophin</a:t>
            </a:r>
            <a:r>
              <a:rPr lang="en-US" dirty="0" smtClean="0"/>
              <a:t> protein.</a:t>
            </a:r>
          </a:p>
          <a:p>
            <a:pPr marL="514350" indent="-514350">
              <a:buNone/>
            </a:pPr>
            <a:r>
              <a:rPr lang="en-US" dirty="0" smtClean="0"/>
              <a:t> 2. Becker’s: Altered formation of </a:t>
            </a:r>
            <a:r>
              <a:rPr lang="en-US" dirty="0" err="1" smtClean="0"/>
              <a:t>dystrophin</a:t>
            </a:r>
            <a:r>
              <a:rPr lang="en-US" dirty="0" smtClean="0"/>
              <a:t> protein.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MUSCLE TONE DISEASES-</a:t>
            </a:r>
            <a:r>
              <a:rPr lang="en-US" dirty="0" smtClean="0"/>
              <a:t> hyper or </a:t>
            </a:r>
            <a:r>
              <a:rPr lang="en-US" dirty="0" err="1" smtClean="0"/>
              <a:t>hypotonia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b="1" dirty="0" smtClean="0"/>
              <a:t>DENERVATION HYPERSENSITIVITY AND FIBRILLATION</a:t>
            </a:r>
          </a:p>
          <a:p>
            <a:pPr marL="514350" indent="-514350">
              <a:buNone/>
            </a:pPr>
            <a:r>
              <a:rPr lang="en-US" b="1" dirty="0" err="1" smtClean="0"/>
              <a:t>McARDLE’S</a:t>
            </a:r>
            <a:r>
              <a:rPr lang="en-US" b="1" dirty="0" smtClean="0"/>
              <a:t> DISEASE</a:t>
            </a:r>
            <a:r>
              <a:rPr lang="en-US" dirty="0" smtClean="0"/>
              <a:t>-Glycogen storage diseases</a:t>
            </a:r>
          </a:p>
          <a:p>
            <a:pPr marL="514350" indent="-514350">
              <a:buNone/>
            </a:pPr>
            <a:r>
              <a:rPr lang="en-US" b="1" dirty="0" smtClean="0"/>
              <a:t>NEMALINE MYOPATHY-</a:t>
            </a:r>
            <a:r>
              <a:rPr lang="en-US" dirty="0" smtClean="0"/>
              <a:t>small rod like structures in the muscle fiber. 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eetanjali Purohit\Desktop\A00384F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333750" cy="1524000"/>
          </a:xfrm>
          <a:prstGeom prst="rect">
            <a:avLst/>
          </a:prstGeom>
          <a:noFill/>
        </p:spPr>
      </p:pic>
      <p:pic>
        <p:nvPicPr>
          <p:cNvPr id="2051" name="Picture 3" descr="C:\Users\Geetanjali Purohit\Desktop\F4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105400" cy="3350419"/>
          </a:xfrm>
          <a:prstGeom prst="rect">
            <a:avLst/>
          </a:prstGeom>
          <a:noFill/>
        </p:spPr>
      </p:pic>
      <p:pic>
        <p:nvPicPr>
          <p:cNvPr id="2052" name="Picture 4" descr="C:\Users\Geetanjali Purohit\Desktop\hdc_0001_0002_0_img0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038600"/>
            <a:ext cx="4267200" cy="2590800"/>
          </a:xfrm>
          <a:prstGeom prst="rect">
            <a:avLst/>
          </a:prstGeom>
          <a:noFill/>
        </p:spPr>
      </p:pic>
      <p:pic>
        <p:nvPicPr>
          <p:cNvPr id="2053" name="Picture 5" descr="C:\Users\Geetanjali Purohit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905000"/>
            <a:ext cx="33528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868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/>
              <a:t>1.Graphical representation of muscle activity is k/as </a:t>
            </a:r>
          </a:p>
          <a:p>
            <a:pPr marL="514350" indent="-514350">
              <a:buNone/>
            </a:pPr>
            <a:r>
              <a:rPr lang="en-US" sz="2800" dirty="0" smtClean="0"/>
              <a:t>         a. EMG  b. ECG   c. ETG   d. ESG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2. </a:t>
            </a:r>
            <a:r>
              <a:rPr lang="en-US" sz="2800" dirty="0" err="1" smtClean="0"/>
              <a:t>Duchenne</a:t>
            </a:r>
            <a:r>
              <a:rPr lang="en-US" sz="2800" dirty="0" smtClean="0"/>
              <a:t> muscle dystrophy is because of mutation of </a:t>
            </a:r>
          </a:p>
          <a:p>
            <a:pPr marL="514350" indent="-514350">
              <a:buNone/>
            </a:pPr>
            <a:r>
              <a:rPr lang="en-US" sz="2800" dirty="0" smtClean="0"/>
              <a:t>        a. </a:t>
            </a:r>
            <a:r>
              <a:rPr lang="en-US" sz="2800" dirty="0" err="1" smtClean="0"/>
              <a:t>dystrophin</a:t>
            </a:r>
            <a:r>
              <a:rPr lang="en-US" sz="2800" dirty="0" smtClean="0"/>
              <a:t>  b. </a:t>
            </a:r>
            <a:r>
              <a:rPr lang="en-US" sz="2800" dirty="0" err="1" smtClean="0"/>
              <a:t>titin</a:t>
            </a:r>
            <a:r>
              <a:rPr lang="en-US" sz="2800" dirty="0" smtClean="0"/>
              <a:t>   c. myosin   d. </a:t>
            </a:r>
            <a:r>
              <a:rPr lang="en-US" sz="2800" dirty="0" err="1" smtClean="0"/>
              <a:t>actin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3. Several hours after death, all the muscles of the body go  to a state of contracture called </a:t>
            </a:r>
          </a:p>
          <a:p>
            <a:pPr marL="514350" indent="-514350">
              <a:buNone/>
            </a:pPr>
            <a:r>
              <a:rPr lang="en-US" sz="2800" dirty="0" smtClean="0"/>
              <a:t>       </a:t>
            </a:r>
            <a:r>
              <a:rPr lang="en-US" sz="2800" dirty="0" err="1" smtClean="0"/>
              <a:t>a.Heat</a:t>
            </a:r>
            <a:r>
              <a:rPr lang="en-US" sz="2800" dirty="0" smtClean="0"/>
              <a:t> rigor 2, rigor c rigor mortis d. none</a:t>
            </a:r>
          </a:p>
          <a:p>
            <a:pPr marL="514350" indent="-514350">
              <a:buNone/>
            </a:pPr>
            <a:r>
              <a:rPr lang="en-US" sz="2800" dirty="0" smtClean="0"/>
              <a:t>4. The length of </a:t>
            </a:r>
            <a:r>
              <a:rPr lang="en-US" sz="2800" dirty="0" err="1" smtClean="0"/>
              <a:t>sarcomere</a:t>
            </a:r>
            <a:r>
              <a:rPr lang="en-US" sz="2800" dirty="0" smtClean="0"/>
              <a:t> at  the highest tension develop is k/as</a:t>
            </a:r>
          </a:p>
          <a:p>
            <a:pPr marL="514350" indent="-514350">
              <a:buNone/>
            </a:pPr>
            <a:r>
              <a:rPr lang="en-US" sz="2800" dirty="0" smtClean="0"/>
              <a:t>  a. optimal length  b. minimum length  c resting length d none</a:t>
            </a:r>
          </a:p>
          <a:p>
            <a:pPr marL="514350" indent="-514350">
              <a:buAutoNum type="arabicPeriod" startAt="5"/>
            </a:pPr>
            <a:r>
              <a:rPr lang="en-US" sz="2800" dirty="0" smtClean="0"/>
              <a:t>In </a:t>
            </a:r>
            <a:r>
              <a:rPr lang="en-US" sz="2800" dirty="0" err="1" smtClean="0"/>
              <a:t>humen</a:t>
            </a:r>
            <a:r>
              <a:rPr lang="en-US" sz="2800" dirty="0" smtClean="0"/>
              <a:t> beings the site of fatigue is</a:t>
            </a:r>
          </a:p>
          <a:p>
            <a:pPr marL="514350" indent="-514350"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syanaps</a:t>
            </a:r>
            <a:r>
              <a:rPr lang="en-US" sz="2800" dirty="0" smtClean="0"/>
              <a:t> of CNS b. NM junction   c. </a:t>
            </a:r>
            <a:r>
              <a:rPr lang="en-US" sz="2800" dirty="0" err="1" smtClean="0"/>
              <a:t>sarcomere</a:t>
            </a:r>
            <a:r>
              <a:rPr lang="en-US" sz="2800" dirty="0" smtClean="0"/>
              <a:t>   d none 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ONY\Desktop\lectures\MBBS lec\NMS 17-18\action-potenti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6"/>
            <a:ext cx="9144000" cy="68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Strength Duration Curve </a:t>
            </a:r>
            <a:endParaRPr lang="en-US" dirty="0"/>
          </a:p>
        </p:txBody>
      </p:sp>
      <p:pic>
        <p:nvPicPr>
          <p:cNvPr id="28674" name="Picture 2" descr="C:\Users\Geetanjali Purohit\Desktop\strengthdur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609600"/>
            <a:ext cx="9144000" cy="495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/>
              <a:t>Rheobase</a:t>
            </a:r>
            <a:r>
              <a:rPr lang="en-US" sz="3200" b="1" dirty="0" smtClean="0"/>
              <a:t>: </a:t>
            </a:r>
            <a:r>
              <a:rPr lang="en-US" sz="3200" dirty="0" smtClean="0"/>
              <a:t>the minimum strength of the current acting on the muscle for a variable period that can bring about a response.</a:t>
            </a:r>
          </a:p>
          <a:p>
            <a:r>
              <a:rPr lang="en-US" sz="3200" b="1" dirty="0" smtClean="0"/>
              <a:t>Utilization time: </a:t>
            </a:r>
            <a:r>
              <a:rPr lang="en-US" sz="3200" dirty="0" smtClean="0"/>
              <a:t> the minimum duration for which a current of </a:t>
            </a:r>
            <a:r>
              <a:rPr lang="en-US" sz="3200" dirty="0" err="1" smtClean="0"/>
              <a:t>rheobase</a:t>
            </a:r>
            <a:r>
              <a:rPr lang="en-US" sz="3200" dirty="0" smtClean="0"/>
              <a:t> strength is applied to excite an excitable tissue</a:t>
            </a:r>
          </a:p>
          <a:p>
            <a:pPr algn="just"/>
            <a:r>
              <a:rPr lang="en-US" sz="3200" b="1" dirty="0" err="1" smtClean="0"/>
              <a:t>Chronaxie</a:t>
            </a:r>
            <a:r>
              <a:rPr lang="en-US" sz="3200" b="1" dirty="0" smtClean="0"/>
              <a:t>: </a:t>
            </a:r>
            <a:r>
              <a:rPr lang="en-US" sz="3200" dirty="0" smtClean="0"/>
              <a:t> is defined as the shortest duration of stimulus required to excite a tissue by a current strength equal to twice of </a:t>
            </a:r>
            <a:r>
              <a:rPr lang="en-US" sz="3200" dirty="0" err="1" smtClean="0"/>
              <a:t>rheobase</a:t>
            </a:r>
            <a:r>
              <a:rPr lang="en-US" sz="3200" dirty="0" smtClean="0"/>
              <a:t> voltage.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Refractory period……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Refractory period is the period at which the muscle does not show any response to a stimulus. </a:t>
            </a:r>
          </a:p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It is of two types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Absolute RP:</a:t>
            </a:r>
          </a:p>
          <a:p>
            <a:pPr marL="514350" indent="-51435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Relative RP: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1\Desktop\neuronal_action_potential_absolute_and_relative_refractory_periods_w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/>
          <a:srcRect b="5836"/>
          <a:stretch/>
        </p:blipFill>
        <p:spPr bwMode="auto">
          <a:xfrm>
            <a:off x="0" y="381000"/>
            <a:ext cx="9144000" cy="5811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Contractility ……………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endParaRPr lang="en-US" dirty="0"/>
          </a:p>
        </p:txBody>
      </p:sp>
      <p:pic>
        <p:nvPicPr>
          <p:cNvPr id="2050" name="Picture 2" descr="http://droualb.faculty.mjc.edu/Lecture%20Notes/Unit%203/FG09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678</TotalTime>
  <Words>1161</Words>
  <Application>Microsoft Office PowerPoint</Application>
  <PresentationFormat>On-screen Show (4:3)</PresentationFormat>
  <Paragraphs>180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Equity</vt:lpstr>
      <vt:lpstr>Introducing PowerPoint 2010</vt:lpstr>
      <vt:lpstr> Properties  of   skeletal muscle </vt:lpstr>
      <vt:lpstr>PROPERTIES OF SKELETAL MUSCLE</vt:lpstr>
      <vt:lpstr>Excitability………… </vt:lpstr>
      <vt:lpstr>PowerPoint Presentation</vt:lpstr>
      <vt:lpstr>Strength Duration Curve </vt:lpstr>
      <vt:lpstr>PowerPoint Presentation</vt:lpstr>
      <vt:lpstr>Refractory period……</vt:lpstr>
      <vt:lpstr>PowerPoint Presentation</vt:lpstr>
      <vt:lpstr>Contractility …………… </vt:lpstr>
      <vt:lpstr>PowerPoint Presentation</vt:lpstr>
      <vt:lpstr> </vt:lpstr>
      <vt:lpstr>PowerPoint Presentation</vt:lpstr>
      <vt:lpstr>PowerPoint Presentation</vt:lpstr>
      <vt:lpstr>PowerPoint Presentation</vt:lpstr>
      <vt:lpstr>Length-Tension of sarcomere.</vt:lpstr>
      <vt:lpstr>PowerPoint Presentation</vt:lpstr>
      <vt:lpstr>PowerPoint Presentation</vt:lpstr>
      <vt:lpstr> FACTORS   AFFECTING   CONTRACTION…….. </vt:lpstr>
      <vt:lpstr>Major Types of Muscle Fibers</vt:lpstr>
      <vt:lpstr>PowerPoint Presentation</vt:lpstr>
      <vt:lpstr>PowerPoint Presentation</vt:lpstr>
      <vt:lpstr>Single muscle twitch</vt:lpstr>
      <vt:lpstr>Muscle Fatigue………</vt:lpstr>
      <vt:lpstr>PowerPoint Presentation</vt:lpstr>
      <vt:lpstr>PowerPoint Presentation</vt:lpstr>
      <vt:lpstr>Rigor mortis</vt:lpstr>
      <vt:lpstr>s</vt:lpstr>
      <vt:lpstr>Energy Sources for Contraction…</vt:lpstr>
      <vt:lpstr>Thermal changes during muscle contraction………</vt:lpstr>
      <vt:lpstr>Muscle Metabolism</vt:lpstr>
      <vt:lpstr>EMG and Disorders of skeletal muscle</vt:lpstr>
      <vt:lpstr>PowerPoint Presentation</vt:lpstr>
      <vt:lpstr>Recording Methodology: basis is motor unit. Potential. One motor unit potential is last for 0.5 mV. </vt:lpstr>
      <vt:lpstr>Fine Wire</vt:lpstr>
      <vt:lpstr>DISORDERS OF SKELETAL MUSCLE.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Geetanjali Purohit</dc:creator>
  <cp:lastModifiedBy>SONY</cp:lastModifiedBy>
  <cp:revision>78</cp:revision>
  <dcterms:created xsi:type="dcterms:W3CDTF">2006-08-16T00:00:00Z</dcterms:created>
  <dcterms:modified xsi:type="dcterms:W3CDTF">2017-11-15T10:07:26Z</dcterms:modified>
</cp:coreProperties>
</file>