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24" r:id="rId3"/>
    <p:sldId id="437" r:id="rId4"/>
    <p:sldId id="438" r:id="rId5"/>
    <p:sldId id="325" r:id="rId6"/>
    <p:sldId id="322" r:id="rId7"/>
    <p:sldId id="395" r:id="rId8"/>
    <p:sldId id="323" r:id="rId9"/>
    <p:sldId id="390" r:id="rId10"/>
    <p:sldId id="273" r:id="rId11"/>
    <p:sldId id="397" r:id="rId12"/>
    <p:sldId id="396" r:id="rId13"/>
    <p:sldId id="274" r:id="rId14"/>
    <p:sldId id="275" r:id="rId15"/>
    <p:sldId id="283" r:id="rId16"/>
    <p:sldId id="398" r:id="rId17"/>
    <p:sldId id="399" r:id="rId18"/>
    <p:sldId id="340" r:id="rId19"/>
    <p:sldId id="341" r:id="rId20"/>
    <p:sldId id="436" r:id="rId21"/>
    <p:sldId id="391" r:id="rId22"/>
    <p:sldId id="392" r:id="rId23"/>
    <p:sldId id="394" r:id="rId24"/>
    <p:sldId id="336" r:id="rId25"/>
    <p:sldId id="291" r:id="rId26"/>
    <p:sldId id="402" r:id="rId27"/>
    <p:sldId id="338" r:id="rId28"/>
    <p:sldId id="295" r:id="rId29"/>
    <p:sldId id="403" r:id="rId30"/>
    <p:sldId id="296" r:id="rId31"/>
    <p:sldId id="298" r:id="rId32"/>
    <p:sldId id="339" r:id="rId33"/>
    <p:sldId id="405" r:id="rId34"/>
    <p:sldId id="406" r:id="rId35"/>
    <p:sldId id="407" r:id="rId36"/>
    <p:sldId id="404" r:id="rId37"/>
    <p:sldId id="300" r:id="rId38"/>
    <p:sldId id="301" r:id="rId39"/>
    <p:sldId id="408" r:id="rId40"/>
    <p:sldId id="415" r:id="rId41"/>
    <p:sldId id="414" r:id="rId42"/>
    <p:sldId id="416" r:id="rId43"/>
    <p:sldId id="420" r:id="rId44"/>
    <p:sldId id="421" r:id="rId45"/>
    <p:sldId id="422" r:id="rId46"/>
    <p:sldId id="423" r:id="rId47"/>
    <p:sldId id="425" r:id="rId48"/>
    <p:sldId id="426" r:id="rId49"/>
    <p:sldId id="427" r:id="rId50"/>
    <p:sldId id="428" r:id="rId51"/>
    <p:sldId id="429" r:id="rId52"/>
    <p:sldId id="430" r:id="rId53"/>
    <p:sldId id="431" r:id="rId54"/>
    <p:sldId id="432" r:id="rId55"/>
    <p:sldId id="433" r:id="rId56"/>
    <p:sldId id="434" r:id="rId57"/>
    <p:sldId id="43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p:cViewPr>
        <p:scale>
          <a:sx n="70" d="100"/>
          <a:sy n="70" d="100"/>
        </p:scale>
        <p:origin x="-1290" y="-180"/>
      </p:cViewPr>
      <p:guideLst>
        <p:guide orient="horz" pos="2160"/>
        <p:guide pos="2880"/>
      </p:guideLst>
    </p:cSldViewPr>
  </p:slideViewPr>
  <p:notesTextViewPr>
    <p:cViewPr>
      <p:scale>
        <a:sx n="1" d="1"/>
        <a:sy n="1" d="1"/>
      </p:scale>
      <p:origin x="0" y="0"/>
    </p:cViewPr>
  </p:notesTextViewPr>
  <p:sorterViewPr>
    <p:cViewPr>
      <p:scale>
        <a:sx n="100" d="100"/>
        <a:sy n="100" d="100"/>
      </p:scale>
      <p:origin x="0" y="7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0C7AA-9C97-4B1C-9118-C9BBE87A689F}"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BA2FE-09D3-49C9-86CA-5C41E92B242B}" type="slidenum">
              <a:rPr lang="en-US" smtClean="0"/>
              <a:t>‹#›</a:t>
            </a:fld>
            <a:endParaRPr lang="en-US"/>
          </a:p>
        </p:txBody>
      </p:sp>
    </p:spTree>
    <p:extLst>
      <p:ext uri="{BB962C8B-B14F-4D97-AF65-F5344CB8AC3E}">
        <p14:creationId xmlns:p14="http://schemas.microsoft.com/office/powerpoint/2010/main" val="405766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BC1F5-8235-4BA5-8962-4D288D30B963}" type="slidenum">
              <a:rPr lang="en-US"/>
              <a:pPr/>
              <a:t>49</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F3068D-443B-4C85-8963-3762A2F36623}" type="datetime3">
              <a:rPr lang="en-US" smtClean="0"/>
              <a:t>16 May 2018</a:t>
            </a:fld>
            <a:endParaRPr lang="en-US"/>
          </a:p>
        </p:txBody>
      </p:sp>
      <p:sp>
        <p:nvSpPr>
          <p:cNvPr id="5" name="Footer Placeholder 4"/>
          <p:cNvSpPr>
            <a:spLocks noGrp="1"/>
          </p:cNvSpPr>
          <p:nvPr>
            <p:ph type="ftr" sz="quarter" idx="11"/>
          </p:nvPr>
        </p:nvSpPr>
        <p:spPr/>
        <p:txBody>
          <a:bodyPr/>
          <a:lstStyle/>
          <a:p>
            <a:r>
              <a:rPr lang="en-US" smtClean="0"/>
              <a:t>Dr. Jasmin S. Diwan M.D</a:t>
            </a:r>
            <a:endParaRPr lang="en-US"/>
          </a:p>
        </p:txBody>
      </p:sp>
      <p:sp>
        <p:nvSpPr>
          <p:cNvPr id="6" name="Slide Number Placeholder 5"/>
          <p:cNvSpPr>
            <a:spLocks noGrp="1"/>
          </p:cNvSpPr>
          <p:nvPr>
            <p:ph type="sldNum" sz="quarter" idx="12"/>
          </p:nvPr>
        </p:nvSpPr>
        <p:spPr/>
        <p:txBody>
          <a:bodyPr/>
          <a:lstStyle/>
          <a:p>
            <a:fld id="{BD661D72-26F6-4480-9537-29D0E55A6C75}" type="slidenum">
              <a:rPr lang="en-US" smtClean="0"/>
              <a:t>‹#›</a:t>
            </a:fld>
            <a:endParaRPr lang="en-US"/>
          </a:p>
        </p:txBody>
      </p:sp>
    </p:spTree>
    <p:extLst>
      <p:ext uri="{BB962C8B-B14F-4D97-AF65-F5344CB8AC3E}">
        <p14:creationId xmlns:p14="http://schemas.microsoft.com/office/powerpoint/2010/main" val="425109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E5D4D-A2BA-430B-9468-6CBB9E0FF1E4}" type="datetime3">
              <a:rPr lang="en-US" smtClean="0"/>
              <a:t>16 May 2018</a:t>
            </a:fld>
            <a:endParaRPr lang="en-US"/>
          </a:p>
        </p:txBody>
      </p:sp>
      <p:sp>
        <p:nvSpPr>
          <p:cNvPr id="5" name="Footer Placeholder 4"/>
          <p:cNvSpPr>
            <a:spLocks noGrp="1"/>
          </p:cNvSpPr>
          <p:nvPr>
            <p:ph type="ftr" sz="quarter" idx="11"/>
          </p:nvPr>
        </p:nvSpPr>
        <p:spPr/>
        <p:txBody>
          <a:bodyPr/>
          <a:lstStyle/>
          <a:p>
            <a:r>
              <a:rPr lang="en-US" smtClean="0"/>
              <a:t>Dr. Jasmin S. Diwan M.D</a:t>
            </a:r>
            <a:endParaRPr lang="en-US"/>
          </a:p>
        </p:txBody>
      </p:sp>
      <p:sp>
        <p:nvSpPr>
          <p:cNvPr id="6" name="Slide Number Placeholder 5"/>
          <p:cNvSpPr>
            <a:spLocks noGrp="1"/>
          </p:cNvSpPr>
          <p:nvPr>
            <p:ph type="sldNum" sz="quarter" idx="12"/>
          </p:nvPr>
        </p:nvSpPr>
        <p:spPr/>
        <p:txBody>
          <a:bodyPr/>
          <a:lstStyle/>
          <a:p>
            <a:fld id="{BD661D72-26F6-4480-9537-29D0E55A6C75}" type="slidenum">
              <a:rPr lang="en-US" smtClean="0"/>
              <a:t>‹#›</a:t>
            </a:fld>
            <a:endParaRPr lang="en-US"/>
          </a:p>
        </p:txBody>
      </p:sp>
    </p:spTree>
    <p:extLst>
      <p:ext uri="{BB962C8B-B14F-4D97-AF65-F5344CB8AC3E}">
        <p14:creationId xmlns:p14="http://schemas.microsoft.com/office/powerpoint/2010/main" val="387059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802A3-7E4A-4D20-BA3B-5A5CF019EAFC}" type="datetime3">
              <a:rPr lang="en-US" smtClean="0"/>
              <a:t>16 May 2018</a:t>
            </a:fld>
            <a:endParaRPr lang="en-US"/>
          </a:p>
        </p:txBody>
      </p:sp>
      <p:sp>
        <p:nvSpPr>
          <p:cNvPr id="5" name="Footer Placeholder 4"/>
          <p:cNvSpPr>
            <a:spLocks noGrp="1"/>
          </p:cNvSpPr>
          <p:nvPr>
            <p:ph type="ftr" sz="quarter" idx="11"/>
          </p:nvPr>
        </p:nvSpPr>
        <p:spPr/>
        <p:txBody>
          <a:bodyPr/>
          <a:lstStyle/>
          <a:p>
            <a:r>
              <a:rPr lang="en-US" smtClean="0"/>
              <a:t>Dr. Jasmin S. Diwan M.D</a:t>
            </a:r>
            <a:endParaRPr lang="en-US"/>
          </a:p>
        </p:txBody>
      </p:sp>
      <p:sp>
        <p:nvSpPr>
          <p:cNvPr id="6" name="Slide Number Placeholder 5"/>
          <p:cNvSpPr>
            <a:spLocks noGrp="1"/>
          </p:cNvSpPr>
          <p:nvPr>
            <p:ph type="sldNum" sz="quarter" idx="12"/>
          </p:nvPr>
        </p:nvSpPr>
        <p:spPr/>
        <p:txBody>
          <a:bodyPr/>
          <a:lstStyle/>
          <a:p>
            <a:fld id="{BD661D72-26F6-4480-9537-29D0E55A6C75}" type="slidenum">
              <a:rPr lang="en-US" smtClean="0"/>
              <a:t>‹#›</a:t>
            </a:fld>
            <a:endParaRPr lang="en-US"/>
          </a:p>
        </p:txBody>
      </p:sp>
    </p:spTree>
    <p:extLst>
      <p:ext uri="{BB962C8B-B14F-4D97-AF65-F5344CB8AC3E}">
        <p14:creationId xmlns:p14="http://schemas.microsoft.com/office/powerpoint/2010/main" val="3746417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0025" y="436563"/>
            <a:ext cx="8763000" cy="5032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8438" y="2352675"/>
            <a:ext cx="8686800" cy="2781300"/>
          </a:xfrm>
        </p:spPr>
        <p:txBody>
          <a:bodyPr/>
          <a:lstStyle/>
          <a:p>
            <a:pPr lvl="0"/>
            <a:endParaRPr lang="en-US" noProof="0" smtClean="0"/>
          </a:p>
        </p:txBody>
      </p:sp>
      <p:sp>
        <p:nvSpPr>
          <p:cNvPr id="4" name="Rectangle 5"/>
          <p:cNvSpPr>
            <a:spLocks noGrp="1" noChangeArrowheads="1"/>
          </p:cNvSpPr>
          <p:nvPr>
            <p:ph type="dt" sz="half" idx="10"/>
          </p:nvPr>
        </p:nvSpPr>
        <p:spPr/>
        <p:txBody>
          <a:bodyPr/>
          <a:lstStyle>
            <a:lvl1pPr>
              <a:defRPr/>
            </a:lvl1pPr>
          </a:lstStyle>
          <a:p>
            <a:pPr>
              <a:defRPr/>
            </a:pPr>
            <a:fld id="{269124D4-8240-4053-9209-B5E28323AD26}" type="datetime3">
              <a:rPr lang="en-US" smtClean="0"/>
              <a:t>16 May 2018</a:t>
            </a:fld>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smtClean="0"/>
              <a:t>Dr. Jasmin S. Diwan M.D</a:t>
            </a:r>
            <a:endParaRPr lang="en-US"/>
          </a:p>
        </p:txBody>
      </p:sp>
      <p:sp>
        <p:nvSpPr>
          <p:cNvPr id="6" name="Rectangle 7"/>
          <p:cNvSpPr>
            <a:spLocks noGrp="1" noChangeArrowheads="1"/>
          </p:cNvSpPr>
          <p:nvPr>
            <p:ph type="sldNum" sz="quarter" idx="12"/>
          </p:nvPr>
        </p:nvSpPr>
        <p:spPr/>
        <p:txBody>
          <a:bodyPr/>
          <a:lstStyle>
            <a:lvl1pPr>
              <a:defRPr/>
            </a:lvl1pPr>
          </a:lstStyle>
          <a:p>
            <a:pPr>
              <a:defRPr/>
            </a:pPr>
            <a:fld id="{2B36F18A-0C84-4D05-A346-7C89C075A85F}" type="slidenum">
              <a:rPr lang="en-US"/>
              <a:pPr>
                <a:defRPr/>
              </a:pPr>
              <a:t>‹#›</a:t>
            </a:fld>
            <a:endParaRPr lang="en-US"/>
          </a:p>
        </p:txBody>
      </p:sp>
    </p:spTree>
    <p:extLst>
      <p:ext uri="{BB962C8B-B14F-4D97-AF65-F5344CB8AC3E}">
        <p14:creationId xmlns:p14="http://schemas.microsoft.com/office/powerpoint/2010/main" val="14026960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E788E-36B1-4A5A-A362-CAB1E6A4E964}" type="datetime3">
              <a:rPr lang="en-US" smtClean="0"/>
              <a:t>16 May 2018</a:t>
            </a:fld>
            <a:endParaRPr lang="en-US"/>
          </a:p>
        </p:txBody>
      </p:sp>
      <p:sp>
        <p:nvSpPr>
          <p:cNvPr id="5" name="Footer Placeholder 4"/>
          <p:cNvSpPr>
            <a:spLocks noGrp="1"/>
          </p:cNvSpPr>
          <p:nvPr>
            <p:ph type="ftr" sz="quarter" idx="11"/>
          </p:nvPr>
        </p:nvSpPr>
        <p:spPr/>
        <p:txBody>
          <a:bodyPr/>
          <a:lstStyle/>
          <a:p>
            <a:r>
              <a:rPr lang="en-US" smtClean="0"/>
              <a:t>Dr. Jasmin S. Diwan M.D</a:t>
            </a:r>
            <a:endParaRPr lang="en-US"/>
          </a:p>
        </p:txBody>
      </p:sp>
      <p:sp>
        <p:nvSpPr>
          <p:cNvPr id="6" name="Slide Number Placeholder 5"/>
          <p:cNvSpPr>
            <a:spLocks noGrp="1"/>
          </p:cNvSpPr>
          <p:nvPr>
            <p:ph type="sldNum" sz="quarter" idx="12"/>
          </p:nvPr>
        </p:nvSpPr>
        <p:spPr/>
        <p:txBody>
          <a:bodyPr/>
          <a:lstStyle/>
          <a:p>
            <a:fld id="{BD661D72-26F6-4480-9537-29D0E55A6C75}" type="slidenum">
              <a:rPr lang="en-US" smtClean="0"/>
              <a:t>‹#›</a:t>
            </a:fld>
            <a:endParaRPr lang="en-US"/>
          </a:p>
        </p:txBody>
      </p:sp>
    </p:spTree>
    <p:extLst>
      <p:ext uri="{BB962C8B-B14F-4D97-AF65-F5344CB8AC3E}">
        <p14:creationId xmlns:p14="http://schemas.microsoft.com/office/powerpoint/2010/main" val="247113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A1EA6-F95A-4778-B100-0F016C7886F7}" type="datetime3">
              <a:rPr lang="en-US" smtClean="0"/>
              <a:t>16 May 2018</a:t>
            </a:fld>
            <a:endParaRPr lang="en-US"/>
          </a:p>
        </p:txBody>
      </p:sp>
      <p:sp>
        <p:nvSpPr>
          <p:cNvPr id="5" name="Footer Placeholder 4"/>
          <p:cNvSpPr>
            <a:spLocks noGrp="1"/>
          </p:cNvSpPr>
          <p:nvPr>
            <p:ph type="ftr" sz="quarter" idx="11"/>
          </p:nvPr>
        </p:nvSpPr>
        <p:spPr/>
        <p:txBody>
          <a:bodyPr/>
          <a:lstStyle/>
          <a:p>
            <a:r>
              <a:rPr lang="en-US" smtClean="0"/>
              <a:t>Dr. Jasmin S. Diwan M.D</a:t>
            </a:r>
            <a:endParaRPr lang="en-US"/>
          </a:p>
        </p:txBody>
      </p:sp>
      <p:sp>
        <p:nvSpPr>
          <p:cNvPr id="6" name="Slide Number Placeholder 5"/>
          <p:cNvSpPr>
            <a:spLocks noGrp="1"/>
          </p:cNvSpPr>
          <p:nvPr>
            <p:ph type="sldNum" sz="quarter" idx="12"/>
          </p:nvPr>
        </p:nvSpPr>
        <p:spPr/>
        <p:txBody>
          <a:bodyPr/>
          <a:lstStyle/>
          <a:p>
            <a:fld id="{BD661D72-26F6-4480-9537-29D0E55A6C75}" type="slidenum">
              <a:rPr lang="en-US" smtClean="0"/>
              <a:t>‹#›</a:t>
            </a:fld>
            <a:endParaRPr lang="en-US"/>
          </a:p>
        </p:txBody>
      </p:sp>
    </p:spTree>
    <p:extLst>
      <p:ext uri="{BB962C8B-B14F-4D97-AF65-F5344CB8AC3E}">
        <p14:creationId xmlns:p14="http://schemas.microsoft.com/office/powerpoint/2010/main" val="137650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801C4-5FDD-4D25-A10E-6D96576F9FD1}" type="datetime3">
              <a:rPr lang="en-US" smtClean="0"/>
              <a:t>16 May 2018</a:t>
            </a:fld>
            <a:endParaRPr lang="en-US"/>
          </a:p>
        </p:txBody>
      </p:sp>
      <p:sp>
        <p:nvSpPr>
          <p:cNvPr id="6" name="Footer Placeholder 5"/>
          <p:cNvSpPr>
            <a:spLocks noGrp="1"/>
          </p:cNvSpPr>
          <p:nvPr>
            <p:ph type="ftr" sz="quarter" idx="11"/>
          </p:nvPr>
        </p:nvSpPr>
        <p:spPr/>
        <p:txBody>
          <a:bodyPr/>
          <a:lstStyle/>
          <a:p>
            <a:r>
              <a:rPr lang="en-US" smtClean="0"/>
              <a:t>Dr. Jasmin S. Diwan M.D</a:t>
            </a:r>
            <a:endParaRPr lang="en-US"/>
          </a:p>
        </p:txBody>
      </p:sp>
      <p:sp>
        <p:nvSpPr>
          <p:cNvPr id="7" name="Slide Number Placeholder 6"/>
          <p:cNvSpPr>
            <a:spLocks noGrp="1"/>
          </p:cNvSpPr>
          <p:nvPr>
            <p:ph type="sldNum" sz="quarter" idx="12"/>
          </p:nvPr>
        </p:nvSpPr>
        <p:spPr/>
        <p:txBody>
          <a:bodyPr/>
          <a:lstStyle/>
          <a:p>
            <a:fld id="{BD661D72-26F6-4480-9537-29D0E55A6C75}" type="slidenum">
              <a:rPr lang="en-US" smtClean="0"/>
              <a:t>‹#›</a:t>
            </a:fld>
            <a:endParaRPr lang="en-US"/>
          </a:p>
        </p:txBody>
      </p:sp>
    </p:spTree>
    <p:extLst>
      <p:ext uri="{BB962C8B-B14F-4D97-AF65-F5344CB8AC3E}">
        <p14:creationId xmlns:p14="http://schemas.microsoft.com/office/powerpoint/2010/main" val="265296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DF8317-86C7-412B-BFB7-40C7F41F5C09}" type="datetime3">
              <a:rPr lang="en-US" smtClean="0"/>
              <a:t>16 May 2018</a:t>
            </a:fld>
            <a:endParaRPr lang="en-US"/>
          </a:p>
        </p:txBody>
      </p:sp>
      <p:sp>
        <p:nvSpPr>
          <p:cNvPr id="8" name="Footer Placeholder 7"/>
          <p:cNvSpPr>
            <a:spLocks noGrp="1"/>
          </p:cNvSpPr>
          <p:nvPr>
            <p:ph type="ftr" sz="quarter" idx="11"/>
          </p:nvPr>
        </p:nvSpPr>
        <p:spPr/>
        <p:txBody>
          <a:bodyPr/>
          <a:lstStyle/>
          <a:p>
            <a:r>
              <a:rPr lang="en-US" smtClean="0"/>
              <a:t>Dr. Jasmin S. Diwan M.D</a:t>
            </a:r>
            <a:endParaRPr lang="en-US"/>
          </a:p>
        </p:txBody>
      </p:sp>
      <p:sp>
        <p:nvSpPr>
          <p:cNvPr id="9" name="Slide Number Placeholder 8"/>
          <p:cNvSpPr>
            <a:spLocks noGrp="1"/>
          </p:cNvSpPr>
          <p:nvPr>
            <p:ph type="sldNum" sz="quarter" idx="12"/>
          </p:nvPr>
        </p:nvSpPr>
        <p:spPr/>
        <p:txBody>
          <a:bodyPr/>
          <a:lstStyle/>
          <a:p>
            <a:fld id="{BD661D72-26F6-4480-9537-29D0E55A6C75}" type="slidenum">
              <a:rPr lang="en-US" smtClean="0"/>
              <a:t>‹#›</a:t>
            </a:fld>
            <a:endParaRPr lang="en-US"/>
          </a:p>
        </p:txBody>
      </p:sp>
    </p:spTree>
    <p:extLst>
      <p:ext uri="{BB962C8B-B14F-4D97-AF65-F5344CB8AC3E}">
        <p14:creationId xmlns:p14="http://schemas.microsoft.com/office/powerpoint/2010/main" val="44397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75AB60-A0EA-4430-B62E-0E4AB544CD31}" type="datetime3">
              <a:rPr lang="en-US" smtClean="0"/>
              <a:t>16 May 2018</a:t>
            </a:fld>
            <a:endParaRPr lang="en-US"/>
          </a:p>
        </p:txBody>
      </p:sp>
      <p:sp>
        <p:nvSpPr>
          <p:cNvPr id="4" name="Footer Placeholder 3"/>
          <p:cNvSpPr>
            <a:spLocks noGrp="1"/>
          </p:cNvSpPr>
          <p:nvPr>
            <p:ph type="ftr" sz="quarter" idx="11"/>
          </p:nvPr>
        </p:nvSpPr>
        <p:spPr/>
        <p:txBody>
          <a:bodyPr/>
          <a:lstStyle/>
          <a:p>
            <a:r>
              <a:rPr lang="en-US" smtClean="0"/>
              <a:t>Dr. Jasmin S. Diwan M.D</a:t>
            </a:r>
            <a:endParaRPr lang="en-US"/>
          </a:p>
        </p:txBody>
      </p:sp>
      <p:sp>
        <p:nvSpPr>
          <p:cNvPr id="5" name="Slide Number Placeholder 4"/>
          <p:cNvSpPr>
            <a:spLocks noGrp="1"/>
          </p:cNvSpPr>
          <p:nvPr>
            <p:ph type="sldNum" sz="quarter" idx="12"/>
          </p:nvPr>
        </p:nvSpPr>
        <p:spPr/>
        <p:txBody>
          <a:bodyPr/>
          <a:lstStyle/>
          <a:p>
            <a:fld id="{BD661D72-26F6-4480-9537-29D0E55A6C75}" type="slidenum">
              <a:rPr lang="en-US" smtClean="0"/>
              <a:t>‹#›</a:t>
            </a:fld>
            <a:endParaRPr lang="en-US"/>
          </a:p>
        </p:txBody>
      </p:sp>
    </p:spTree>
    <p:extLst>
      <p:ext uri="{BB962C8B-B14F-4D97-AF65-F5344CB8AC3E}">
        <p14:creationId xmlns:p14="http://schemas.microsoft.com/office/powerpoint/2010/main" val="20042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472F0-84C0-4538-B281-46B0295FC4D5}" type="datetime3">
              <a:rPr lang="en-US" smtClean="0"/>
              <a:t>16 May 2018</a:t>
            </a:fld>
            <a:endParaRPr lang="en-US"/>
          </a:p>
        </p:txBody>
      </p:sp>
      <p:sp>
        <p:nvSpPr>
          <p:cNvPr id="3" name="Footer Placeholder 2"/>
          <p:cNvSpPr>
            <a:spLocks noGrp="1"/>
          </p:cNvSpPr>
          <p:nvPr>
            <p:ph type="ftr" sz="quarter" idx="11"/>
          </p:nvPr>
        </p:nvSpPr>
        <p:spPr/>
        <p:txBody>
          <a:bodyPr/>
          <a:lstStyle/>
          <a:p>
            <a:r>
              <a:rPr lang="en-US" smtClean="0"/>
              <a:t>Dr. Jasmin S. Diwan M.D</a:t>
            </a:r>
            <a:endParaRPr lang="en-US"/>
          </a:p>
        </p:txBody>
      </p:sp>
      <p:sp>
        <p:nvSpPr>
          <p:cNvPr id="4" name="Slide Number Placeholder 3"/>
          <p:cNvSpPr>
            <a:spLocks noGrp="1"/>
          </p:cNvSpPr>
          <p:nvPr>
            <p:ph type="sldNum" sz="quarter" idx="12"/>
          </p:nvPr>
        </p:nvSpPr>
        <p:spPr/>
        <p:txBody>
          <a:bodyPr/>
          <a:lstStyle/>
          <a:p>
            <a:fld id="{BD661D72-26F6-4480-9537-29D0E55A6C75}" type="slidenum">
              <a:rPr lang="en-US" smtClean="0"/>
              <a:t>‹#›</a:t>
            </a:fld>
            <a:endParaRPr lang="en-US"/>
          </a:p>
        </p:txBody>
      </p:sp>
    </p:spTree>
    <p:extLst>
      <p:ext uri="{BB962C8B-B14F-4D97-AF65-F5344CB8AC3E}">
        <p14:creationId xmlns:p14="http://schemas.microsoft.com/office/powerpoint/2010/main" val="220273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4D20B-D3E3-4129-8928-608F952FB679}" type="datetime3">
              <a:rPr lang="en-US" smtClean="0"/>
              <a:t>16 May 2018</a:t>
            </a:fld>
            <a:endParaRPr lang="en-US"/>
          </a:p>
        </p:txBody>
      </p:sp>
      <p:sp>
        <p:nvSpPr>
          <p:cNvPr id="6" name="Footer Placeholder 5"/>
          <p:cNvSpPr>
            <a:spLocks noGrp="1"/>
          </p:cNvSpPr>
          <p:nvPr>
            <p:ph type="ftr" sz="quarter" idx="11"/>
          </p:nvPr>
        </p:nvSpPr>
        <p:spPr/>
        <p:txBody>
          <a:bodyPr/>
          <a:lstStyle/>
          <a:p>
            <a:r>
              <a:rPr lang="en-US" smtClean="0"/>
              <a:t>Dr. Jasmin S. Diwan M.D</a:t>
            </a:r>
            <a:endParaRPr lang="en-US"/>
          </a:p>
        </p:txBody>
      </p:sp>
      <p:sp>
        <p:nvSpPr>
          <p:cNvPr id="7" name="Slide Number Placeholder 6"/>
          <p:cNvSpPr>
            <a:spLocks noGrp="1"/>
          </p:cNvSpPr>
          <p:nvPr>
            <p:ph type="sldNum" sz="quarter" idx="12"/>
          </p:nvPr>
        </p:nvSpPr>
        <p:spPr/>
        <p:txBody>
          <a:bodyPr/>
          <a:lstStyle/>
          <a:p>
            <a:fld id="{BD661D72-26F6-4480-9537-29D0E55A6C75}" type="slidenum">
              <a:rPr lang="en-US" smtClean="0"/>
              <a:t>‹#›</a:t>
            </a:fld>
            <a:endParaRPr lang="en-US"/>
          </a:p>
        </p:txBody>
      </p:sp>
    </p:spTree>
    <p:extLst>
      <p:ext uri="{BB962C8B-B14F-4D97-AF65-F5344CB8AC3E}">
        <p14:creationId xmlns:p14="http://schemas.microsoft.com/office/powerpoint/2010/main" val="183043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794E1-064B-463A-B6E7-8FB196307A87}" type="datetime3">
              <a:rPr lang="en-US" smtClean="0"/>
              <a:t>16 May 2018</a:t>
            </a:fld>
            <a:endParaRPr lang="en-US"/>
          </a:p>
        </p:txBody>
      </p:sp>
      <p:sp>
        <p:nvSpPr>
          <p:cNvPr id="6" name="Footer Placeholder 5"/>
          <p:cNvSpPr>
            <a:spLocks noGrp="1"/>
          </p:cNvSpPr>
          <p:nvPr>
            <p:ph type="ftr" sz="quarter" idx="11"/>
          </p:nvPr>
        </p:nvSpPr>
        <p:spPr/>
        <p:txBody>
          <a:bodyPr/>
          <a:lstStyle/>
          <a:p>
            <a:r>
              <a:rPr lang="en-US" smtClean="0"/>
              <a:t>Dr. Jasmin S. Diwan M.D</a:t>
            </a:r>
            <a:endParaRPr lang="en-US"/>
          </a:p>
        </p:txBody>
      </p:sp>
      <p:sp>
        <p:nvSpPr>
          <p:cNvPr id="7" name="Slide Number Placeholder 6"/>
          <p:cNvSpPr>
            <a:spLocks noGrp="1"/>
          </p:cNvSpPr>
          <p:nvPr>
            <p:ph type="sldNum" sz="quarter" idx="12"/>
          </p:nvPr>
        </p:nvSpPr>
        <p:spPr/>
        <p:txBody>
          <a:bodyPr/>
          <a:lstStyle/>
          <a:p>
            <a:fld id="{BD661D72-26F6-4480-9537-29D0E55A6C75}" type="slidenum">
              <a:rPr lang="en-US" smtClean="0"/>
              <a:t>‹#›</a:t>
            </a:fld>
            <a:endParaRPr lang="en-US"/>
          </a:p>
        </p:txBody>
      </p:sp>
    </p:spTree>
    <p:extLst>
      <p:ext uri="{BB962C8B-B14F-4D97-AF65-F5344CB8AC3E}">
        <p14:creationId xmlns:p14="http://schemas.microsoft.com/office/powerpoint/2010/main" val="269814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1F7A3-1CD8-45D8-9E23-76F7BA9BA34E}" type="datetime3">
              <a:rPr lang="en-US" smtClean="0"/>
              <a:t>16 May 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Jasmin S. Diwan M.D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61D72-26F6-4480-9537-29D0E55A6C75}" type="slidenum">
              <a:rPr lang="en-US" smtClean="0"/>
              <a:t>‹#›</a:t>
            </a:fld>
            <a:endParaRPr lang="en-US"/>
          </a:p>
        </p:txBody>
      </p:sp>
    </p:spTree>
    <p:extLst>
      <p:ext uri="{BB962C8B-B14F-4D97-AF65-F5344CB8AC3E}">
        <p14:creationId xmlns:p14="http://schemas.microsoft.com/office/powerpoint/2010/main" val="3611880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Autofit/>
          </a:bodyPr>
          <a:lstStyle/>
          <a:p>
            <a:r>
              <a:rPr lang="en-US" sz="8800" b="1" i="1" dirty="0">
                <a:ln w="11430"/>
                <a:solidFill>
                  <a:srgbClr val="002060"/>
                </a:solidFill>
                <a:effectLst>
                  <a:outerShdw blurRad="38100" dist="38100" dir="2700000" algn="tl">
                    <a:srgbClr val="000000">
                      <a:alpha val="43137"/>
                    </a:srgbClr>
                  </a:outerShdw>
                </a:effectLst>
              </a:rPr>
              <a:t>Color </a:t>
            </a:r>
            <a:r>
              <a:rPr lang="en-US" sz="8800" b="1" i="1" dirty="0" smtClean="0">
                <a:ln w="11430"/>
                <a:solidFill>
                  <a:srgbClr val="002060"/>
                </a:solidFill>
                <a:effectLst>
                  <a:outerShdw blurRad="38100" dist="38100" dir="2700000" algn="tl">
                    <a:srgbClr val="000000">
                      <a:alpha val="43137"/>
                    </a:srgbClr>
                  </a:outerShdw>
                </a:effectLst>
              </a:rPr>
              <a:t>Vision </a:t>
            </a:r>
            <a:endParaRPr lang="en-US" sz="8800" i="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419600"/>
            <a:ext cx="6400800" cy="1752600"/>
          </a:xfrm>
        </p:spPr>
        <p:txBody>
          <a:bodyPr>
            <a:normAutofit fontScale="55000" lnSpcReduction="20000"/>
          </a:bodyPr>
          <a:lstStyle/>
          <a:p>
            <a:r>
              <a:rPr lang="en-US" sz="4000" b="1" i="1" dirty="0" smtClean="0">
                <a:solidFill>
                  <a:schemeClr val="bg1"/>
                </a:solidFill>
              </a:rPr>
              <a:t>Dr. </a:t>
            </a:r>
            <a:r>
              <a:rPr lang="en-US" sz="4000" b="1" i="1" dirty="0" err="1" smtClean="0">
                <a:solidFill>
                  <a:schemeClr val="bg1"/>
                </a:solidFill>
              </a:rPr>
              <a:t>Jayna</a:t>
            </a:r>
            <a:r>
              <a:rPr lang="en-US" sz="4000" b="1" i="1" dirty="0" smtClean="0">
                <a:solidFill>
                  <a:schemeClr val="bg1"/>
                </a:solidFill>
              </a:rPr>
              <a:t>  </a:t>
            </a:r>
            <a:r>
              <a:rPr lang="en-US" sz="4000" b="1" i="1" dirty="0" err="1" smtClean="0">
                <a:solidFill>
                  <a:schemeClr val="bg1"/>
                </a:solidFill>
              </a:rPr>
              <a:t>Devalia</a:t>
            </a:r>
            <a:endParaRPr lang="en-US" sz="4000" b="1" i="1" dirty="0" smtClean="0">
              <a:solidFill>
                <a:schemeClr val="bg1"/>
              </a:solidFill>
            </a:endParaRPr>
          </a:p>
          <a:p>
            <a:r>
              <a:rPr lang="en-US" b="1" i="1" dirty="0" smtClean="0">
                <a:solidFill>
                  <a:schemeClr val="bg1"/>
                </a:solidFill>
              </a:rPr>
              <a:t>(M.B.B.S., M.D. Physiology) </a:t>
            </a:r>
          </a:p>
          <a:p>
            <a:r>
              <a:rPr lang="en-US" b="1" i="1" dirty="0" smtClean="0">
                <a:solidFill>
                  <a:schemeClr val="bg1"/>
                </a:solidFill>
              </a:rPr>
              <a:t>Tutor</a:t>
            </a:r>
          </a:p>
          <a:p>
            <a:r>
              <a:rPr lang="en-US" b="1" i="1" dirty="0" smtClean="0">
                <a:solidFill>
                  <a:schemeClr val="bg1"/>
                </a:solidFill>
              </a:rPr>
              <a:t>Department of Physiology</a:t>
            </a:r>
          </a:p>
          <a:p>
            <a:r>
              <a:rPr lang="en-US" b="1" i="1" dirty="0" smtClean="0">
                <a:solidFill>
                  <a:schemeClr val="bg1"/>
                </a:solidFill>
              </a:rPr>
              <a:t>Smt. B. K. Shah Medical Institute &amp; Research Centre</a:t>
            </a:r>
          </a:p>
          <a:p>
            <a:r>
              <a:rPr lang="en-IN" b="1" i="1" dirty="0" err="1" smtClean="0">
                <a:solidFill>
                  <a:schemeClr val="bg1"/>
                </a:solidFill>
              </a:rPr>
              <a:t>Sumandeep</a:t>
            </a:r>
            <a:r>
              <a:rPr lang="en-IN" b="1" i="1" dirty="0" smtClean="0">
                <a:solidFill>
                  <a:schemeClr val="bg1"/>
                </a:solidFill>
              </a:rPr>
              <a:t> </a:t>
            </a:r>
            <a:r>
              <a:rPr lang="en-IN" b="1" i="1" dirty="0" err="1" smtClean="0">
                <a:solidFill>
                  <a:schemeClr val="bg1"/>
                </a:solidFill>
              </a:rPr>
              <a:t>Vidyapeeth</a:t>
            </a:r>
            <a:r>
              <a:rPr lang="en-IN" b="1" i="1" dirty="0" smtClean="0">
                <a:solidFill>
                  <a:schemeClr val="bg1"/>
                </a:solidFill>
              </a:rPr>
              <a:t> </a:t>
            </a:r>
          </a:p>
          <a:p>
            <a:endParaRPr lang="en-US" dirty="0" smtClean="0">
              <a:solidFill>
                <a:schemeClr val="bg1"/>
              </a:solidFill>
            </a:endParaRPr>
          </a:p>
          <a:p>
            <a:endParaRPr lang="en-US" dirty="0">
              <a:solidFill>
                <a:schemeClr val="bg1"/>
              </a:solidFill>
            </a:endParaRPr>
          </a:p>
        </p:txBody>
      </p:sp>
      <p:sp>
        <p:nvSpPr>
          <p:cNvPr id="5" name="Date Placeholder 4"/>
          <p:cNvSpPr>
            <a:spLocks noGrp="1"/>
          </p:cNvSpPr>
          <p:nvPr>
            <p:ph type="dt" sz="half" idx="10"/>
          </p:nvPr>
        </p:nvSpPr>
        <p:spPr/>
        <p:txBody>
          <a:bodyPr/>
          <a:lstStyle/>
          <a:p>
            <a:fld id="{1295A2A3-2E62-483F-B522-FC8F5AFE3722}" type="datetime3">
              <a:rPr lang="en-US" smtClean="0"/>
              <a:t>16 May 2018</a:t>
            </a:fld>
            <a:endParaRPr lang="en-US"/>
          </a:p>
        </p:txBody>
      </p:sp>
    </p:spTree>
    <p:extLst>
      <p:ext uri="{BB962C8B-B14F-4D97-AF65-F5344CB8AC3E}">
        <p14:creationId xmlns:p14="http://schemas.microsoft.com/office/powerpoint/2010/main" val="423391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764FCA-B7BC-4A2C-9B67-049896026BAF}" type="datetime3">
              <a:rPr lang="en-US" smtClean="0">
                <a:solidFill>
                  <a:schemeClr val="tx2"/>
                </a:solidFill>
                <a:latin typeface="+mn-lt"/>
              </a:rPr>
              <a:t>16 May 2018</a:t>
            </a:fld>
            <a:endParaRPr lang="en-US" altLang="en-US" smtClean="0">
              <a:solidFill>
                <a:schemeClr val="tx2"/>
              </a:solidFill>
              <a:latin typeface="+mn-lt"/>
            </a:endParaRPr>
          </a:p>
        </p:txBody>
      </p:sp>
      <p:sp>
        <p:nvSpPr>
          <p:cNvPr id="117765" name="Rectangle 2"/>
          <p:cNvSpPr>
            <a:spLocks noGrp="1" noChangeArrowheads="1"/>
          </p:cNvSpPr>
          <p:nvPr>
            <p:ph type="title"/>
          </p:nvPr>
        </p:nvSpPr>
        <p:spPr>
          <a:xfrm>
            <a:off x="457200" y="533400"/>
            <a:ext cx="8229600" cy="1143000"/>
          </a:xfrm>
        </p:spPr>
        <p:txBody>
          <a:bodyPr>
            <a:normAutofit fontScale="90000"/>
          </a:bodyPr>
          <a:lstStyle/>
          <a:p>
            <a:pPr eaLnBrk="1" hangingPunct="1"/>
            <a:r>
              <a:rPr lang="en-US" b="1" dirty="0" smtClean="0">
                <a:latin typeface="+mn-lt"/>
              </a:rPr>
              <a:t>Photochemistry of Color Vision by the Cones</a:t>
            </a:r>
          </a:p>
        </p:txBody>
      </p:sp>
      <p:sp>
        <p:nvSpPr>
          <p:cNvPr id="117766" name="Rectangle 3"/>
          <p:cNvSpPr>
            <a:spLocks noGrp="1" noChangeArrowheads="1"/>
          </p:cNvSpPr>
          <p:nvPr>
            <p:ph type="body" idx="1"/>
          </p:nvPr>
        </p:nvSpPr>
        <p:spPr/>
        <p:txBody>
          <a:bodyPr/>
          <a:lstStyle/>
          <a:p>
            <a:pPr lvl="1">
              <a:buNone/>
            </a:pPr>
            <a:endParaRPr lang="en-US" dirty="0"/>
          </a:p>
          <a:p>
            <a:pPr eaLnBrk="1" hangingPunct="1"/>
            <a:r>
              <a:rPr lang="en-US" dirty="0" smtClean="0"/>
              <a:t>The color-sensitive pigments of the cones same as rods</a:t>
            </a:r>
          </a:p>
          <a:p>
            <a:pPr eaLnBrk="1" hangingPunct="1"/>
            <a:r>
              <a:rPr lang="en-US" dirty="0" smtClean="0">
                <a:solidFill>
                  <a:srgbClr val="990099"/>
                </a:solidFill>
              </a:rPr>
              <a:t>Retenene1</a:t>
            </a:r>
            <a:r>
              <a:rPr lang="en-US" dirty="0" smtClean="0"/>
              <a:t> or 11- </a:t>
            </a:r>
            <a:r>
              <a:rPr lang="en-US" dirty="0" err="1" smtClean="0"/>
              <a:t>cis</a:t>
            </a:r>
            <a:r>
              <a:rPr lang="en-US" dirty="0" smtClean="0"/>
              <a:t> retinal</a:t>
            </a:r>
          </a:p>
          <a:p>
            <a:pPr eaLnBrk="1" hangingPunct="1"/>
            <a:r>
              <a:rPr lang="en-US" dirty="0" smtClean="0"/>
              <a:t>Protein portions, or the </a:t>
            </a:r>
            <a:r>
              <a:rPr lang="en-US" dirty="0" err="1" smtClean="0"/>
              <a:t>opsins</a:t>
            </a:r>
            <a:r>
              <a:rPr lang="en-US" dirty="0" smtClean="0"/>
              <a:t> </a:t>
            </a:r>
            <a:r>
              <a:rPr lang="en-US" dirty="0" smtClean="0">
                <a:solidFill>
                  <a:schemeClr val="tx2"/>
                </a:solidFill>
                <a:sym typeface="Wingdings" pitchFamily="2" charset="2"/>
              </a:rPr>
              <a:t></a:t>
            </a:r>
            <a:r>
              <a:rPr lang="en-US" dirty="0" smtClean="0"/>
              <a:t> </a:t>
            </a:r>
            <a:r>
              <a:rPr lang="en-US" dirty="0" err="1" smtClean="0">
                <a:solidFill>
                  <a:srgbClr val="990099"/>
                </a:solidFill>
              </a:rPr>
              <a:t>photopsins</a:t>
            </a:r>
            <a:r>
              <a:rPr lang="en-US" dirty="0" smtClean="0"/>
              <a:t> (different from </a:t>
            </a:r>
            <a:r>
              <a:rPr lang="en-US" dirty="0" err="1" smtClean="0"/>
              <a:t>scotopsin</a:t>
            </a:r>
            <a:r>
              <a:rPr lang="en-US" dirty="0" smtClean="0"/>
              <a:t>) </a:t>
            </a:r>
          </a:p>
        </p:txBody>
      </p:sp>
    </p:spTree>
    <p:extLst>
      <p:ext uri="{BB962C8B-B14F-4D97-AF65-F5344CB8AC3E}">
        <p14:creationId xmlns:p14="http://schemas.microsoft.com/office/powerpoint/2010/main" val="388490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5400" b="1" i="1" u="sng" dirty="0" smtClean="0">
              <a:solidFill>
                <a:schemeClr val="tx2"/>
              </a:solidFill>
            </a:endParaRPr>
          </a:p>
          <a:p>
            <a:pPr marL="0" indent="0" algn="ctr">
              <a:buNone/>
            </a:pPr>
            <a:r>
              <a:rPr lang="en-US" sz="5400" b="1" i="1" u="sng" dirty="0" smtClean="0">
                <a:solidFill>
                  <a:schemeClr val="tx2"/>
                </a:solidFill>
              </a:rPr>
              <a:t>Theories </a:t>
            </a:r>
            <a:r>
              <a:rPr lang="en-US" sz="5400" b="1" i="1" u="sng" dirty="0">
                <a:solidFill>
                  <a:schemeClr val="tx2"/>
                </a:solidFill>
              </a:rPr>
              <a:t>of </a:t>
            </a:r>
            <a:r>
              <a:rPr lang="en-US" sz="5400" b="1" i="1" u="sng" dirty="0" err="1">
                <a:solidFill>
                  <a:schemeClr val="tx2"/>
                </a:solidFill>
              </a:rPr>
              <a:t>colour</a:t>
            </a:r>
            <a:r>
              <a:rPr lang="en-US" sz="5400" b="1" i="1" u="sng" dirty="0">
                <a:solidFill>
                  <a:schemeClr val="tx2"/>
                </a:solidFill>
              </a:rPr>
              <a:t> vision</a:t>
            </a:r>
            <a:endParaRPr lang="en-US" sz="5400" i="1" u="sng" dirty="0">
              <a:solidFill>
                <a:schemeClr val="tx2"/>
              </a:solidFill>
            </a:endParaRPr>
          </a:p>
        </p:txBody>
      </p:sp>
      <p:sp>
        <p:nvSpPr>
          <p:cNvPr id="4" name="Date Placeholder 3"/>
          <p:cNvSpPr>
            <a:spLocks noGrp="1"/>
          </p:cNvSpPr>
          <p:nvPr>
            <p:ph type="dt" sz="half" idx="10"/>
          </p:nvPr>
        </p:nvSpPr>
        <p:spPr/>
        <p:txBody>
          <a:bodyPr/>
          <a:lstStyle/>
          <a:p>
            <a:fld id="{A2DE788E-36B1-4A5A-A362-CAB1E6A4E964}" type="datetime3">
              <a:rPr lang="en-US" smtClean="0"/>
              <a:t>16 May 2018</a:t>
            </a:fld>
            <a:endParaRPr lang="en-US"/>
          </a:p>
        </p:txBody>
      </p:sp>
    </p:spTree>
    <p:extLst>
      <p:ext uri="{BB962C8B-B14F-4D97-AF65-F5344CB8AC3E}">
        <p14:creationId xmlns:p14="http://schemas.microsoft.com/office/powerpoint/2010/main" val="4191886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381000"/>
            <a:ext cx="6553200" cy="1143000"/>
          </a:xfrm>
        </p:spPr>
        <p:txBody>
          <a:bodyPr>
            <a:normAutofit/>
          </a:bodyPr>
          <a:lstStyle/>
          <a:p>
            <a:r>
              <a:rPr lang="en-US" b="1" u="sng" dirty="0" smtClean="0">
                <a:solidFill>
                  <a:schemeClr val="tx2"/>
                </a:solidFill>
              </a:rPr>
              <a:t>Trichromatic Theory </a:t>
            </a:r>
          </a:p>
        </p:txBody>
      </p:sp>
      <p:sp>
        <p:nvSpPr>
          <p:cNvPr id="29699" name="Content Placeholder 2"/>
          <p:cNvSpPr>
            <a:spLocks noGrp="1"/>
          </p:cNvSpPr>
          <p:nvPr>
            <p:ph idx="1"/>
          </p:nvPr>
        </p:nvSpPr>
        <p:spPr>
          <a:xfrm>
            <a:off x="-152400" y="1676400"/>
            <a:ext cx="6934200" cy="4389438"/>
          </a:xfrm>
        </p:spPr>
        <p:txBody>
          <a:bodyPr>
            <a:noAutofit/>
          </a:bodyPr>
          <a:lstStyle/>
          <a:p>
            <a:pPr lvl="1"/>
            <a:r>
              <a:rPr lang="en-US" sz="2400" dirty="0" smtClean="0"/>
              <a:t>Given by </a:t>
            </a:r>
            <a:r>
              <a:rPr lang="en-US" sz="2400" b="1" u="sng" dirty="0" smtClean="0">
                <a:solidFill>
                  <a:srgbClr val="FF0000"/>
                </a:solidFill>
              </a:rPr>
              <a:t>Thomas Young and Von </a:t>
            </a:r>
            <a:r>
              <a:rPr lang="en-US" sz="2400" b="1" u="sng" dirty="0">
                <a:solidFill>
                  <a:srgbClr val="FF0000"/>
                </a:solidFill>
              </a:rPr>
              <a:t>Helmholtz </a:t>
            </a:r>
            <a:r>
              <a:rPr lang="en-US" sz="2400" dirty="0" smtClean="0"/>
              <a:t>According </a:t>
            </a:r>
            <a:r>
              <a:rPr lang="en-US" sz="2400" dirty="0"/>
              <a:t>to this theory, there are three groups of cones in retina which are sensitive to three types of primary </a:t>
            </a:r>
            <a:r>
              <a:rPr lang="en-US" sz="2400" dirty="0" err="1"/>
              <a:t>colours</a:t>
            </a:r>
            <a:r>
              <a:rPr lang="en-US" sz="2400" dirty="0"/>
              <a:t> (i.e. blue, green and red) having different wavelengths.</a:t>
            </a:r>
          </a:p>
          <a:p>
            <a:pPr lvl="1"/>
            <a:r>
              <a:rPr lang="en-US" sz="2400" dirty="0"/>
              <a:t>Sensation of different </a:t>
            </a:r>
            <a:r>
              <a:rPr lang="en-US" sz="2400" dirty="0" err="1"/>
              <a:t>colours</a:t>
            </a:r>
            <a:r>
              <a:rPr lang="en-US" sz="2400" dirty="0"/>
              <a:t> is appreciated when different wavelengths  strikes the retina and registered in visual cortex. </a:t>
            </a:r>
          </a:p>
          <a:p>
            <a:pPr lvl="1"/>
            <a:r>
              <a:rPr lang="en-US" sz="2400" dirty="0"/>
              <a:t>The sensation of many </a:t>
            </a:r>
            <a:r>
              <a:rPr lang="en-US" sz="2400" dirty="0" err="1"/>
              <a:t>colours</a:t>
            </a:r>
            <a:r>
              <a:rPr lang="en-US" sz="2400" dirty="0"/>
              <a:t> is produced by combined stimulation of three types of receptors in different intensities.</a:t>
            </a:r>
          </a:p>
          <a:p>
            <a:pPr eaLnBrk="1" hangingPunct="1"/>
            <a:endParaRPr lang="en-US" sz="2800" dirty="0" smtClean="0"/>
          </a:p>
        </p:txBody>
      </p:sp>
      <p:sp>
        <p:nvSpPr>
          <p:cNvPr id="2" name="Date Placeholder 1"/>
          <p:cNvSpPr>
            <a:spLocks noGrp="1"/>
          </p:cNvSpPr>
          <p:nvPr>
            <p:ph type="dt" sz="half" idx="10"/>
          </p:nvPr>
        </p:nvSpPr>
        <p:spPr/>
        <p:txBody>
          <a:bodyPr/>
          <a:lstStyle/>
          <a:p>
            <a:fld id="{95D4584C-68F2-4619-801F-10A98B06CA02}" type="datetime3">
              <a:rPr lang="en-US" smtClean="0"/>
              <a:t>16 May 2018</a:t>
            </a:fld>
            <a:endParaRPr lang="en-US"/>
          </a:p>
        </p:txBody>
      </p:sp>
      <p:pic>
        <p:nvPicPr>
          <p:cNvPr id="1027" name="Picture 3" descr="D:\SBKS LECTURE\MBBS\JAYNA LEC SS\images\tho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5322"/>
            <a:ext cx="2362200" cy="2413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SBKS LECTURE\MBBS\JAYNA LEC SS\images\helmhol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602" y="2438401"/>
            <a:ext cx="246759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6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771985-BF86-4394-B418-7BC0A16D5861}" type="datetime3">
              <a:rPr lang="en-US" smtClean="0">
                <a:solidFill>
                  <a:schemeClr val="tx2"/>
                </a:solidFill>
                <a:latin typeface="+mn-lt"/>
              </a:rPr>
              <a:t>16 May 2018</a:t>
            </a:fld>
            <a:endParaRPr lang="en-US" altLang="en-US" smtClean="0">
              <a:solidFill>
                <a:schemeClr val="tx2"/>
              </a:solidFill>
              <a:latin typeface="+mn-lt"/>
            </a:endParaRPr>
          </a:p>
        </p:txBody>
      </p:sp>
      <p:sp>
        <p:nvSpPr>
          <p:cNvPr id="118789" name="Rectangle 2"/>
          <p:cNvSpPr>
            <a:spLocks noGrp="1" noChangeArrowheads="1"/>
          </p:cNvSpPr>
          <p:nvPr>
            <p:ph type="title"/>
          </p:nvPr>
        </p:nvSpPr>
        <p:spPr/>
        <p:txBody>
          <a:bodyPr/>
          <a:lstStyle/>
          <a:p>
            <a:r>
              <a:rPr lang="en-US" b="1" dirty="0"/>
              <a:t>Perception of White Light</a:t>
            </a:r>
            <a:endParaRPr lang="en-US" dirty="0" smtClean="0">
              <a:latin typeface="+mn-lt"/>
            </a:endParaRPr>
          </a:p>
        </p:txBody>
      </p:sp>
      <p:sp>
        <p:nvSpPr>
          <p:cNvPr id="118790" name="Rectangle 3"/>
          <p:cNvSpPr>
            <a:spLocks noGrp="1" noChangeArrowheads="1"/>
          </p:cNvSpPr>
          <p:nvPr>
            <p:ph type="body" idx="1"/>
          </p:nvPr>
        </p:nvSpPr>
        <p:spPr>
          <a:xfrm>
            <a:off x="533400" y="1371600"/>
            <a:ext cx="8229600" cy="4525963"/>
          </a:xfrm>
        </p:spPr>
        <p:txBody>
          <a:bodyPr>
            <a:normAutofit fontScale="92500" lnSpcReduction="10000"/>
          </a:bodyPr>
          <a:lstStyle/>
          <a:p>
            <a:pPr marL="342900" lvl="1" indent="-342900">
              <a:buFont typeface="Arial" pitchFamily="34" charset="0"/>
              <a:buChar char="•"/>
            </a:pPr>
            <a:r>
              <a:rPr lang="en-US" b="1" dirty="0"/>
              <a:t>Primary </a:t>
            </a:r>
            <a:r>
              <a:rPr lang="en-US" b="1" dirty="0" err="1"/>
              <a:t>colours</a:t>
            </a:r>
            <a:r>
              <a:rPr lang="en-US" b="1" dirty="0"/>
              <a:t>- </a:t>
            </a:r>
            <a:r>
              <a:rPr lang="en-US" dirty="0"/>
              <a:t>blue, green &amp; red </a:t>
            </a:r>
            <a:r>
              <a:rPr lang="en-US" dirty="0" smtClean="0"/>
              <a:t>and Cones are selectively sensitive to  these colors: </a:t>
            </a:r>
            <a:r>
              <a:rPr lang="en-US" dirty="0" smtClean="0">
                <a:solidFill>
                  <a:schemeClr val="tx2"/>
                </a:solidFill>
              </a:rPr>
              <a:t>Blue</a:t>
            </a:r>
            <a:r>
              <a:rPr lang="en-US" dirty="0" smtClean="0"/>
              <a:t>, </a:t>
            </a:r>
            <a:r>
              <a:rPr lang="en-US" dirty="0" smtClean="0">
                <a:solidFill>
                  <a:srgbClr val="336600"/>
                </a:solidFill>
              </a:rPr>
              <a:t>Green</a:t>
            </a:r>
            <a:r>
              <a:rPr lang="en-US" dirty="0" smtClean="0"/>
              <a:t>, </a:t>
            </a:r>
            <a:r>
              <a:rPr lang="en-US" dirty="0" smtClean="0">
                <a:solidFill>
                  <a:schemeClr val="hlink"/>
                </a:solidFill>
              </a:rPr>
              <a:t>Red</a:t>
            </a:r>
          </a:p>
          <a:p>
            <a:pPr marL="342900" lvl="1" indent="-342900">
              <a:buFont typeface="Arial" pitchFamily="34" charset="0"/>
              <a:buChar char="•"/>
            </a:pPr>
            <a:endParaRPr lang="en-US" dirty="0" smtClean="0">
              <a:solidFill>
                <a:schemeClr val="hlink"/>
              </a:solidFill>
            </a:endParaRPr>
          </a:p>
          <a:p>
            <a:pPr marL="342900" lvl="1" indent="-342900">
              <a:buFont typeface="Arial" pitchFamily="34" charset="0"/>
              <a:buChar char="•"/>
            </a:pPr>
            <a:r>
              <a:rPr lang="en-US" dirty="0" smtClean="0"/>
              <a:t>Equal </a:t>
            </a:r>
            <a:r>
              <a:rPr lang="en-US" dirty="0"/>
              <a:t>stimulation of all the red, green, and blue cones gives one the sensation of seeing white</a:t>
            </a:r>
          </a:p>
          <a:p>
            <a:pPr marL="0" lvl="1" indent="0">
              <a:buNone/>
            </a:pPr>
            <a:endParaRPr lang="en-US" dirty="0" smtClean="0"/>
          </a:p>
          <a:p>
            <a:pPr eaLnBrk="1" hangingPunct="1">
              <a:buFont typeface="Wingdings" pitchFamily="2" charset="2"/>
              <a:buNone/>
            </a:pPr>
            <a:r>
              <a:rPr lang="en-US" dirty="0" err="1" smtClean="0">
                <a:solidFill>
                  <a:srgbClr val="CC0099"/>
                </a:solidFill>
              </a:rPr>
              <a:t>Colour</a:t>
            </a:r>
            <a:r>
              <a:rPr lang="en-US" dirty="0" smtClean="0">
                <a:solidFill>
                  <a:srgbClr val="CC0099"/>
                </a:solidFill>
              </a:rPr>
              <a:t> Pigments are called………</a:t>
            </a:r>
          </a:p>
          <a:p>
            <a:pPr eaLnBrk="1" hangingPunct="1"/>
            <a:r>
              <a:rPr lang="en-US" dirty="0" smtClean="0"/>
              <a:t>Blue-sensitive pigment (</a:t>
            </a:r>
            <a:r>
              <a:rPr lang="en-US" dirty="0" err="1" smtClean="0">
                <a:solidFill>
                  <a:schemeClr val="tx2"/>
                </a:solidFill>
              </a:rPr>
              <a:t>Cyanopsin</a:t>
            </a:r>
            <a:r>
              <a:rPr lang="en-US" dirty="0" smtClean="0"/>
              <a:t>) </a:t>
            </a:r>
          </a:p>
          <a:p>
            <a:pPr eaLnBrk="1" hangingPunct="1"/>
            <a:r>
              <a:rPr lang="en-US" dirty="0" smtClean="0"/>
              <a:t>Green-sensitive pigment (</a:t>
            </a:r>
            <a:r>
              <a:rPr lang="en-US" dirty="0" err="1" smtClean="0">
                <a:solidFill>
                  <a:srgbClr val="336600"/>
                </a:solidFill>
              </a:rPr>
              <a:t>Iodopsin</a:t>
            </a:r>
            <a:r>
              <a:rPr lang="en-US" dirty="0" smtClean="0"/>
              <a:t>)</a:t>
            </a:r>
          </a:p>
          <a:p>
            <a:pPr eaLnBrk="1" hangingPunct="1"/>
            <a:r>
              <a:rPr lang="en-US" dirty="0" smtClean="0"/>
              <a:t>Red-sensitive pigment (</a:t>
            </a:r>
            <a:r>
              <a:rPr lang="en-US" dirty="0" err="1" smtClean="0">
                <a:solidFill>
                  <a:schemeClr val="hlink"/>
                </a:solidFill>
              </a:rPr>
              <a:t>Porphyropsin</a:t>
            </a:r>
            <a:r>
              <a:rPr lang="en-US" dirty="0" smtClean="0"/>
              <a:t>)</a:t>
            </a:r>
          </a:p>
        </p:txBody>
      </p:sp>
    </p:spTree>
    <p:extLst>
      <p:ext uri="{BB962C8B-B14F-4D97-AF65-F5344CB8AC3E}">
        <p14:creationId xmlns:p14="http://schemas.microsoft.com/office/powerpoint/2010/main" val="196057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4E3CE0-490E-4743-AF68-C9F852180F1A}" type="datetime3">
              <a:rPr lang="en-US" smtClean="0">
                <a:solidFill>
                  <a:schemeClr val="tx2"/>
                </a:solidFill>
                <a:latin typeface="+mn-lt"/>
              </a:rPr>
              <a:t>16 May 2018</a:t>
            </a:fld>
            <a:endParaRPr lang="en-US" altLang="en-US" smtClean="0">
              <a:solidFill>
                <a:schemeClr val="tx2"/>
              </a:solidFill>
              <a:latin typeface="+mn-lt"/>
            </a:endParaRPr>
          </a:p>
        </p:txBody>
      </p:sp>
      <p:sp>
        <p:nvSpPr>
          <p:cNvPr id="99333" name="Rectangle 5"/>
          <p:cNvSpPr>
            <a:spLocks noGrp="1" noChangeArrowheads="1"/>
          </p:cNvSpPr>
          <p:nvPr>
            <p:ph type="title"/>
          </p:nvPr>
        </p:nvSpPr>
        <p:spPr/>
        <p:txBody>
          <a:bodyPr>
            <a:normAutofit fontScale="90000"/>
          </a:bodyPr>
          <a:lstStyle/>
          <a:p>
            <a:pPr eaLnBrk="1" hangingPunct="1"/>
            <a:endParaRPr lang="en-US" smtClean="0">
              <a:latin typeface="+mn-lt"/>
            </a:endParaRPr>
          </a:p>
        </p:txBody>
      </p:sp>
      <p:sp>
        <p:nvSpPr>
          <p:cNvPr id="99334" name="Rectangle 3"/>
          <p:cNvSpPr>
            <a:spLocks noGrp="1" noChangeArrowheads="1"/>
          </p:cNvSpPr>
          <p:nvPr>
            <p:ph type="body" idx="4294967295"/>
          </p:nvPr>
        </p:nvSpPr>
        <p:spPr>
          <a:xfrm>
            <a:off x="914400" y="304800"/>
            <a:ext cx="7772400" cy="2819400"/>
          </a:xfrm>
        </p:spPr>
        <p:txBody>
          <a:bodyPr/>
          <a:lstStyle/>
          <a:p>
            <a:pPr eaLnBrk="1" hangingPunct="1"/>
            <a:endParaRPr lang="en-US" smtClean="0"/>
          </a:p>
        </p:txBody>
      </p:sp>
      <p:pic>
        <p:nvPicPr>
          <p:cNvPr id="119815"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0"/>
            <a:ext cx="8624455"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2426" name="Group 42"/>
          <p:cNvGraphicFramePr>
            <a:graphicFrameLocks noGrp="1"/>
          </p:cNvGraphicFramePr>
          <p:nvPr>
            <p:ph type="tbl" idx="1"/>
            <p:extLst>
              <p:ext uri="{D42A27DB-BD31-4B8C-83A1-F6EECF244321}">
                <p14:modId xmlns:p14="http://schemas.microsoft.com/office/powerpoint/2010/main" val="3134064467"/>
              </p:ext>
            </p:extLst>
          </p:nvPr>
        </p:nvGraphicFramePr>
        <p:xfrm>
          <a:off x="1676400" y="3581400"/>
          <a:ext cx="5715000" cy="3017966"/>
        </p:xfrm>
        <a:graphic>
          <a:graphicData uri="http://schemas.openxmlformats.org/drawingml/2006/table">
            <a:tbl>
              <a:tblPr/>
              <a:tblGrid>
                <a:gridCol w="2414588"/>
                <a:gridCol w="3300412"/>
              </a:tblGrid>
              <a:tr h="68600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990099"/>
                          </a:solidFill>
                          <a:effectLst/>
                          <a:latin typeface="+mn-lt"/>
                        </a:rPr>
                        <a:t>Pigment</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rgbClr val="990099"/>
                          </a:solidFill>
                          <a:effectLst/>
                          <a:latin typeface="+mn-lt"/>
                        </a:rPr>
                        <a:t>peak absorbence @ light wavelengths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err="1" smtClean="0">
                          <a:ln>
                            <a:noFill/>
                          </a:ln>
                          <a:solidFill>
                            <a:schemeClr val="tx2"/>
                          </a:solidFill>
                          <a:effectLst/>
                          <a:latin typeface="+mn-lt"/>
                        </a:rPr>
                        <a:t>Cyanopsin</a:t>
                      </a:r>
                      <a:endParaRPr kumimoji="0" lang="en-US" sz="2800" b="0" i="0" u="none" strike="noStrike" cap="none" normalizeH="0" baseline="0" dirty="0" smtClean="0">
                        <a:ln>
                          <a:noFill/>
                        </a:ln>
                        <a:solidFill>
                          <a:schemeClr val="tx2"/>
                        </a:solidFill>
                        <a:effectLst/>
                        <a:latin typeface="+mn-lt"/>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445 nm</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rgbClr val="336600"/>
                          </a:solidFill>
                          <a:effectLst/>
                          <a:latin typeface="+mn-lt"/>
                        </a:rPr>
                        <a:t>Iodopsin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535 nm</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hlink"/>
                          </a:solidFill>
                          <a:effectLst/>
                          <a:latin typeface="+mn-lt"/>
                        </a:rPr>
                        <a:t>Porphyropsin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570 nm</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Rod</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rPr>
                        <a:t>505 nm</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60062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9333"/>
                                        </p:tgtEl>
                                        <p:attrNameLst>
                                          <p:attrName>style.visibility</p:attrName>
                                        </p:attrNameLst>
                                      </p:cBhvr>
                                      <p:to>
                                        <p:strVal val="visible"/>
                                      </p:to>
                                    </p:set>
                                    <p:animEffect transition="in" filter="fade">
                                      <p:cBhvr>
                                        <p:cTn id="7" dur="2000"/>
                                        <p:tgtEl>
                                          <p:spTgt spid="99333"/>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9334"/>
                                        </p:tgtEl>
                                        <p:attrNameLst>
                                          <p:attrName>style.visibility</p:attrName>
                                        </p:attrNameLst>
                                      </p:cBhvr>
                                      <p:to>
                                        <p:strVal val="visible"/>
                                      </p:to>
                                    </p:set>
                                    <p:animEffect transition="in" filter="fade">
                                      <p:cBhvr>
                                        <p:cTn id="10" dur="20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P spid="993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EB0CDC4-9C06-4667-A613-17B163E8228F}" type="datetime3">
              <a:rPr lang="en-US" smtClean="0">
                <a:solidFill>
                  <a:schemeClr val="tx2"/>
                </a:solidFill>
                <a:latin typeface="+mn-lt"/>
              </a:rPr>
              <a:t>16 May 2018</a:t>
            </a:fld>
            <a:endParaRPr lang="en-US" altLang="en-US" smtClean="0">
              <a:solidFill>
                <a:schemeClr val="tx2"/>
              </a:solidFill>
              <a:latin typeface="+mn-lt"/>
            </a:endParaRPr>
          </a:p>
        </p:txBody>
      </p:sp>
      <p:sp>
        <p:nvSpPr>
          <p:cNvPr id="128005" name="Rectangle 2"/>
          <p:cNvSpPr>
            <a:spLocks noGrp="1" noChangeArrowheads="1"/>
          </p:cNvSpPr>
          <p:nvPr>
            <p:ph type="title"/>
          </p:nvPr>
        </p:nvSpPr>
        <p:spPr/>
        <p:txBody>
          <a:bodyPr>
            <a:normAutofit fontScale="90000"/>
          </a:bodyPr>
          <a:lstStyle/>
          <a:p>
            <a:pPr eaLnBrk="1" hangingPunct="1"/>
            <a:r>
              <a:rPr lang="en-US" b="1" smtClean="0">
                <a:latin typeface="+mn-lt"/>
              </a:rPr>
              <a:t>Spectral Sensitivities of the Three Types of Cones</a:t>
            </a:r>
          </a:p>
        </p:txBody>
      </p:sp>
      <p:sp>
        <p:nvSpPr>
          <p:cNvPr id="128006" name="Rectangle 3"/>
          <p:cNvSpPr>
            <a:spLocks noGrp="1" noChangeArrowheads="1"/>
          </p:cNvSpPr>
          <p:nvPr>
            <p:ph type="body" idx="1"/>
          </p:nvPr>
        </p:nvSpPr>
        <p:spPr>
          <a:xfrm>
            <a:off x="762000" y="4611687"/>
            <a:ext cx="7772400" cy="1712913"/>
          </a:xfrm>
        </p:spPr>
        <p:txBody>
          <a:bodyPr/>
          <a:lstStyle/>
          <a:p>
            <a:pPr eaLnBrk="1" hangingPunct="1"/>
            <a:r>
              <a:rPr lang="en-US" sz="2800" dirty="0" smtClean="0"/>
              <a:t>Thomas Young and Von </a:t>
            </a:r>
            <a:r>
              <a:rPr lang="en-US" sz="2800" dirty="0" err="1" smtClean="0"/>
              <a:t>Helmholt’s</a:t>
            </a:r>
            <a:r>
              <a:rPr lang="en-US" sz="2800" dirty="0" smtClean="0"/>
              <a:t> theory</a:t>
            </a:r>
          </a:p>
          <a:p>
            <a:pPr eaLnBrk="1" hangingPunct="1"/>
            <a:r>
              <a:rPr lang="en-US" sz="2800" dirty="0" smtClean="0"/>
              <a:t>Almost same as the light absorption curves for the three types of pigment</a:t>
            </a:r>
          </a:p>
        </p:txBody>
      </p:sp>
      <p:pic>
        <p:nvPicPr>
          <p:cNvPr id="128007"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43050"/>
            <a:ext cx="6629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745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800" y="228600"/>
            <a:ext cx="6629400" cy="1143000"/>
          </a:xfrm>
        </p:spPr>
        <p:txBody>
          <a:bodyPr>
            <a:normAutofit fontScale="90000"/>
          </a:bodyPr>
          <a:lstStyle/>
          <a:p>
            <a:pPr eaLnBrk="1" hangingPunct="1"/>
            <a:r>
              <a:rPr lang="en-US" sz="4000" b="1" u="sng" dirty="0" err="1" smtClean="0">
                <a:solidFill>
                  <a:srgbClr val="FF0000"/>
                </a:solidFill>
              </a:rPr>
              <a:t>Hering’</a:t>
            </a:r>
            <a:r>
              <a:rPr lang="en-US" sz="4000" b="1" u="sng" dirty="0" err="1" smtClean="0">
                <a:solidFill>
                  <a:schemeClr val="tx2"/>
                </a:solidFill>
              </a:rPr>
              <a:t>s</a:t>
            </a:r>
            <a:r>
              <a:rPr lang="en-US" sz="4000" b="1" u="sng" dirty="0" smtClean="0">
                <a:solidFill>
                  <a:schemeClr val="tx2"/>
                </a:solidFill>
              </a:rPr>
              <a:t> Opponent </a:t>
            </a:r>
            <a:r>
              <a:rPr lang="en-US" sz="4000" b="1" u="sng" dirty="0" err="1" smtClean="0">
                <a:solidFill>
                  <a:schemeClr val="tx2"/>
                </a:solidFill>
              </a:rPr>
              <a:t>colour</a:t>
            </a:r>
            <a:r>
              <a:rPr lang="en-US" sz="4000" b="1" u="sng" dirty="0" smtClean="0">
                <a:solidFill>
                  <a:schemeClr val="tx2"/>
                </a:solidFill>
              </a:rPr>
              <a:t> theory</a:t>
            </a:r>
          </a:p>
        </p:txBody>
      </p:sp>
      <p:sp>
        <p:nvSpPr>
          <p:cNvPr id="32771" name="Content Placeholder 2"/>
          <p:cNvSpPr>
            <a:spLocks noGrp="1"/>
          </p:cNvSpPr>
          <p:nvPr>
            <p:ph idx="1"/>
          </p:nvPr>
        </p:nvSpPr>
        <p:spPr>
          <a:xfrm>
            <a:off x="152400" y="1371600"/>
            <a:ext cx="7848600" cy="4922838"/>
          </a:xfrm>
        </p:spPr>
        <p:txBody>
          <a:bodyPr>
            <a:normAutofit fontScale="85000" lnSpcReduction="20000"/>
          </a:bodyPr>
          <a:lstStyle/>
          <a:p>
            <a:pPr eaLnBrk="1" hangingPunct="1"/>
            <a:r>
              <a:rPr lang="en-US" dirty="0" err="1" smtClean="0"/>
              <a:t>Colour</a:t>
            </a:r>
            <a:r>
              <a:rPr lang="en-US" dirty="0" smtClean="0"/>
              <a:t> vision is trichromatic at photoreceptor level</a:t>
            </a:r>
          </a:p>
          <a:p>
            <a:pPr eaLnBrk="1" hangingPunct="1"/>
            <a:r>
              <a:rPr lang="en-US" dirty="0" err="1" smtClean="0"/>
              <a:t>Colour</a:t>
            </a:r>
            <a:r>
              <a:rPr lang="en-US" dirty="0" smtClean="0"/>
              <a:t> </a:t>
            </a:r>
            <a:r>
              <a:rPr lang="en-US" dirty="0" err="1" smtClean="0"/>
              <a:t>opponency</a:t>
            </a:r>
            <a:r>
              <a:rPr lang="en-US" dirty="0" smtClean="0"/>
              <a:t> at ganglion cell onward</a:t>
            </a:r>
          </a:p>
          <a:p>
            <a:pPr eaLnBrk="1" hangingPunct="1"/>
            <a:r>
              <a:rPr lang="en-US" dirty="0" smtClean="0"/>
              <a:t>Two main type of </a:t>
            </a:r>
            <a:r>
              <a:rPr lang="en-US" dirty="0" err="1" smtClean="0"/>
              <a:t>colour</a:t>
            </a:r>
            <a:r>
              <a:rPr lang="en-US" dirty="0" smtClean="0"/>
              <a:t> opponent ganglion cells:-</a:t>
            </a:r>
          </a:p>
          <a:p>
            <a:pPr eaLnBrk="1" hangingPunct="1">
              <a:buFont typeface="Wingdings 2" pitchFamily="18" charset="2"/>
              <a:buNone/>
            </a:pPr>
            <a:r>
              <a:rPr lang="en-US" dirty="0" smtClean="0"/>
              <a:t>(1) </a:t>
            </a:r>
            <a:r>
              <a:rPr lang="en-US" b="1" i="1" u="sng" dirty="0" smtClean="0">
                <a:solidFill>
                  <a:srgbClr val="FF0000"/>
                </a:solidFill>
              </a:rPr>
              <a:t>Red</a:t>
            </a:r>
            <a:r>
              <a:rPr lang="en-US" b="1" i="1" u="sng" dirty="0" smtClean="0">
                <a:solidFill>
                  <a:srgbClr val="C00000"/>
                </a:solidFill>
              </a:rPr>
              <a:t>-</a:t>
            </a:r>
            <a:r>
              <a:rPr lang="en-US" b="1" i="1" u="sng" dirty="0" smtClean="0">
                <a:solidFill>
                  <a:srgbClr val="00B050"/>
                </a:solidFill>
              </a:rPr>
              <a:t>Green</a:t>
            </a:r>
            <a:r>
              <a:rPr lang="en-US" b="1" i="1" u="sng" dirty="0" smtClean="0">
                <a:solidFill>
                  <a:srgbClr val="C00000"/>
                </a:solidFill>
              </a:rPr>
              <a:t> opponent </a:t>
            </a:r>
            <a:r>
              <a:rPr lang="en-US" b="1" i="1" u="sng" dirty="0" err="1" smtClean="0">
                <a:solidFill>
                  <a:srgbClr val="C00000"/>
                </a:solidFill>
              </a:rPr>
              <a:t>colour</a:t>
            </a:r>
            <a:r>
              <a:rPr lang="en-US" b="1" i="1" u="sng" dirty="0" smtClean="0">
                <a:solidFill>
                  <a:srgbClr val="C00000"/>
                </a:solidFill>
              </a:rPr>
              <a:t> cells</a:t>
            </a:r>
            <a:r>
              <a:rPr lang="en-US" u="sng" dirty="0" smtClean="0">
                <a:solidFill>
                  <a:srgbClr val="C00000"/>
                </a:solidFill>
              </a:rPr>
              <a:t>:</a:t>
            </a:r>
            <a:r>
              <a:rPr lang="en-US" dirty="0" smtClean="0">
                <a:solidFill>
                  <a:srgbClr val="C00000"/>
                </a:solidFill>
              </a:rPr>
              <a:t>-</a:t>
            </a:r>
            <a:r>
              <a:rPr lang="en-US" dirty="0" smtClean="0"/>
              <a:t> use signals from red and green cones to detect red/green contrast within their receptive field</a:t>
            </a:r>
          </a:p>
          <a:p>
            <a:pPr eaLnBrk="1" hangingPunct="1"/>
            <a:r>
              <a:rPr lang="en-US" dirty="0" smtClean="0"/>
              <a:t>Ganglion cells are excited by only one </a:t>
            </a:r>
            <a:r>
              <a:rPr lang="en-US" dirty="0" err="1" smtClean="0"/>
              <a:t>colour</a:t>
            </a:r>
            <a:r>
              <a:rPr lang="en-US" dirty="0" smtClean="0"/>
              <a:t> type of cone but inhibited by a second type(red causing excitation &amp; green causing inhibition)</a:t>
            </a:r>
          </a:p>
          <a:p>
            <a:pPr eaLnBrk="1" hangingPunct="1">
              <a:buFont typeface="Wingdings 2" pitchFamily="18" charset="2"/>
              <a:buNone/>
            </a:pPr>
            <a:r>
              <a:rPr lang="en-US" dirty="0" smtClean="0"/>
              <a:t>(2) </a:t>
            </a:r>
            <a:r>
              <a:rPr lang="en-US" b="1" i="1" u="sng" dirty="0" smtClean="0">
                <a:solidFill>
                  <a:srgbClr val="0070C0"/>
                </a:solidFill>
              </a:rPr>
              <a:t>Blue</a:t>
            </a:r>
            <a:r>
              <a:rPr lang="en-US" b="1" i="1" u="sng" dirty="0" smtClean="0">
                <a:solidFill>
                  <a:srgbClr val="C00000"/>
                </a:solidFill>
              </a:rPr>
              <a:t>-</a:t>
            </a:r>
            <a:r>
              <a:rPr lang="en-US" b="1" i="1" u="sng" dirty="0" smtClean="0">
                <a:solidFill>
                  <a:srgbClr val="FFC000"/>
                </a:solidFill>
              </a:rPr>
              <a:t>Yellow</a:t>
            </a:r>
            <a:r>
              <a:rPr lang="en-US" b="1" i="1" u="sng" dirty="0" smtClean="0">
                <a:solidFill>
                  <a:srgbClr val="C00000"/>
                </a:solidFill>
              </a:rPr>
              <a:t> opponent </a:t>
            </a:r>
            <a:r>
              <a:rPr lang="en-US" b="1" i="1" u="sng" dirty="0" err="1" smtClean="0">
                <a:solidFill>
                  <a:srgbClr val="C00000"/>
                </a:solidFill>
              </a:rPr>
              <a:t>colour</a:t>
            </a:r>
            <a:r>
              <a:rPr lang="en-US" b="1" i="1" u="sng" dirty="0" smtClean="0">
                <a:solidFill>
                  <a:srgbClr val="C00000"/>
                </a:solidFill>
              </a:rPr>
              <a:t> cells:-</a:t>
            </a:r>
            <a:r>
              <a:rPr lang="en-US" b="1" i="1" dirty="0" smtClean="0"/>
              <a:t>  </a:t>
            </a:r>
            <a:r>
              <a:rPr lang="en-US" dirty="0" smtClean="0"/>
              <a:t>a yellow signal from the summed output of red and green cones, which is contrasted with the output from blue cones</a:t>
            </a:r>
          </a:p>
        </p:txBody>
      </p:sp>
      <p:sp>
        <p:nvSpPr>
          <p:cNvPr id="2" name="Date Placeholder 1"/>
          <p:cNvSpPr>
            <a:spLocks noGrp="1"/>
          </p:cNvSpPr>
          <p:nvPr>
            <p:ph type="dt" sz="half" idx="10"/>
          </p:nvPr>
        </p:nvSpPr>
        <p:spPr/>
        <p:txBody>
          <a:bodyPr/>
          <a:lstStyle/>
          <a:p>
            <a:fld id="{B1366DD5-A25A-4052-840C-3E410D64BB9F}" type="datetime3">
              <a:rPr lang="en-US" smtClean="0"/>
              <a:t>16 May 2018</a:t>
            </a:fld>
            <a:endParaRPr lang="en-US"/>
          </a:p>
        </p:txBody>
      </p:sp>
      <p:pic>
        <p:nvPicPr>
          <p:cNvPr id="2050" name="Picture 2" descr="D:\SBKS LECTURE\MBBS\JAYNA LEC SS\images\h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52399"/>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75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152400"/>
            <a:ext cx="8305800" cy="1143000"/>
          </a:xfrm>
          <a:ln>
            <a:miter lim="800000"/>
            <a:headEnd/>
            <a:tailEnd/>
          </a:ln>
        </p:spPr>
        <p:txBody>
          <a:bodyPr/>
          <a:lstStyle/>
          <a:p>
            <a:pPr>
              <a:defRPr/>
            </a:pPr>
            <a:r>
              <a:rPr lang="en-US" b="1" u="sng" dirty="0"/>
              <a:t>Opponent </a:t>
            </a:r>
            <a:r>
              <a:rPr lang="en-US" b="1" u="sng" dirty="0" smtClean="0"/>
              <a:t>Colour theory</a:t>
            </a:r>
            <a:endParaRPr lang="en-US" b="1" u="sng" dirty="0"/>
          </a:p>
        </p:txBody>
      </p:sp>
      <p:sp>
        <p:nvSpPr>
          <p:cNvPr id="33796" name="Oval 3"/>
          <p:cNvSpPr>
            <a:spLocks noChangeArrowheads="1"/>
          </p:cNvSpPr>
          <p:nvPr/>
        </p:nvSpPr>
        <p:spPr bwMode="auto">
          <a:xfrm>
            <a:off x="5621338" y="2303463"/>
            <a:ext cx="585787" cy="542925"/>
          </a:xfrm>
          <a:prstGeom prst="ellipse">
            <a:avLst/>
          </a:prstGeom>
          <a:solidFill>
            <a:srgbClr val="0070C0"/>
          </a:solidFill>
          <a:ln w="12700">
            <a:solidFill>
              <a:schemeClr val="tx1"/>
            </a:solidFill>
            <a:round/>
            <a:headEnd/>
            <a:tailEnd/>
          </a:ln>
        </p:spPr>
        <p:txBody>
          <a:bodyPr wrap="none" anchor="ctr"/>
          <a:lstStyle/>
          <a:p>
            <a:endParaRPr lang="en-US"/>
          </a:p>
        </p:txBody>
      </p:sp>
      <p:sp>
        <p:nvSpPr>
          <p:cNvPr id="33797" name="Oval 4"/>
          <p:cNvSpPr>
            <a:spLocks noChangeArrowheads="1"/>
          </p:cNvSpPr>
          <p:nvPr/>
        </p:nvSpPr>
        <p:spPr bwMode="auto">
          <a:xfrm>
            <a:off x="2500313" y="5246688"/>
            <a:ext cx="584200" cy="542925"/>
          </a:xfrm>
          <a:prstGeom prst="ellipse">
            <a:avLst/>
          </a:prstGeom>
          <a:solidFill>
            <a:srgbClr val="F9F565"/>
          </a:solidFill>
          <a:ln w="12700">
            <a:solidFill>
              <a:schemeClr val="tx1"/>
            </a:solidFill>
            <a:round/>
            <a:headEnd/>
            <a:tailEnd/>
          </a:ln>
        </p:spPr>
        <p:txBody>
          <a:bodyPr wrap="none" anchor="ctr"/>
          <a:lstStyle/>
          <a:p>
            <a:endParaRPr lang="en-US"/>
          </a:p>
        </p:txBody>
      </p:sp>
      <p:sp>
        <p:nvSpPr>
          <p:cNvPr id="33798" name="Oval 5"/>
          <p:cNvSpPr>
            <a:spLocks noChangeArrowheads="1"/>
          </p:cNvSpPr>
          <p:nvPr/>
        </p:nvSpPr>
        <p:spPr bwMode="auto">
          <a:xfrm>
            <a:off x="1828800" y="3894138"/>
            <a:ext cx="585788" cy="542925"/>
          </a:xfrm>
          <a:prstGeom prst="ellipse">
            <a:avLst/>
          </a:prstGeom>
          <a:solidFill>
            <a:srgbClr val="1BCD28"/>
          </a:solidFill>
          <a:ln w="12700">
            <a:solidFill>
              <a:schemeClr val="tx1"/>
            </a:solidFill>
            <a:round/>
            <a:headEnd/>
            <a:tailEnd/>
          </a:ln>
        </p:spPr>
        <p:txBody>
          <a:bodyPr wrap="none" anchor="ctr"/>
          <a:lstStyle/>
          <a:p>
            <a:endParaRPr lang="en-US"/>
          </a:p>
        </p:txBody>
      </p:sp>
      <p:sp>
        <p:nvSpPr>
          <p:cNvPr id="33799" name="Oval 6"/>
          <p:cNvSpPr>
            <a:spLocks noChangeArrowheads="1"/>
          </p:cNvSpPr>
          <p:nvPr/>
        </p:nvSpPr>
        <p:spPr bwMode="auto">
          <a:xfrm>
            <a:off x="6103938" y="3894138"/>
            <a:ext cx="585787" cy="542925"/>
          </a:xfrm>
          <a:prstGeom prst="ellipse">
            <a:avLst/>
          </a:prstGeom>
          <a:solidFill>
            <a:srgbClr val="FF0000"/>
          </a:solidFill>
          <a:ln w="12700">
            <a:solidFill>
              <a:schemeClr val="tx1"/>
            </a:solidFill>
            <a:round/>
            <a:headEnd/>
            <a:tailEnd/>
          </a:ln>
        </p:spPr>
        <p:txBody>
          <a:bodyPr wrap="none" anchor="ctr"/>
          <a:lstStyle/>
          <a:p>
            <a:endParaRPr lang="en-US">
              <a:solidFill>
                <a:srgbClr val="FF0000"/>
              </a:solidFill>
            </a:endParaRPr>
          </a:p>
        </p:txBody>
      </p:sp>
      <p:sp>
        <p:nvSpPr>
          <p:cNvPr id="33800" name="Text Box 7"/>
          <p:cNvSpPr txBox="1">
            <a:spLocks noChangeArrowheads="1"/>
          </p:cNvSpPr>
          <p:nvPr/>
        </p:nvSpPr>
        <p:spPr bwMode="auto">
          <a:xfrm>
            <a:off x="5065713" y="2846388"/>
            <a:ext cx="312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a:latin typeface="Times New Roman" pitchFamily="18" charset="0"/>
                <a:cs typeface="Times New Roman (Hebrew)" charset="-79"/>
              </a:rPr>
              <a:t>+</a:t>
            </a:r>
          </a:p>
        </p:txBody>
      </p:sp>
      <p:sp>
        <p:nvSpPr>
          <p:cNvPr id="33801" name="Line 8"/>
          <p:cNvSpPr>
            <a:spLocks noChangeAspect="1" noChangeShapeType="1"/>
          </p:cNvSpPr>
          <p:nvPr/>
        </p:nvSpPr>
        <p:spPr bwMode="auto">
          <a:xfrm flipV="1">
            <a:off x="4230688" y="2266950"/>
            <a:ext cx="0" cy="1358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2" name="Line 9"/>
          <p:cNvSpPr>
            <a:spLocks noChangeAspect="1" noChangeShapeType="1"/>
          </p:cNvSpPr>
          <p:nvPr/>
        </p:nvSpPr>
        <p:spPr bwMode="auto">
          <a:xfrm>
            <a:off x="4827588" y="4157663"/>
            <a:ext cx="11334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3" name="Rectangle 10"/>
          <p:cNvSpPr>
            <a:spLocks noChangeAspect="1" noChangeArrowheads="1"/>
          </p:cNvSpPr>
          <p:nvPr/>
        </p:nvSpPr>
        <p:spPr bwMode="auto">
          <a:xfrm>
            <a:off x="3322638" y="2674938"/>
            <a:ext cx="10683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400">
                <a:cs typeface="Times New Roman (Hebrew)" charset="-79"/>
              </a:rPr>
              <a:t>black-white</a:t>
            </a:r>
          </a:p>
        </p:txBody>
      </p:sp>
      <p:sp>
        <p:nvSpPr>
          <p:cNvPr id="33804" name="Rectangle 11"/>
          <p:cNvSpPr>
            <a:spLocks noChangeAspect="1" noChangeArrowheads="1"/>
          </p:cNvSpPr>
          <p:nvPr/>
        </p:nvSpPr>
        <p:spPr bwMode="auto">
          <a:xfrm>
            <a:off x="5049838" y="4184650"/>
            <a:ext cx="9477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400">
                <a:cs typeface="Times New Roman (Hebrew)" charset="-79"/>
              </a:rPr>
              <a:t>red-green</a:t>
            </a:r>
          </a:p>
        </p:txBody>
      </p:sp>
      <p:sp>
        <p:nvSpPr>
          <p:cNvPr id="33805" name="Rectangle 12"/>
          <p:cNvSpPr>
            <a:spLocks noChangeAspect="1" noChangeArrowheads="1"/>
          </p:cNvSpPr>
          <p:nvPr/>
        </p:nvSpPr>
        <p:spPr bwMode="auto">
          <a:xfrm>
            <a:off x="5180013" y="3201988"/>
            <a:ext cx="10683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400">
                <a:cs typeface="Times New Roman (Hebrew)" charset="-79"/>
              </a:rPr>
              <a:t>blue-yellow</a:t>
            </a:r>
          </a:p>
        </p:txBody>
      </p:sp>
      <p:sp>
        <p:nvSpPr>
          <p:cNvPr id="33806" name="AutoShape 13"/>
          <p:cNvSpPr>
            <a:spLocks noChangeAspect="1" noChangeArrowheads="1"/>
          </p:cNvSpPr>
          <p:nvPr/>
        </p:nvSpPr>
        <p:spPr bwMode="auto">
          <a:xfrm>
            <a:off x="3435350" y="3416300"/>
            <a:ext cx="1589088" cy="1474788"/>
          </a:xfrm>
          <a:prstGeom prst="cube">
            <a:avLst>
              <a:gd name="adj" fmla="val 30546"/>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7" name="Text Box 14"/>
          <p:cNvSpPr txBox="1">
            <a:spLocks noChangeArrowheads="1"/>
          </p:cNvSpPr>
          <p:nvPr/>
        </p:nvSpPr>
        <p:spPr bwMode="auto">
          <a:xfrm>
            <a:off x="5491163" y="3927475"/>
            <a:ext cx="312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a:latin typeface="Times New Roman" pitchFamily="18" charset="0"/>
                <a:cs typeface="Times New Roman (Hebrew)" charset="-79"/>
              </a:rPr>
              <a:t>+</a:t>
            </a:r>
          </a:p>
        </p:txBody>
      </p:sp>
      <p:sp>
        <p:nvSpPr>
          <p:cNvPr id="33808" name="Text Box 15"/>
          <p:cNvSpPr txBox="1">
            <a:spLocks noChangeArrowheads="1"/>
          </p:cNvSpPr>
          <p:nvPr/>
        </p:nvSpPr>
        <p:spPr bwMode="auto">
          <a:xfrm>
            <a:off x="4144963" y="2413000"/>
            <a:ext cx="312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a:latin typeface="Times New Roman" pitchFamily="18" charset="0"/>
                <a:cs typeface="Times New Roman (Hebrew)" charset="-79"/>
              </a:rPr>
              <a:t>+</a:t>
            </a:r>
          </a:p>
        </p:txBody>
      </p:sp>
      <p:sp>
        <p:nvSpPr>
          <p:cNvPr id="33809" name="Text Box 16"/>
          <p:cNvSpPr txBox="1">
            <a:spLocks noChangeArrowheads="1"/>
          </p:cNvSpPr>
          <p:nvPr/>
        </p:nvSpPr>
        <p:spPr bwMode="auto">
          <a:xfrm>
            <a:off x="2994025" y="4811713"/>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sz="2000">
                <a:latin typeface="Times New Roman" pitchFamily="18" charset="0"/>
                <a:cs typeface="Times New Roman (Hebrew)" charset="-79"/>
              </a:rPr>
              <a:t>-</a:t>
            </a:r>
          </a:p>
        </p:txBody>
      </p:sp>
      <p:sp>
        <p:nvSpPr>
          <p:cNvPr id="33810" name="Text Box 17"/>
          <p:cNvSpPr txBox="1">
            <a:spLocks noChangeArrowheads="1"/>
          </p:cNvSpPr>
          <p:nvPr/>
        </p:nvSpPr>
        <p:spPr bwMode="auto">
          <a:xfrm>
            <a:off x="2533650" y="3870325"/>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sz="2000">
                <a:latin typeface="Times New Roman" pitchFamily="18" charset="0"/>
                <a:cs typeface="Times New Roman (Hebrew)" charset="-79"/>
              </a:rPr>
              <a:t>-</a:t>
            </a:r>
          </a:p>
        </p:txBody>
      </p:sp>
      <p:sp>
        <p:nvSpPr>
          <p:cNvPr id="33811" name="Oval 18"/>
          <p:cNvSpPr>
            <a:spLocks noChangeArrowheads="1"/>
          </p:cNvSpPr>
          <p:nvPr/>
        </p:nvSpPr>
        <p:spPr bwMode="auto">
          <a:xfrm>
            <a:off x="3940175" y="1600200"/>
            <a:ext cx="585788" cy="542925"/>
          </a:xfrm>
          <a:prstGeom prst="ellipse">
            <a:avLst/>
          </a:prstGeom>
          <a:solidFill>
            <a:srgbClr val="FFFFFF"/>
          </a:solidFill>
          <a:ln w="12700">
            <a:solidFill>
              <a:schemeClr val="tx1"/>
            </a:solidFill>
            <a:round/>
            <a:headEnd/>
            <a:tailEnd/>
          </a:ln>
        </p:spPr>
        <p:txBody>
          <a:bodyPr wrap="none" anchor="ctr"/>
          <a:lstStyle/>
          <a:p>
            <a:endParaRPr lang="en-US"/>
          </a:p>
        </p:txBody>
      </p:sp>
      <p:sp>
        <p:nvSpPr>
          <p:cNvPr id="33812" name="Oval 19"/>
          <p:cNvSpPr>
            <a:spLocks noChangeArrowheads="1"/>
          </p:cNvSpPr>
          <p:nvPr/>
        </p:nvSpPr>
        <p:spPr bwMode="auto">
          <a:xfrm>
            <a:off x="3940175" y="5924550"/>
            <a:ext cx="585788" cy="542925"/>
          </a:xfrm>
          <a:prstGeom prst="ellipse">
            <a:avLst/>
          </a:prstGeom>
          <a:solidFill>
            <a:schemeClr val="tx1"/>
          </a:solidFill>
          <a:ln w="12700">
            <a:solidFill>
              <a:schemeClr val="tx1"/>
            </a:solidFill>
            <a:round/>
            <a:headEnd/>
            <a:tailEnd/>
          </a:ln>
        </p:spPr>
        <p:txBody>
          <a:bodyPr wrap="none" anchor="ctr"/>
          <a:lstStyle/>
          <a:p>
            <a:endParaRPr lang="en-US"/>
          </a:p>
        </p:txBody>
      </p:sp>
      <p:sp>
        <p:nvSpPr>
          <p:cNvPr id="33813" name="Line 20"/>
          <p:cNvSpPr>
            <a:spLocks noChangeShapeType="1"/>
          </p:cNvSpPr>
          <p:nvPr/>
        </p:nvSpPr>
        <p:spPr bwMode="auto">
          <a:xfrm flipV="1">
            <a:off x="3459163" y="3859213"/>
            <a:ext cx="1084262" cy="10302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4" name="Line 21"/>
          <p:cNvSpPr>
            <a:spLocks noChangeShapeType="1"/>
          </p:cNvSpPr>
          <p:nvPr/>
        </p:nvSpPr>
        <p:spPr bwMode="auto">
          <a:xfrm flipH="1">
            <a:off x="3074988" y="4889500"/>
            <a:ext cx="358775" cy="3413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5" name="Line 22"/>
          <p:cNvSpPr>
            <a:spLocks noChangeShapeType="1"/>
          </p:cNvSpPr>
          <p:nvPr/>
        </p:nvSpPr>
        <p:spPr bwMode="auto">
          <a:xfrm flipV="1">
            <a:off x="5022850" y="2898775"/>
            <a:ext cx="554038" cy="514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6" name="Line 23"/>
          <p:cNvSpPr>
            <a:spLocks noChangeShapeType="1"/>
          </p:cNvSpPr>
          <p:nvPr/>
        </p:nvSpPr>
        <p:spPr bwMode="auto">
          <a:xfrm flipH="1">
            <a:off x="2497138" y="4157663"/>
            <a:ext cx="9366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7" name="Line 24"/>
          <p:cNvSpPr>
            <a:spLocks noChangeShapeType="1"/>
          </p:cNvSpPr>
          <p:nvPr/>
        </p:nvSpPr>
        <p:spPr bwMode="auto">
          <a:xfrm>
            <a:off x="3444875" y="4157663"/>
            <a:ext cx="136842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8" name="Line 25"/>
          <p:cNvSpPr>
            <a:spLocks noChangeShapeType="1"/>
          </p:cNvSpPr>
          <p:nvPr/>
        </p:nvSpPr>
        <p:spPr bwMode="auto">
          <a:xfrm>
            <a:off x="4233863" y="4876800"/>
            <a:ext cx="0" cy="927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9" name="Line 26"/>
          <p:cNvSpPr>
            <a:spLocks noChangeShapeType="1"/>
          </p:cNvSpPr>
          <p:nvPr/>
        </p:nvSpPr>
        <p:spPr bwMode="auto">
          <a:xfrm>
            <a:off x="4233863" y="3619500"/>
            <a:ext cx="0" cy="1270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0" name="Text Box 27"/>
          <p:cNvSpPr txBox="1">
            <a:spLocks noChangeArrowheads="1"/>
          </p:cNvSpPr>
          <p:nvPr/>
        </p:nvSpPr>
        <p:spPr bwMode="auto">
          <a:xfrm>
            <a:off x="4137025" y="5435600"/>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a:r>
              <a:rPr lang="en-US" sz="2000">
                <a:latin typeface="Times New Roman" pitchFamily="18" charset="0"/>
                <a:cs typeface="Times New Roman (Hebrew)" charset="-79"/>
              </a:rPr>
              <a:t>-</a:t>
            </a:r>
          </a:p>
        </p:txBody>
      </p:sp>
      <p:sp>
        <p:nvSpPr>
          <p:cNvPr id="2" name="Date Placeholder 1"/>
          <p:cNvSpPr>
            <a:spLocks noGrp="1"/>
          </p:cNvSpPr>
          <p:nvPr>
            <p:ph type="dt" sz="half" idx="10"/>
          </p:nvPr>
        </p:nvSpPr>
        <p:spPr>
          <a:xfrm>
            <a:off x="457200" y="6051550"/>
            <a:ext cx="2133600" cy="365125"/>
          </a:xfrm>
        </p:spPr>
        <p:txBody>
          <a:bodyPr/>
          <a:lstStyle/>
          <a:p>
            <a:fld id="{A21FC141-23CF-4248-BDBC-F47885BE0736}" type="datetime3">
              <a:rPr lang="en-US" smtClean="0"/>
              <a:t>16 May 2018</a:t>
            </a:fld>
            <a:endParaRPr lang="en-US"/>
          </a:p>
        </p:txBody>
      </p:sp>
    </p:spTree>
    <p:extLst>
      <p:ext uri="{BB962C8B-B14F-4D97-AF65-F5344CB8AC3E}">
        <p14:creationId xmlns:p14="http://schemas.microsoft.com/office/powerpoint/2010/main" val="4118906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71846"/>
            <a:ext cx="7391400" cy="628377"/>
          </a:xfrm>
          <a:prstGeom prst="rect">
            <a:avLst/>
          </a:prstGeom>
        </p:spPr>
        <p:txBody>
          <a:bodyPr vert="horz" wrap="square" lIns="0" tIns="12700" rIns="0" bIns="0" rtlCol="0">
            <a:spAutoFit/>
          </a:bodyPr>
          <a:lstStyle/>
          <a:p>
            <a:pPr marL="12700" marR="5080">
              <a:lnSpc>
                <a:spcPct val="100000"/>
              </a:lnSpc>
              <a:spcBef>
                <a:spcPts val="100"/>
              </a:spcBef>
            </a:pPr>
            <a:r>
              <a:rPr sz="4000" b="1" spc="-210" dirty="0">
                <a:solidFill>
                  <a:schemeClr val="tx2"/>
                </a:solidFill>
                <a:latin typeface="+mn-lt"/>
              </a:rPr>
              <a:t>Theories </a:t>
            </a:r>
            <a:r>
              <a:rPr sz="4000" b="1" spc="20" dirty="0">
                <a:solidFill>
                  <a:schemeClr val="tx2"/>
                </a:solidFill>
                <a:latin typeface="+mn-lt"/>
              </a:rPr>
              <a:t>of</a:t>
            </a:r>
            <a:r>
              <a:rPr sz="4000" b="1" spc="-505" dirty="0">
                <a:solidFill>
                  <a:schemeClr val="tx2"/>
                </a:solidFill>
                <a:latin typeface="+mn-lt"/>
              </a:rPr>
              <a:t> </a:t>
            </a:r>
            <a:r>
              <a:rPr sz="4000" b="1" spc="-5" dirty="0">
                <a:solidFill>
                  <a:schemeClr val="tx2"/>
                </a:solidFill>
                <a:latin typeface="+mn-lt"/>
              </a:rPr>
              <a:t>colour  </a:t>
            </a:r>
            <a:r>
              <a:rPr sz="4000" b="1" spc="40" dirty="0">
                <a:solidFill>
                  <a:schemeClr val="tx2"/>
                </a:solidFill>
                <a:latin typeface="+mn-lt"/>
              </a:rPr>
              <a:t>perception</a:t>
            </a:r>
          </a:p>
        </p:txBody>
      </p:sp>
      <p:sp>
        <p:nvSpPr>
          <p:cNvPr id="3" name="object 3"/>
          <p:cNvSpPr txBox="1"/>
          <p:nvPr/>
        </p:nvSpPr>
        <p:spPr>
          <a:xfrm>
            <a:off x="457200" y="1447800"/>
            <a:ext cx="8229600" cy="3818096"/>
          </a:xfrm>
          <a:prstGeom prst="rect">
            <a:avLst/>
          </a:prstGeom>
        </p:spPr>
        <p:txBody>
          <a:bodyPr vert="horz" wrap="square" lIns="0" tIns="92075" rIns="0" bIns="0" rtlCol="0">
            <a:spAutoFit/>
          </a:bodyPr>
          <a:lstStyle/>
          <a:p>
            <a:pPr marL="469900" marR="94615" indent="-457200">
              <a:lnSpc>
                <a:spcPct val="80000"/>
              </a:lnSpc>
              <a:spcBef>
                <a:spcPts val="725"/>
              </a:spcBef>
              <a:buFont typeface="Arial" pitchFamily="34" charset="0"/>
              <a:buChar char="•"/>
            </a:pPr>
            <a:r>
              <a:rPr sz="3200" spc="70" dirty="0" smtClean="0">
                <a:cs typeface="Verdana"/>
              </a:rPr>
              <a:t>According </a:t>
            </a:r>
            <a:r>
              <a:rPr sz="3200" spc="-10" dirty="0">
                <a:cs typeface="Verdana"/>
              </a:rPr>
              <a:t>to </a:t>
            </a:r>
            <a:r>
              <a:rPr sz="3200" b="1" i="1" u="sng" spc="-80" dirty="0">
                <a:solidFill>
                  <a:schemeClr val="tx2"/>
                </a:solidFill>
                <a:cs typeface="Verdana"/>
              </a:rPr>
              <a:t>Young-Helmholtz </a:t>
            </a:r>
            <a:r>
              <a:rPr sz="3200" b="1" i="1" u="sng" spc="-665" dirty="0" err="1" smtClean="0">
                <a:solidFill>
                  <a:schemeClr val="tx2"/>
                </a:solidFill>
                <a:cs typeface="Verdana"/>
              </a:rPr>
              <a:t>t</a:t>
            </a:r>
            <a:r>
              <a:rPr lang="en-US" sz="3200" b="1" i="1" u="sng" spc="-665" dirty="0" err="1" smtClean="0">
                <a:solidFill>
                  <a:schemeClr val="tx2"/>
                </a:solidFill>
                <a:cs typeface="Verdana"/>
              </a:rPr>
              <a:t>theory</a:t>
            </a:r>
            <a:r>
              <a:rPr lang="en-US" sz="3200" b="1" i="1" u="sng" spc="-665" dirty="0" smtClean="0">
                <a:solidFill>
                  <a:schemeClr val="tx2"/>
                </a:solidFill>
                <a:cs typeface="Verdana"/>
              </a:rPr>
              <a:t>          </a:t>
            </a:r>
            <a:r>
              <a:rPr sz="3200" spc="-50" dirty="0" smtClean="0">
                <a:cs typeface="Verdana"/>
              </a:rPr>
              <a:t>there </a:t>
            </a:r>
            <a:r>
              <a:rPr sz="3200" spc="5" dirty="0">
                <a:cs typeface="Verdana"/>
              </a:rPr>
              <a:t>are </a:t>
            </a:r>
            <a:r>
              <a:rPr sz="3200" spc="-50" dirty="0">
                <a:cs typeface="Verdana"/>
              </a:rPr>
              <a:t>three </a:t>
            </a:r>
            <a:r>
              <a:rPr sz="3200" spc="-70" dirty="0">
                <a:cs typeface="Verdana"/>
              </a:rPr>
              <a:t>types </a:t>
            </a:r>
            <a:r>
              <a:rPr sz="3200" spc="15" dirty="0">
                <a:cs typeface="Verdana"/>
              </a:rPr>
              <a:t>of </a:t>
            </a:r>
            <a:r>
              <a:rPr sz="3200" spc="35" dirty="0">
                <a:cs typeface="Verdana"/>
              </a:rPr>
              <a:t>cones </a:t>
            </a:r>
            <a:r>
              <a:rPr sz="3200" spc="-100" dirty="0">
                <a:cs typeface="Verdana"/>
              </a:rPr>
              <a:t>for  </a:t>
            </a:r>
            <a:r>
              <a:rPr sz="3200" spc="-50" dirty="0">
                <a:cs typeface="Verdana"/>
              </a:rPr>
              <a:t>three </a:t>
            </a:r>
            <a:r>
              <a:rPr sz="3200" dirty="0">
                <a:cs typeface="Verdana"/>
              </a:rPr>
              <a:t>fundamental </a:t>
            </a:r>
            <a:r>
              <a:rPr sz="3200" spc="-105" dirty="0">
                <a:cs typeface="Verdana"/>
              </a:rPr>
              <a:t>colours: </a:t>
            </a:r>
            <a:r>
              <a:rPr sz="3200" spc="35" dirty="0">
                <a:cs typeface="Verdana"/>
              </a:rPr>
              <a:t>cones </a:t>
            </a:r>
            <a:r>
              <a:rPr sz="3200" spc="-100" dirty="0">
                <a:cs typeface="Verdana"/>
              </a:rPr>
              <a:t>for  </a:t>
            </a:r>
            <a:r>
              <a:rPr sz="3200" spc="-5" dirty="0">
                <a:cs typeface="Verdana"/>
              </a:rPr>
              <a:t>red colour </a:t>
            </a:r>
            <a:r>
              <a:rPr sz="3200" spc="25" dirty="0">
                <a:cs typeface="Verdana"/>
              </a:rPr>
              <a:t>contain </a:t>
            </a:r>
            <a:r>
              <a:rPr sz="3200" spc="-95" dirty="0">
                <a:cs typeface="Verdana"/>
              </a:rPr>
              <a:t>erythrolab; </a:t>
            </a:r>
            <a:r>
              <a:rPr sz="3200" spc="35" dirty="0">
                <a:cs typeface="Verdana"/>
              </a:rPr>
              <a:t>cones  </a:t>
            </a:r>
            <a:r>
              <a:rPr sz="3200" spc="-100" dirty="0">
                <a:cs typeface="Verdana"/>
              </a:rPr>
              <a:t>for </a:t>
            </a:r>
            <a:r>
              <a:rPr sz="3200" spc="5" dirty="0">
                <a:cs typeface="Verdana"/>
              </a:rPr>
              <a:t>green </a:t>
            </a:r>
            <a:r>
              <a:rPr sz="3200" spc="-5" dirty="0">
                <a:cs typeface="Verdana"/>
              </a:rPr>
              <a:t>colour </a:t>
            </a:r>
            <a:r>
              <a:rPr sz="3200" spc="30" dirty="0">
                <a:cs typeface="Verdana"/>
              </a:rPr>
              <a:t>contain </a:t>
            </a:r>
            <a:r>
              <a:rPr sz="3200" spc="-35" dirty="0">
                <a:cs typeface="Verdana"/>
              </a:rPr>
              <a:t>chlorolab;  </a:t>
            </a:r>
            <a:r>
              <a:rPr sz="3200" spc="35" dirty="0">
                <a:cs typeface="Verdana"/>
              </a:rPr>
              <a:t>cones </a:t>
            </a:r>
            <a:r>
              <a:rPr sz="3200" spc="-100" dirty="0">
                <a:cs typeface="Verdana"/>
              </a:rPr>
              <a:t>for </a:t>
            </a:r>
            <a:r>
              <a:rPr sz="3200" spc="5" dirty="0">
                <a:cs typeface="Verdana"/>
              </a:rPr>
              <a:t>blue </a:t>
            </a:r>
            <a:r>
              <a:rPr sz="3200" spc="-5" dirty="0">
                <a:cs typeface="Verdana"/>
              </a:rPr>
              <a:t>colour </a:t>
            </a:r>
            <a:r>
              <a:rPr sz="3200" spc="30" dirty="0">
                <a:cs typeface="Verdana"/>
              </a:rPr>
              <a:t>contain  </a:t>
            </a:r>
            <a:r>
              <a:rPr sz="3200" spc="40" dirty="0" err="1">
                <a:cs typeface="Verdana"/>
              </a:rPr>
              <a:t>cyanolab</a:t>
            </a:r>
            <a:r>
              <a:rPr sz="3200" spc="40" dirty="0" smtClean="0">
                <a:cs typeface="Verdana"/>
              </a:rPr>
              <a:t>.</a:t>
            </a:r>
            <a:endParaRPr lang="en-US" sz="3200" spc="40" dirty="0" smtClean="0">
              <a:cs typeface="Verdana"/>
            </a:endParaRPr>
          </a:p>
          <a:p>
            <a:pPr marL="469900" marR="94615" indent="-457200">
              <a:lnSpc>
                <a:spcPct val="80000"/>
              </a:lnSpc>
              <a:spcBef>
                <a:spcPts val="725"/>
              </a:spcBef>
              <a:buFont typeface="Arial" pitchFamily="34" charset="0"/>
              <a:buChar char="•"/>
            </a:pPr>
            <a:r>
              <a:rPr sz="3200" spc="25" dirty="0" smtClean="0">
                <a:cs typeface="Verdana"/>
              </a:rPr>
              <a:t>Do </a:t>
            </a:r>
            <a:r>
              <a:rPr sz="3200" spc="-25" dirty="0">
                <a:cs typeface="Verdana"/>
              </a:rPr>
              <a:t>not </a:t>
            </a:r>
            <a:r>
              <a:rPr sz="3200" spc="-35" dirty="0">
                <a:cs typeface="Verdana"/>
              </a:rPr>
              <a:t>explain </a:t>
            </a:r>
            <a:r>
              <a:rPr sz="3200" spc="-60" dirty="0">
                <a:cs typeface="Verdana"/>
              </a:rPr>
              <a:t>why </a:t>
            </a:r>
            <a:r>
              <a:rPr sz="3200" spc="-35" dirty="0" err="1">
                <a:cs typeface="Verdana"/>
              </a:rPr>
              <a:t>dichromats</a:t>
            </a:r>
            <a:r>
              <a:rPr sz="3200" spc="-35" dirty="0">
                <a:cs typeface="Verdana"/>
              </a:rPr>
              <a:t> </a:t>
            </a:r>
            <a:r>
              <a:rPr sz="3200" spc="-595" dirty="0" smtClean="0">
                <a:cs typeface="Verdana"/>
              </a:rPr>
              <a:t>s</a:t>
            </a:r>
            <a:r>
              <a:rPr lang="en-US" sz="3200" spc="-595" dirty="0" smtClean="0">
                <a:cs typeface="Verdana"/>
              </a:rPr>
              <a:t>   </a:t>
            </a:r>
            <a:r>
              <a:rPr sz="3200" spc="-595" dirty="0" smtClean="0">
                <a:cs typeface="Verdana"/>
              </a:rPr>
              <a:t>e</a:t>
            </a:r>
            <a:r>
              <a:rPr lang="en-US" sz="3200" spc="-595" dirty="0" smtClean="0">
                <a:cs typeface="Verdana"/>
              </a:rPr>
              <a:t>     </a:t>
            </a:r>
            <a:r>
              <a:rPr sz="3200" spc="-595" dirty="0" err="1" smtClean="0">
                <a:cs typeface="Verdana"/>
              </a:rPr>
              <a:t>e</a:t>
            </a:r>
            <a:r>
              <a:rPr lang="en-US" sz="3200" spc="-595" dirty="0" smtClean="0">
                <a:cs typeface="Verdana"/>
              </a:rPr>
              <a:t>     </a:t>
            </a:r>
            <a:r>
              <a:rPr sz="3200" spc="-595" dirty="0" smtClean="0">
                <a:cs typeface="Verdana"/>
              </a:rPr>
              <a:t>  </a:t>
            </a:r>
            <a:r>
              <a:rPr sz="3200" spc="-70" dirty="0" smtClean="0">
                <a:cs typeface="Verdana"/>
              </a:rPr>
              <a:t>yellow.</a:t>
            </a:r>
            <a:endParaRPr lang="en-US" sz="3200" spc="-70" dirty="0" smtClean="0">
              <a:cs typeface="Verdana"/>
            </a:endParaRPr>
          </a:p>
          <a:p>
            <a:pPr marL="469900" marR="94615" indent="-457200">
              <a:lnSpc>
                <a:spcPct val="80000"/>
              </a:lnSpc>
              <a:spcBef>
                <a:spcPts val="725"/>
              </a:spcBef>
              <a:buFont typeface="Arial" pitchFamily="34" charset="0"/>
              <a:buChar char="•"/>
            </a:pPr>
            <a:r>
              <a:rPr sz="3200" spc="25" dirty="0" smtClean="0">
                <a:cs typeface="Verdana"/>
              </a:rPr>
              <a:t>Do </a:t>
            </a:r>
            <a:r>
              <a:rPr sz="3200" spc="-25" dirty="0">
                <a:cs typeface="Verdana"/>
              </a:rPr>
              <a:t>not </a:t>
            </a:r>
            <a:r>
              <a:rPr sz="3200" spc="-35" dirty="0">
                <a:cs typeface="Verdana"/>
              </a:rPr>
              <a:t>explain </a:t>
            </a:r>
            <a:r>
              <a:rPr sz="3200" spc="5" dirty="0">
                <a:cs typeface="Verdana"/>
              </a:rPr>
              <a:t>complementary  </a:t>
            </a:r>
            <a:r>
              <a:rPr sz="3200" spc="-75" dirty="0">
                <a:cs typeface="Verdana"/>
              </a:rPr>
              <a:t>colour </a:t>
            </a:r>
            <a:r>
              <a:rPr sz="3200" spc="-45" dirty="0">
                <a:cs typeface="Verdana"/>
              </a:rPr>
              <a:t>after</a:t>
            </a:r>
            <a:r>
              <a:rPr sz="3200" spc="-210" dirty="0">
                <a:cs typeface="Verdana"/>
              </a:rPr>
              <a:t> </a:t>
            </a:r>
            <a:r>
              <a:rPr sz="3200" spc="-60" dirty="0">
                <a:cs typeface="Verdana"/>
              </a:rPr>
              <a:t>images.</a:t>
            </a:r>
            <a:endParaRPr sz="3200" dirty="0">
              <a:cs typeface="Verdana"/>
            </a:endParaRPr>
          </a:p>
        </p:txBody>
      </p:sp>
      <p:sp>
        <p:nvSpPr>
          <p:cNvPr id="4" name="Date Placeholder 3"/>
          <p:cNvSpPr>
            <a:spLocks noGrp="1"/>
          </p:cNvSpPr>
          <p:nvPr>
            <p:ph type="dt" sz="half" idx="10"/>
          </p:nvPr>
        </p:nvSpPr>
        <p:spPr/>
        <p:txBody>
          <a:bodyPr/>
          <a:lstStyle/>
          <a:p>
            <a:fld id="{F6ADB087-F1E8-4E0B-8B5B-FCA884A18FE9}" type="datetime3">
              <a:rPr lang="en-US" sz="2000" smtClean="0">
                <a:solidFill>
                  <a:schemeClr val="tx1"/>
                </a:solidFill>
              </a:rPr>
              <a:t>16 May 2018</a:t>
            </a:fld>
            <a:endParaRPr lang="en-US" sz="2000">
              <a:solidFill>
                <a:schemeClr val="tx1"/>
              </a:solidFill>
            </a:endParaRPr>
          </a:p>
        </p:txBody>
      </p:sp>
    </p:spTree>
    <p:extLst>
      <p:ext uri="{BB962C8B-B14F-4D97-AF65-F5344CB8AC3E}">
        <p14:creationId xmlns:p14="http://schemas.microsoft.com/office/powerpoint/2010/main" val="3485326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5967" y="1006551"/>
            <a:ext cx="7344409" cy="4844916"/>
          </a:xfrm>
          <a:prstGeom prst="rect">
            <a:avLst/>
          </a:prstGeom>
        </p:spPr>
        <p:txBody>
          <a:bodyPr vert="horz" wrap="square" lIns="0" tIns="12700" rIns="0" bIns="0" rtlCol="0">
            <a:spAutoFit/>
          </a:bodyPr>
          <a:lstStyle/>
          <a:p>
            <a:pPr marL="355600" indent="-342900">
              <a:lnSpc>
                <a:spcPct val="100000"/>
              </a:lnSpc>
              <a:spcBef>
                <a:spcPts val="100"/>
              </a:spcBef>
              <a:buClr>
                <a:srgbClr val="50B8C1"/>
              </a:buClr>
              <a:buFont typeface="Arial" pitchFamily="34" charset="0"/>
              <a:buChar char="•"/>
              <a:tabLst>
                <a:tab pos="299720" algn="l"/>
              </a:tabLst>
            </a:pPr>
            <a:r>
              <a:rPr sz="2400" spc="-5" dirty="0">
                <a:latin typeface="Arial"/>
                <a:cs typeface="Arial"/>
              </a:rPr>
              <a:t>According </a:t>
            </a:r>
            <a:r>
              <a:rPr sz="2400" dirty="0">
                <a:latin typeface="Arial"/>
                <a:cs typeface="Arial"/>
              </a:rPr>
              <a:t>to </a:t>
            </a:r>
            <a:r>
              <a:rPr sz="2400" b="1" i="1" u="sng" spc="-5" dirty="0">
                <a:solidFill>
                  <a:schemeClr val="tx2"/>
                </a:solidFill>
                <a:latin typeface="Arial"/>
                <a:cs typeface="Arial"/>
              </a:rPr>
              <a:t>Hering theory </a:t>
            </a:r>
            <a:r>
              <a:rPr sz="2400" dirty="0">
                <a:latin typeface="Arial"/>
                <a:cs typeface="Arial"/>
              </a:rPr>
              <a:t>there are </a:t>
            </a:r>
            <a:r>
              <a:rPr sz="2400" spc="-5" dirty="0">
                <a:latin typeface="Arial"/>
                <a:cs typeface="Arial"/>
              </a:rPr>
              <a:t>couples</a:t>
            </a:r>
            <a:r>
              <a:rPr sz="2400" spc="20" dirty="0">
                <a:latin typeface="Arial"/>
                <a:cs typeface="Arial"/>
              </a:rPr>
              <a:t> </a:t>
            </a:r>
            <a:r>
              <a:rPr sz="2400" dirty="0">
                <a:latin typeface="Arial"/>
                <a:cs typeface="Arial"/>
              </a:rPr>
              <a:t>of</a:t>
            </a:r>
          </a:p>
          <a:p>
            <a:pPr marL="299085">
              <a:lnSpc>
                <a:spcPct val="100000"/>
              </a:lnSpc>
            </a:pPr>
            <a:r>
              <a:rPr sz="2400" spc="-5" dirty="0">
                <a:latin typeface="Arial"/>
                <a:cs typeface="Arial"/>
              </a:rPr>
              <a:t>opponent</a:t>
            </a:r>
            <a:r>
              <a:rPr sz="2400" spc="15" dirty="0">
                <a:latin typeface="Arial"/>
                <a:cs typeface="Arial"/>
              </a:rPr>
              <a:t> </a:t>
            </a:r>
            <a:r>
              <a:rPr sz="2400" spc="-5" dirty="0">
                <a:latin typeface="Arial"/>
                <a:cs typeface="Arial"/>
              </a:rPr>
              <a:t>colours:</a:t>
            </a:r>
            <a:endParaRPr sz="2400" dirty="0">
              <a:latin typeface="Arial"/>
              <a:cs typeface="Arial"/>
            </a:endParaRPr>
          </a:p>
          <a:p>
            <a:pPr marL="299085" indent="-286385">
              <a:lnSpc>
                <a:spcPct val="100000"/>
              </a:lnSpc>
              <a:buClr>
                <a:srgbClr val="50B8C1"/>
              </a:buClr>
              <a:buFont typeface="Wingdings"/>
              <a:buChar char=""/>
              <a:tabLst>
                <a:tab pos="299720" algn="l"/>
              </a:tabLst>
            </a:pPr>
            <a:r>
              <a:rPr sz="2400" i="1" spc="-5" dirty="0">
                <a:latin typeface="Arial"/>
                <a:cs typeface="Arial"/>
              </a:rPr>
              <a:t>Spectrally opponents </a:t>
            </a:r>
            <a:r>
              <a:rPr sz="2400" spc="-5" dirty="0">
                <a:latin typeface="Arial"/>
                <a:cs typeface="Arial"/>
              </a:rPr>
              <a:t>viz </a:t>
            </a:r>
            <a:r>
              <a:rPr sz="2400" dirty="0">
                <a:latin typeface="Arial"/>
                <a:cs typeface="Arial"/>
              </a:rPr>
              <a:t>Green – red; </a:t>
            </a:r>
            <a:r>
              <a:rPr sz="2400" spc="-5" dirty="0">
                <a:latin typeface="Arial"/>
                <a:cs typeface="Arial"/>
              </a:rPr>
              <a:t>yellow </a:t>
            </a:r>
            <a:r>
              <a:rPr sz="2400" dirty="0">
                <a:latin typeface="Arial"/>
                <a:cs typeface="Arial"/>
              </a:rPr>
              <a:t>–</a:t>
            </a:r>
            <a:r>
              <a:rPr sz="2400" spc="60" dirty="0">
                <a:latin typeface="Arial"/>
                <a:cs typeface="Arial"/>
              </a:rPr>
              <a:t> </a:t>
            </a:r>
            <a:r>
              <a:rPr sz="2400" spc="-5" dirty="0">
                <a:latin typeface="Arial"/>
                <a:cs typeface="Arial"/>
              </a:rPr>
              <a:t>blue.</a:t>
            </a:r>
            <a:endParaRPr sz="2400" dirty="0">
              <a:latin typeface="Arial"/>
              <a:cs typeface="Arial"/>
            </a:endParaRPr>
          </a:p>
          <a:p>
            <a:pPr marL="299085" indent="-286385">
              <a:lnSpc>
                <a:spcPct val="100000"/>
              </a:lnSpc>
              <a:buClr>
                <a:srgbClr val="50B8C1"/>
              </a:buClr>
              <a:buFont typeface="Wingdings"/>
              <a:buChar char=""/>
              <a:tabLst>
                <a:tab pos="299720" algn="l"/>
              </a:tabLst>
            </a:pPr>
            <a:r>
              <a:rPr sz="2400" i="1" spc="-5" dirty="0">
                <a:latin typeface="Arial"/>
                <a:cs typeface="Arial"/>
              </a:rPr>
              <a:t>Spectrally non opponent </a:t>
            </a:r>
            <a:r>
              <a:rPr sz="2400" spc="-5" dirty="0">
                <a:latin typeface="Arial"/>
                <a:cs typeface="Arial"/>
              </a:rPr>
              <a:t>white </a:t>
            </a:r>
            <a:r>
              <a:rPr sz="2400" dirty="0">
                <a:latin typeface="Arial"/>
                <a:cs typeface="Arial"/>
              </a:rPr>
              <a:t>–</a:t>
            </a:r>
            <a:r>
              <a:rPr sz="2400" spc="65" dirty="0">
                <a:latin typeface="Arial"/>
                <a:cs typeface="Arial"/>
              </a:rPr>
              <a:t> </a:t>
            </a:r>
            <a:r>
              <a:rPr sz="2400" spc="-5" dirty="0">
                <a:latin typeface="Arial"/>
                <a:cs typeface="Arial"/>
              </a:rPr>
              <a:t>black.</a:t>
            </a:r>
            <a:endParaRPr sz="2400" dirty="0">
              <a:latin typeface="Arial"/>
              <a:cs typeface="Arial"/>
            </a:endParaRPr>
          </a:p>
          <a:p>
            <a:pPr marL="299085" indent="-286385">
              <a:lnSpc>
                <a:spcPct val="100000"/>
              </a:lnSpc>
              <a:spcBef>
                <a:spcPts val="5"/>
              </a:spcBef>
              <a:buClr>
                <a:srgbClr val="50B8C1"/>
              </a:buClr>
              <a:buFont typeface="Wingdings"/>
              <a:buChar char=""/>
              <a:tabLst>
                <a:tab pos="299720" algn="l"/>
              </a:tabLst>
            </a:pPr>
            <a:r>
              <a:rPr sz="2400" spc="-5" dirty="0">
                <a:latin typeface="Arial"/>
                <a:cs typeface="Arial"/>
              </a:rPr>
              <a:t>Subcortical neurons perceive </a:t>
            </a:r>
            <a:r>
              <a:rPr sz="2400" dirty="0">
                <a:latin typeface="Arial"/>
                <a:cs typeface="Arial"/>
              </a:rPr>
              <a:t>it </a:t>
            </a:r>
            <a:r>
              <a:rPr sz="2400" spc="-5" dirty="0">
                <a:latin typeface="Arial"/>
                <a:cs typeface="Arial"/>
              </a:rPr>
              <a:t>due </a:t>
            </a:r>
            <a:r>
              <a:rPr sz="2400" dirty="0">
                <a:latin typeface="Arial"/>
                <a:cs typeface="Arial"/>
              </a:rPr>
              <a:t>to on- </a:t>
            </a:r>
            <a:r>
              <a:rPr sz="2400" spc="-5" dirty="0">
                <a:latin typeface="Arial"/>
                <a:cs typeface="Arial"/>
              </a:rPr>
              <a:t>and</a:t>
            </a:r>
            <a:r>
              <a:rPr sz="2400" spc="75" dirty="0">
                <a:latin typeface="Arial"/>
                <a:cs typeface="Arial"/>
              </a:rPr>
              <a:t> </a:t>
            </a:r>
            <a:r>
              <a:rPr sz="2400" spc="-15" dirty="0">
                <a:latin typeface="Arial"/>
                <a:cs typeface="Arial"/>
              </a:rPr>
              <a:t>off-</a:t>
            </a:r>
            <a:endParaRPr sz="2400" dirty="0">
              <a:latin typeface="Arial"/>
              <a:cs typeface="Arial"/>
            </a:endParaRPr>
          </a:p>
          <a:p>
            <a:pPr marL="299085">
              <a:lnSpc>
                <a:spcPct val="100000"/>
              </a:lnSpc>
            </a:pPr>
            <a:r>
              <a:rPr sz="2400" spc="-5" dirty="0">
                <a:latin typeface="Arial"/>
                <a:cs typeface="Arial"/>
              </a:rPr>
              <a:t>centers</a:t>
            </a:r>
            <a:r>
              <a:rPr sz="2400" spc="-25" dirty="0">
                <a:latin typeface="Arial"/>
                <a:cs typeface="Arial"/>
              </a:rPr>
              <a:t> </a:t>
            </a:r>
            <a:r>
              <a:rPr sz="2400" spc="-5" dirty="0">
                <a:latin typeface="Arial"/>
                <a:cs typeface="Arial"/>
              </a:rPr>
              <a:t>mechanism.</a:t>
            </a:r>
            <a:endParaRPr sz="2400" dirty="0">
              <a:latin typeface="Arial"/>
              <a:cs typeface="Arial"/>
            </a:endParaRPr>
          </a:p>
          <a:p>
            <a:pPr>
              <a:lnSpc>
                <a:spcPct val="100000"/>
              </a:lnSpc>
            </a:pPr>
            <a:endParaRPr sz="2700" dirty="0">
              <a:latin typeface="Times New Roman"/>
              <a:cs typeface="Times New Roman"/>
            </a:endParaRPr>
          </a:p>
          <a:p>
            <a:pPr>
              <a:lnSpc>
                <a:spcPct val="100000"/>
              </a:lnSpc>
              <a:spcBef>
                <a:spcPts val="10"/>
              </a:spcBef>
            </a:pPr>
            <a:endParaRPr sz="2300" dirty="0">
              <a:latin typeface="Times New Roman"/>
              <a:cs typeface="Times New Roman"/>
            </a:endParaRPr>
          </a:p>
          <a:p>
            <a:pPr marL="299085" marR="132715" indent="-286385">
              <a:lnSpc>
                <a:spcPct val="100000"/>
              </a:lnSpc>
              <a:buClr>
                <a:srgbClr val="50B8C1"/>
              </a:buClr>
              <a:buFont typeface="Wingdings"/>
              <a:buChar char=""/>
              <a:tabLst>
                <a:tab pos="299720" algn="l"/>
              </a:tabLst>
            </a:pPr>
            <a:r>
              <a:rPr sz="2400" i="1" spc="-5" dirty="0">
                <a:solidFill>
                  <a:schemeClr val="tx2">
                    <a:lumMod val="50000"/>
                  </a:schemeClr>
                </a:solidFill>
                <a:latin typeface="Arial"/>
                <a:cs typeface="Arial"/>
              </a:rPr>
              <a:t>Both theories combined explain </a:t>
            </a:r>
            <a:r>
              <a:rPr sz="2400" i="1" dirty="0">
                <a:solidFill>
                  <a:schemeClr val="tx2">
                    <a:lumMod val="50000"/>
                  </a:schemeClr>
                </a:solidFill>
                <a:latin typeface="Arial"/>
                <a:cs typeface="Arial"/>
              </a:rPr>
              <a:t>the </a:t>
            </a:r>
            <a:r>
              <a:rPr sz="2400" i="1" spc="-5" dirty="0">
                <a:solidFill>
                  <a:schemeClr val="tx2">
                    <a:lumMod val="50000"/>
                  </a:schemeClr>
                </a:solidFill>
                <a:latin typeface="Arial"/>
                <a:cs typeface="Arial"/>
              </a:rPr>
              <a:t>colour vision  system. </a:t>
            </a:r>
            <a:r>
              <a:rPr sz="2400" i="1" spc="-20" dirty="0">
                <a:solidFill>
                  <a:schemeClr val="tx2">
                    <a:lumMod val="50000"/>
                  </a:schemeClr>
                </a:solidFill>
                <a:latin typeface="Arial"/>
                <a:cs typeface="Arial"/>
              </a:rPr>
              <a:t>Trichromatic </a:t>
            </a:r>
            <a:r>
              <a:rPr sz="2400" i="1" spc="-5" dirty="0">
                <a:solidFill>
                  <a:schemeClr val="tx2">
                    <a:lumMod val="50000"/>
                  </a:schemeClr>
                </a:solidFill>
                <a:latin typeface="Arial"/>
                <a:cs typeface="Arial"/>
              </a:rPr>
              <a:t>operates at receptor level and  the signals are </a:t>
            </a:r>
            <a:r>
              <a:rPr sz="2400" i="1" dirty="0">
                <a:solidFill>
                  <a:schemeClr val="tx2">
                    <a:lumMod val="50000"/>
                  </a:schemeClr>
                </a:solidFill>
                <a:latin typeface="Arial"/>
                <a:cs typeface="Arial"/>
              </a:rPr>
              <a:t>recorded </a:t>
            </a:r>
            <a:r>
              <a:rPr sz="2400" i="1" spc="-5" dirty="0">
                <a:solidFill>
                  <a:schemeClr val="tx2">
                    <a:lumMod val="50000"/>
                  </a:schemeClr>
                </a:solidFill>
                <a:latin typeface="Arial"/>
                <a:cs typeface="Arial"/>
              </a:rPr>
              <a:t>into the opponent process  form </a:t>
            </a:r>
            <a:r>
              <a:rPr sz="2400" i="1" spc="-10" dirty="0">
                <a:solidFill>
                  <a:schemeClr val="tx2">
                    <a:lumMod val="50000"/>
                  </a:schemeClr>
                </a:solidFill>
                <a:latin typeface="Arial"/>
                <a:cs typeface="Arial"/>
              </a:rPr>
              <a:t>by </a:t>
            </a:r>
            <a:r>
              <a:rPr sz="2400" i="1" spc="-5" dirty="0">
                <a:solidFill>
                  <a:schemeClr val="tx2">
                    <a:lumMod val="50000"/>
                  </a:schemeClr>
                </a:solidFill>
                <a:latin typeface="Arial"/>
                <a:cs typeface="Arial"/>
              </a:rPr>
              <a:t>higher level neural </a:t>
            </a:r>
            <a:r>
              <a:rPr sz="2400" i="1" dirty="0">
                <a:solidFill>
                  <a:schemeClr val="tx2">
                    <a:lumMod val="50000"/>
                  </a:schemeClr>
                </a:solidFill>
                <a:latin typeface="Arial"/>
                <a:cs typeface="Arial"/>
              </a:rPr>
              <a:t>system </a:t>
            </a:r>
            <a:r>
              <a:rPr sz="2400" i="1" spc="-5" dirty="0">
                <a:solidFill>
                  <a:schemeClr val="tx2">
                    <a:lumMod val="50000"/>
                  </a:schemeClr>
                </a:solidFill>
                <a:latin typeface="Arial"/>
                <a:cs typeface="Arial"/>
              </a:rPr>
              <a:t>of colour vision  processing</a:t>
            </a:r>
            <a:r>
              <a:rPr sz="2400" i="1" spc="-5" dirty="0">
                <a:solidFill>
                  <a:schemeClr val="tx2">
                    <a:lumMod val="60000"/>
                    <a:lumOff val="40000"/>
                  </a:schemeClr>
                </a:solidFill>
                <a:latin typeface="Arial"/>
                <a:cs typeface="Arial"/>
              </a:rPr>
              <a:t>.</a:t>
            </a:r>
            <a:endParaRPr sz="2400" dirty="0">
              <a:solidFill>
                <a:schemeClr val="tx2">
                  <a:lumMod val="60000"/>
                  <a:lumOff val="40000"/>
                </a:schemeClr>
              </a:solidFill>
              <a:latin typeface="Arial"/>
              <a:cs typeface="Arial"/>
            </a:endParaRPr>
          </a:p>
        </p:txBody>
      </p:sp>
      <p:sp>
        <p:nvSpPr>
          <p:cNvPr id="3" name="Date Placeholder 2"/>
          <p:cNvSpPr>
            <a:spLocks noGrp="1"/>
          </p:cNvSpPr>
          <p:nvPr>
            <p:ph type="dt" sz="half" idx="10"/>
          </p:nvPr>
        </p:nvSpPr>
        <p:spPr/>
        <p:txBody>
          <a:bodyPr/>
          <a:lstStyle/>
          <a:p>
            <a:fld id="{E6370562-DC1F-48F6-858C-42F26FF411FB}" type="datetime3">
              <a:rPr lang="en-US" smtClean="0"/>
              <a:t>16 May 2018</a:t>
            </a:fld>
            <a:endParaRPr lang="en-US"/>
          </a:p>
        </p:txBody>
      </p:sp>
    </p:spTree>
    <p:extLst>
      <p:ext uri="{BB962C8B-B14F-4D97-AF65-F5344CB8AC3E}">
        <p14:creationId xmlns:p14="http://schemas.microsoft.com/office/powerpoint/2010/main" val="223754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3"/>
          <p:cNvSpPr>
            <a:spLocks noGrp="1" noChangeArrowheads="1"/>
          </p:cNvSpPr>
          <p:nvPr>
            <p:ph sz="half" idx="1"/>
          </p:nvPr>
        </p:nvSpPr>
        <p:spPr>
          <a:xfrm>
            <a:off x="457200" y="533400"/>
            <a:ext cx="4038600" cy="5638800"/>
          </a:xfrm>
        </p:spPr>
        <p:txBody>
          <a:bodyPr>
            <a:normAutofit lnSpcReduction="10000"/>
          </a:bodyPr>
          <a:lstStyle/>
          <a:p>
            <a:pPr marL="0" indent="0" algn="ctr">
              <a:lnSpc>
                <a:spcPct val="90000"/>
              </a:lnSpc>
              <a:buNone/>
            </a:pPr>
            <a:r>
              <a:rPr lang="en-US" sz="3600" b="1" u="sng" dirty="0" err="1" smtClean="0">
                <a:solidFill>
                  <a:schemeClr val="tx2"/>
                </a:solidFill>
              </a:rPr>
              <a:t>Photopic</a:t>
            </a:r>
            <a:r>
              <a:rPr lang="en-US" sz="3600" b="1" u="sng" dirty="0" smtClean="0">
                <a:solidFill>
                  <a:schemeClr val="tx2"/>
                </a:solidFill>
              </a:rPr>
              <a:t> Vision</a:t>
            </a:r>
          </a:p>
          <a:p>
            <a:pPr marL="0" indent="0" algn="just">
              <a:lnSpc>
                <a:spcPct val="90000"/>
              </a:lnSpc>
              <a:buNone/>
            </a:pPr>
            <a:endParaRPr lang="en-US" sz="4000" b="1" u="sng" dirty="0" smtClean="0">
              <a:solidFill>
                <a:schemeClr val="tx2"/>
              </a:solidFill>
            </a:endParaRPr>
          </a:p>
          <a:p>
            <a:pPr algn="just">
              <a:lnSpc>
                <a:spcPct val="90000"/>
              </a:lnSpc>
            </a:pPr>
            <a:r>
              <a:rPr lang="en-US" sz="2600" dirty="0" smtClean="0"/>
              <a:t>It is day light vision. </a:t>
            </a:r>
          </a:p>
          <a:p>
            <a:pPr algn="just">
              <a:lnSpc>
                <a:spcPct val="90000"/>
              </a:lnSpc>
            </a:pPr>
            <a:endParaRPr lang="en-US" sz="2600" dirty="0" smtClean="0"/>
          </a:p>
          <a:p>
            <a:pPr algn="just">
              <a:lnSpc>
                <a:spcPct val="90000"/>
              </a:lnSpc>
            </a:pPr>
            <a:r>
              <a:rPr lang="en-US" sz="2600" dirty="0" smtClean="0"/>
              <a:t>Operates at high intensity of light above 1 </a:t>
            </a:r>
            <a:r>
              <a:rPr lang="en-US" sz="2600" dirty="0" err="1" smtClean="0"/>
              <a:t>milliambert</a:t>
            </a:r>
            <a:r>
              <a:rPr lang="en-US" sz="2600" dirty="0" smtClean="0"/>
              <a:t>(mA)</a:t>
            </a:r>
          </a:p>
          <a:p>
            <a:pPr algn="just">
              <a:lnSpc>
                <a:spcPct val="90000"/>
              </a:lnSpc>
            </a:pPr>
            <a:endParaRPr lang="en-US" sz="2600" dirty="0" smtClean="0"/>
          </a:p>
          <a:p>
            <a:pPr algn="just" eaLnBrk="1" hangingPunct="1">
              <a:lnSpc>
                <a:spcPct val="90000"/>
              </a:lnSpc>
            </a:pPr>
            <a:r>
              <a:rPr lang="en-US" sz="2600" dirty="0" smtClean="0"/>
              <a:t>The cones have a much ‘higher threshold’ but has a much ‘greater’ acuity this responsible for vision in bright light and for </a:t>
            </a:r>
            <a:r>
              <a:rPr lang="en-US" sz="2600" dirty="0" err="1" smtClean="0"/>
              <a:t>colour</a:t>
            </a:r>
            <a:r>
              <a:rPr lang="en-US" sz="2600" dirty="0" smtClean="0"/>
              <a:t> vision.</a:t>
            </a:r>
          </a:p>
        </p:txBody>
      </p:sp>
      <p:sp>
        <p:nvSpPr>
          <p:cNvPr id="2" name="Content Placeholder 1"/>
          <p:cNvSpPr>
            <a:spLocks noGrp="1"/>
          </p:cNvSpPr>
          <p:nvPr>
            <p:ph sz="half" idx="2"/>
          </p:nvPr>
        </p:nvSpPr>
        <p:spPr>
          <a:xfrm>
            <a:off x="4648200" y="503237"/>
            <a:ext cx="4038600" cy="5745163"/>
          </a:xfrm>
        </p:spPr>
        <p:txBody>
          <a:bodyPr>
            <a:normAutofit lnSpcReduction="10000"/>
          </a:bodyPr>
          <a:lstStyle/>
          <a:p>
            <a:pPr marL="0" indent="0" algn="ctr">
              <a:buNone/>
            </a:pPr>
            <a:r>
              <a:rPr lang="en-US" sz="3600" b="1" u="sng" dirty="0" err="1">
                <a:solidFill>
                  <a:schemeClr val="tx2"/>
                </a:solidFill>
              </a:rPr>
              <a:t>Scotopic</a:t>
            </a:r>
            <a:r>
              <a:rPr lang="en-US" sz="3600" b="1" u="sng" dirty="0">
                <a:solidFill>
                  <a:schemeClr val="tx2"/>
                </a:solidFill>
              </a:rPr>
              <a:t> </a:t>
            </a:r>
            <a:r>
              <a:rPr lang="en-US" sz="3600" b="1" u="sng" dirty="0" smtClean="0">
                <a:solidFill>
                  <a:schemeClr val="tx2"/>
                </a:solidFill>
              </a:rPr>
              <a:t>Vision</a:t>
            </a:r>
          </a:p>
          <a:p>
            <a:pPr marL="0" indent="0" algn="ctr">
              <a:buNone/>
            </a:pPr>
            <a:endParaRPr lang="en-US" sz="3600" b="1" u="sng" dirty="0">
              <a:solidFill>
                <a:schemeClr val="tx2"/>
              </a:solidFill>
            </a:endParaRPr>
          </a:p>
          <a:p>
            <a:pPr>
              <a:lnSpc>
                <a:spcPct val="90000"/>
              </a:lnSpc>
            </a:pPr>
            <a:r>
              <a:rPr lang="en-US" sz="2600" dirty="0"/>
              <a:t>Dim light vision</a:t>
            </a:r>
          </a:p>
          <a:p>
            <a:pPr>
              <a:lnSpc>
                <a:spcPct val="90000"/>
              </a:lnSpc>
            </a:pPr>
            <a:endParaRPr lang="en-US" sz="2600" dirty="0" smtClean="0"/>
          </a:p>
          <a:p>
            <a:pPr>
              <a:lnSpc>
                <a:spcPct val="90000"/>
              </a:lnSpc>
            </a:pPr>
            <a:r>
              <a:rPr lang="en-US" sz="2600" dirty="0" smtClean="0"/>
              <a:t>Operates  at low intensity of light below </a:t>
            </a:r>
            <a:r>
              <a:rPr lang="en-US" sz="2600" dirty="0"/>
              <a:t>0.01 </a:t>
            </a:r>
            <a:r>
              <a:rPr lang="en-US" sz="2600" dirty="0" smtClean="0"/>
              <a:t>mA</a:t>
            </a:r>
          </a:p>
          <a:p>
            <a:pPr>
              <a:lnSpc>
                <a:spcPct val="90000"/>
              </a:lnSpc>
            </a:pPr>
            <a:endParaRPr lang="en-US" sz="2600" dirty="0"/>
          </a:p>
          <a:p>
            <a:pPr>
              <a:lnSpc>
                <a:spcPct val="90000"/>
              </a:lnSpc>
            </a:pPr>
            <a:r>
              <a:rPr lang="en-US" sz="2600" dirty="0"/>
              <a:t>Function of </a:t>
            </a:r>
            <a:r>
              <a:rPr lang="en-US" sz="2600" dirty="0" smtClean="0"/>
              <a:t>rods, as it have </a:t>
            </a:r>
            <a:r>
              <a:rPr lang="en-US" sz="2600" dirty="0"/>
              <a:t>much ‘lower’ threshold and are extremely sensitive to light.</a:t>
            </a:r>
          </a:p>
          <a:p>
            <a:pPr marL="0" indent="0">
              <a:buNone/>
            </a:pPr>
            <a:endParaRPr lang="en-US" sz="2600" dirty="0"/>
          </a:p>
        </p:txBody>
      </p:sp>
      <p:sp>
        <p:nvSpPr>
          <p:cNvPr id="12083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4B9D03-9A16-49A8-B1E2-8E1FC3FDDCAA}" type="datetime3">
              <a:rPr lang="en-US" smtClean="0">
                <a:solidFill>
                  <a:schemeClr val="tx2"/>
                </a:solidFill>
                <a:latin typeface="+mn-lt"/>
              </a:rPr>
              <a:t>16 May 2018</a:t>
            </a:fld>
            <a:endParaRPr lang="en-US" altLang="en-US" smtClean="0">
              <a:solidFill>
                <a:schemeClr val="tx2"/>
              </a:solidFill>
              <a:latin typeface="+mn-lt"/>
            </a:endParaRPr>
          </a:p>
        </p:txBody>
      </p:sp>
    </p:spTree>
    <p:extLst>
      <p:ext uri="{BB962C8B-B14F-4D97-AF65-F5344CB8AC3E}">
        <p14:creationId xmlns:p14="http://schemas.microsoft.com/office/powerpoint/2010/main" val="143963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731837"/>
            <a:ext cx="8229600" cy="4525963"/>
          </a:xfrm>
        </p:spPr>
        <p:txBody>
          <a:bodyPr/>
          <a:lstStyle/>
          <a:p>
            <a:pPr marL="0" indent="0">
              <a:buNone/>
            </a:pPr>
            <a:r>
              <a:rPr lang="en-US" b="1" i="1" dirty="0" smtClean="0">
                <a:solidFill>
                  <a:schemeClr val="tx2"/>
                </a:solidFill>
              </a:rPr>
              <a:t>3. Muller’s Doctrine of specific nerve energy</a:t>
            </a:r>
          </a:p>
          <a:p>
            <a:r>
              <a:rPr lang="en-US" dirty="0" smtClean="0"/>
              <a:t>Positive after image</a:t>
            </a:r>
          </a:p>
          <a:p>
            <a:r>
              <a:rPr lang="en-US" dirty="0" smtClean="0"/>
              <a:t>Negative after image</a:t>
            </a:r>
          </a:p>
          <a:p>
            <a:pPr marL="0" indent="0">
              <a:buNone/>
            </a:pPr>
            <a:endParaRPr lang="en-US" dirty="0" smtClean="0"/>
          </a:p>
          <a:p>
            <a:pPr marL="0" indent="0">
              <a:buNone/>
            </a:pPr>
            <a:r>
              <a:rPr lang="en-US" b="1" i="1" dirty="0" smtClean="0">
                <a:solidFill>
                  <a:schemeClr val="tx2"/>
                </a:solidFill>
              </a:rPr>
              <a:t>4. Granit’s Theory</a:t>
            </a:r>
          </a:p>
          <a:p>
            <a:r>
              <a:rPr lang="en-US" dirty="0" smtClean="0"/>
              <a:t>Dominator receptors</a:t>
            </a:r>
          </a:p>
          <a:p>
            <a:r>
              <a:rPr lang="en-US" dirty="0" smtClean="0"/>
              <a:t>Modulator receptors</a:t>
            </a:r>
          </a:p>
          <a:p>
            <a:endParaRPr lang="en-US" dirty="0"/>
          </a:p>
        </p:txBody>
      </p:sp>
      <p:sp>
        <p:nvSpPr>
          <p:cNvPr id="2" name="Date Placeholder 1"/>
          <p:cNvSpPr>
            <a:spLocks noGrp="1"/>
          </p:cNvSpPr>
          <p:nvPr>
            <p:ph type="dt" sz="half" idx="10"/>
          </p:nvPr>
        </p:nvSpPr>
        <p:spPr/>
        <p:txBody>
          <a:bodyPr/>
          <a:lstStyle/>
          <a:p>
            <a:fld id="{022472F0-84C0-4538-B281-46B0295FC4D5}" type="datetime3">
              <a:rPr lang="en-US" smtClean="0"/>
              <a:t>16 May 2018</a:t>
            </a:fld>
            <a:endParaRPr lang="en-US"/>
          </a:p>
        </p:txBody>
      </p:sp>
    </p:spTree>
    <p:extLst>
      <p:ext uri="{BB962C8B-B14F-4D97-AF65-F5344CB8AC3E}">
        <p14:creationId xmlns:p14="http://schemas.microsoft.com/office/powerpoint/2010/main" val="1049496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8F2FBA-C913-433D-8F52-A4F1DA9962C3}" type="datetime3">
              <a:rPr lang="en-US" smtClean="0">
                <a:solidFill>
                  <a:schemeClr val="tx2"/>
                </a:solidFill>
                <a:latin typeface="+mn-lt"/>
              </a:rPr>
              <a:t>16 May 2018</a:t>
            </a:fld>
            <a:endParaRPr lang="en-US" altLang="en-US" smtClean="0">
              <a:solidFill>
                <a:schemeClr val="tx2"/>
              </a:solidFill>
              <a:latin typeface="+mn-lt"/>
            </a:endParaRPr>
          </a:p>
        </p:txBody>
      </p:sp>
      <p:pic>
        <p:nvPicPr>
          <p:cNvPr id="129029"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2209800"/>
            <a:ext cx="60769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Rectangle 2"/>
          <p:cNvSpPr>
            <a:spLocks noGrp="1" noChangeArrowheads="1"/>
          </p:cNvSpPr>
          <p:nvPr>
            <p:ph type="title"/>
          </p:nvPr>
        </p:nvSpPr>
        <p:spPr/>
        <p:txBody>
          <a:bodyPr>
            <a:normAutofit fontScale="90000"/>
          </a:bodyPr>
          <a:lstStyle/>
          <a:p>
            <a:pPr eaLnBrk="1" hangingPunct="1"/>
            <a:r>
              <a:rPr lang="en-US" b="1" smtClean="0">
                <a:latin typeface="+mn-lt"/>
              </a:rPr>
              <a:t>Interpretation of Color in the Nervous System</a:t>
            </a:r>
          </a:p>
        </p:txBody>
      </p:sp>
      <p:sp>
        <p:nvSpPr>
          <p:cNvPr id="129031" name="Rectangle 3"/>
          <p:cNvSpPr>
            <a:spLocks noGrp="1" noChangeArrowheads="1"/>
          </p:cNvSpPr>
          <p:nvPr>
            <p:ph type="body" idx="1"/>
          </p:nvPr>
        </p:nvSpPr>
        <p:spPr>
          <a:xfrm>
            <a:off x="304800" y="1676400"/>
            <a:ext cx="7772400" cy="4456113"/>
          </a:xfrm>
        </p:spPr>
        <p:txBody>
          <a:bodyPr/>
          <a:lstStyle/>
          <a:p>
            <a:pPr eaLnBrk="1" hangingPunct="1">
              <a:lnSpc>
                <a:spcPct val="90000"/>
              </a:lnSpc>
            </a:pPr>
            <a:r>
              <a:rPr lang="en-US" sz="2400" dirty="0"/>
              <a:t>A</a:t>
            </a:r>
            <a:r>
              <a:rPr lang="en-US" sz="2400" dirty="0" smtClean="0"/>
              <a:t>n </a:t>
            </a:r>
            <a:r>
              <a:rPr lang="en-US" sz="2400" b="1" dirty="0" smtClean="0">
                <a:solidFill>
                  <a:schemeClr val="accent6">
                    <a:lumMod val="75000"/>
                  </a:schemeClr>
                </a:solidFill>
              </a:rPr>
              <a:t>ORANGE</a:t>
            </a:r>
            <a:r>
              <a:rPr lang="en-US" sz="2400" dirty="0" smtClean="0"/>
              <a:t> monochromatic light wavelength of 580 nm stimulates…… </a:t>
            </a:r>
          </a:p>
          <a:p>
            <a:pPr eaLnBrk="1" hangingPunct="1">
              <a:lnSpc>
                <a:spcPct val="90000"/>
              </a:lnSpc>
              <a:buFont typeface="Wingdings" pitchFamily="2" charset="2"/>
              <a:buNone/>
            </a:pPr>
            <a:endParaRPr lang="en-US" sz="2400" dirty="0" smtClean="0"/>
          </a:p>
          <a:p>
            <a:pPr eaLnBrk="1" hangingPunct="1">
              <a:lnSpc>
                <a:spcPct val="90000"/>
              </a:lnSpc>
              <a:buFont typeface="Wingdings" pitchFamily="2" charset="2"/>
              <a:buNone/>
            </a:pPr>
            <a:r>
              <a:rPr lang="en-US" sz="2400" dirty="0" smtClean="0"/>
              <a:t>The stimulation value</a:t>
            </a:r>
          </a:p>
          <a:p>
            <a:pPr eaLnBrk="1" hangingPunct="1">
              <a:lnSpc>
                <a:spcPct val="90000"/>
              </a:lnSpc>
            </a:pPr>
            <a:r>
              <a:rPr lang="en-US" sz="2400" dirty="0" smtClean="0"/>
              <a:t>The red cones : 99</a:t>
            </a:r>
          </a:p>
          <a:p>
            <a:pPr eaLnBrk="1" hangingPunct="1">
              <a:lnSpc>
                <a:spcPct val="90000"/>
              </a:lnSpc>
            </a:pPr>
            <a:r>
              <a:rPr lang="en-US" sz="2400" dirty="0" smtClean="0"/>
              <a:t>The green cones : 42</a:t>
            </a:r>
          </a:p>
          <a:p>
            <a:pPr eaLnBrk="1" hangingPunct="1">
              <a:lnSpc>
                <a:spcPct val="90000"/>
              </a:lnSpc>
            </a:pPr>
            <a:r>
              <a:rPr lang="en-US" sz="2400" dirty="0" smtClean="0"/>
              <a:t>The blue cones : 0</a:t>
            </a:r>
          </a:p>
          <a:p>
            <a:pPr eaLnBrk="1" hangingPunct="1">
              <a:lnSpc>
                <a:spcPct val="90000"/>
              </a:lnSpc>
              <a:buFont typeface="Wingdings" pitchFamily="2" charset="2"/>
              <a:buNone/>
            </a:pPr>
            <a:r>
              <a:rPr lang="en-US" sz="2400" dirty="0" smtClean="0"/>
              <a:t>The ratios of stimulation </a:t>
            </a:r>
            <a:r>
              <a:rPr lang="en-US" sz="2400" dirty="0" smtClean="0">
                <a:solidFill>
                  <a:schemeClr val="tx2"/>
                </a:solidFill>
                <a:sym typeface="Wingdings" pitchFamily="2" charset="2"/>
              </a:rPr>
              <a:t></a:t>
            </a:r>
            <a:r>
              <a:rPr lang="en-US" sz="2400" dirty="0" smtClean="0">
                <a:sym typeface="Wingdings" pitchFamily="2" charset="2"/>
              </a:rPr>
              <a:t> </a:t>
            </a:r>
            <a:r>
              <a:rPr lang="en-US" sz="2400" dirty="0" smtClean="0"/>
              <a:t>99:42:0 </a:t>
            </a:r>
          </a:p>
          <a:p>
            <a:pPr eaLnBrk="1" hangingPunct="1">
              <a:lnSpc>
                <a:spcPct val="90000"/>
              </a:lnSpc>
              <a:buFont typeface="Wingdings" pitchFamily="2" charset="2"/>
              <a:buNone/>
            </a:pPr>
            <a:r>
              <a:rPr lang="en-US" sz="2400" dirty="0" smtClean="0"/>
              <a:t>	</a:t>
            </a:r>
          </a:p>
          <a:p>
            <a:pPr>
              <a:lnSpc>
                <a:spcPct val="90000"/>
              </a:lnSpc>
              <a:buNone/>
            </a:pPr>
            <a:r>
              <a:rPr lang="en-US" sz="2400" dirty="0" smtClean="0"/>
              <a:t>	The nervous system interprets this </a:t>
            </a:r>
            <a:r>
              <a:rPr lang="en-US" sz="2400" dirty="0" smtClean="0">
                <a:solidFill>
                  <a:srgbClr val="FF3300"/>
                </a:solidFill>
              </a:rPr>
              <a:t>set of ratios as the sensation of </a:t>
            </a:r>
            <a:r>
              <a:rPr lang="en-US" sz="2400" b="1" dirty="0" smtClean="0">
                <a:solidFill>
                  <a:schemeClr val="accent6">
                    <a:lumMod val="75000"/>
                  </a:schemeClr>
                </a:solidFill>
              </a:rPr>
              <a:t>ORANGE color.</a:t>
            </a:r>
            <a:endParaRPr lang="en-US" sz="2400" dirty="0" smtClean="0">
              <a:solidFill>
                <a:srgbClr val="FF3300"/>
              </a:solidFill>
            </a:endParaRPr>
          </a:p>
        </p:txBody>
      </p:sp>
    </p:spTree>
    <p:extLst>
      <p:ext uri="{BB962C8B-B14F-4D97-AF65-F5344CB8AC3E}">
        <p14:creationId xmlns:p14="http://schemas.microsoft.com/office/powerpoint/2010/main" val="201154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58DA8F-D3F0-4823-A6A4-ED633791DD22}" type="datetime3">
              <a:rPr lang="en-US" smtClean="0">
                <a:solidFill>
                  <a:schemeClr val="tx2"/>
                </a:solidFill>
                <a:latin typeface="+mn-lt"/>
              </a:rPr>
              <a:t>16 May 2018</a:t>
            </a:fld>
            <a:endParaRPr lang="en-US" altLang="en-US" smtClean="0">
              <a:solidFill>
                <a:schemeClr val="tx2"/>
              </a:solidFill>
              <a:latin typeface="+mn-lt"/>
            </a:endParaRPr>
          </a:p>
        </p:txBody>
      </p:sp>
      <p:pic>
        <p:nvPicPr>
          <p:cNvPr id="130053"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057400"/>
            <a:ext cx="47815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Rectangle 2"/>
          <p:cNvSpPr>
            <a:spLocks noGrp="1" noChangeArrowheads="1"/>
          </p:cNvSpPr>
          <p:nvPr>
            <p:ph type="title"/>
          </p:nvPr>
        </p:nvSpPr>
        <p:spPr/>
        <p:txBody>
          <a:bodyPr/>
          <a:lstStyle/>
          <a:p>
            <a:pPr eaLnBrk="1" hangingPunct="1"/>
            <a:endParaRPr lang="en-US" smtClean="0">
              <a:latin typeface="+mn-lt"/>
            </a:endParaRPr>
          </a:p>
        </p:txBody>
      </p:sp>
      <p:sp>
        <p:nvSpPr>
          <p:cNvPr id="130055" name="Rectangle 3"/>
          <p:cNvSpPr>
            <a:spLocks noGrp="1" noChangeArrowheads="1"/>
          </p:cNvSpPr>
          <p:nvPr>
            <p:ph type="body" idx="1"/>
          </p:nvPr>
        </p:nvSpPr>
        <p:spPr>
          <a:xfrm>
            <a:off x="381000" y="1524000"/>
            <a:ext cx="7772400" cy="4456113"/>
          </a:xfrm>
        </p:spPr>
        <p:txBody>
          <a:bodyPr>
            <a:normAutofit/>
          </a:bodyPr>
          <a:lstStyle/>
          <a:p>
            <a:pPr eaLnBrk="1" hangingPunct="1">
              <a:lnSpc>
                <a:spcPct val="90000"/>
              </a:lnSpc>
            </a:pPr>
            <a:r>
              <a:rPr lang="en-US" sz="2800" dirty="0" smtClean="0"/>
              <a:t>a monochromatic </a:t>
            </a:r>
            <a:r>
              <a:rPr lang="en-US" sz="2800" b="1" dirty="0" smtClean="0">
                <a:solidFill>
                  <a:srgbClr val="0070C0"/>
                </a:solidFill>
              </a:rPr>
              <a:t>BLUE</a:t>
            </a:r>
            <a:r>
              <a:rPr lang="en-US" sz="2800" dirty="0" smtClean="0"/>
              <a:t> wavelength of 450 nm stimulates……</a:t>
            </a:r>
          </a:p>
          <a:p>
            <a:pPr eaLnBrk="1" hangingPunct="1">
              <a:lnSpc>
                <a:spcPct val="90000"/>
              </a:lnSpc>
              <a:buFont typeface="Wingdings" pitchFamily="2" charset="2"/>
              <a:buNone/>
            </a:pPr>
            <a:endParaRPr lang="en-US" sz="2800" dirty="0" smtClean="0"/>
          </a:p>
          <a:p>
            <a:pPr eaLnBrk="1" hangingPunct="1">
              <a:lnSpc>
                <a:spcPct val="90000"/>
              </a:lnSpc>
            </a:pPr>
            <a:r>
              <a:rPr lang="en-US" sz="2800" dirty="0" smtClean="0"/>
              <a:t>The red cones : 0</a:t>
            </a:r>
          </a:p>
          <a:p>
            <a:pPr eaLnBrk="1" hangingPunct="1">
              <a:lnSpc>
                <a:spcPct val="90000"/>
              </a:lnSpc>
            </a:pPr>
            <a:r>
              <a:rPr lang="en-US" sz="2800" dirty="0" smtClean="0"/>
              <a:t>The green cones : 0</a:t>
            </a:r>
          </a:p>
          <a:p>
            <a:pPr eaLnBrk="1" hangingPunct="1">
              <a:lnSpc>
                <a:spcPct val="90000"/>
              </a:lnSpc>
            </a:pPr>
            <a:r>
              <a:rPr lang="en-US" sz="2800" dirty="0" smtClean="0"/>
              <a:t>The blue cones : 97</a:t>
            </a:r>
          </a:p>
          <a:p>
            <a:pPr eaLnBrk="1" hangingPunct="1">
              <a:lnSpc>
                <a:spcPct val="90000"/>
              </a:lnSpc>
            </a:pPr>
            <a:endParaRPr lang="en-US" sz="2800" dirty="0" smtClean="0"/>
          </a:p>
          <a:p>
            <a:pPr eaLnBrk="1" hangingPunct="1">
              <a:lnSpc>
                <a:spcPct val="90000"/>
              </a:lnSpc>
              <a:buFont typeface="Wingdings" pitchFamily="2" charset="2"/>
              <a:buNone/>
            </a:pPr>
            <a:endParaRPr lang="en-US" sz="2800" dirty="0" smtClean="0"/>
          </a:p>
          <a:p>
            <a:pPr>
              <a:lnSpc>
                <a:spcPct val="90000"/>
              </a:lnSpc>
              <a:buNone/>
            </a:pPr>
            <a:r>
              <a:rPr lang="en-US" sz="2800" dirty="0" smtClean="0"/>
              <a:t>Ratio 0:0:97 </a:t>
            </a:r>
            <a:r>
              <a:rPr lang="en-US" sz="2800" dirty="0" smtClean="0">
                <a:solidFill>
                  <a:schemeClr val="tx2"/>
                </a:solidFill>
                <a:sym typeface="Wingdings" pitchFamily="2" charset="2"/>
              </a:rPr>
              <a:t></a:t>
            </a:r>
            <a:r>
              <a:rPr lang="en-US" sz="2800" dirty="0" smtClean="0"/>
              <a:t> interpreted as </a:t>
            </a:r>
            <a:r>
              <a:rPr lang="en-US" sz="2800" b="1" dirty="0">
                <a:solidFill>
                  <a:srgbClr val="0070C0"/>
                </a:solidFill>
              </a:rPr>
              <a:t>BLUE</a:t>
            </a:r>
            <a:r>
              <a:rPr lang="en-US" sz="2800" dirty="0" smtClean="0">
                <a:solidFill>
                  <a:schemeClr val="tx2"/>
                </a:solidFill>
              </a:rPr>
              <a:t> Color</a:t>
            </a:r>
          </a:p>
        </p:txBody>
      </p:sp>
    </p:spTree>
    <p:extLst>
      <p:ext uri="{BB962C8B-B14F-4D97-AF65-F5344CB8AC3E}">
        <p14:creationId xmlns:p14="http://schemas.microsoft.com/office/powerpoint/2010/main" val="92272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410200"/>
          </a:xfrm>
        </p:spPr>
        <p:txBody>
          <a:bodyPr>
            <a:normAutofit/>
          </a:bodyPr>
          <a:lstStyle/>
          <a:p>
            <a:r>
              <a:rPr lang="en-US" sz="2800" dirty="0" smtClean="0"/>
              <a:t>White colour sensation is produced when all the three receptors are stimulated equally.</a:t>
            </a:r>
          </a:p>
          <a:p>
            <a:r>
              <a:rPr lang="en-IN" b="1" dirty="0" smtClean="0"/>
              <a:t>Eg.:-</a:t>
            </a:r>
          </a:p>
          <a:p>
            <a:r>
              <a:rPr lang="en-IN" b="1" dirty="0" smtClean="0">
                <a:solidFill>
                  <a:schemeClr val="accent6">
                    <a:lumMod val="75000"/>
                  </a:schemeClr>
                </a:solidFill>
              </a:rPr>
              <a:t>Orange= 99:42:0</a:t>
            </a:r>
            <a:endParaRPr lang="en-US" dirty="0" smtClean="0">
              <a:solidFill>
                <a:schemeClr val="accent6">
                  <a:lumMod val="75000"/>
                </a:schemeClr>
              </a:solidFill>
            </a:endParaRPr>
          </a:p>
          <a:p>
            <a:r>
              <a:rPr lang="en-IN" b="1" dirty="0" smtClean="0">
                <a:solidFill>
                  <a:srgbClr val="00B0F0"/>
                </a:solidFill>
              </a:rPr>
              <a:t>Blue= 0:0:97</a:t>
            </a:r>
            <a:endParaRPr lang="en-US" dirty="0" smtClean="0">
              <a:solidFill>
                <a:srgbClr val="00B0F0"/>
              </a:solidFill>
            </a:endParaRPr>
          </a:p>
          <a:p>
            <a:r>
              <a:rPr lang="en-US" b="1" dirty="0" smtClean="0">
                <a:solidFill>
                  <a:srgbClr val="FFC000"/>
                </a:solidFill>
              </a:rPr>
              <a:t>Yellow</a:t>
            </a:r>
            <a:r>
              <a:rPr lang="en-IN" b="1" dirty="0" smtClean="0">
                <a:solidFill>
                  <a:srgbClr val="FFC000"/>
                </a:solidFill>
              </a:rPr>
              <a:t>= 83:83:0</a:t>
            </a:r>
            <a:endParaRPr lang="en-US" dirty="0" smtClean="0">
              <a:solidFill>
                <a:srgbClr val="FFC000"/>
              </a:solidFill>
            </a:endParaRPr>
          </a:p>
          <a:p>
            <a:r>
              <a:rPr lang="en-IN" b="1" dirty="0" smtClean="0">
                <a:solidFill>
                  <a:srgbClr val="00B050"/>
                </a:solidFill>
              </a:rPr>
              <a:t>Green=31:67:36</a:t>
            </a:r>
          </a:p>
          <a:p>
            <a:r>
              <a:rPr lang="en-IN" b="1" dirty="0"/>
              <a:t>Black= 0:0:0</a:t>
            </a:r>
          </a:p>
          <a:p>
            <a:r>
              <a:rPr lang="en-IN" b="1" dirty="0" smtClean="0"/>
              <a:t>White= all equally</a:t>
            </a:r>
            <a:endParaRPr lang="en-US" dirty="0" smtClean="0"/>
          </a:p>
          <a:p>
            <a:endParaRPr lang="en-US" dirty="0"/>
          </a:p>
        </p:txBody>
      </p:sp>
      <p:sp>
        <p:nvSpPr>
          <p:cNvPr id="2" name="Date Placeholder 1"/>
          <p:cNvSpPr>
            <a:spLocks noGrp="1"/>
          </p:cNvSpPr>
          <p:nvPr>
            <p:ph type="dt" sz="half" idx="10"/>
          </p:nvPr>
        </p:nvSpPr>
        <p:spPr/>
        <p:txBody>
          <a:bodyPr/>
          <a:lstStyle/>
          <a:p>
            <a:fld id="{763F2C3B-5544-42BE-B599-3D03B3F085D4}" type="datetime3">
              <a:rPr lang="en-US" smtClean="0"/>
              <a:t>16 May 2018</a:t>
            </a:fld>
            <a:endParaRPr lang="en-US"/>
          </a:p>
        </p:txBody>
      </p:sp>
      <p:pic>
        <p:nvPicPr>
          <p:cNvPr id="4"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51054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318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IN" b="1" dirty="0">
                <a:solidFill>
                  <a:srgbClr val="FF0000"/>
                </a:solidFill>
              </a:rPr>
              <a:t>Colour </a:t>
            </a:r>
            <a:r>
              <a:rPr lang="en-IN" b="1" dirty="0" smtClean="0">
                <a:solidFill>
                  <a:srgbClr val="FF0000"/>
                </a:solidFill>
              </a:rPr>
              <a:t>blindness</a:t>
            </a:r>
            <a:endParaRPr lang="en-US" dirty="0"/>
          </a:p>
        </p:txBody>
      </p:sp>
      <p:sp>
        <p:nvSpPr>
          <p:cNvPr id="3" name="Content Placeholder 2"/>
          <p:cNvSpPr>
            <a:spLocks noGrp="1"/>
          </p:cNvSpPr>
          <p:nvPr>
            <p:ph idx="1"/>
          </p:nvPr>
        </p:nvSpPr>
        <p:spPr>
          <a:xfrm>
            <a:off x="304800" y="1600200"/>
            <a:ext cx="8229600" cy="4525963"/>
          </a:xfrm>
        </p:spPr>
        <p:txBody>
          <a:bodyPr>
            <a:normAutofit/>
          </a:bodyPr>
          <a:lstStyle/>
          <a:p>
            <a:pPr lvl="1"/>
            <a:r>
              <a:rPr lang="en-US" dirty="0" smtClean="0"/>
              <a:t>Total loss of colour vision is called </a:t>
            </a:r>
            <a:r>
              <a:rPr lang="en-US" b="1" i="1" dirty="0" smtClean="0">
                <a:solidFill>
                  <a:schemeClr val="tx2"/>
                </a:solidFill>
              </a:rPr>
              <a:t>Achromatopsia</a:t>
            </a:r>
            <a:r>
              <a:rPr lang="en-US" dirty="0" smtClean="0"/>
              <a:t>.</a:t>
            </a:r>
          </a:p>
          <a:p>
            <a:pPr lvl="1"/>
            <a:r>
              <a:rPr lang="en-US" dirty="0" smtClean="0"/>
              <a:t>Partial loss is called </a:t>
            </a:r>
            <a:r>
              <a:rPr lang="en-US" b="1" dirty="0" smtClean="0"/>
              <a:t>colour blindness</a:t>
            </a:r>
            <a:r>
              <a:rPr lang="en-US" dirty="0" smtClean="0"/>
              <a:t> in which there is inability to distinguish certain colours.</a:t>
            </a:r>
          </a:p>
          <a:p>
            <a:pPr lvl="1"/>
            <a:r>
              <a:rPr lang="en-US" dirty="0" smtClean="0"/>
              <a:t>It effects 8% males &amp; 0.4% females</a:t>
            </a:r>
          </a:p>
          <a:p>
            <a:pPr marL="457200" lvl="1" indent="0">
              <a:buNone/>
            </a:pPr>
            <a:endParaRPr lang="en-US" dirty="0" smtClean="0"/>
          </a:p>
          <a:p>
            <a:pPr lvl="1"/>
            <a:endParaRPr lang="en-US" dirty="0"/>
          </a:p>
        </p:txBody>
      </p:sp>
      <p:sp>
        <p:nvSpPr>
          <p:cNvPr id="2" name="Date Placeholder 1"/>
          <p:cNvSpPr>
            <a:spLocks noGrp="1"/>
          </p:cNvSpPr>
          <p:nvPr>
            <p:ph type="dt" sz="half" idx="10"/>
          </p:nvPr>
        </p:nvSpPr>
        <p:spPr/>
        <p:txBody>
          <a:bodyPr/>
          <a:lstStyle/>
          <a:p>
            <a:fld id="{C287FD9F-011C-47C0-9346-F65791A5C3FB}" type="datetime3">
              <a:rPr lang="en-US" smtClean="0"/>
              <a:t>16 May 2018</a:t>
            </a:fld>
            <a:endParaRPr lang="en-US"/>
          </a:p>
        </p:txBody>
      </p:sp>
    </p:spTree>
    <p:extLst>
      <p:ext uri="{BB962C8B-B14F-4D97-AF65-F5344CB8AC3E}">
        <p14:creationId xmlns:p14="http://schemas.microsoft.com/office/powerpoint/2010/main" val="3513781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89F07D-8BA9-4CBF-B7CB-E0A72CE03651}" type="datetime3">
              <a:rPr lang="en-US" smtClean="0">
                <a:solidFill>
                  <a:schemeClr val="tx2"/>
                </a:solidFill>
                <a:latin typeface="+mn-lt"/>
              </a:rPr>
              <a:t>16 May 2018</a:t>
            </a:fld>
            <a:endParaRPr lang="en-US" altLang="en-US" smtClean="0">
              <a:solidFill>
                <a:schemeClr val="tx2"/>
              </a:solidFill>
              <a:latin typeface="+mn-lt"/>
            </a:endParaRPr>
          </a:p>
        </p:txBody>
      </p:sp>
      <p:sp>
        <p:nvSpPr>
          <p:cNvPr id="136198" name="Rectangle 3"/>
          <p:cNvSpPr>
            <a:spLocks noGrp="1" noChangeArrowheads="1"/>
          </p:cNvSpPr>
          <p:nvPr>
            <p:ph type="body" idx="1"/>
          </p:nvPr>
        </p:nvSpPr>
        <p:spPr>
          <a:xfrm>
            <a:off x="381000" y="304800"/>
            <a:ext cx="8610600" cy="4687887"/>
          </a:xfrm>
        </p:spPr>
        <p:txBody>
          <a:bodyPr>
            <a:noAutofit/>
          </a:bodyPr>
          <a:lstStyle/>
          <a:p>
            <a:pPr>
              <a:lnSpc>
                <a:spcPct val="80000"/>
              </a:lnSpc>
              <a:buNone/>
            </a:pPr>
            <a:r>
              <a:rPr lang="en-US" sz="2800" dirty="0"/>
              <a:t>Based on </a:t>
            </a:r>
            <a:r>
              <a:rPr lang="en-US" sz="2800" b="1" i="1" dirty="0">
                <a:solidFill>
                  <a:schemeClr val="tx2"/>
                </a:solidFill>
              </a:rPr>
              <a:t>John Dalton’s </a:t>
            </a:r>
            <a:r>
              <a:rPr lang="en-US" sz="2800" b="1" i="1" dirty="0" smtClean="0">
                <a:solidFill>
                  <a:schemeClr val="tx2"/>
                </a:solidFill>
              </a:rPr>
              <a:t> theory </a:t>
            </a:r>
            <a:r>
              <a:rPr lang="en-US" sz="2800" dirty="0" smtClean="0"/>
              <a:t>of color blindness </a:t>
            </a:r>
          </a:p>
          <a:p>
            <a:pPr>
              <a:lnSpc>
                <a:spcPct val="80000"/>
              </a:lnSpc>
              <a:buNone/>
            </a:pPr>
            <a:endParaRPr lang="en-US" sz="2400" dirty="0"/>
          </a:p>
          <a:p>
            <a:pPr eaLnBrk="1" hangingPunct="1">
              <a:lnSpc>
                <a:spcPct val="80000"/>
              </a:lnSpc>
              <a:buFont typeface="Wingdings" pitchFamily="2" charset="2"/>
              <a:buNone/>
            </a:pPr>
            <a:r>
              <a:rPr lang="en-US" sz="2400" b="1" dirty="0" err="1" smtClean="0">
                <a:solidFill>
                  <a:schemeClr val="accent2"/>
                </a:solidFill>
              </a:rPr>
              <a:t>Trichromates</a:t>
            </a:r>
            <a:endParaRPr lang="en-US" sz="2400" b="1" dirty="0" smtClean="0">
              <a:solidFill>
                <a:schemeClr val="accent2"/>
              </a:solidFill>
            </a:endParaRPr>
          </a:p>
          <a:p>
            <a:pPr eaLnBrk="1" hangingPunct="1">
              <a:lnSpc>
                <a:spcPct val="80000"/>
              </a:lnSpc>
            </a:pPr>
            <a:r>
              <a:rPr lang="en-US" sz="2400" dirty="0" smtClean="0"/>
              <a:t>all 3 cones</a:t>
            </a:r>
          </a:p>
          <a:p>
            <a:pPr eaLnBrk="1" hangingPunct="1">
              <a:lnSpc>
                <a:spcPct val="80000"/>
              </a:lnSpc>
            </a:pPr>
            <a:r>
              <a:rPr lang="en-US" sz="2400" dirty="0" smtClean="0"/>
              <a:t>individuals with normal </a:t>
            </a:r>
            <a:r>
              <a:rPr lang="en-US" sz="2400" dirty="0" err="1" smtClean="0"/>
              <a:t>colour</a:t>
            </a:r>
            <a:r>
              <a:rPr lang="en-US" sz="2400" dirty="0" smtClean="0"/>
              <a:t> vision </a:t>
            </a:r>
          </a:p>
          <a:p>
            <a:pPr eaLnBrk="1" hangingPunct="1">
              <a:lnSpc>
                <a:spcPct val="80000"/>
              </a:lnSpc>
            </a:pPr>
            <a:r>
              <a:rPr lang="en-US" sz="2400" dirty="0" smtClean="0"/>
              <a:t>one may be weak ‘</a:t>
            </a:r>
            <a:r>
              <a:rPr lang="en-US" sz="2400" dirty="0" err="1" smtClean="0"/>
              <a:t>protaanomaly</a:t>
            </a:r>
            <a:r>
              <a:rPr lang="en-US" sz="2400" dirty="0" smtClean="0"/>
              <a:t>’ or </a:t>
            </a:r>
            <a:r>
              <a:rPr lang="en-US" sz="2400" dirty="0" err="1" smtClean="0"/>
              <a:t>deuteromanomaly</a:t>
            </a:r>
            <a:r>
              <a:rPr lang="en-US" sz="2400" dirty="0" smtClean="0"/>
              <a:t>’ or ‘</a:t>
            </a:r>
            <a:r>
              <a:rPr lang="en-US" sz="2400" dirty="0" err="1" smtClean="0"/>
              <a:t>tritanomaly</a:t>
            </a:r>
            <a:r>
              <a:rPr lang="en-US" sz="2400" dirty="0" smtClean="0"/>
              <a:t>’</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r>
              <a:rPr lang="en-US" sz="2400" b="1" dirty="0" err="1" smtClean="0">
                <a:solidFill>
                  <a:schemeClr val="accent2"/>
                </a:solidFill>
              </a:rPr>
              <a:t>Dichromates</a:t>
            </a:r>
            <a:r>
              <a:rPr lang="en-US" sz="2400" b="1" dirty="0" smtClean="0">
                <a:solidFill>
                  <a:schemeClr val="accent2"/>
                </a:solidFill>
              </a:rPr>
              <a:t> </a:t>
            </a:r>
          </a:p>
          <a:p>
            <a:pPr eaLnBrk="1" hangingPunct="1">
              <a:lnSpc>
                <a:spcPct val="80000"/>
              </a:lnSpc>
            </a:pPr>
            <a:r>
              <a:rPr lang="en-US" sz="2400" dirty="0" smtClean="0"/>
              <a:t>individuals with only two cones present </a:t>
            </a:r>
          </a:p>
          <a:p>
            <a:pPr eaLnBrk="1" hangingPunct="1">
              <a:lnSpc>
                <a:spcPct val="80000"/>
              </a:lnSpc>
            </a:pPr>
            <a:r>
              <a:rPr lang="en-US" sz="2400" dirty="0" smtClean="0"/>
              <a:t>either </a:t>
            </a:r>
            <a:r>
              <a:rPr lang="en-US" sz="2400" dirty="0" err="1" smtClean="0"/>
              <a:t>protanopia</a:t>
            </a:r>
            <a:r>
              <a:rPr lang="en-US" sz="2400" dirty="0" smtClean="0"/>
              <a:t>, </a:t>
            </a:r>
            <a:r>
              <a:rPr lang="en-US" sz="2400" dirty="0" err="1" smtClean="0"/>
              <a:t>deuteranopia</a:t>
            </a:r>
            <a:r>
              <a:rPr lang="en-US" sz="2400" dirty="0" smtClean="0"/>
              <a:t> or </a:t>
            </a:r>
            <a:r>
              <a:rPr lang="en-US" sz="2400" dirty="0" err="1" smtClean="0"/>
              <a:t>tritanopia</a:t>
            </a:r>
            <a:endParaRPr lang="en-US" sz="2400" dirty="0" smtClean="0"/>
          </a:p>
          <a:p>
            <a:pPr eaLnBrk="1" hangingPunct="1">
              <a:lnSpc>
                <a:spcPct val="80000"/>
              </a:lnSpc>
            </a:pPr>
            <a:r>
              <a:rPr lang="en-US" sz="2400" dirty="0" smtClean="0"/>
              <a:t>Examples of physiological ‘Dichromatic vision’ :- fovea </a:t>
            </a:r>
            <a:r>
              <a:rPr lang="en-US" sz="2400" dirty="0" err="1" smtClean="0"/>
              <a:t>centralis</a:t>
            </a:r>
            <a:r>
              <a:rPr lang="en-US" sz="2400" dirty="0" smtClean="0"/>
              <a:t> where only blue and red cones are present</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r>
              <a:rPr lang="en-US" sz="2400" b="1" dirty="0" err="1" smtClean="0">
                <a:solidFill>
                  <a:schemeClr val="accent2"/>
                </a:solidFill>
              </a:rPr>
              <a:t>Monochromates</a:t>
            </a:r>
            <a:r>
              <a:rPr lang="en-US" sz="2400" b="1" dirty="0" smtClean="0">
                <a:solidFill>
                  <a:schemeClr val="accent2"/>
                </a:solidFill>
              </a:rPr>
              <a:t> </a:t>
            </a:r>
            <a:r>
              <a:rPr lang="en-US" sz="2400" dirty="0" smtClean="0">
                <a:solidFill>
                  <a:schemeClr val="accent2"/>
                </a:solidFill>
              </a:rPr>
              <a:t>: </a:t>
            </a:r>
          </a:p>
          <a:p>
            <a:pPr eaLnBrk="1" hangingPunct="1">
              <a:lnSpc>
                <a:spcPct val="80000"/>
              </a:lnSpc>
            </a:pPr>
            <a:r>
              <a:rPr lang="en-US" sz="2400" dirty="0" smtClean="0"/>
              <a:t>only one cone system (rare)</a:t>
            </a:r>
          </a:p>
        </p:txBody>
      </p:sp>
    </p:spTree>
    <p:extLst>
      <p:ext uri="{BB962C8B-B14F-4D97-AF65-F5344CB8AC3E}">
        <p14:creationId xmlns:p14="http://schemas.microsoft.com/office/powerpoint/2010/main" val="352243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CF6D52-009F-4EC1-B803-B0FF2DBEF8ED}" type="datetime3">
              <a:rPr lang="en-US" smtClean="0">
                <a:solidFill>
                  <a:schemeClr val="tx2"/>
                </a:solidFill>
                <a:latin typeface="+mn-lt"/>
              </a:rPr>
              <a:t>16 May 2018</a:t>
            </a:fld>
            <a:endParaRPr lang="en-US" altLang="en-US" smtClean="0">
              <a:solidFill>
                <a:schemeClr val="tx2"/>
              </a:solidFill>
              <a:latin typeface="+mn-lt"/>
            </a:endParaRPr>
          </a:p>
        </p:txBody>
      </p:sp>
      <p:sp>
        <p:nvSpPr>
          <p:cNvPr id="135174" name="Rectangle 3"/>
          <p:cNvSpPr>
            <a:spLocks noGrp="1" noChangeArrowheads="1"/>
          </p:cNvSpPr>
          <p:nvPr>
            <p:ph type="body" idx="1"/>
          </p:nvPr>
        </p:nvSpPr>
        <p:spPr>
          <a:xfrm>
            <a:off x="457200" y="533400"/>
            <a:ext cx="8229600" cy="5943600"/>
          </a:xfrm>
        </p:spPr>
        <p:txBody>
          <a:bodyPr>
            <a:normAutofit lnSpcReduction="10000"/>
          </a:bodyPr>
          <a:lstStyle/>
          <a:p>
            <a:pPr eaLnBrk="1" hangingPunct="1">
              <a:lnSpc>
                <a:spcPct val="80000"/>
              </a:lnSpc>
              <a:buFont typeface="Wingdings" pitchFamily="2" charset="2"/>
              <a:buNone/>
            </a:pPr>
            <a:r>
              <a:rPr lang="en-US" sz="2400" dirty="0" smtClean="0">
                <a:solidFill>
                  <a:srgbClr val="CC0099"/>
                </a:solidFill>
              </a:rPr>
              <a:t>Suffix:</a:t>
            </a:r>
            <a:r>
              <a:rPr lang="en-US" sz="2400" dirty="0" smtClean="0"/>
              <a:t>  </a:t>
            </a:r>
          </a:p>
          <a:p>
            <a:pPr eaLnBrk="1" hangingPunct="1">
              <a:lnSpc>
                <a:spcPct val="80000"/>
              </a:lnSpc>
            </a:pPr>
            <a:r>
              <a:rPr lang="en-US" sz="2400" dirty="0" smtClean="0"/>
              <a:t>Anomaly :- </a:t>
            </a:r>
            <a:r>
              <a:rPr lang="en-US" sz="2400" dirty="0" err="1" smtClean="0"/>
              <a:t>colour</a:t>
            </a:r>
            <a:r>
              <a:rPr lang="en-US" sz="2400" dirty="0" smtClean="0"/>
              <a:t> weakness</a:t>
            </a:r>
          </a:p>
          <a:p>
            <a:pPr eaLnBrk="1" hangingPunct="1">
              <a:lnSpc>
                <a:spcPct val="80000"/>
              </a:lnSpc>
            </a:pPr>
            <a:r>
              <a:rPr lang="en-US" sz="2400" dirty="0" err="1" smtClean="0"/>
              <a:t>Anopia</a:t>
            </a:r>
            <a:r>
              <a:rPr lang="en-US" sz="2400" dirty="0" smtClean="0"/>
              <a:t> :- </a:t>
            </a:r>
            <a:r>
              <a:rPr lang="en-US" sz="2400" dirty="0" err="1" smtClean="0"/>
              <a:t>colour</a:t>
            </a:r>
            <a:r>
              <a:rPr lang="en-US" sz="2400" dirty="0" smtClean="0"/>
              <a:t> blindness</a:t>
            </a:r>
          </a:p>
          <a:p>
            <a:pPr eaLnBrk="1" hangingPunct="1">
              <a:lnSpc>
                <a:spcPct val="80000"/>
              </a:lnSpc>
            </a:pPr>
            <a:endParaRPr lang="en-US" sz="2400" dirty="0" smtClean="0"/>
          </a:p>
          <a:p>
            <a:pPr eaLnBrk="1" hangingPunct="1">
              <a:lnSpc>
                <a:spcPct val="80000"/>
              </a:lnSpc>
              <a:buFont typeface="Wingdings" pitchFamily="2" charset="2"/>
              <a:buNone/>
            </a:pPr>
            <a:r>
              <a:rPr lang="en-US" sz="2400" dirty="0" smtClean="0">
                <a:solidFill>
                  <a:srgbClr val="CC0099"/>
                </a:solidFill>
              </a:rPr>
              <a:t>Prefix:</a:t>
            </a:r>
            <a:r>
              <a:rPr lang="en-US" sz="2400" dirty="0" smtClean="0"/>
              <a:t> </a:t>
            </a:r>
          </a:p>
          <a:p>
            <a:pPr eaLnBrk="1" hangingPunct="1">
              <a:lnSpc>
                <a:spcPct val="80000"/>
              </a:lnSpc>
            </a:pPr>
            <a:r>
              <a:rPr lang="en-US" sz="2400" b="1" dirty="0" err="1" smtClean="0">
                <a:solidFill>
                  <a:srgbClr val="FF0000"/>
                </a:solidFill>
              </a:rPr>
              <a:t>Prot</a:t>
            </a:r>
            <a:r>
              <a:rPr lang="en-US" sz="2400" b="1" dirty="0" smtClean="0">
                <a:solidFill>
                  <a:srgbClr val="FF0000"/>
                </a:solidFill>
              </a:rPr>
              <a:t> </a:t>
            </a:r>
            <a:r>
              <a:rPr lang="en-US" sz="2400" b="1" dirty="0" smtClean="0">
                <a:solidFill>
                  <a:srgbClr val="FF0000"/>
                </a:solidFill>
                <a:sym typeface="Wingdings" pitchFamily="2" charset="2"/>
              </a:rPr>
              <a:t> </a:t>
            </a:r>
            <a:r>
              <a:rPr lang="en-US" sz="2400" b="1" dirty="0" smtClean="0">
                <a:solidFill>
                  <a:srgbClr val="FF0000"/>
                </a:solidFill>
              </a:rPr>
              <a:t>Red cone system</a:t>
            </a:r>
          </a:p>
          <a:p>
            <a:pPr eaLnBrk="1" hangingPunct="1">
              <a:lnSpc>
                <a:spcPct val="80000"/>
              </a:lnSpc>
            </a:pPr>
            <a:r>
              <a:rPr lang="en-US" sz="2400" b="1" dirty="0" err="1" smtClean="0">
                <a:solidFill>
                  <a:srgbClr val="00B050"/>
                </a:solidFill>
              </a:rPr>
              <a:t>Deuter</a:t>
            </a:r>
            <a:r>
              <a:rPr lang="en-US" sz="2400" b="1" dirty="0" smtClean="0">
                <a:solidFill>
                  <a:srgbClr val="00B050"/>
                </a:solidFill>
              </a:rPr>
              <a:t> </a:t>
            </a:r>
            <a:r>
              <a:rPr lang="en-US" sz="2400" b="1" dirty="0" smtClean="0">
                <a:solidFill>
                  <a:srgbClr val="00B050"/>
                </a:solidFill>
                <a:sym typeface="Wingdings" pitchFamily="2" charset="2"/>
              </a:rPr>
              <a:t> </a:t>
            </a:r>
            <a:r>
              <a:rPr lang="en-US" sz="2400" b="1" dirty="0" smtClean="0">
                <a:solidFill>
                  <a:srgbClr val="00B050"/>
                </a:solidFill>
              </a:rPr>
              <a:t>Green cone system</a:t>
            </a:r>
          </a:p>
          <a:p>
            <a:pPr eaLnBrk="1" hangingPunct="1">
              <a:lnSpc>
                <a:spcPct val="80000"/>
              </a:lnSpc>
            </a:pPr>
            <a:r>
              <a:rPr lang="en-US" sz="2400" b="1" dirty="0" err="1" smtClean="0">
                <a:solidFill>
                  <a:schemeClr val="tx2"/>
                </a:solidFill>
              </a:rPr>
              <a:t>Trit</a:t>
            </a:r>
            <a:r>
              <a:rPr lang="en-US" sz="2400" b="1" dirty="0" smtClean="0">
                <a:solidFill>
                  <a:schemeClr val="tx2"/>
                </a:solidFill>
              </a:rPr>
              <a:t> </a:t>
            </a:r>
            <a:r>
              <a:rPr lang="en-US" sz="2400" b="1" dirty="0" smtClean="0">
                <a:solidFill>
                  <a:schemeClr val="tx2"/>
                </a:solidFill>
                <a:sym typeface="Wingdings" pitchFamily="2" charset="2"/>
              </a:rPr>
              <a:t> </a:t>
            </a:r>
            <a:r>
              <a:rPr lang="en-US" sz="2400" b="1" dirty="0" smtClean="0">
                <a:solidFill>
                  <a:schemeClr val="tx2"/>
                </a:solidFill>
              </a:rPr>
              <a:t>Blue cone system</a:t>
            </a:r>
          </a:p>
          <a:p>
            <a:pPr eaLnBrk="1" hangingPunct="1">
              <a:lnSpc>
                <a:spcPct val="80000"/>
              </a:lnSpc>
            </a:pPr>
            <a:endParaRPr lang="en-US" sz="2400" dirty="0" smtClean="0"/>
          </a:p>
          <a:p>
            <a:pPr eaLnBrk="1" hangingPunct="1">
              <a:lnSpc>
                <a:spcPct val="80000"/>
              </a:lnSpc>
            </a:pPr>
            <a:r>
              <a:rPr lang="en-US" sz="2400" dirty="0" err="1" smtClean="0">
                <a:solidFill>
                  <a:srgbClr val="CC0000"/>
                </a:solidFill>
              </a:rPr>
              <a:t>Protanopia</a:t>
            </a:r>
            <a:r>
              <a:rPr lang="en-US" sz="2400" dirty="0" smtClean="0"/>
              <a:t> </a:t>
            </a:r>
            <a:r>
              <a:rPr lang="en-US" sz="2400" dirty="0" smtClean="0">
                <a:solidFill>
                  <a:schemeClr val="tx2"/>
                </a:solidFill>
                <a:sym typeface="Wingdings" pitchFamily="2" charset="2"/>
              </a:rPr>
              <a:t></a:t>
            </a:r>
            <a:r>
              <a:rPr lang="en-US" sz="2400" dirty="0" smtClean="0">
                <a:sym typeface="Wingdings" pitchFamily="2" charset="2"/>
              </a:rPr>
              <a:t> </a:t>
            </a:r>
            <a:r>
              <a:rPr lang="en-US" sz="2400" dirty="0" smtClean="0"/>
              <a:t>inability to appreciate red </a:t>
            </a:r>
            <a:r>
              <a:rPr lang="en-US" sz="2400" dirty="0" err="1" smtClean="0"/>
              <a:t>colour</a:t>
            </a:r>
            <a:endParaRPr lang="en-US" sz="2400" dirty="0" smtClean="0"/>
          </a:p>
          <a:p>
            <a:pPr eaLnBrk="1" hangingPunct="1">
              <a:lnSpc>
                <a:spcPct val="80000"/>
              </a:lnSpc>
            </a:pPr>
            <a:r>
              <a:rPr lang="en-US" sz="2400" dirty="0" err="1" smtClean="0">
                <a:solidFill>
                  <a:srgbClr val="CC0000"/>
                </a:solidFill>
              </a:rPr>
              <a:t>Protoanomaly</a:t>
            </a:r>
            <a:r>
              <a:rPr lang="en-US" sz="2400" dirty="0" smtClean="0"/>
              <a:t> </a:t>
            </a:r>
            <a:r>
              <a:rPr lang="en-US" sz="2400" dirty="0" smtClean="0">
                <a:solidFill>
                  <a:schemeClr val="tx2"/>
                </a:solidFill>
                <a:sym typeface="Wingdings" pitchFamily="2" charset="2"/>
              </a:rPr>
              <a:t></a:t>
            </a:r>
            <a:r>
              <a:rPr lang="en-US" sz="2400" dirty="0" smtClean="0"/>
              <a:t> weakness (less sensitive to) red </a:t>
            </a:r>
            <a:r>
              <a:rPr lang="en-US" sz="2400" dirty="0" err="1" smtClean="0"/>
              <a:t>colour</a:t>
            </a:r>
            <a:endParaRPr lang="en-US" sz="2400" dirty="0" smtClean="0"/>
          </a:p>
          <a:p>
            <a:pPr eaLnBrk="1" hangingPunct="1">
              <a:lnSpc>
                <a:spcPct val="80000"/>
              </a:lnSpc>
            </a:pPr>
            <a:endParaRPr lang="en-US" sz="2400" dirty="0"/>
          </a:p>
          <a:p>
            <a:pPr>
              <a:buNone/>
            </a:pPr>
            <a:r>
              <a:rPr lang="en-US" sz="2400" dirty="0"/>
              <a:t>common defects of </a:t>
            </a:r>
            <a:r>
              <a:rPr lang="en-US" sz="2400" dirty="0" err="1"/>
              <a:t>colour</a:t>
            </a:r>
            <a:r>
              <a:rPr lang="en-US" sz="2400" dirty="0"/>
              <a:t> blindness  </a:t>
            </a:r>
            <a:r>
              <a:rPr lang="en-US" sz="2400" dirty="0" smtClean="0"/>
              <a:t>(</a:t>
            </a:r>
            <a:r>
              <a:rPr lang="en-US" sz="2400" dirty="0"/>
              <a:t>in order of </a:t>
            </a:r>
            <a:r>
              <a:rPr lang="en-US" sz="2400" dirty="0" err="1"/>
              <a:t>occurance</a:t>
            </a:r>
            <a:r>
              <a:rPr lang="en-US" sz="2400" dirty="0"/>
              <a:t>)</a:t>
            </a:r>
          </a:p>
          <a:p>
            <a:r>
              <a:rPr lang="en-US" sz="2400" dirty="0" err="1"/>
              <a:t>Deuteranomaly</a:t>
            </a:r>
            <a:endParaRPr lang="en-US" sz="2400" dirty="0"/>
          </a:p>
          <a:p>
            <a:r>
              <a:rPr lang="en-US" sz="2400" dirty="0" err="1"/>
              <a:t>Deuternopia</a:t>
            </a:r>
            <a:endParaRPr lang="en-US" sz="2400" dirty="0"/>
          </a:p>
          <a:p>
            <a:r>
              <a:rPr lang="en-US" sz="2400" dirty="0" err="1" smtClean="0"/>
              <a:t>Tritanomaly</a:t>
            </a:r>
            <a:endParaRPr lang="en-US" sz="2400" dirty="0"/>
          </a:p>
          <a:p>
            <a:pPr eaLnBrk="1" hangingPunct="1">
              <a:lnSpc>
                <a:spcPct val="80000"/>
              </a:lnSpc>
            </a:pPr>
            <a:endParaRPr lang="en-US" sz="2400" dirty="0" smtClean="0"/>
          </a:p>
        </p:txBody>
      </p:sp>
    </p:spTree>
    <p:extLst>
      <p:ext uri="{BB962C8B-B14F-4D97-AF65-F5344CB8AC3E}">
        <p14:creationId xmlns:p14="http://schemas.microsoft.com/office/powerpoint/2010/main" val="85766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5791200"/>
          </a:xfrm>
        </p:spPr>
        <p:txBody>
          <a:bodyPr>
            <a:normAutofit/>
          </a:bodyPr>
          <a:lstStyle/>
          <a:p>
            <a:r>
              <a:rPr lang="en-US" sz="2800" b="1" dirty="0" smtClean="0">
                <a:solidFill>
                  <a:srgbClr val="00B050"/>
                </a:solidFill>
              </a:rPr>
              <a:t>Nomenclature:-</a:t>
            </a:r>
            <a:endParaRPr lang="en-US" sz="2800" dirty="0" smtClean="0">
              <a:solidFill>
                <a:srgbClr val="00B050"/>
              </a:solidFill>
            </a:endParaRPr>
          </a:p>
          <a:p>
            <a:pPr lvl="1"/>
            <a:r>
              <a:rPr lang="en-US" sz="2400" b="1" dirty="0" smtClean="0"/>
              <a:t>Trichromate: </a:t>
            </a:r>
            <a:r>
              <a:rPr lang="en-US" sz="2400" dirty="0" smtClean="0"/>
              <a:t>Person with normal colour vision</a:t>
            </a:r>
          </a:p>
          <a:p>
            <a:pPr lvl="1"/>
            <a:r>
              <a:rPr lang="en-US" sz="2400" b="1" dirty="0" smtClean="0"/>
              <a:t>Dichromates: </a:t>
            </a:r>
            <a:r>
              <a:rPr lang="en-US" sz="2400" dirty="0" smtClean="0"/>
              <a:t>Person with normal working 2 of 3 cone pigments.</a:t>
            </a:r>
          </a:p>
          <a:p>
            <a:pPr lvl="1"/>
            <a:r>
              <a:rPr lang="en-US" sz="2400" b="1" dirty="0" smtClean="0"/>
              <a:t>Monochromates: </a:t>
            </a:r>
            <a:r>
              <a:rPr lang="en-US" sz="2400" dirty="0" smtClean="0"/>
              <a:t>Person with only one normal working cone pigment.</a:t>
            </a:r>
          </a:p>
          <a:p>
            <a:pPr lvl="1"/>
            <a:r>
              <a:rPr lang="en-US" sz="2400" dirty="0" smtClean="0"/>
              <a:t>Use of prefix: </a:t>
            </a:r>
            <a:r>
              <a:rPr lang="en-US" sz="2400" b="1" dirty="0" smtClean="0"/>
              <a:t>prot, deuter &amp; trit</a:t>
            </a:r>
            <a:r>
              <a:rPr lang="en-US" sz="2400" dirty="0" smtClean="0"/>
              <a:t> used for </a:t>
            </a:r>
            <a:r>
              <a:rPr lang="en-US" sz="2400" b="1" dirty="0" smtClean="0"/>
              <a:t>red, green &amp; blue</a:t>
            </a:r>
            <a:r>
              <a:rPr lang="en-US" sz="2400" dirty="0" smtClean="0"/>
              <a:t> cone system defects respectively</a:t>
            </a:r>
          </a:p>
          <a:p>
            <a:pPr lvl="1"/>
            <a:r>
              <a:rPr lang="en-US" sz="2400" dirty="0" smtClean="0"/>
              <a:t>Loss of cone: ---anopia (e.g. loss of red cone = </a:t>
            </a:r>
            <a:r>
              <a:rPr lang="en-US" sz="2400" b="1" dirty="0" smtClean="0"/>
              <a:t>protanopia</a:t>
            </a:r>
            <a:r>
              <a:rPr lang="en-US" sz="2400" dirty="0" smtClean="0"/>
              <a:t>)</a:t>
            </a:r>
          </a:p>
          <a:p>
            <a:pPr lvl="1"/>
            <a:r>
              <a:rPr lang="en-US" sz="2400" dirty="0" smtClean="0"/>
              <a:t>Weakness of cone:-anomaly (e.g. weakness of green cone = </a:t>
            </a:r>
            <a:r>
              <a:rPr lang="en-US" sz="2400" b="1" dirty="0" smtClean="0"/>
              <a:t>deuteranomaly</a:t>
            </a:r>
            <a:r>
              <a:rPr lang="en-US" sz="2400" dirty="0" smtClean="0"/>
              <a:t>)</a:t>
            </a:r>
          </a:p>
          <a:p>
            <a:pPr lvl="1"/>
            <a:r>
              <a:rPr lang="en-US" sz="2400" dirty="0" smtClean="0"/>
              <a:t>Colour blindness is rare &amp; colour weakness is more common especially </a:t>
            </a:r>
            <a:r>
              <a:rPr lang="en-US" sz="2400" b="1" dirty="0" smtClean="0"/>
              <a:t>red green</a:t>
            </a:r>
            <a:r>
              <a:rPr lang="en-US" sz="2400" dirty="0" smtClean="0"/>
              <a:t> colour weakness.</a:t>
            </a:r>
          </a:p>
          <a:p>
            <a:endParaRPr lang="en-US" sz="2800" dirty="0"/>
          </a:p>
        </p:txBody>
      </p:sp>
      <p:sp>
        <p:nvSpPr>
          <p:cNvPr id="2" name="Date Placeholder 1"/>
          <p:cNvSpPr>
            <a:spLocks noGrp="1"/>
          </p:cNvSpPr>
          <p:nvPr>
            <p:ph type="dt" sz="half" idx="10"/>
          </p:nvPr>
        </p:nvSpPr>
        <p:spPr/>
        <p:txBody>
          <a:bodyPr/>
          <a:lstStyle/>
          <a:p>
            <a:fld id="{A1E9DC25-DE20-4706-B75E-04A156B91EB0}" type="datetime3">
              <a:rPr lang="en-US" smtClean="0"/>
              <a:t>16 May 2018</a:t>
            </a:fld>
            <a:endParaRPr lang="en-US"/>
          </a:p>
        </p:txBody>
      </p:sp>
    </p:spTree>
    <p:extLst>
      <p:ext uri="{BB962C8B-B14F-4D97-AF65-F5344CB8AC3E}">
        <p14:creationId xmlns:p14="http://schemas.microsoft.com/office/powerpoint/2010/main" val="51698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47C3760-2F4C-446E-9A12-01FC313DE18A}" type="datetime3">
              <a:rPr lang="en-US" smtClean="0">
                <a:solidFill>
                  <a:schemeClr val="tx2"/>
                </a:solidFill>
                <a:latin typeface="+mn-lt"/>
              </a:rPr>
              <a:t>16 May 2018</a:t>
            </a:fld>
            <a:endParaRPr lang="en-US" altLang="en-US" smtClean="0">
              <a:solidFill>
                <a:schemeClr val="tx2"/>
              </a:solidFill>
              <a:latin typeface="+mn-lt"/>
            </a:endParaRPr>
          </a:p>
        </p:txBody>
      </p:sp>
      <p:pic>
        <p:nvPicPr>
          <p:cNvPr id="140293"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133600"/>
            <a:ext cx="546735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4" name="Rectangle 2"/>
          <p:cNvSpPr>
            <a:spLocks noGrp="1" noChangeArrowheads="1"/>
          </p:cNvSpPr>
          <p:nvPr>
            <p:ph type="title"/>
          </p:nvPr>
        </p:nvSpPr>
        <p:spPr/>
        <p:txBody>
          <a:bodyPr/>
          <a:lstStyle/>
          <a:p>
            <a:pPr eaLnBrk="1" hangingPunct="1"/>
            <a:r>
              <a:rPr lang="en-US" b="1" dirty="0" smtClean="0">
                <a:solidFill>
                  <a:srgbClr val="FF0000"/>
                </a:solidFill>
                <a:latin typeface="+mn-lt"/>
              </a:rPr>
              <a:t>Red</a:t>
            </a:r>
            <a:r>
              <a:rPr lang="en-US" b="1" dirty="0" smtClean="0">
                <a:solidFill>
                  <a:srgbClr val="002060"/>
                </a:solidFill>
                <a:latin typeface="+mn-lt"/>
              </a:rPr>
              <a:t>-</a:t>
            </a:r>
            <a:r>
              <a:rPr lang="en-US" b="1" dirty="0" smtClean="0">
                <a:solidFill>
                  <a:srgbClr val="00B050"/>
                </a:solidFill>
                <a:latin typeface="+mn-lt"/>
              </a:rPr>
              <a:t>Green</a:t>
            </a:r>
            <a:r>
              <a:rPr lang="en-US" b="1" dirty="0" smtClean="0">
                <a:solidFill>
                  <a:srgbClr val="002060"/>
                </a:solidFill>
                <a:latin typeface="+mn-lt"/>
              </a:rPr>
              <a:t> Color Blindness </a:t>
            </a:r>
          </a:p>
        </p:txBody>
      </p:sp>
      <p:sp>
        <p:nvSpPr>
          <p:cNvPr id="140295" name="Rectangle 3"/>
          <p:cNvSpPr>
            <a:spLocks noGrp="1" noChangeArrowheads="1"/>
          </p:cNvSpPr>
          <p:nvPr>
            <p:ph type="body" idx="1"/>
          </p:nvPr>
        </p:nvSpPr>
        <p:spPr>
          <a:xfrm>
            <a:off x="304800" y="1524000"/>
            <a:ext cx="4800600" cy="4114800"/>
          </a:xfrm>
        </p:spPr>
        <p:txBody>
          <a:bodyPr/>
          <a:lstStyle/>
          <a:p>
            <a:pPr eaLnBrk="1" hangingPunct="1">
              <a:lnSpc>
                <a:spcPct val="80000"/>
              </a:lnSpc>
            </a:pPr>
            <a:r>
              <a:rPr lang="en-US" sz="2400" dirty="0" smtClean="0"/>
              <a:t>green, yellow, orange, and red colors, between the wavelengths 525 - 675 nm</a:t>
            </a:r>
          </a:p>
          <a:p>
            <a:pPr eaLnBrk="1" hangingPunct="1">
              <a:lnSpc>
                <a:spcPct val="80000"/>
              </a:lnSpc>
            </a:pPr>
            <a:r>
              <a:rPr lang="en-US" sz="2400" dirty="0" smtClean="0"/>
              <a:t>distinguished from one another by the red and green cones. </a:t>
            </a:r>
          </a:p>
          <a:p>
            <a:pPr eaLnBrk="1" hangingPunct="1">
              <a:lnSpc>
                <a:spcPct val="80000"/>
              </a:lnSpc>
            </a:pPr>
            <a:r>
              <a:rPr lang="en-US" sz="2400" dirty="0" smtClean="0"/>
              <a:t>If either of these two cones is missing, the person cannot use this mechanism for distinguishing these four colors</a:t>
            </a:r>
          </a:p>
          <a:p>
            <a:pPr eaLnBrk="1" hangingPunct="1">
              <a:lnSpc>
                <a:spcPct val="80000"/>
              </a:lnSpc>
            </a:pPr>
            <a:r>
              <a:rPr lang="en-US" sz="2400" dirty="0" smtClean="0">
                <a:solidFill>
                  <a:srgbClr val="CC0000"/>
                </a:solidFill>
              </a:rPr>
              <a:t>unable to distinguish red from green</a:t>
            </a:r>
            <a:r>
              <a:rPr lang="en-US" sz="2400" dirty="0" smtClean="0"/>
              <a:t> </a:t>
            </a:r>
            <a:r>
              <a:rPr lang="en-US" sz="2400" dirty="0" smtClean="0">
                <a:solidFill>
                  <a:schemeClr val="tx2"/>
                </a:solidFill>
                <a:sym typeface="Wingdings" pitchFamily="2" charset="2"/>
              </a:rPr>
              <a:t></a:t>
            </a:r>
            <a:r>
              <a:rPr lang="en-US" sz="2400" dirty="0" smtClean="0"/>
              <a:t> </a:t>
            </a:r>
            <a:r>
              <a:rPr lang="en-US" sz="2400" i="1" dirty="0" smtClean="0"/>
              <a:t>red-green color blindness</a:t>
            </a:r>
            <a:endParaRPr lang="en-US" sz="2400" dirty="0" smtClean="0"/>
          </a:p>
        </p:txBody>
      </p:sp>
    </p:spTree>
    <p:extLst>
      <p:ext uri="{BB962C8B-B14F-4D97-AF65-F5344CB8AC3E}">
        <p14:creationId xmlns:p14="http://schemas.microsoft.com/office/powerpoint/2010/main" val="216047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5410200"/>
          </a:xfrm>
        </p:spPr>
        <p:txBody>
          <a:bodyPr>
            <a:normAutofit/>
          </a:bodyPr>
          <a:lstStyle/>
          <a:p>
            <a:r>
              <a:rPr lang="en-US" sz="2800" b="1" dirty="0" smtClean="0">
                <a:solidFill>
                  <a:srgbClr val="00B050"/>
                </a:solidFill>
              </a:rPr>
              <a:t>Causes:-</a:t>
            </a:r>
            <a:endParaRPr lang="en-US" sz="2800" dirty="0" smtClean="0">
              <a:solidFill>
                <a:srgbClr val="00B050"/>
              </a:solidFill>
            </a:endParaRPr>
          </a:p>
          <a:p>
            <a:pPr lvl="1"/>
            <a:r>
              <a:rPr lang="en-IN" sz="2400" dirty="0" smtClean="0"/>
              <a:t>These abnormalities are inherited as recessive and X-linked characteristics.</a:t>
            </a:r>
            <a:endParaRPr lang="en-US" sz="2400" dirty="0" smtClean="0"/>
          </a:p>
          <a:p>
            <a:pPr lvl="1"/>
            <a:r>
              <a:rPr lang="en-IN" sz="2400" dirty="0" smtClean="0"/>
              <a:t>Colour blindness is present in males if the X chromosome has the abnormal gene. </a:t>
            </a:r>
          </a:p>
          <a:p>
            <a:pPr lvl="1"/>
            <a:r>
              <a:rPr lang="en-IN" sz="2400" dirty="0" smtClean="0"/>
              <a:t>Females show a defect only when both X chromosomes contain the abnormal gene. </a:t>
            </a:r>
          </a:p>
          <a:p>
            <a:pPr lvl="1"/>
            <a:r>
              <a:rPr lang="en-IN" sz="2400" dirty="0" smtClean="0"/>
              <a:t>However, female children of a male with X-linked colour blindness are carriers of the colour blindness and pass the defect on to half of their sons.</a:t>
            </a:r>
            <a:endParaRPr lang="en-US" sz="2400" dirty="0" smtClean="0"/>
          </a:p>
          <a:p>
            <a:pPr lvl="1"/>
            <a:r>
              <a:rPr lang="en-IN" sz="2400" dirty="0" smtClean="0"/>
              <a:t>Therefore, X-linked colour blindness skips generations and appears in males of every second generation.</a:t>
            </a:r>
            <a:endParaRPr lang="en-US" sz="2400" dirty="0" smtClean="0"/>
          </a:p>
          <a:p>
            <a:endParaRPr lang="en-US" sz="2800" dirty="0"/>
          </a:p>
        </p:txBody>
      </p:sp>
      <p:sp>
        <p:nvSpPr>
          <p:cNvPr id="2" name="Date Placeholder 1"/>
          <p:cNvSpPr>
            <a:spLocks noGrp="1"/>
          </p:cNvSpPr>
          <p:nvPr>
            <p:ph type="dt" sz="half" idx="10"/>
          </p:nvPr>
        </p:nvSpPr>
        <p:spPr/>
        <p:txBody>
          <a:bodyPr/>
          <a:lstStyle/>
          <a:p>
            <a:fld id="{969A3D1C-4160-4FF4-94EB-AC0AA48D9BA3}" type="datetime3">
              <a:rPr lang="en-US" smtClean="0"/>
              <a:t>16 May 2018</a:t>
            </a:fld>
            <a:endParaRPr lang="en-US"/>
          </a:p>
        </p:txBody>
      </p:sp>
    </p:spTree>
    <p:extLst>
      <p:ext uri="{BB962C8B-B14F-4D97-AF65-F5344CB8AC3E}">
        <p14:creationId xmlns:p14="http://schemas.microsoft.com/office/powerpoint/2010/main" val="3888339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CFEAFA-ACE8-458D-94E5-3524B90706D2}" type="datetime3">
              <a:rPr lang="en-US" smtClean="0">
                <a:solidFill>
                  <a:schemeClr val="tx2"/>
                </a:solidFill>
                <a:latin typeface="+mn-lt"/>
              </a:rPr>
              <a:t>16 May 2018</a:t>
            </a:fld>
            <a:endParaRPr lang="en-US" altLang="en-US" smtClean="0">
              <a:solidFill>
                <a:schemeClr val="tx2"/>
              </a:solidFill>
              <a:latin typeface="+mn-lt"/>
            </a:endParaRPr>
          </a:p>
        </p:txBody>
      </p:sp>
      <p:sp>
        <p:nvSpPr>
          <p:cNvPr id="122885" name="Rectangle 2"/>
          <p:cNvSpPr>
            <a:spLocks noGrp="1" noChangeArrowheads="1"/>
          </p:cNvSpPr>
          <p:nvPr>
            <p:ph type="title"/>
          </p:nvPr>
        </p:nvSpPr>
        <p:spPr/>
        <p:txBody>
          <a:bodyPr/>
          <a:lstStyle/>
          <a:p>
            <a:pPr eaLnBrk="1" hangingPunct="1"/>
            <a:r>
              <a:rPr lang="en-US" b="1" u="sng" dirty="0" err="1" smtClean="0">
                <a:solidFill>
                  <a:schemeClr val="tx2"/>
                </a:solidFill>
                <a:latin typeface="+mn-lt"/>
              </a:rPr>
              <a:t>Mesopic</a:t>
            </a:r>
            <a:r>
              <a:rPr lang="en-US" b="1" u="sng" dirty="0" smtClean="0">
                <a:solidFill>
                  <a:schemeClr val="tx2"/>
                </a:solidFill>
                <a:latin typeface="+mn-lt"/>
              </a:rPr>
              <a:t> Vision</a:t>
            </a:r>
            <a:endParaRPr lang="en-US" b="1" dirty="0" smtClean="0">
              <a:solidFill>
                <a:schemeClr val="tx2"/>
              </a:solidFill>
              <a:latin typeface="+mn-lt"/>
            </a:endParaRPr>
          </a:p>
        </p:txBody>
      </p:sp>
      <p:sp>
        <p:nvSpPr>
          <p:cNvPr id="122886" name="Rectangle 3"/>
          <p:cNvSpPr>
            <a:spLocks noGrp="1" noChangeArrowheads="1"/>
          </p:cNvSpPr>
          <p:nvPr>
            <p:ph type="body" idx="1"/>
          </p:nvPr>
        </p:nvSpPr>
        <p:spPr>
          <a:xfrm>
            <a:off x="457200" y="1371600"/>
            <a:ext cx="8229600" cy="4525963"/>
          </a:xfrm>
        </p:spPr>
        <p:txBody>
          <a:bodyPr>
            <a:normAutofit/>
          </a:bodyPr>
          <a:lstStyle/>
          <a:p>
            <a:pPr eaLnBrk="1" hangingPunct="1">
              <a:lnSpc>
                <a:spcPct val="90000"/>
              </a:lnSpc>
            </a:pPr>
            <a:r>
              <a:rPr lang="en-US" sz="2800" dirty="0" smtClean="0"/>
              <a:t>Full moon </a:t>
            </a:r>
            <a:r>
              <a:rPr lang="en-US" sz="2800" dirty="0" err="1" smtClean="0"/>
              <a:t>ight</a:t>
            </a:r>
            <a:r>
              <a:rPr lang="en-US" sz="2800" dirty="0" smtClean="0"/>
              <a:t> vision with brightness level 0.01 mA</a:t>
            </a:r>
          </a:p>
          <a:p>
            <a:pPr eaLnBrk="1" hangingPunct="1">
              <a:lnSpc>
                <a:spcPct val="90000"/>
              </a:lnSpc>
            </a:pPr>
            <a:r>
              <a:rPr lang="en-US" sz="2800" dirty="0" smtClean="0"/>
              <a:t>Below 0.1 mA intensity of brightness reading becomes difficult.</a:t>
            </a:r>
          </a:p>
          <a:p>
            <a:pPr eaLnBrk="1" hangingPunct="1">
              <a:lnSpc>
                <a:spcPct val="90000"/>
              </a:lnSpc>
            </a:pPr>
            <a:r>
              <a:rPr lang="en-US" sz="2800" dirty="0" smtClean="0"/>
              <a:t>Between 0.01 to 1.0 mA is transition zone of vision because function of cones overlap the rods.</a:t>
            </a:r>
          </a:p>
        </p:txBody>
      </p:sp>
      <p:pic>
        <p:nvPicPr>
          <p:cNvPr id="8194" name="Picture 2" descr="C:\Users\DELL\Downloads\SHAREit\Redmi 4\file\IMG_20180404_15465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606" t="28888" r="6363" b="36162"/>
          <a:stretch/>
        </p:blipFill>
        <p:spPr bwMode="auto">
          <a:xfrm>
            <a:off x="685800" y="3699164"/>
            <a:ext cx="7876309" cy="239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07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CFE82A-9159-4002-B466-46FAB53FD134}" type="datetime3">
              <a:rPr lang="en-US" smtClean="0">
                <a:solidFill>
                  <a:schemeClr val="tx2"/>
                </a:solidFill>
                <a:latin typeface="+mn-lt"/>
              </a:rPr>
              <a:t>16 May 2018</a:t>
            </a:fld>
            <a:endParaRPr lang="en-US" altLang="en-US" smtClean="0">
              <a:solidFill>
                <a:schemeClr val="tx2"/>
              </a:solidFill>
              <a:latin typeface="+mn-lt"/>
            </a:endParaRPr>
          </a:p>
        </p:txBody>
      </p:sp>
      <p:sp>
        <p:nvSpPr>
          <p:cNvPr id="141317" name="Rectangle 2"/>
          <p:cNvSpPr>
            <a:spLocks noGrp="1" noChangeArrowheads="1"/>
          </p:cNvSpPr>
          <p:nvPr>
            <p:ph type="title"/>
          </p:nvPr>
        </p:nvSpPr>
        <p:spPr/>
        <p:txBody>
          <a:bodyPr/>
          <a:lstStyle/>
          <a:p>
            <a:pPr eaLnBrk="1" hangingPunct="1"/>
            <a:endParaRPr lang="en-US" smtClean="0">
              <a:latin typeface="+mn-lt"/>
            </a:endParaRPr>
          </a:p>
        </p:txBody>
      </p:sp>
      <p:sp>
        <p:nvSpPr>
          <p:cNvPr id="141318" name="Rectangle 3"/>
          <p:cNvSpPr>
            <a:spLocks noGrp="1" noChangeArrowheads="1"/>
          </p:cNvSpPr>
          <p:nvPr>
            <p:ph type="body" idx="1"/>
          </p:nvPr>
        </p:nvSpPr>
        <p:spPr>
          <a:xfrm>
            <a:off x="457200" y="3505200"/>
            <a:ext cx="8497888" cy="2627313"/>
          </a:xfrm>
        </p:spPr>
        <p:txBody>
          <a:bodyPr/>
          <a:lstStyle/>
          <a:p>
            <a:pPr eaLnBrk="1" hangingPunct="1"/>
            <a:r>
              <a:rPr lang="en-US" sz="2800" dirty="0" err="1" smtClean="0"/>
              <a:t>Protanope</a:t>
            </a:r>
            <a:r>
              <a:rPr lang="en-US" sz="2800" dirty="0" smtClean="0"/>
              <a:t> : visual spectrum is shortened at the long wavelength end</a:t>
            </a:r>
          </a:p>
          <a:p>
            <a:pPr eaLnBrk="1" hangingPunct="1"/>
            <a:r>
              <a:rPr lang="en-US" sz="2800" dirty="0" err="1" smtClean="0"/>
              <a:t>Deuteranope</a:t>
            </a:r>
            <a:r>
              <a:rPr lang="en-US" sz="2800" dirty="0" smtClean="0"/>
              <a:t> : have normal visual spectral width because red cones are available to detect the long wavelength red color</a:t>
            </a:r>
          </a:p>
        </p:txBody>
      </p:sp>
      <p:pic>
        <p:nvPicPr>
          <p:cNvPr id="141319"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546735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932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9E9B8F-A0D9-4617-9CC4-A74572615575}" type="datetime3">
              <a:rPr lang="en-US" smtClean="0">
                <a:solidFill>
                  <a:schemeClr val="tx2"/>
                </a:solidFill>
                <a:latin typeface="+mn-lt"/>
              </a:rPr>
              <a:t>16 May 2018</a:t>
            </a:fld>
            <a:endParaRPr lang="en-US" altLang="en-US" smtClean="0">
              <a:solidFill>
                <a:schemeClr val="tx2"/>
              </a:solidFill>
              <a:latin typeface="+mn-lt"/>
            </a:endParaRPr>
          </a:p>
        </p:txBody>
      </p:sp>
      <p:sp>
        <p:nvSpPr>
          <p:cNvPr id="143365" name="Rectangle 2"/>
          <p:cNvSpPr>
            <a:spLocks noGrp="1" noChangeArrowheads="1"/>
          </p:cNvSpPr>
          <p:nvPr>
            <p:ph type="title"/>
          </p:nvPr>
        </p:nvSpPr>
        <p:spPr/>
        <p:txBody>
          <a:bodyPr/>
          <a:lstStyle/>
          <a:p>
            <a:pPr eaLnBrk="1" hangingPunct="1"/>
            <a:r>
              <a:rPr lang="en-US" b="1" dirty="0" smtClean="0">
                <a:solidFill>
                  <a:srgbClr val="0070C0"/>
                </a:solidFill>
                <a:latin typeface="+mn-lt"/>
              </a:rPr>
              <a:t>Blue</a:t>
            </a:r>
            <a:r>
              <a:rPr lang="en-US" b="1" dirty="0" smtClean="0">
                <a:latin typeface="+mn-lt"/>
              </a:rPr>
              <a:t> Weakness</a:t>
            </a:r>
          </a:p>
        </p:txBody>
      </p:sp>
      <p:sp>
        <p:nvSpPr>
          <p:cNvPr id="143366" name="Rectangle 3"/>
          <p:cNvSpPr>
            <a:spLocks noGrp="1" noChangeArrowheads="1"/>
          </p:cNvSpPr>
          <p:nvPr>
            <p:ph type="body" idx="1"/>
          </p:nvPr>
        </p:nvSpPr>
        <p:spPr/>
        <p:txBody>
          <a:bodyPr/>
          <a:lstStyle/>
          <a:p>
            <a:pPr eaLnBrk="1" hangingPunct="1"/>
            <a:r>
              <a:rPr lang="en-US" dirty="0"/>
              <a:t>R</a:t>
            </a:r>
            <a:r>
              <a:rPr lang="en-US" dirty="0" smtClean="0"/>
              <a:t>are  </a:t>
            </a:r>
          </a:p>
          <a:p>
            <a:pPr eaLnBrk="1" hangingPunct="1"/>
            <a:r>
              <a:rPr lang="en-US" dirty="0" smtClean="0"/>
              <a:t>blue cones missing</a:t>
            </a:r>
          </a:p>
          <a:p>
            <a:pPr eaLnBrk="1" hangingPunct="1"/>
            <a:r>
              <a:rPr lang="en-US" dirty="0" smtClean="0"/>
              <a:t>genetically inherited</a:t>
            </a:r>
          </a:p>
        </p:txBody>
      </p:sp>
    </p:spTree>
    <p:extLst>
      <p:ext uri="{BB962C8B-B14F-4D97-AF65-F5344CB8AC3E}">
        <p14:creationId xmlns:p14="http://schemas.microsoft.com/office/powerpoint/2010/main" val="1682079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sz="4900" b="1" u="sng" dirty="0"/>
              <a:t>Tests for </a:t>
            </a:r>
            <a:r>
              <a:rPr lang="en-US" sz="4900" b="1" u="sng" dirty="0" err="1"/>
              <a:t>colour</a:t>
            </a:r>
            <a:r>
              <a:rPr lang="en-US" sz="4900" b="1" u="sng" dirty="0"/>
              <a:t> </a:t>
            </a:r>
            <a:r>
              <a:rPr lang="en-US" sz="4900" b="1" u="sng" dirty="0" smtClean="0"/>
              <a:t>vision</a:t>
            </a:r>
            <a:endParaRPr lang="en-US" dirty="0" smtClean="0"/>
          </a:p>
        </p:txBody>
      </p:sp>
      <p:sp>
        <p:nvSpPr>
          <p:cNvPr id="3" name="Content Placeholder 2"/>
          <p:cNvSpPr>
            <a:spLocks noGrp="1"/>
          </p:cNvSpPr>
          <p:nvPr>
            <p:ph idx="1"/>
          </p:nvPr>
        </p:nvSpPr>
        <p:spPr>
          <a:xfrm>
            <a:off x="457200" y="1371600"/>
            <a:ext cx="8229600" cy="3932238"/>
          </a:xfrm>
        </p:spPr>
        <p:txBody>
          <a:bodyPr/>
          <a:lstStyle/>
          <a:p>
            <a:pPr marL="514350" indent="-514350">
              <a:buFont typeface="Wingdings 2" pitchFamily="18" charset="2"/>
              <a:buAutoNum type="arabicParenBoth"/>
              <a:defRPr/>
            </a:pPr>
            <a:r>
              <a:rPr lang="en-US" dirty="0" smtClean="0"/>
              <a:t>Ishihara’s chart test</a:t>
            </a:r>
          </a:p>
          <a:p>
            <a:pPr marL="514350" indent="-514350">
              <a:buFont typeface="Wingdings 2" pitchFamily="18" charset="2"/>
              <a:buAutoNum type="arabicParenBoth"/>
              <a:defRPr/>
            </a:pPr>
            <a:r>
              <a:rPr lang="en-US" dirty="0" smtClean="0"/>
              <a:t>Eldridge-green lantern test</a:t>
            </a:r>
          </a:p>
          <a:p>
            <a:pPr marL="514350" indent="-514350">
              <a:buFont typeface="Wingdings 2" pitchFamily="18" charset="2"/>
              <a:buAutoNum type="arabicParenBoth"/>
              <a:defRPr/>
            </a:pPr>
            <a:r>
              <a:rPr lang="en-US" dirty="0" smtClean="0"/>
              <a:t>Holmgren’s wool matching test</a:t>
            </a:r>
            <a:endParaRPr lang="en-US" dirty="0"/>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14700"/>
            <a:ext cx="3733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00425"/>
            <a:ext cx="35718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E3D3F0B2-9410-4191-AFD0-107C2026CCCD}" type="datetime3">
              <a:rPr lang="en-US" smtClean="0"/>
              <a:t>16 May 2018</a:t>
            </a:fld>
            <a:endParaRPr lang="en-US"/>
          </a:p>
        </p:txBody>
      </p:sp>
    </p:spTree>
    <p:extLst>
      <p:ext uri="{BB962C8B-B14F-4D97-AF65-F5344CB8AC3E}">
        <p14:creationId xmlns:p14="http://schemas.microsoft.com/office/powerpoint/2010/main" val="3918496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7C3D0F-0389-4132-85E3-66E08DA2DD99}" type="datetime3">
              <a:rPr lang="en-US" smtClean="0">
                <a:solidFill>
                  <a:schemeClr val="tx2"/>
                </a:solidFill>
                <a:latin typeface="+mn-lt"/>
              </a:rPr>
              <a:t>16 May 2018</a:t>
            </a:fld>
            <a:endParaRPr lang="en-US" altLang="en-US" smtClean="0">
              <a:solidFill>
                <a:schemeClr val="tx2"/>
              </a:solidFill>
              <a:latin typeface="+mn-lt"/>
            </a:endParaRPr>
          </a:p>
        </p:txBody>
      </p:sp>
      <p:sp>
        <p:nvSpPr>
          <p:cNvPr id="147461" name="Rectangle 2"/>
          <p:cNvSpPr>
            <a:spLocks noGrp="1" noChangeArrowheads="1"/>
          </p:cNvSpPr>
          <p:nvPr>
            <p:ph type="title"/>
          </p:nvPr>
        </p:nvSpPr>
        <p:spPr/>
        <p:txBody>
          <a:bodyPr/>
          <a:lstStyle/>
          <a:p>
            <a:pPr eaLnBrk="1" hangingPunct="1"/>
            <a:r>
              <a:rPr lang="en-US" b="1" u="sng" dirty="0" err="1" smtClean="0">
                <a:solidFill>
                  <a:schemeClr val="tx2"/>
                </a:solidFill>
                <a:latin typeface="+mn-lt"/>
              </a:rPr>
              <a:t>Ishhihira</a:t>
            </a:r>
            <a:r>
              <a:rPr lang="en-US" b="1" u="sng" dirty="0" smtClean="0">
                <a:solidFill>
                  <a:schemeClr val="tx2"/>
                </a:solidFill>
                <a:latin typeface="+mn-lt"/>
              </a:rPr>
              <a:t> charts:-</a:t>
            </a:r>
          </a:p>
        </p:txBody>
      </p:sp>
      <p:sp>
        <p:nvSpPr>
          <p:cNvPr id="147462" name="Rectangle 3"/>
          <p:cNvSpPr>
            <a:spLocks noGrp="1" noChangeArrowheads="1"/>
          </p:cNvSpPr>
          <p:nvPr>
            <p:ph type="body" idx="1"/>
          </p:nvPr>
        </p:nvSpPr>
        <p:spPr>
          <a:xfrm>
            <a:off x="228600" y="1371600"/>
            <a:ext cx="4038600" cy="4525963"/>
          </a:xfrm>
        </p:spPr>
        <p:txBody>
          <a:bodyPr/>
          <a:lstStyle/>
          <a:p>
            <a:pPr marL="609600" indent="-609600" eaLnBrk="1" hangingPunct="1"/>
            <a:r>
              <a:rPr lang="en-US" dirty="0" smtClean="0"/>
              <a:t>rapid method </a:t>
            </a:r>
          </a:p>
          <a:p>
            <a:pPr marL="609600" indent="-609600" eaLnBrk="1" hangingPunct="1"/>
            <a:r>
              <a:rPr lang="en-US" dirty="0" smtClean="0"/>
              <a:t>based on the use of spot charts  </a:t>
            </a:r>
          </a:p>
          <a:p>
            <a:pPr marL="609600" indent="-609600" eaLnBrk="1" hangingPunct="1"/>
            <a:r>
              <a:rPr lang="en-US" dirty="0" smtClean="0"/>
              <a:t>arranged with a confusion of spots of several different colors</a:t>
            </a:r>
          </a:p>
        </p:txBody>
      </p:sp>
      <p:pic>
        <p:nvPicPr>
          <p:cNvPr id="4098" name="Picture 2" descr="D:\SBKS LECTURE\MBBS\JAYNA LEC SS\images\ischia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524000"/>
            <a:ext cx="4572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53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364735-DCAF-427A-83B3-D42D6CD8744C}" type="datetime3">
              <a:rPr lang="en-US" smtClean="0">
                <a:solidFill>
                  <a:schemeClr val="tx2"/>
                </a:solidFill>
                <a:latin typeface="+mn-lt"/>
              </a:rPr>
              <a:t>16 May 2018</a:t>
            </a:fld>
            <a:endParaRPr lang="en-US" altLang="en-US" smtClean="0">
              <a:solidFill>
                <a:schemeClr val="tx2"/>
              </a:solidFill>
              <a:latin typeface="+mn-lt"/>
            </a:endParaRPr>
          </a:p>
        </p:txBody>
      </p:sp>
      <p:sp>
        <p:nvSpPr>
          <p:cNvPr id="148485" name="Rectangle 2"/>
          <p:cNvSpPr>
            <a:spLocks noGrp="1" noChangeArrowheads="1"/>
          </p:cNvSpPr>
          <p:nvPr>
            <p:ph type="title"/>
          </p:nvPr>
        </p:nvSpPr>
        <p:spPr/>
        <p:txBody>
          <a:bodyPr/>
          <a:lstStyle/>
          <a:p>
            <a:pPr eaLnBrk="1" hangingPunct="1"/>
            <a:endParaRPr lang="en-US" smtClean="0">
              <a:latin typeface="+mn-lt"/>
            </a:endParaRPr>
          </a:p>
        </p:txBody>
      </p:sp>
      <p:sp>
        <p:nvSpPr>
          <p:cNvPr id="148486" name="Rectangle 3"/>
          <p:cNvSpPr>
            <a:spLocks noGrp="1" noChangeArrowheads="1"/>
          </p:cNvSpPr>
          <p:nvPr>
            <p:ph type="body" idx="1"/>
          </p:nvPr>
        </p:nvSpPr>
        <p:spPr>
          <a:xfrm>
            <a:off x="1182688" y="5029200"/>
            <a:ext cx="7656512" cy="1295400"/>
          </a:xfrm>
        </p:spPr>
        <p:txBody>
          <a:bodyPr/>
          <a:lstStyle/>
          <a:p>
            <a:pPr eaLnBrk="1" hangingPunct="1">
              <a:lnSpc>
                <a:spcPct val="90000"/>
              </a:lnSpc>
            </a:pPr>
            <a:r>
              <a:rPr lang="en-US" sz="2800" smtClean="0"/>
              <a:t>the person with normal color vision reads "74," whereas the red-green color-blind person reads "21" </a:t>
            </a:r>
          </a:p>
        </p:txBody>
      </p:sp>
      <p:pic>
        <p:nvPicPr>
          <p:cNvPr id="148487"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715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0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Date Placeholder 3"/>
          <p:cNvSpPr>
            <a:spLocks noGrp="1"/>
          </p:cNvSpPr>
          <p:nvPr>
            <p:ph type="dt" sz="quarter" idx="10"/>
          </p:nvPr>
        </p:nvSpPr>
        <p:spPr>
          <a:xfrm>
            <a:off x="76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21511E-BDE5-44AD-9384-F0606532A77A}" type="datetime3">
              <a:rPr lang="en-US" smtClean="0">
                <a:solidFill>
                  <a:schemeClr val="tx2"/>
                </a:solidFill>
                <a:latin typeface="Verdana" pitchFamily="34" charset="0"/>
              </a:rPr>
              <a:t>16 May 2018</a:t>
            </a:fld>
            <a:endParaRPr lang="en-US" altLang="en-US" smtClean="0">
              <a:solidFill>
                <a:schemeClr val="tx2"/>
              </a:solidFill>
              <a:latin typeface="Verdana" pitchFamily="34" charset="0"/>
            </a:endParaRPr>
          </a:p>
        </p:txBody>
      </p:sp>
      <p:sp>
        <p:nvSpPr>
          <p:cNvPr id="149509" name="Rectangle 2"/>
          <p:cNvSpPr>
            <a:spLocks noGrp="1" noChangeArrowheads="1"/>
          </p:cNvSpPr>
          <p:nvPr>
            <p:ph type="title"/>
          </p:nvPr>
        </p:nvSpPr>
        <p:spPr>
          <a:xfrm>
            <a:off x="76200" y="274638"/>
            <a:ext cx="8229600" cy="1143000"/>
          </a:xfrm>
        </p:spPr>
        <p:txBody>
          <a:bodyPr/>
          <a:lstStyle/>
          <a:p>
            <a:pPr eaLnBrk="1" hangingPunct="1"/>
            <a:endParaRPr lang="en-US" smtClean="0"/>
          </a:p>
        </p:txBody>
      </p:sp>
      <p:sp>
        <p:nvSpPr>
          <p:cNvPr id="149510" name="Rectangle 3"/>
          <p:cNvSpPr>
            <a:spLocks noGrp="1" noChangeArrowheads="1"/>
          </p:cNvSpPr>
          <p:nvPr>
            <p:ph type="body" idx="1"/>
          </p:nvPr>
        </p:nvSpPr>
        <p:spPr>
          <a:xfrm>
            <a:off x="801688" y="5029200"/>
            <a:ext cx="7772400" cy="1103313"/>
          </a:xfrm>
        </p:spPr>
        <p:txBody>
          <a:bodyPr/>
          <a:lstStyle/>
          <a:p>
            <a:pPr eaLnBrk="1" hangingPunct="1">
              <a:lnSpc>
                <a:spcPct val="90000"/>
              </a:lnSpc>
            </a:pPr>
            <a:r>
              <a:rPr lang="en-US" sz="2400" smtClean="0"/>
              <a:t>the person with normal color vision reads "42," whereas the red-blind person reads "2," and the green-blind person reads "4"</a:t>
            </a:r>
          </a:p>
        </p:txBody>
      </p:sp>
      <p:pic>
        <p:nvPicPr>
          <p:cNvPr id="149511"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5626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944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t>16 May 2018</a:t>
            </a:fld>
            <a:endParaRPr lang="en-US"/>
          </a:p>
        </p:txBody>
      </p:sp>
      <p:pic>
        <p:nvPicPr>
          <p:cNvPr id="7170" name="Picture 2" descr="D:\SBKS LECTURE\MBBS\JAYNA LEC SS\images\color-vision-deficiency-and-ishiharas-test-19-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70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43C2A7-8377-44BD-9338-96BD54D8BF21}" type="datetime3">
              <a:rPr lang="en-US" smtClean="0">
                <a:solidFill>
                  <a:schemeClr val="tx2"/>
                </a:solidFill>
                <a:latin typeface="+mn-lt"/>
              </a:rPr>
              <a:t>16 May 2018</a:t>
            </a:fld>
            <a:endParaRPr lang="en-US" altLang="en-US" smtClean="0">
              <a:solidFill>
                <a:schemeClr val="tx2"/>
              </a:solidFill>
              <a:latin typeface="+mn-lt"/>
            </a:endParaRPr>
          </a:p>
        </p:txBody>
      </p:sp>
      <p:sp>
        <p:nvSpPr>
          <p:cNvPr id="145413" name="Rectangle 2"/>
          <p:cNvSpPr>
            <a:spLocks noGrp="1" noChangeArrowheads="1"/>
          </p:cNvSpPr>
          <p:nvPr>
            <p:ph type="title"/>
          </p:nvPr>
        </p:nvSpPr>
        <p:spPr/>
        <p:txBody>
          <a:bodyPr>
            <a:normAutofit/>
          </a:bodyPr>
          <a:lstStyle/>
          <a:p>
            <a:pPr algn="l" eaLnBrk="1" hangingPunct="1"/>
            <a:r>
              <a:rPr lang="en-US" b="1" u="sng" dirty="0" smtClean="0">
                <a:solidFill>
                  <a:schemeClr val="tx2"/>
                </a:solidFill>
                <a:latin typeface="+mn-lt"/>
              </a:rPr>
              <a:t>Holmgren’s  wool  matching test:-</a:t>
            </a:r>
          </a:p>
        </p:txBody>
      </p:sp>
      <p:sp>
        <p:nvSpPr>
          <p:cNvPr id="145414" name="Rectangle 3"/>
          <p:cNvSpPr>
            <a:spLocks noGrp="1" noChangeArrowheads="1"/>
          </p:cNvSpPr>
          <p:nvPr>
            <p:ph type="body" idx="1"/>
          </p:nvPr>
        </p:nvSpPr>
        <p:spPr>
          <a:xfrm>
            <a:off x="152400" y="1600200"/>
            <a:ext cx="4038600" cy="4525963"/>
          </a:xfrm>
        </p:spPr>
        <p:txBody>
          <a:bodyPr>
            <a:normAutofit fontScale="92500" lnSpcReduction="10000"/>
          </a:bodyPr>
          <a:lstStyle/>
          <a:p>
            <a:pPr marL="990600" lvl="1" indent="-533400" eaLnBrk="1" hangingPunct="1"/>
            <a:r>
              <a:rPr lang="en-US" dirty="0" smtClean="0"/>
              <a:t>Subject is asked to match the color and to pile in same pile.</a:t>
            </a:r>
          </a:p>
          <a:p>
            <a:pPr marL="990600" lvl="1" indent="-533400" eaLnBrk="1" hangingPunct="1"/>
            <a:r>
              <a:rPr lang="en-US" dirty="0" smtClean="0"/>
              <a:t>If he is red-green blind, he will keep yellow, green, orange, red colored pieces in the same pile because he would recognize them of same color.</a:t>
            </a:r>
          </a:p>
        </p:txBody>
      </p:sp>
      <p:pic>
        <p:nvPicPr>
          <p:cNvPr id="5122" name="Picture 2" descr="D:\SBKS LECTURE\MBBS\JAYNA LEC SS\images\Holmgren's_coloured_wool_test_for_colour_blindness,_Europe,_Wellcome_L005897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61" t="20000" r="12361" b="3839"/>
          <a:stretch/>
        </p:blipFill>
        <p:spPr bwMode="auto">
          <a:xfrm>
            <a:off x="4987636" y="1371600"/>
            <a:ext cx="3851564" cy="522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0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23D1A6-DA76-449F-8986-B2ADD42E6B9E}" type="datetime3">
              <a:rPr lang="en-US" smtClean="0">
                <a:solidFill>
                  <a:schemeClr val="tx2"/>
                </a:solidFill>
                <a:latin typeface="+mn-lt"/>
              </a:rPr>
              <a:t>16 May 2018</a:t>
            </a:fld>
            <a:endParaRPr lang="en-US" altLang="en-US" smtClean="0">
              <a:solidFill>
                <a:schemeClr val="tx2"/>
              </a:solidFill>
              <a:latin typeface="+mn-lt"/>
            </a:endParaRPr>
          </a:p>
        </p:txBody>
      </p:sp>
      <p:sp>
        <p:nvSpPr>
          <p:cNvPr id="146437" name="Rectangle 2"/>
          <p:cNvSpPr>
            <a:spLocks noGrp="1" noChangeArrowheads="1"/>
          </p:cNvSpPr>
          <p:nvPr>
            <p:ph type="title"/>
          </p:nvPr>
        </p:nvSpPr>
        <p:spPr/>
        <p:txBody>
          <a:bodyPr/>
          <a:lstStyle/>
          <a:p>
            <a:pPr eaLnBrk="1" hangingPunct="1"/>
            <a:r>
              <a:rPr lang="en-US" b="1" u="sng" dirty="0" err="1" smtClean="0">
                <a:solidFill>
                  <a:schemeClr val="tx2"/>
                </a:solidFill>
                <a:latin typeface="+mn-lt"/>
              </a:rPr>
              <a:t>Edridge</a:t>
            </a:r>
            <a:r>
              <a:rPr lang="en-US" b="1" u="sng" dirty="0" smtClean="0">
                <a:solidFill>
                  <a:schemeClr val="tx2"/>
                </a:solidFill>
                <a:latin typeface="+mn-lt"/>
              </a:rPr>
              <a:t> Green lantern:-</a:t>
            </a:r>
          </a:p>
        </p:txBody>
      </p:sp>
      <p:sp>
        <p:nvSpPr>
          <p:cNvPr id="146438" name="Rectangle 3"/>
          <p:cNvSpPr>
            <a:spLocks noGrp="1" noChangeArrowheads="1"/>
          </p:cNvSpPr>
          <p:nvPr>
            <p:ph type="body" idx="1"/>
          </p:nvPr>
        </p:nvSpPr>
        <p:spPr>
          <a:xfrm>
            <a:off x="76200" y="1295400"/>
            <a:ext cx="4419600" cy="4525963"/>
          </a:xfrm>
        </p:spPr>
        <p:txBody>
          <a:bodyPr>
            <a:normAutofit/>
          </a:bodyPr>
          <a:lstStyle/>
          <a:p>
            <a:pPr marL="609600" indent="-609600" eaLnBrk="1" hangingPunct="1"/>
            <a:r>
              <a:rPr lang="en-US" sz="2800" dirty="0" smtClean="0"/>
              <a:t>Subject has to  identify the </a:t>
            </a:r>
            <a:r>
              <a:rPr lang="en-US" sz="2800" dirty="0" err="1" smtClean="0"/>
              <a:t>colour</a:t>
            </a:r>
            <a:r>
              <a:rPr lang="en-US" sz="2800" dirty="0" smtClean="0"/>
              <a:t> of the small illuminated area, size of which can be varied. This test is done during selection of </a:t>
            </a:r>
            <a:r>
              <a:rPr lang="en-US" sz="2800" dirty="0" err="1" smtClean="0"/>
              <a:t>engineee</a:t>
            </a:r>
            <a:r>
              <a:rPr lang="en-US" sz="2800" dirty="0" smtClean="0"/>
              <a:t> or lorry drivers for the </a:t>
            </a:r>
            <a:r>
              <a:rPr lang="en-US" sz="2800" dirty="0" err="1" smtClean="0"/>
              <a:t>colour</a:t>
            </a:r>
            <a:r>
              <a:rPr lang="en-US" sz="2800" dirty="0" smtClean="0"/>
              <a:t> defective vision.</a:t>
            </a:r>
          </a:p>
        </p:txBody>
      </p:sp>
      <p:pic>
        <p:nvPicPr>
          <p:cNvPr id="3074" name="Picture 2" descr="D:\SBKS LECTURE\MBBS\JAYNA LEC SS\images\lant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3810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24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80" dirty="0" smtClean="0">
                <a:solidFill>
                  <a:srgbClr val="0070C0"/>
                </a:solidFill>
              </a:rPr>
              <a:t>NEUROPHYSIOLOGY </a:t>
            </a:r>
            <a:r>
              <a:rPr lang="en-US" b="1" spc="20" dirty="0" smtClean="0">
                <a:solidFill>
                  <a:srgbClr val="0070C0"/>
                </a:solidFill>
              </a:rPr>
              <a:t>OF</a:t>
            </a:r>
            <a:r>
              <a:rPr lang="en-US" b="1" spc="-630" dirty="0" smtClean="0">
                <a:solidFill>
                  <a:srgbClr val="0070C0"/>
                </a:solidFill>
              </a:rPr>
              <a:t> </a:t>
            </a:r>
            <a:r>
              <a:rPr lang="en-US" b="1" spc="-215" dirty="0" smtClean="0">
                <a:solidFill>
                  <a:srgbClr val="0070C0"/>
                </a:solidFill>
              </a:rPr>
              <a:t>VISION</a:t>
            </a:r>
            <a:endParaRPr lang="en-US" b="1" dirty="0">
              <a:solidFill>
                <a:srgbClr val="0070C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spc="-45" dirty="0">
                <a:cs typeface="Verdana"/>
              </a:rPr>
              <a:t>Genesis</a:t>
            </a:r>
            <a:r>
              <a:rPr lang="en-US" spc="-190" dirty="0">
                <a:cs typeface="Verdana"/>
              </a:rPr>
              <a:t> </a:t>
            </a:r>
            <a:r>
              <a:rPr lang="en-US" spc="10" dirty="0">
                <a:cs typeface="Verdana"/>
              </a:rPr>
              <a:t>of</a:t>
            </a:r>
            <a:r>
              <a:rPr lang="en-US" spc="-160" dirty="0">
                <a:cs typeface="Verdana"/>
              </a:rPr>
              <a:t> </a:t>
            </a:r>
            <a:r>
              <a:rPr lang="en-US" spc="-90" dirty="0">
                <a:cs typeface="Verdana"/>
              </a:rPr>
              <a:t>visual</a:t>
            </a:r>
            <a:r>
              <a:rPr lang="en-US" spc="-185" dirty="0">
                <a:cs typeface="Verdana"/>
              </a:rPr>
              <a:t> </a:t>
            </a:r>
            <a:r>
              <a:rPr lang="en-US" spc="-70" dirty="0">
                <a:cs typeface="Verdana"/>
              </a:rPr>
              <a:t>impulse</a:t>
            </a:r>
            <a:r>
              <a:rPr lang="en-US" spc="-195" dirty="0">
                <a:cs typeface="Verdana"/>
              </a:rPr>
              <a:t> </a:t>
            </a:r>
            <a:r>
              <a:rPr lang="en-US" spc="-100" dirty="0">
                <a:cs typeface="Verdana"/>
              </a:rPr>
              <a:t>in</a:t>
            </a:r>
            <a:r>
              <a:rPr lang="en-US" spc="-150" dirty="0">
                <a:cs typeface="Verdana"/>
              </a:rPr>
              <a:t> </a:t>
            </a:r>
            <a:r>
              <a:rPr lang="en-US" spc="-5" dirty="0" smtClean="0">
                <a:cs typeface="Verdana"/>
              </a:rPr>
              <a:t>photoreceptors</a:t>
            </a:r>
          </a:p>
          <a:p>
            <a:pPr marL="514350" indent="-514350">
              <a:buFont typeface="+mj-lt"/>
              <a:buAutoNum type="arabicPeriod"/>
            </a:pPr>
            <a:r>
              <a:rPr lang="en-US" spc="-45" dirty="0">
                <a:cs typeface="Verdana"/>
              </a:rPr>
              <a:t>Processing </a:t>
            </a:r>
            <a:r>
              <a:rPr lang="en-US" spc="80" dirty="0">
                <a:cs typeface="Verdana"/>
              </a:rPr>
              <a:t>and</a:t>
            </a:r>
            <a:r>
              <a:rPr lang="en-US" spc="-420" dirty="0">
                <a:cs typeface="Verdana"/>
              </a:rPr>
              <a:t> </a:t>
            </a:r>
            <a:r>
              <a:rPr lang="en-US" spc="-114" dirty="0">
                <a:cs typeface="Verdana"/>
              </a:rPr>
              <a:t>transmission </a:t>
            </a:r>
            <a:r>
              <a:rPr lang="en-US" spc="-100" dirty="0">
                <a:cs typeface="Verdana"/>
              </a:rPr>
              <a:t>in </a:t>
            </a:r>
            <a:r>
              <a:rPr lang="en-US" spc="-50" dirty="0" smtClean="0">
                <a:cs typeface="Verdana"/>
              </a:rPr>
              <a:t>retina</a:t>
            </a:r>
          </a:p>
          <a:p>
            <a:pPr marL="514350" indent="-514350">
              <a:buFont typeface="+mj-lt"/>
              <a:buAutoNum type="arabicPeriod"/>
            </a:pPr>
            <a:r>
              <a:rPr lang="en-US" spc="-45" dirty="0">
                <a:cs typeface="Verdana"/>
              </a:rPr>
              <a:t>Processing </a:t>
            </a:r>
            <a:r>
              <a:rPr lang="en-US" spc="80" dirty="0">
                <a:cs typeface="Verdana"/>
              </a:rPr>
              <a:t>and</a:t>
            </a:r>
            <a:r>
              <a:rPr lang="en-US" spc="-515" dirty="0">
                <a:cs typeface="Verdana"/>
              </a:rPr>
              <a:t> </a:t>
            </a:r>
            <a:r>
              <a:rPr lang="en-US" spc="-114" dirty="0">
                <a:cs typeface="Verdana"/>
              </a:rPr>
              <a:t>transmission </a:t>
            </a:r>
            <a:r>
              <a:rPr lang="en-US" spc="-100" dirty="0">
                <a:cs typeface="Verdana"/>
              </a:rPr>
              <a:t>in </a:t>
            </a:r>
            <a:r>
              <a:rPr lang="en-US" spc="-90" dirty="0">
                <a:cs typeface="Verdana"/>
              </a:rPr>
              <a:t>visual </a:t>
            </a:r>
            <a:r>
              <a:rPr lang="en-US" spc="30" dirty="0" smtClean="0">
                <a:cs typeface="Verdana"/>
              </a:rPr>
              <a:t>pathway</a:t>
            </a:r>
          </a:p>
          <a:p>
            <a:pPr marL="514350" indent="-514350">
              <a:buFont typeface="+mj-lt"/>
              <a:buAutoNum type="arabicPeriod"/>
            </a:pPr>
            <a:r>
              <a:rPr lang="en-US" spc="-90" dirty="0">
                <a:cs typeface="Verdana"/>
              </a:rPr>
              <a:t>Analysis </a:t>
            </a:r>
            <a:r>
              <a:rPr lang="en-US" spc="-100" dirty="0">
                <a:cs typeface="Verdana"/>
              </a:rPr>
              <a:t>in </a:t>
            </a:r>
            <a:r>
              <a:rPr lang="en-US" spc="-90" dirty="0">
                <a:cs typeface="Verdana"/>
              </a:rPr>
              <a:t>visual</a:t>
            </a:r>
            <a:r>
              <a:rPr lang="en-US" spc="-340" dirty="0">
                <a:cs typeface="Verdana"/>
              </a:rPr>
              <a:t> </a:t>
            </a:r>
            <a:r>
              <a:rPr lang="en-US" spc="-20" dirty="0">
                <a:cs typeface="Verdana"/>
              </a:rPr>
              <a:t>cortex</a:t>
            </a:r>
            <a:endParaRPr lang="en-US" dirty="0">
              <a:cs typeface="Verdana"/>
            </a:endParaRPr>
          </a:p>
          <a:p>
            <a:pPr marL="514350" indent="-514350">
              <a:buFont typeface="+mj-lt"/>
              <a:buAutoNum type="arabicPeriod"/>
            </a:pPr>
            <a:endParaRPr lang="en-US" dirty="0">
              <a:cs typeface="Verdana"/>
            </a:endParaRPr>
          </a:p>
          <a:p>
            <a:pPr marL="514350" indent="-514350">
              <a:buFont typeface="+mj-lt"/>
              <a:buAutoNum type="arabicPeriod"/>
            </a:pPr>
            <a:endParaRPr lang="en-US" dirty="0">
              <a:cs typeface="Verdana"/>
            </a:endParaRPr>
          </a:p>
          <a:p>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t>16 May 2018</a:t>
            </a:fld>
            <a:endParaRPr lang="en-US"/>
          </a:p>
        </p:txBody>
      </p:sp>
    </p:spTree>
    <p:extLst>
      <p:ext uri="{BB962C8B-B14F-4D97-AF65-F5344CB8AC3E}">
        <p14:creationId xmlns:p14="http://schemas.microsoft.com/office/powerpoint/2010/main" val="403738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spc="-150" dirty="0">
                <a:solidFill>
                  <a:schemeClr val="tx2"/>
                </a:solidFill>
              </a:rPr>
              <a:t>Visual</a:t>
            </a:r>
            <a:r>
              <a:rPr lang="en-US" b="1" spc="-370" dirty="0">
                <a:solidFill>
                  <a:schemeClr val="tx2"/>
                </a:solidFill>
              </a:rPr>
              <a:t> </a:t>
            </a:r>
            <a:r>
              <a:rPr lang="en-US" b="1" spc="-370" dirty="0" smtClean="0">
                <a:solidFill>
                  <a:schemeClr val="tx2"/>
                </a:solidFill>
              </a:rPr>
              <a:t>  P</a:t>
            </a:r>
            <a:r>
              <a:rPr lang="en-US" b="1" spc="-15" dirty="0" smtClean="0">
                <a:solidFill>
                  <a:schemeClr val="tx2"/>
                </a:solidFill>
              </a:rPr>
              <a:t>erceptions</a:t>
            </a:r>
            <a:endParaRPr lang="en-US" b="1" dirty="0"/>
          </a:p>
        </p:txBody>
      </p:sp>
      <p:sp>
        <p:nvSpPr>
          <p:cNvPr id="3" name="Content Placeholder 2"/>
          <p:cNvSpPr>
            <a:spLocks noGrp="1"/>
          </p:cNvSpPr>
          <p:nvPr>
            <p:ph idx="1"/>
          </p:nvPr>
        </p:nvSpPr>
        <p:spPr>
          <a:xfrm>
            <a:off x="304800" y="990600"/>
            <a:ext cx="8534400" cy="5135563"/>
          </a:xfrm>
        </p:spPr>
        <p:txBody>
          <a:bodyPr>
            <a:normAutofit fontScale="92500" lnSpcReduction="10000"/>
          </a:bodyPr>
          <a:lstStyle/>
          <a:p>
            <a:r>
              <a:rPr lang="en-US" sz="2800" spc="-100" dirty="0">
                <a:cs typeface="Verdana"/>
              </a:rPr>
              <a:t>Sensations</a:t>
            </a:r>
            <a:r>
              <a:rPr lang="en-US" sz="2800" spc="-210" dirty="0">
                <a:cs typeface="Verdana"/>
              </a:rPr>
              <a:t> </a:t>
            </a:r>
            <a:r>
              <a:rPr lang="en-US" sz="2800" spc="-85" dirty="0">
                <a:cs typeface="Verdana"/>
              </a:rPr>
              <a:t>from</a:t>
            </a:r>
            <a:r>
              <a:rPr lang="en-US" sz="2800" spc="-165" dirty="0">
                <a:cs typeface="Verdana"/>
              </a:rPr>
              <a:t> </a:t>
            </a:r>
            <a:r>
              <a:rPr lang="en-US" sz="2800" spc="-85" dirty="0">
                <a:cs typeface="Verdana"/>
              </a:rPr>
              <a:t>stimulation</a:t>
            </a:r>
            <a:r>
              <a:rPr lang="en-US" sz="2800" spc="-210" dirty="0">
                <a:cs typeface="Verdana"/>
              </a:rPr>
              <a:t> </a:t>
            </a:r>
            <a:r>
              <a:rPr lang="en-US" sz="2800" spc="5" dirty="0">
                <a:cs typeface="Verdana"/>
              </a:rPr>
              <a:t>of</a:t>
            </a:r>
            <a:r>
              <a:rPr lang="en-US" sz="2800" spc="-165" dirty="0">
                <a:cs typeface="Verdana"/>
              </a:rPr>
              <a:t> </a:t>
            </a:r>
            <a:r>
              <a:rPr lang="en-US" sz="2800" spc="-55" dirty="0">
                <a:cs typeface="Verdana"/>
              </a:rPr>
              <a:t>retina</a:t>
            </a:r>
            <a:r>
              <a:rPr lang="en-US" sz="2800" spc="-195" dirty="0">
                <a:cs typeface="Verdana"/>
              </a:rPr>
              <a:t> </a:t>
            </a:r>
            <a:r>
              <a:rPr lang="en-US" sz="2800" spc="-5" dirty="0">
                <a:cs typeface="Verdana"/>
              </a:rPr>
              <a:t>by</a:t>
            </a:r>
            <a:r>
              <a:rPr lang="en-US" sz="2800" spc="-170" dirty="0">
                <a:cs typeface="Verdana"/>
              </a:rPr>
              <a:t> </a:t>
            </a:r>
            <a:r>
              <a:rPr lang="en-US" sz="2800" spc="-95" dirty="0">
                <a:cs typeface="Verdana"/>
              </a:rPr>
              <a:t>light</a:t>
            </a:r>
            <a:r>
              <a:rPr lang="en-US" sz="2800" spc="-95" dirty="0" smtClean="0">
                <a:cs typeface="Verdana"/>
              </a:rPr>
              <a:t>.</a:t>
            </a:r>
          </a:p>
          <a:p>
            <a:pPr marL="0" indent="0">
              <a:buNone/>
            </a:pPr>
            <a:r>
              <a:rPr lang="en-US" sz="2800" dirty="0" smtClean="0">
                <a:cs typeface="Verdana"/>
              </a:rPr>
              <a:t>Four types:</a:t>
            </a:r>
          </a:p>
          <a:p>
            <a:pPr marL="514350" indent="-514350">
              <a:buAutoNum type="arabicPeriod"/>
            </a:pPr>
            <a:r>
              <a:rPr lang="en-US" sz="2800" b="1" spc="-85" dirty="0" smtClean="0">
                <a:solidFill>
                  <a:schemeClr val="accent3"/>
                </a:solidFill>
                <a:cs typeface="Verdana"/>
              </a:rPr>
              <a:t>Light</a:t>
            </a:r>
            <a:r>
              <a:rPr lang="en-US" sz="2800" b="1" spc="-195" dirty="0" smtClean="0">
                <a:solidFill>
                  <a:schemeClr val="accent3"/>
                </a:solidFill>
                <a:cs typeface="Verdana"/>
              </a:rPr>
              <a:t> </a:t>
            </a:r>
            <a:r>
              <a:rPr lang="en-US" sz="2800" b="1" spc="-90" dirty="0" smtClean="0">
                <a:solidFill>
                  <a:schemeClr val="accent3"/>
                </a:solidFill>
                <a:cs typeface="Verdana"/>
              </a:rPr>
              <a:t>sense</a:t>
            </a:r>
            <a:r>
              <a:rPr lang="en-US" sz="2800" spc="-90" dirty="0" smtClean="0">
                <a:solidFill>
                  <a:schemeClr val="accent3"/>
                </a:solidFill>
                <a:cs typeface="Verdana"/>
              </a:rPr>
              <a:t> </a:t>
            </a:r>
            <a:r>
              <a:rPr lang="en-US" sz="2800" spc="-270" dirty="0" smtClean="0">
                <a:cs typeface="Verdana"/>
              </a:rPr>
              <a:t>-</a:t>
            </a:r>
            <a:r>
              <a:rPr lang="en-US" sz="2800" spc="-170" dirty="0" smtClean="0">
                <a:cs typeface="Verdana"/>
              </a:rPr>
              <a:t> </a:t>
            </a:r>
            <a:r>
              <a:rPr lang="en-US" sz="2800" spc="-30" dirty="0">
                <a:cs typeface="Verdana"/>
              </a:rPr>
              <a:t>Faculty</a:t>
            </a:r>
            <a:r>
              <a:rPr lang="en-US" sz="2800" spc="-175" dirty="0">
                <a:cs typeface="Verdana"/>
              </a:rPr>
              <a:t> </a:t>
            </a:r>
            <a:r>
              <a:rPr lang="en-US" sz="2800" spc="-10" dirty="0">
                <a:cs typeface="Verdana"/>
              </a:rPr>
              <a:t>to</a:t>
            </a:r>
            <a:r>
              <a:rPr lang="en-US" sz="2800" spc="-185" dirty="0">
                <a:cs typeface="Verdana"/>
              </a:rPr>
              <a:t> </a:t>
            </a:r>
            <a:r>
              <a:rPr lang="en-US" sz="2800" spc="25" dirty="0">
                <a:cs typeface="Verdana"/>
              </a:rPr>
              <a:t>perceive</a:t>
            </a:r>
            <a:r>
              <a:rPr lang="en-US" sz="2800" spc="-195" dirty="0">
                <a:cs typeface="Verdana"/>
              </a:rPr>
              <a:t> </a:t>
            </a:r>
            <a:r>
              <a:rPr lang="en-US" sz="2800" spc="-80" dirty="0">
                <a:cs typeface="Verdana"/>
              </a:rPr>
              <a:t>light</a:t>
            </a:r>
            <a:r>
              <a:rPr lang="en-US" sz="2800" spc="-200" dirty="0">
                <a:cs typeface="Verdana"/>
              </a:rPr>
              <a:t> </a:t>
            </a:r>
            <a:r>
              <a:rPr lang="en-US" sz="2800" spc="-105" dirty="0">
                <a:cs typeface="Verdana"/>
              </a:rPr>
              <a:t>in</a:t>
            </a:r>
            <a:r>
              <a:rPr lang="en-US" sz="2800" spc="-185" dirty="0">
                <a:cs typeface="Verdana"/>
              </a:rPr>
              <a:t> </a:t>
            </a:r>
            <a:r>
              <a:rPr lang="en-US" sz="2800" spc="-55" dirty="0">
                <a:cs typeface="Verdana"/>
              </a:rPr>
              <a:t>all  </a:t>
            </a:r>
            <a:r>
              <a:rPr lang="en-US" sz="2800" spc="-25" dirty="0">
                <a:cs typeface="Verdana"/>
              </a:rPr>
              <a:t>gradations </a:t>
            </a:r>
            <a:r>
              <a:rPr lang="en-US" sz="2800" spc="5" dirty="0">
                <a:cs typeface="Verdana"/>
              </a:rPr>
              <a:t>of</a:t>
            </a:r>
            <a:r>
              <a:rPr lang="en-US" sz="2800" spc="-340" dirty="0">
                <a:cs typeface="Verdana"/>
              </a:rPr>
              <a:t> </a:t>
            </a:r>
            <a:r>
              <a:rPr lang="en-US" sz="2800" spc="-120" dirty="0">
                <a:cs typeface="Verdana"/>
              </a:rPr>
              <a:t>intensity</a:t>
            </a:r>
            <a:r>
              <a:rPr lang="en-US" sz="2800" spc="-120" dirty="0" smtClean="0">
                <a:cs typeface="Verdana"/>
              </a:rPr>
              <a:t>. </a:t>
            </a:r>
          </a:p>
          <a:p>
            <a:pPr marL="0" indent="0">
              <a:buNone/>
            </a:pPr>
            <a:endParaRPr lang="en-US" sz="2800" spc="-120" dirty="0" smtClean="0">
              <a:cs typeface="Verdana"/>
            </a:endParaRPr>
          </a:p>
          <a:p>
            <a:pPr marL="12700" indent="0">
              <a:lnSpc>
                <a:spcPts val="2375"/>
              </a:lnSpc>
              <a:spcBef>
                <a:spcPts val="484"/>
              </a:spcBef>
              <a:buClr>
                <a:srgbClr val="89D0D5"/>
              </a:buClr>
              <a:buSzPct val="79545"/>
              <a:buNone/>
              <a:tabLst>
                <a:tab pos="354965" algn="l"/>
                <a:tab pos="355600" algn="l"/>
                <a:tab pos="1998345" algn="l"/>
              </a:tabLst>
            </a:pPr>
            <a:r>
              <a:rPr lang="en-US" sz="2800" b="1" spc="-114" dirty="0" smtClean="0">
                <a:solidFill>
                  <a:schemeClr val="accent3"/>
                </a:solidFill>
                <a:cs typeface="Verdana"/>
              </a:rPr>
              <a:t>2.  Form</a:t>
            </a:r>
            <a:r>
              <a:rPr lang="en-US" sz="2800" b="1" spc="-185" dirty="0" smtClean="0">
                <a:solidFill>
                  <a:schemeClr val="accent3"/>
                </a:solidFill>
                <a:cs typeface="Verdana"/>
              </a:rPr>
              <a:t> </a:t>
            </a:r>
            <a:r>
              <a:rPr lang="en-US" sz="2800" b="1" spc="-85" dirty="0" smtClean="0">
                <a:solidFill>
                  <a:schemeClr val="accent3"/>
                </a:solidFill>
                <a:cs typeface="Verdana"/>
              </a:rPr>
              <a:t>sense</a:t>
            </a:r>
            <a:r>
              <a:rPr lang="en-US" sz="2800" spc="-85" dirty="0" smtClean="0">
                <a:cs typeface="Verdana"/>
              </a:rPr>
              <a:t> </a:t>
            </a:r>
            <a:r>
              <a:rPr lang="en-US" sz="2800" spc="-270" dirty="0" smtClean="0">
                <a:cs typeface="Verdana"/>
              </a:rPr>
              <a:t>-</a:t>
            </a:r>
            <a:r>
              <a:rPr lang="en-US" sz="2800" spc="-160" dirty="0" smtClean="0">
                <a:cs typeface="Verdana"/>
              </a:rPr>
              <a:t>   </a:t>
            </a:r>
            <a:r>
              <a:rPr lang="en-US" sz="2800" spc="-10" dirty="0" smtClean="0">
                <a:cs typeface="Verdana"/>
              </a:rPr>
              <a:t>to</a:t>
            </a:r>
            <a:r>
              <a:rPr lang="en-US" sz="2800" spc="-175" dirty="0" smtClean="0">
                <a:cs typeface="Verdana"/>
              </a:rPr>
              <a:t> </a:t>
            </a:r>
            <a:r>
              <a:rPr lang="en-US" sz="2800" spc="25" dirty="0">
                <a:cs typeface="Verdana"/>
              </a:rPr>
              <a:t>perceive</a:t>
            </a:r>
            <a:r>
              <a:rPr lang="en-US" sz="2800" spc="-195" dirty="0">
                <a:cs typeface="Verdana"/>
              </a:rPr>
              <a:t> </a:t>
            </a:r>
            <a:r>
              <a:rPr lang="en-US" sz="2800" spc="-20" dirty="0">
                <a:cs typeface="Verdana"/>
              </a:rPr>
              <a:t>the</a:t>
            </a:r>
            <a:r>
              <a:rPr lang="en-US" sz="2800" spc="-175" dirty="0">
                <a:cs typeface="Verdana"/>
              </a:rPr>
              <a:t> </a:t>
            </a:r>
            <a:r>
              <a:rPr lang="en-US" sz="2800" spc="10" dirty="0">
                <a:cs typeface="Verdana"/>
              </a:rPr>
              <a:t>shape</a:t>
            </a:r>
            <a:r>
              <a:rPr lang="en-US" sz="2800" spc="-180" dirty="0">
                <a:cs typeface="Verdana"/>
              </a:rPr>
              <a:t> </a:t>
            </a:r>
            <a:r>
              <a:rPr lang="en-US" sz="2800" spc="10" dirty="0">
                <a:cs typeface="Verdana"/>
              </a:rPr>
              <a:t>of</a:t>
            </a:r>
            <a:r>
              <a:rPr lang="en-US" sz="2800" spc="-165" dirty="0">
                <a:cs typeface="Verdana"/>
              </a:rPr>
              <a:t> </a:t>
            </a:r>
            <a:r>
              <a:rPr lang="en-US" sz="2800" spc="30" dirty="0">
                <a:cs typeface="Verdana"/>
              </a:rPr>
              <a:t>object</a:t>
            </a:r>
            <a:r>
              <a:rPr lang="en-US" sz="2800" spc="-165" dirty="0">
                <a:cs typeface="Verdana"/>
              </a:rPr>
              <a:t> </a:t>
            </a:r>
            <a:r>
              <a:rPr lang="en-US" sz="2800" spc="-100" dirty="0" smtClean="0">
                <a:cs typeface="Verdana"/>
              </a:rPr>
              <a:t>in </a:t>
            </a:r>
            <a:r>
              <a:rPr lang="en-US" sz="2800" spc="-50" dirty="0" smtClean="0">
                <a:cs typeface="Verdana"/>
              </a:rPr>
              <a:t>outer</a:t>
            </a:r>
            <a:r>
              <a:rPr lang="en-US" sz="2800" spc="-190" dirty="0" smtClean="0">
                <a:cs typeface="Verdana"/>
              </a:rPr>
              <a:t>  </a:t>
            </a:r>
          </a:p>
          <a:p>
            <a:pPr marL="12700" indent="0">
              <a:lnSpc>
                <a:spcPts val="2375"/>
              </a:lnSpc>
              <a:spcBef>
                <a:spcPts val="484"/>
              </a:spcBef>
              <a:buClr>
                <a:srgbClr val="89D0D5"/>
              </a:buClr>
              <a:buSzPct val="79545"/>
              <a:buNone/>
              <a:tabLst>
                <a:tab pos="354965" algn="l"/>
                <a:tab pos="355600" algn="l"/>
                <a:tab pos="1998345" algn="l"/>
              </a:tabLst>
            </a:pPr>
            <a:r>
              <a:rPr lang="en-US" sz="2800" spc="-190" dirty="0">
                <a:cs typeface="Verdana"/>
              </a:rPr>
              <a:t> </a:t>
            </a:r>
            <a:r>
              <a:rPr lang="en-US" sz="2800" spc="-190" dirty="0" smtClean="0">
                <a:cs typeface="Verdana"/>
              </a:rPr>
              <a:t>       </a:t>
            </a:r>
            <a:r>
              <a:rPr lang="en-US" sz="2800" spc="-70" dirty="0" smtClean="0">
                <a:cs typeface="Verdana"/>
              </a:rPr>
              <a:t>world. M</a:t>
            </a:r>
            <a:r>
              <a:rPr lang="en-US" sz="2800" spc="-105" dirty="0" smtClean="0">
                <a:cs typeface="Verdana"/>
              </a:rPr>
              <a:t>ax </a:t>
            </a:r>
            <a:r>
              <a:rPr lang="en-US" sz="2800" spc="25" dirty="0">
                <a:cs typeface="Verdana"/>
              </a:rPr>
              <a:t>at </a:t>
            </a:r>
            <a:r>
              <a:rPr lang="en-US" sz="2800" spc="30" dirty="0">
                <a:cs typeface="Verdana"/>
              </a:rPr>
              <a:t>fovea/</a:t>
            </a:r>
            <a:r>
              <a:rPr lang="en-US" sz="2800" spc="-445" dirty="0">
                <a:cs typeface="Verdana"/>
              </a:rPr>
              <a:t> </a:t>
            </a:r>
            <a:r>
              <a:rPr lang="en-US" sz="2800" spc="-10" dirty="0" smtClean="0">
                <a:cs typeface="Verdana"/>
              </a:rPr>
              <a:t>cones</a:t>
            </a:r>
          </a:p>
          <a:p>
            <a:pPr marL="12700" indent="0">
              <a:lnSpc>
                <a:spcPts val="2375"/>
              </a:lnSpc>
              <a:spcBef>
                <a:spcPts val="484"/>
              </a:spcBef>
              <a:buClr>
                <a:srgbClr val="89D0D5"/>
              </a:buClr>
              <a:buSzPct val="79545"/>
              <a:buNone/>
              <a:tabLst>
                <a:tab pos="354965" algn="l"/>
                <a:tab pos="355600" algn="l"/>
                <a:tab pos="1998345" algn="l"/>
              </a:tabLst>
            </a:pPr>
            <a:endParaRPr lang="en-US" sz="2800" spc="-10" dirty="0" smtClean="0">
              <a:cs typeface="Verdana"/>
            </a:endParaRPr>
          </a:p>
          <a:p>
            <a:pPr marL="12700" indent="0">
              <a:lnSpc>
                <a:spcPts val="2375"/>
              </a:lnSpc>
              <a:spcBef>
                <a:spcPts val="484"/>
              </a:spcBef>
              <a:buClr>
                <a:srgbClr val="89D0D5"/>
              </a:buClr>
              <a:buSzPct val="79545"/>
              <a:buNone/>
              <a:tabLst>
                <a:tab pos="354965" algn="l"/>
                <a:tab pos="355600" algn="l"/>
                <a:tab pos="1998345" algn="l"/>
              </a:tabLst>
            </a:pPr>
            <a:r>
              <a:rPr lang="en-US" sz="2800" spc="-10" dirty="0" smtClean="0">
                <a:solidFill>
                  <a:schemeClr val="accent3"/>
                </a:solidFill>
                <a:cs typeface="Verdana"/>
              </a:rPr>
              <a:t>3. </a:t>
            </a:r>
            <a:r>
              <a:rPr lang="en-US" sz="2800" b="1" spc="-45" dirty="0">
                <a:solidFill>
                  <a:schemeClr val="accent3"/>
                </a:solidFill>
                <a:cs typeface="Verdana"/>
              </a:rPr>
              <a:t>Contrast </a:t>
            </a:r>
            <a:r>
              <a:rPr lang="en-US" sz="2800" b="1" spc="-114" dirty="0">
                <a:solidFill>
                  <a:schemeClr val="accent3"/>
                </a:solidFill>
                <a:cs typeface="Verdana"/>
              </a:rPr>
              <a:t>sense- </a:t>
            </a:r>
            <a:r>
              <a:rPr lang="en-US" sz="2800" spc="-60" dirty="0">
                <a:cs typeface="Verdana"/>
              </a:rPr>
              <a:t>ability </a:t>
            </a:r>
            <a:r>
              <a:rPr lang="en-US" sz="2800" spc="-10" dirty="0">
                <a:cs typeface="Verdana"/>
              </a:rPr>
              <a:t>to </a:t>
            </a:r>
            <a:r>
              <a:rPr lang="en-US" sz="2800" spc="30" dirty="0">
                <a:cs typeface="Verdana"/>
              </a:rPr>
              <a:t>perceive </a:t>
            </a:r>
            <a:r>
              <a:rPr lang="en-US" sz="2800" spc="35" dirty="0" smtClean="0">
                <a:cs typeface="Verdana"/>
              </a:rPr>
              <a:t>changes </a:t>
            </a:r>
            <a:r>
              <a:rPr lang="en-US" sz="2800" spc="-110" dirty="0">
                <a:cs typeface="Verdana"/>
              </a:rPr>
              <a:t>in  </a:t>
            </a:r>
            <a:r>
              <a:rPr lang="en-US" sz="2800" dirty="0" smtClean="0">
                <a:cs typeface="Verdana"/>
              </a:rPr>
              <a:t>luminance</a:t>
            </a:r>
            <a:r>
              <a:rPr lang="en-US" sz="2800" spc="-204" dirty="0" smtClean="0">
                <a:cs typeface="Verdana"/>
              </a:rPr>
              <a:t> </a:t>
            </a:r>
          </a:p>
          <a:p>
            <a:pPr marL="12700" indent="0">
              <a:lnSpc>
                <a:spcPts val="2375"/>
              </a:lnSpc>
              <a:spcBef>
                <a:spcPts val="484"/>
              </a:spcBef>
              <a:buClr>
                <a:srgbClr val="89D0D5"/>
              </a:buClr>
              <a:buSzPct val="79545"/>
              <a:buNone/>
              <a:tabLst>
                <a:tab pos="354965" algn="l"/>
                <a:tab pos="355600" algn="l"/>
                <a:tab pos="1998345" algn="l"/>
              </a:tabLst>
            </a:pPr>
            <a:r>
              <a:rPr lang="en-US" sz="2800" spc="-204" dirty="0">
                <a:cs typeface="Verdana"/>
              </a:rPr>
              <a:t> </a:t>
            </a:r>
            <a:r>
              <a:rPr lang="en-US" sz="2800" spc="-204" dirty="0" smtClean="0">
                <a:cs typeface="Verdana"/>
              </a:rPr>
              <a:t>       </a:t>
            </a:r>
            <a:r>
              <a:rPr lang="en-US" sz="2800" spc="45" dirty="0" smtClean="0">
                <a:cs typeface="Verdana"/>
              </a:rPr>
              <a:t>between</a:t>
            </a:r>
            <a:r>
              <a:rPr lang="en-US" sz="2800" spc="-195" dirty="0" smtClean="0">
                <a:cs typeface="Verdana"/>
              </a:rPr>
              <a:t> </a:t>
            </a:r>
            <a:r>
              <a:rPr lang="en-US" sz="2800" spc="-65" dirty="0">
                <a:cs typeface="Verdana"/>
              </a:rPr>
              <a:t>regions</a:t>
            </a:r>
            <a:r>
              <a:rPr lang="en-US" sz="2800" spc="-190" dirty="0">
                <a:cs typeface="Verdana"/>
              </a:rPr>
              <a:t> </a:t>
            </a:r>
            <a:r>
              <a:rPr lang="en-US" sz="2800" spc="-25" dirty="0">
                <a:cs typeface="Verdana"/>
              </a:rPr>
              <a:t>not</a:t>
            </a:r>
            <a:r>
              <a:rPr lang="en-US" sz="2800" spc="-180" dirty="0">
                <a:cs typeface="Verdana"/>
              </a:rPr>
              <a:t> </a:t>
            </a:r>
            <a:r>
              <a:rPr lang="en-US" sz="2800" spc="10" dirty="0">
                <a:cs typeface="Verdana"/>
              </a:rPr>
              <a:t>separated</a:t>
            </a:r>
            <a:r>
              <a:rPr lang="en-US" sz="2800" spc="-175" dirty="0">
                <a:cs typeface="Verdana"/>
              </a:rPr>
              <a:t> </a:t>
            </a:r>
            <a:r>
              <a:rPr lang="en-US" sz="2800" dirty="0">
                <a:cs typeface="Verdana"/>
              </a:rPr>
              <a:t>by</a:t>
            </a:r>
            <a:r>
              <a:rPr lang="en-US" sz="2800" spc="-170" dirty="0">
                <a:cs typeface="Verdana"/>
              </a:rPr>
              <a:t> </a:t>
            </a:r>
            <a:r>
              <a:rPr lang="en-US" sz="2800" spc="-70" dirty="0" smtClean="0">
                <a:cs typeface="Verdana"/>
              </a:rPr>
              <a:t>sharp </a:t>
            </a:r>
            <a:r>
              <a:rPr lang="en-US" sz="2800" spc="-80" dirty="0">
                <a:cs typeface="Verdana"/>
              </a:rPr>
              <a:t>borders</a:t>
            </a:r>
            <a:r>
              <a:rPr lang="en-US" sz="2800" spc="-80" dirty="0" smtClean="0">
                <a:cs typeface="Verdana"/>
              </a:rPr>
              <a:t>.</a:t>
            </a:r>
          </a:p>
          <a:p>
            <a:pPr marL="12700" indent="0">
              <a:lnSpc>
                <a:spcPts val="2375"/>
              </a:lnSpc>
              <a:spcBef>
                <a:spcPts val="484"/>
              </a:spcBef>
              <a:buClr>
                <a:srgbClr val="89D0D5"/>
              </a:buClr>
              <a:buSzPct val="79545"/>
              <a:buNone/>
              <a:tabLst>
                <a:tab pos="354965" algn="l"/>
                <a:tab pos="355600" algn="l"/>
                <a:tab pos="1998345" algn="l"/>
              </a:tabLst>
            </a:pPr>
            <a:endParaRPr lang="en-US" sz="2800" spc="-80" dirty="0" smtClean="0">
              <a:cs typeface="Verdana"/>
            </a:endParaRPr>
          </a:p>
          <a:p>
            <a:pPr marL="12700" indent="0">
              <a:lnSpc>
                <a:spcPts val="2375"/>
              </a:lnSpc>
              <a:spcBef>
                <a:spcPts val="484"/>
              </a:spcBef>
              <a:buClr>
                <a:srgbClr val="89D0D5"/>
              </a:buClr>
              <a:buSzPct val="79545"/>
              <a:buNone/>
              <a:tabLst>
                <a:tab pos="354965" algn="l"/>
                <a:tab pos="355600" algn="l"/>
                <a:tab pos="1998345" algn="l"/>
              </a:tabLst>
            </a:pPr>
            <a:r>
              <a:rPr lang="en-US" sz="2800" b="1" spc="-10" dirty="0" smtClean="0">
                <a:solidFill>
                  <a:schemeClr val="accent3"/>
                </a:solidFill>
                <a:cs typeface="Verdana"/>
              </a:rPr>
              <a:t>4. Color</a:t>
            </a:r>
            <a:r>
              <a:rPr lang="en-US" sz="2800" b="1" spc="-170" dirty="0" smtClean="0">
                <a:solidFill>
                  <a:schemeClr val="accent3"/>
                </a:solidFill>
                <a:cs typeface="Verdana"/>
              </a:rPr>
              <a:t> </a:t>
            </a:r>
            <a:r>
              <a:rPr lang="en-US" sz="2800" b="1" spc="-90" dirty="0" smtClean="0">
                <a:solidFill>
                  <a:schemeClr val="accent3"/>
                </a:solidFill>
                <a:cs typeface="Verdana"/>
              </a:rPr>
              <a:t>sense </a:t>
            </a:r>
            <a:r>
              <a:rPr lang="en-US" sz="2800" spc="-90" dirty="0" smtClean="0">
                <a:cs typeface="Verdana"/>
              </a:rPr>
              <a:t>-ability </a:t>
            </a:r>
            <a:r>
              <a:rPr lang="en-US" sz="2800" spc="-10" dirty="0">
                <a:cs typeface="Verdana"/>
              </a:rPr>
              <a:t>to </a:t>
            </a:r>
            <a:r>
              <a:rPr lang="en-US" sz="2800" spc="-105" dirty="0">
                <a:cs typeface="Verdana"/>
              </a:rPr>
              <a:t>distinguish </a:t>
            </a:r>
            <a:r>
              <a:rPr lang="en-US" sz="2800" spc="40" dirty="0">
                <a:cs typeface="Verdana"/>
              </a:rPr>
              <a:t>between </a:t>
            </a:r>
            <a:r>
              <a:rPr lang="en-US" sz="2800" spc="-50" dirty="0" smtClean="0">
                <a:cs typeface="Verdana"/>
              </a:rPr>
              <a:t>different</a:t>
            </a:r>
            <a:r>
              <a:rPr lang="en-US" sz="2800" spc="-170" dirty="0" smtClean="0">
                <a:cs typeface="Verdana"/>
              </a:rPr>
              <a:t>  </a:t>
            </a:r>
            <a:r>
              <a:rPr lang="en-US" sz="2800" spc="-45" dirty="0" smtClean="0">
                <a:cs typeface="Verdana"/>
              </a:rPr>
              <a:t>colors</a:t>
            </a:r>
            <a:r>
              <a:rPr lang="en-US" sz="2800" spc="-165" dirty="0" smtClean="0">
                <a:cs typeface="Verdana"/>
              </a:rPr>
              <a:t> </a:t>
            </a:r>
            <a:r>
              <a:rPr lang="en-US" sz="2800" spc="-60" dirty="0">
                <a:cs typeface="Verdana"/>
              </a:rPr>
              <a:t>as</a:t>
            </a:r>
            <a:r>
              <a:rPr lang="en-US" sz="2800" spc="-170" dirty="0">
                <a:cs typeface="Verdana"/>
              </a:rPr>
              <a:t> </a:t>
            </a:r>
            <a:endParaRPr lang="en-US" sz="2800" spc="-170" dirty="0" smtClean="0">
              <a:cs typeface="Verdana"/>
            </a:endParaRPr>
          </a:p>
          <a:p>
            <a:pPr marL="12700" indent="0">
              <a:lnSpc>
                <a:spcPts val="2375"/>
              </a:lnSpc>
              <a:spcBef>
                <a:spcPts val="484"/>
              </a:spcBef>
              <a:buClr>
                <a:srgbClr val="89D0D5"/>
              </a:buClr>
              <a:buSzPct val="79545"/>
              <a:buNone/>
              <a:tabLst>
                <a:tab pos="354965" algn="l"/>
                <a:tab pos="355600" algn="l"/>
                <a:tab pos="1998345" algn="l"/>
              </a:tabLst>
            </a:pPr>
            <a:r>
              <a:rPr lang="en-US" sz="2800" spc="-170" dirty="0">
                <a:cs typeface="Verdana"/>
              </a:rPr>
              <a:t> </a:t>
            </a:r>
            <a:r>
              <a:rPr lang="en-US" sz="2800" spc="-170" dirty="0" smtClean="0">
                <a:cs typeface="Verdana"/>
              </a:rPr>
              <a:t>      </a:t>
            </a:r>
            <a:r>
              <a:rPr lang="en-US" sz="2800" spc="15" dirty="0" smtClean="0">
                <a:cs typeface="Verdana"/>
              </a:rPr>
              <a:t>excited</a:t>
            </a:r>
            <a:r>
              <a:rPr lang="en-US" sz="2800" spc="-180" dirty="0" smtClean="0">
                <a:cs typeface="Verdana"/>
              </a:rPr>
              <a:t> </a:t>
            </a:r>
            <a:r>
              <a:rPr lang="en-US" sz="2800" spc="-5" dirty="0">
                <a:cs typeface="Verdana"/>
              </a:rPr>
              <a:t>by</a:t>
            </a:r>
            <a:r>
              <a:rPr lang="en-US" sz="2800" spc="-165" dirty="0">
                <a:cs typeface="Verdana"/>
              </a:rPr>
              <a:t> </a:t>
            </a:r>
            <a:r>
              <a:rPr lang="en-US" sz="2800" spc="-80" dirty="0" smtClean="0">
                <a:cs typeface="Verdana"/>
              </a:rPr>
              <a:t>lights</a:t>
            </a:r>
            <a:r>
              <a:rPr lang="en-US" sz="2800" spc="-190" dirty="0" smtClean="0">
                <a:cs typeface="Verdana"/>
              </a:rPr>
              <a:t> </a:t>
            </a:r>
            <a:r>
              <a:rPr lang="en-US" sz="2800" spc="5" dirty="0">
                <a:cs typeface="Verdana"/>
              </a:rPr>
              <a:t>of</a:t>
            </a:r>
            <a:r>
              <a:rPr lang="en-US" sz="2800" spc="-170" dirty="0">
                <a:cs typeface="Verdana"/>
              </a:rPr>
              <a:t> </a:t>
            </a:r>
            <a:r>
              <a:rPr lang="en-US" sz="2800" spc="-50" dirty="0">
                <a:cs typeface="Verdana"/>
              </a:rPr>
              <a:t>different  </a:t>
            </a:r>
            <a:r>
              <a:rPr lang="en-US" sz="2800" spc="-40" dirty="0">
                <a:cs typeface="Verdana"/>
              </a:rPr>
              <a:t>wavelengths</a:t>
            </a:r>
            <a:endParaRPr lang="en-US" sz="2800" dirty="0">
              <a:cs typeface="Verdana"/>
            </a:endParaRPr>
          </a:p>
          <a:p>
            <a:pPr marL="12700" indent="0">
              <a:lnSpc>
                <a:spcPts val="2375"/>
              </a:lnSpc>
              <a:spcBef>
                <a:spcPts val="484"/>
              </a:spcBef>
              <a:buClr>
                <a:srgbClr val="89D0D5"/>
              </a:buClr>
              <a:buSzPct val="79545"/>
              <a:buNone/>
              <a:tabLst>
                <a:tab pos="354965" algn="l"/>
                <a:tab pos="355600" algn="l"/>
                <a:tab pos="1998345" algn="l"/>
              </a:tabLst>
            </a:pPr>
            <a:endParaRPr lang="en-US" sz="2800" dirty="0">
              <a:cs typeface="Verdana"/>
            </a:endParaRPr>
          </a:p>
          <a:p>
            <a:pPr marL="514350" indent="-514350">
              <a:buAutoNum type="arabicPeriod"/>
            </a:pPr>
            <a:endParaRPr lang="en-US" sz="2800" dirty="0">
              <a:cs typeface="Verdana"/>
            </a:endParaRPr>
          </a:p>
          <a:p>
            <a:pPr marL="0" indent="0">
              <a:buNone/>
            </a:pPr>
            <a:endParaRPr lang="en-US" sz="2800" dirty="0" smtClean="0">
              <a:cs typeface="Verdana"/>
            </a:endParaRPr>
          </a:p>
          <a:p>
            <a:pPr marL="0" indent="0">
              <a:buNone/>
            </a:pPr>
            <a:endParaRPr lang="en-US" sz="2800" dirty="0" smtClean="0">
              <a:cs typeface="Verdana"/>
            </a:endParaRPr>
          </a:p>
          <a:p>
            <a:endParaRPr lang="en-US" sz="2800" dirty="0"/>
          </a:p>
        </p:txBody>
      </p:sp>
      <p:sp>
        <p:nvSpPr>
          <p:cNvPr id="4" name="Date Placeholder 3"/>
          <p:cNvSpPr>
            <a:spLocks noGrp="1"/>
          </p:cNvSpPr>
          <p:nvPr>
            <p:ph type="dt" sz="half" idx="10"/>
          </p:nvPr>
        </p:nvSpPr>
        <p:spPr/>
        <p:txBody>
          <a:bodyPr/>
          <a:lstStyle/>
          <a:p>
            <a:fld id="{A2DE788E-36B1-4A5A-A362-CAB1E6A4E964}" type="datetime3">
              <a:rPr lang="en-US" smtClean="0"/>
              <a:t>16 May 2018</a:t>
            </a:fld>
            <a:endParaRPr lang="en-US"/>
          </a:p>
        </p:txBody>
      </p:sp>
    </p:spTree>
    <p:extLst>
      <p:ext uri="{BB962C8B-B14F-4D97-AF65-F5344CB8AC3E}">
        <p14:creationId xmlns:p14="http://schemas.microsoft.com/office/powerpoint/2010/main" val="4139913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4AE6E6-95C3-47FC-9915-673F2E2C3D43}" type="datetime2">
              <a:rPr lang="fr-FR"/>
              <a:pPr/>
              <a:t>mercredi 16 mai 2018</a:t>
            </a:fld>
            <a:endParaRPr lang="en-US" altLang="en-US"/>
          </a:p>
        </p:txBody>
      </p:sp>
      <p:sp>
        <p:nvSpPr>
          <p:cNvPr id="5" name="Footer Placeholder 4"/>
          <p:cNvSpPr>
            <a:spLocks noGrp="1"/>
          </p:cNvSpPr>
          <p:nvPr>
            <p:ph type="ftr" sz="quarter" idx="11"/>
          </p:nvPr>
        </p:nvSpPr>
        <p:spPr/>
        <p:txBody>
          <a:bodyPr/>
          <a:lstStyle/>
          <a:p>
            <a:r>
              <a:rPr lang="en-US" altLang="en-US"/>
              <a:t>Dr. Jasmin S. Diwan M.D</a:t>
            </a:r>
          </a:p>
        </p:txBody>
      </p:sp>
      <p:sp>
        <p:nvSpPr>
          <p:cNvPr id="6" name="Slide Number Placeholder 5"/>
          <p:cNvSpPr>
            <a:spLocks noGrp="1"/>
          </p:cNvSpPr>
          <p:nvPr>
            <p:ph type="sldNum" sz="quarter" idx="12"/>
          </p:nvPr>
        </p:nvSpPr>
        <p:spPr/>
        <p:txBody>
          <a:bodyPr/>
          <a:lstStyle/>
          <a:p>
            <a:fld id="{6EA978F6-898A-44F7-BF9D-A94E73F39CE8}" type="slidenum">
              <a:rPr lang="en-US" altLang="en-US"/>
              <a:pPr/>
              <a:t>40</a:t>
            </a:fld>
            <a:endParaRPr lang="en-US" altLang="en-US"/>
          </a:p>
        </p:txBody>
      </p:sp>
      <p:sp>
        <p:nvSpPr>
          <p:cNvPr id="78850" name="Rectangle 2"/>
          <p:cNvSpPr>
            <a:spLocks noGrp="1" noChangeArrowheads="1"/>
          </p:cNvSpPr>
          <p:nvPr>
            <p:ph type="title"/>
          </p:nvPr>
        </p:nvSpPr>
        <p:spPr/>
        <p:txBody>
          <a:bodyPr/>
          <a:lstStyle/>
          <a:p>
            <a:r>
              <a:rPr lang="en-US" b="1" dirty="0" err="1">
                <a:solidFill>
                  <a:schemeClr val="tx2"/>
                </a:solidFill>
                <a:latin typeface="+mn-lt"/>
              </a:rPr>
              <a:t>Electrotonic</a:t>
            </a:r>
            <a:r>
              <a:rPr lang="en-US" b="1" dirty="0">
                <a:solidFill>
                  <a:schemeClr val="tx2"/>
                </a:solidFill>
                <a:latin typeface="+mn-lt"/>
              </a:rPr>
              <a:t> conduction</a:t>
            </a:r>
          </a:p>
        </p:txBody>
      </p:sp>
      <p:sp>
        <p:nvSpPr>
          <p:cNvPr id="78851" name="Rectangle 3"/>
          <p:cNvSpPr>
            <a:spLocks noGrp="1" noChangeArrowheads="1"/>
          </p:cNvSpPr>
          <p:nvPr>
            <p:ph type="body" idx="1"/>
          </p:nvPr>
        </p:nvSpPr>
        <p:spPr>
          <a:xfrm>
            <a:off x="381000" y="1295400"/>
            <a:ext cx="8305800" cy="4830763"/>
          </a:xfrm>
        </p:spPr>
        <p:txBody>
          <a:bodyPr>
            <a:normAutofit fontScale="92500" lnSpcReduction="10000"/>
          </a:bodyPr>
          <a:lstStyle/>
          <a:p>
            <a:r>
              <a:rPr lang="en-US" dirty="0"/>
              <a:t>In the rods and cones </a:t>
            </a:r>
            <a:r>
              <a:rPr lang="en-US" dirty="0">
                <a:solidFill>
                  <a:schemeClr val="tx2"/>
                </a:solidFill>
                <a:sym typeface="Wingdings" pitchFamily="2" charset="2"/>
              </a:rPr>
              <a:t></a:t>
            </a:r>
            <a:r>
              <a:rPr lang="en-US" dirty="0"/>
              <a:t> hyperpolarization in outer segment </a:t>
            </a:r>
            <a:r>
              <a:rPr lang="en-US" dirty="0">
                <a:solidFill>
                  <a:schemeClr val="tx2"/>
                </a:solidFill>
                <a:sym typeface="Wingdings" pitchFamily="2" charset="2"/>
              </a:rPr>
              <a:t></a:t>
            </a:r>
            <a:r>
              <a:rPr lang="en-US" dirty="0"/>
              <a:t> same conducted by direct electric current flow in the cytoplasm to the synaptic </a:t>
            </a:r>
            <a:r>
              <a:rPr lang="en-US" dirty="0" smtClean="0"/>
              <a:t>body to other cells.</a:t>
            </a:r>
          </a:p>
          <a:p>
            <a:endParaRPr lang="en-US" dirty="0"/>
          </a:p>
          <a:p>
            <a:r>
              <a:rPr lang="en-US" b="1" dirty="0" smtClean="0"/>
              <a:t>Transmission of </a:t>
            </a:r>
            <a:r>
              <a:rPr lang="en-US" b="1" dirty="0"/>
              <a:t>Signals Occurs in the Retinal Neurons by </a:t>
            </a:r>
            <a:r>
              <a:rPr lang="en-US" b="1" dirty="0" err="1"/>
              <a:t>Electrotonic</a:t>
            </a:r>
            <a:r>
              <a:rPr lang="en-US" b="1" dirty="0"/>
              <a:t> Conduction and not by action potential</a:t>
            </a:r>
          </a:p>
          <a:p>
            <a:endParaRPr lang="en-US" b="1" dirty="0"/>
          </a:p>
          <a:p>
            <a:r>
              <a:rPr lang="en-US" dirty="0"/>
              <a:t>EXCEPT GANGLION CELLS</a:t>
            </a:r>
          </a:p>
          <a:p>
            <a:endParaRPr lang="en-US" dirty="0"/>
          </a:p>
        </p:txBody>
      </p:sp>
    </p:spTree>
    <p:extLst>
      <p:ext uri="{BB962C8B-B14F-4D97-AF65-F5344CB8AC3E}">
        <p14:creationId xmlns:p14="http://schemas.microsoft.com/office/powerpoint/2010/main" val="1284275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9B629D-26F1-40DA-BB3E-B9C0EC5607D5}" type="datetime2">
              <a:rPr lang="fr-FR"/>
              <a:pPr/>
              <a:t>mercredi 16 mai 2018</a:t>
            </a:fld>
            <a:endParaRPr lang="en-US" altLang="en-US"/>
          </a:p>
        </p:txBody>
      </p:sp>
      <p:sp>
        <p:nvSpPr>
          <p:cNvPr id="5" name="Footer Placeholder 4"/>
          <p:cNvSpPr>
            <a:spLocks noGrp="1"/>
          </p:cNvSpPr>
          <p:nvPr>
            <p:ph type="ftr" sz="quarter" idx="11"/>
          </p:nvPr>
        </p:nvSpPr>
        <p:spPr/>
        <p:txBody>
          <a:bodyPr/>
          <a:lstStyle/>
          <a:p>
            <a:r>
              <a:rPr lang="en-US" altLang="en-US"/>
              <a:t>Dr. Jasmin S. Diwan M.D</a:t>
            </a:r>
          </a:p>
        </p:txBody>
      </p:sp>
      <p:sp>
        <p:nvSpPr>
          <p:cNvPr id="6" name="Slide Number Placeholder 5"/>
          <p:cNvSpPr>
            <a:spLocks noGrp="1"/>
          </p:cNvSpPr>
          <p:nvPr>
            <p:ph type="sldNum" sz="quarter" idx="12"/>
          </p:nvPr>
        </p:nvSpPr>
        <p:spPr/>
        <p:txBody>
          <a:bodyPr/>
          <a:lstStyle/>
          <a:p>
            <a:fld id="{1ACA2AC6-3273-447C-B305-BBB18F5A0A85}" type="slidenum">
              <a:rPr lang="en-US" altLang="en-US"/>
              <a:pPr/>
              <a:t>41</a:t>
            </a:fld>
            <a:endParaRPr lang="en-US" altLang="en-US"/>
          </a:p>
        </p:txBody>
      </p:sp>
      <p:sp>
        <p:nvSpPr>
          <p:cNvPr id="79874" name="Rectangle 2"/>
          <p:cNvSpPr>
            <a:spLocks noGrp="1" noChangeArrowheads="1"/>
          </p:cNvSpPr>
          <p:nvPr>
            <p:ph type="title"/>
          </p:nvPr>
        </p:nvSpPr>
        <p:spPr/>
        <p:txBody>
          <a:bodyPr/>
          <a:lstStyle/>
          <a:p>
            <a:r>
              <a:rPr lang="en-US" b="1">
                <a:latin typeface="+mn-lt"/>
              </a:rPr>
              <a:t>Advantage of Ele. Cond.</a:t>
            </a:r>
          </a:p>
        </p:txBody>
      </p:sp>
      <p:sp>
        <p:nvSpPr>
          <p:cNvPr id="79875" name="Rectangle 3"/>
          <p:cNvSpPr>
            <a:spLocks noGrp="1" noChangeArrowheads="1"/>
          </p:cNvSpPr>
          <p:nvPr>
            <p:ph type="body" idx="1"/>
          </p:nvPr>
        </p:nvSpPr>
        <p:spPr/>
        <p:txBody>
          <a:bodyPr/>
          <a:lstStyle/>
          <a:p>
            <a:r>
              <a:rPr lang="en-US"/>
              <a:t>allows graded conduction of signal strength</a:t>
            </a:r>
          </a:p>
          <a:p>
            <a:r>
              <a:rPr lang="en-US"/>
              <a:t>Does not follow not all or none (AP)</a:t>
            </a:r>
          </a:p>
          <a:p>
            <a:pPr>
              <a:buFont typeface="Wingdings" pitchFamily="2" charset="2"/>
              <a:buNone/>
            </a:pPr>
            <a:endParaRPr lang="en-US"/>
          </a:p>
          <a:p>
            <a:pPr>
              <a:buFont typeface="Wingdings" pitchFamily="2" charset="2"/>
              <a:buNone/>
            </a:pPr>
            <a:r>
              <a:rPr lang="en-US"/>
              <a:t>for the rods and cones</a:t>
            </a:r>
          </a:p>
          <a:p>
            <a:r>
              <a:rPr lang="en-US"/>
              <a:t>strength of the hyperpolarizing output signal </a:t>
            </a:r>
            <a:r>
              <a:rPr lang="el-GR">
                <a:cs typeface="Arial" charset="0"/>
              </a:rPr>
              <a:t>α</a:t>
            </a:r>
            <a:r>
              <a:rPr lang="en-US">
                <a:cs typeface="Arial" charset="0"/>
              </a:rPr>
              <a:t> </a:t>
            </a:r>
            <a:r>
              <a:rPr lang="en-US"/>
              <a:t>the intensity of illumination</a:t>
            </a:r>
          </a:p>
        </p:txBody>
      </p:sp>
    </p:spTree>
    <p:extLst>
      <p:ext uri="{BB962C8B-B14F-4D97-AF65-F5344CB8AC3E}">
        <p14:creationId xmlns:p14="http://schemas.microsoft.com/office/powerpoint/2010/main" val="4110610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F2506E-4B3C-4514-B273-9D5AB2C45665}" type="datetime2">
              <a:rPr lang="fr-FR"/>
              <a:pPr/>
              <a:t>mercredi 16 mai 2018</a:t>
            </a:fld>
            <a:endParaRPr lang="en-US" altLang="en-US"/>
          </a:p>
        </p:txBody>
      </p:sp>
      <p:sp>
        <p:nvSpPr>
          <p:cNvPr id="5" name="Footer Placeholder 4"/>
          <p:cNvSpPr>
            <a:spLocks noGrp="1"/>
          </p:cNvSpPr>
          <p:nvPr>
            <p:ph type="ftr" sz="quarter" idx="11"/>
          </p:nvPr>
        </p:nvSpPr>
        <p:spPr/>
        <p:txBody>
          <a:bodyPr/>
          <a:lstStyle/>
          <a:p>
            <a:r>
              <a:rPr lang="en-US" altLang="en-US"/>
              <a:t>Dr. Jasmin S. Diwan M.D</a:t>
            </a:r>
          </a:p>
        </p:txBody>
      </p:sp>
      <p:sp>
        <p:nvSpPr>
          <p:cNvPr id="6" name="Slide Number Placeholder 5"/>
          <p:cNvSpPr>
            <a:spLocks noGrp="1"/>
          </p:cNvSpPr>
          <p:nvPr>
            <p:ph type="sldNum" sz="quarter" idx="12"/>
          </p:nvPr>
        </p:nvSpPr>
        <p:spPr/>
        <p:txBody>
          <a:bodyPr/>
          <a:lstStyle/>
          <a:p>
            <a:fld id="{39FD7D85-2AA4-4059-8E9B-FC4FEB02D4A9}" type="slidenum">
              <a:rPr lang="en-US" altLang="en-US"/>
              <a:pPr/>
              <a:t>42</a:t>
            </a:fld>
            <a:endParaRPr lang="en-US" altLang="en-US"/>
          </a:p>
        </p:txBody>
      </p:sp>
      <p:sp>
        <p:nvSpPr>
          <p:cNvPr id="86018" name="Rectangle 2"/>
          <p:cNvSpPr>
            <a:spLocks noGrp="1" noChangeArrowheads="1"/>
          </p:cNvSpPr>
          <p:nvPr>
            <p:ph type="title"/>
          </p:nvPr>
        </p:nvSpPr>
        <p:spPr/>
        <p:txBody>
          <a:bodyPr/>
          <a:lstStyle/>
          <a:p>
            <a:pPr algn="l"/>
            <a:r>
              <a:rPr lang="en-US" b="1" dirty="0">
                <a:solidFill>
                  <a:schemeClr val="tx2"/>
                </a:solidFill>
                <a:latin typeface="+mn-lt"/>
              </a:rPr>
              <a:t>Bipolar Cells</a:t>
            </a:r>
            <a:r>
              <a:rPr lang="en-US" dirty="0">
                <a:solidFill>
                  <a:schemeClr val="tx2"/>
                </a:solidFill>
                <a:latin typeface="+mn-lt"/>
              </a:rPr>
              <a:t> </a:t>
            </a:r>
          </a:p>
        </p:txBody>
      </p:sp>
      <p:sp>
        <p:nvSpPr>
          <p:cNvPr id="86019" name="Rectangle 3"/>
          <p:cNvSpPr>
            <a:spLocks noGrp="1" noChangeArrowheads="1"/>
          </p:cNvSpPr>
          <p:nvPr>
            <p:ph type="body" idx="1"/>
          </p:nvPr>
        </p:nvSpPr>
        <p:spPr>
          <a:xfrm>
            <a:off x="457200" y="1295400"/>
            <a:ext cx="6248400" cy="4830763"/>
          </a:xfrm>
        </p:spPr>
        <p:txBody>
          <a:bodyPr>
            <a:normAutofit fontScale="77500" lnSpcReduction="20000"/>
          </a:bodyPr>
          <a:lstStyle/>
          <a:p>
            <a:pPr>
              <a:buFont typeface="Wingdings" pitchFamily="2" charset="2"/>
              <a:buNone/>
            </a:pPr>
            <a:r>
              <a:rPr lang="en-US" dirty="0"/>
              <a:t>Two types</a:t>
            </a:r>
          </a:p>
          <a:p>
            <a:pPr>
              <a:buFont typeface="Wingdings" pitchFamily="2" charset="2"/>
              <a:buNone/>
            </a:pPr>
            <a:r>
              <a:rPr lang="en-US" dirty="0"/>
              <a:t>(1) depolarizing bipolar cell  </a:t>
            </a:r>
          </a:p>
          <a:p>
            <a:pPr>
              <a:buFont typeface="Wingdings" pitchFamily="2" charset="2"/>
              <a:buNone/>
            </a:pPr>
            <a:r>
              <a:rPr lang="en-US" dirty="0"/>
              <a:t>(2) hyperpolarizing bipolar cell </a:t>
            </a:r>
          </a:p>
          <a:p>
            <a:pPr>
              <a:buFont typeface="Wingdings" pitchFamily="2" charset="2"/>
              <a:buNone/>
            </a:pPr>
            <a:endParaRPr lang="en-US" dirty="0"/>
          </a:p>
          <a:p>
            <a:pPr>
              <a:buFont typeface="Wingdings" pitchFamily="2" charset="2"/>
              <a:buNone/>
            </a:pPr>
            <a:r>
              <a:rPr lang="en-US" dirty="0" smtClean="0"/>
              <a:t>Importance </a:t>
            </a:r>
            <a:r>
              <a:rPr lang="en-US" dirty="0"/>
              <a:t>of two bipolar cells</a:t>
            </a:r>
          </a:p>
          <a:p>
            <a:r>
              <a:rPr lang="en-US" dirty="0"/>
              <a:t>allows half the bipolar cells to transmit +</a:t>
            </a:r>
            <a:r>
              <a:rPr lang="en-US" dirty="0" err="1"/>
              <a:t>ve</a:t>
            </a:r>
            <a:r>
              <a:rPr lang="en-US" dirty="0"/>
              <a:t> signals and the other half to transmit -</a:t>
            </a:r>
            <a:r>
              <a:rPr lang="en-US" dirty="0" err="1"/>
              <a:t>ve</a:t>
            </a:r>
            <a:r>
              <a:rPr lang="en-US" dirty="0"/>
              <a:t> </a:t>
            </a:r>
            <a:r>
              <a:rPr lang="en-US" dirty="0" smtClean="0"/>
              <a:t>signals. </a:t>
            </a:r>
            <a:r>
              <a:rPr lang="en-US" dirty="0"/>
              <a:t>Provide opposing excitatory and inhibitory signals in the visual pathway</a:t>
            </a:r>
          </a:p>
          <a:p>
            <a:pPr marL="0" indent="0">
              <a:buNone/>
            </a:pPr>
            <a:endParaRPr lang="en-US" dirty="0"/>
          </a:p>
          <a:p>
            <a:r>
              <a:rPr lang="en-US" dirty="0"/>
              <a:t>a second additional mechanism for lateral inhibition </a:t>
            </a:r>
          </a:p>
          <a:p>
            <a:pPr>
              <a:buFont typeface="Wingdings" pitchFamily="2" charset="2"/>
              <a:buNone/>
            </a:pPr>
            <a:endParaRPr lang="en-US" dirty="0"/>
          </a:p>
        </p:txBody>
      </p:sp>
      <p:pic>
        <p:nvPicPr>
          <p:cNvPr id="7" name="Picture 4" descr="showimage"/>
          <p:cNvPicPr>
            <a:picLocks noChangeAspect="1" noChangeArrowheads="1"/>
          </p:cNvPicPr>
          <p:nvPr/>
        </p:nvPicPr>
        <p:blipFill rotWithShape="1">
          <a:blip r:embed="rId2">
            <a:extLst>
              <a:ext uri="{28A0092B-C50C-407E-A947-70E740481C1C}">
                <a14:useLocalDpi xmlns:a14="http://schemas.microsoft.com/office/drawing/2010/main" val="0"/>
              </a:ext>
            </a:extLst>
          </a:blip>
          <a:srcRect l="9471" r="7815"/>
          <a:stretch/>
        </p:blipFill>
        <p:spPr bwMode="auto">
          <a:xfrm>
            <a:off x="5334000" y="0"/>
            <a:ext cx="346653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71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82774B0D-D992-4B8D-92A9-22051047F386}" type="datetime2">
              <a:rPr lang="fr-FR"/>
              <a:pPr/>
              <a:t>mercredi 16 mai 2018</a:t>
            </a:fld>
            <a:endParaRPr lang="en-US" altLang="en-US"/>
          </a:p>
        </p:txBody>
      </p:sp>
      <p:sp>
        <p:nvSpPr>
          <p:cNvPr id="6" name="Footer Placeholder 4"/>
          <p:cNvSpPr>
            <a:spLocks noGrp="1"/>
          </p:cNvSpPr>
          <p:nvPr>
            <p:ph type="ftr" sz="quarter" idx="11"/>
          </p:nvPr>
        </p:nvSpPr>
        <p:spPr/>
        <p:txBody>
          <a:bodyPr/>
          <a:lstStyle/>
          <a:p>
            <a:r>
              <a:rPr lang="en-US" altLang="en-US"/>
              <a:t>Dr. Jasmin S. Diwan M.D</a:t>
            </a:r>
          </a:p>
        </p:txBody>
      </p:sp>
      <p:sp>
        <p:nvSpPr>
          <p:cNvPr id="7" name="Slide Number Placeholder 5"/>
          <p:cNvSpPr>
            <a:spLocks noGrp="1"/>
          </p:cNvSpPr>
          <p:nvPr>
            <p:ph type="sldNum" sz="quarter" idx="12"/>
          </p:nvPr>
        </p:nvSpPr>
        <p:spPr/>
        <p:txBody>
          <a:bodyPr/>
          <a:lstStyle/>
          <a:p>
            <a:fld id="{57D44DAE-0659-4CB3-8161-F6347931AA55}" type="slidenum">
              <a:rPr lang="en-US" altLang="en-US"/>
              <a:pPr/>
              <a:t>43</a:t>
            </a:fld>
            <a:endParaRPr lang="en-US" altLang="en-US"/>
          </a:p>
        </p:txBody>
      </p:sp>
      <p:sp>
        <p:nvSpPr>
          <p:cNvPr id="84994" name="Rectangle 2"/>
          <p:cNvSpPr>
            <a:spLocks noGrp="1" noChangeArrowheads="1"/>
          </p:cNvSpPr>
          <p:nvPr>
            <p:ph type="title"/>
          </p:nvPr>
        </p:nvSpPr>
        <p:spPr/>
        <p:txBody>
          <a:bodyPr>
            <a:normAutofit fontScale="90000"/>
          </a:bodyPr>
          <a:lstStyle/>
          <a:p>
            <a:r>
              <a:rPr lang="en-US" b="1" dirty="0">
                <a:solidFill>
                  <a:schemeClr val="tx2"/>
                </a:solidFill>
              </a:rPr>
              <a:t>Horizontal cells &amp; </a:t>
            </a:r>
            <a:r>
              <a:rPr lang="en-US" b="1" dirty="0" err="1">
                <a:solidFill>
                  <a:schemeClr val="tx2"/>
                </a:solidFill>
              </a:rPr>
              <a:t>Amacrine</a:t>
            </a:r>
            <a:r>
              <a:rPr lang="en-US" b="1" dirty="0">
                <a:solidFill>
                  <a:schemeClr val="tx2"/>
                </a:solidFill>
              </a:rPr>
              <a:t> cells</a:t>
            </a:r>
            <a:br>
              <a:rPr lang="en-US" b="1" dirty="0">
                <a:solidFill>
                  <a:schemeClr val="tx2"/>
                </a:solidFill>
              </a:rPr>
            </a:br>
            <a:endParaRPr lang="en-US" b="1" dirty="0">
              <a:solidFill>
                <a:schemeClr val="tx2"/>
              </a:solidFill>
              <a:latin typeface="+mn-lt"/>
            </a:endParaRPr>
          </a:p>
        </p:txBody>
      </p:sp>
      <p:sp>
        <p:nvSpPr>
          <p:cNvPr id="84995" name="Rectangle 3"/>
          <p:cNvSpPr>
            <a:spLocks noGrp="1" noChangeArrowheads="1"/>
          </p:cNvSpPr>
          <p:nvPr>
            <p:ph type="body" idx="1"/>
          </p:nvPr>
        </p:nvSpPr>
        <p:spPr>
          <a:xfrm>
            <a:off x="533400" y="1219200"/>
            <a:ext cx="3200400" cy="5257800"/>
          </a:xfrm>
        </p:spPr>
        <p:txBody>
          <a:bodyPr>
            <a:normAutofit/>
          </a:bodyPr>
          <a:lstStyle/>
          <a:p>
            <a:r>
              <a:rPr lang="en-US" sz="2800" dirty="0" smtClean="0"/>
              <a:t>providing </a:t>
            </a:r>
            <a:r>
              <a:rPr lang="en-US" sz="2800" dirty="0"/>
              <a:t>lateral inhibition in the surrounding areas </a:t>
            </a:r>
            <a:endParaRPr lang="en-US" sz="2800" dirty="0" smtClean="0"/>
          </a:p>
          <a:p>
            <a:endParaRPr lang="en-US" sz="2800" dirty="0"/>
          </a:p>
          <a:p>
            <a:r>
              <a:rPr lang="en-US" sz="2800" dirty="0"/>
              <a:t>allow high visual accuracy in transmitting contrast borders in the visual image</a:t>
            </a:r>
          </a:p>
        </p:txBody>
      </p:sp>
      <p:pic>
        <p:nvPicPr>
          <p:cNvPr id="84996"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28700"/>
            <a:ext cx="48006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09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489DD9-9DC4-4178-BD5F-28B7E387F5C5}" type="datetime2">
              <a:rPr lang="fr-FR"/>
              <a:pPr/>
              <a:t>mercredi 16 mai 2018</a:t>
            </a:fld>
            <a:endParaRPr lang="en-US" altLang="en-US"/>
          </a:p>
        </p:txBody>
      </p:sp>
      <p:sp>
        <p:nvSpPr>
          <p:cNvPr id="5" name="Footer Placeholder 4"/>
          <p:cNvSpPr>
            <a:spLocks noGrp="1"/>
          </p:cNvSpPr>
          <p:nvPr>
            <p:ph type="ftr" sz="quarter" idx="11"/>
          </p:nvPr>
        </p:nvSpPr>
        <p:spPr/>
        <p:txBody>
          <a:bodyPr/>
          <a:lstStyle/>
          <a:p>
            <a:r>
              <a:rPr lang="en-US" altLang="en-US"/>
              <a:t>Dr. Jasmin S. Diwan M.D</a:t>
            </a:r>
          </a:p>
        </p:txBody>
      </p:sp>
      <p:sp>
        <p:nvSpPr>
          <p:cNvPr id="6" name="Slide Number Placeholder 5"/>
          <p:cNvSpPr>
            <a:spLocks noGrp="1"/>
          </p:cNvSpPr>
          <p:nvPr>
            <p:ph type="sldNum" sz="quarter" idx="12"/>
          </p:nvPr>
        </p:nvSpPr>
        <p:spPr/>
        <p:txBody>
          <a:bodyPr/>
          <a:lstStyle/>
          <a:p>
            <a:fld id="{D8D76668-7BEC-4F55-9B47-EFC21D3B5ACA}" type="slidenum">
              <a:rPr lang="en-US" altLang="en-US"/>
              <a:pPr/>
              <a:t>44</a:t>
            </a:fld>
            <a:endParaRPr lang="en-US" altLang="en-US"/>
          </a:p>
        </p:txBody>
      </p:sp>
      <p:sp>
        <p:nvSpPr>
          <p:cNvPr id="100354" name="Rectangle 2"/>
          <p:cNvSpPr>
            <a:spLocks noGrp="1" noChangeArrowheads="1"/>
          </p:cNvSpPr>
          <p:nvPr>
            <p:ph type="title"/>
          </p:nvPr>
        </p:nvSpPr>
        <p:spPr/>
        <p:txBody>
          <a:bodyPr/>
          <a:lstStyle/>
          <a:p>
            <a:r>
              <a:rPr lang="en-US" b="1">
                <a:latin typeface="+mn-lt"/>
              </a:rPr>
              <a:t>Types of Ganglion Cells</a:t>
            </a:r>
            <a:r>
              <a:rPr lang="en-US">
                <a:latin typeface="+mn-lt"/>
              </a:rPr>
              <a:t> </a:t>
            </a:r>
          </a:p>
        </p:txBody>
      </p:sp>
      <p:sp>
        <p:nvSpPr>
          <p:cNvPr id="100355" name="Rectangle 3"/>
          <p:cNvSpPr>
            <a:spLocks noGrp="1" noChangeArrowheads="1"/>
          </p:cNvSpPr>
          <p:nvPr>
            <p:ph type="body" idx="1"/>
          </p:nvPr>
        </p:nvSpPr>
        <p:spPr/>
        <p:txBody>
          <a:bodyPr/>
          <a:lstStyle/>
          <a:p>
            <a:pPr>
              <a:buFont typeface="Wingdings" pitchFamily="2" charset="2"/>
              <a:buNone/>
            </a:pPr>
            <a:r>
              <a:rPr lang="en-US"/>
              <a:t>3 types</a:t>
            </a:r>
          </a:p>
          <a:p>
            <a:r>
              <a:rPr lang="en-US"/>
              <a:t>W cells </a:t>
            </a:r>
          </a:p>
          <a:p>
            <a:r>
              <a:rPr lang="en-US"/>
              <a:t>X cells</a:t>
            </a:r>
          </a:p>
          <a:p>
            <a:r>
              <a:rPr lang="en-US"/>
              <a:t>Y cells</a:t>
            </a:r>
          </a:p>
        </p:txBody>
      </p:sp>
    </p:spTree>
    <p:extLst>
      <p:ext uri="{BB962C8B-B14F-4D97-AF65-F5344CB8AC3E}">
        <p14:creationId xmlns:p14="http://schemas.microsoft.com/office/powerpoint/2010/main" val="455089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3"/>
          <p:cNvSpPr>
            <a:spLocks noGrp="1"/>
          </p:cNvSpPr>
          <p:nvPr>
            <p:ph type="dt" sz="half" idx="10"/>
          </p:nvPr>
        </p:nvSpPr>
        <p:spPr/>
        <p:txBody>
          <a:bodyPr/>
          <a:lstStyle/>
          <a:p>
            <a:fld id="{CD8A6BD0-2640-49C6-93BB-ECADD2B7C322}" type="datetime2">
              <a:rPr lang="fr-FR"/>
              <a:pPr/>
              <a:t>mercredi 16 mai 2018</a:t>
            </a:fld>
            <a:endParaRPr lang="en-US"/>
          </a:p>
        </p:txBody>
      </p:sp>
      <p:sp>
        <p:nvSpPr>
          <p:cNvPr id="47" name="Slide Number Placeholder 5"/>
          <p:cNvSpPr>
            <a:spLocks noGrp="1"/>
          </p:cNvSpPr>
          <p:nvPr>
            <p:ph type="sldNum" sz="quarter" idx="12"/>
          </p:nvPr>
        </p:nvSpPr>
        <p:spPr/>
        <p:txBody>
          <a:bodyPr/>
          <a:lstStyle/>
          <a:p>
            <a:fld id="{1EDB3953-93EC-4F7C-9B96-E802721295E4}" type="slidenum">
              <a:rPr lang="en-US"/>
              <a:pPr/>
              <a:t>45</a:t>
            </a:fld>
            <a:endParaRPr lang="en-US"/>
          </a:p>
        </p:txBody>
      </p:sp>
      <p:graphicFrame>
        <p:nvGraphicFramePr>
          <p:cNvPr id="101524" name="Group 148"/>
          <p:cNvGraphicFramePr>
            <a:graphicFrameLocks noGrp="1"/>
          </p:cNvGraphicFramePr>
          <p:nvPr>
            <p:ph type="tbl" idx="4294967295"/>
            <p:extLst>
              <p:ext uri="{D42A27DB-BD31-4B8C-83A1-F6EECF244321}">
                <p14:modId xmlns:p14="http://schemas.microsoft.com/office/powerpoint/2010/main" val="887641532"/>
              </p:ext>
            </p:extLst>
          </p:nvPr>
        </p:nvGraphicFramePr>
        <p:xfrm>
          <a:off x="152400" y="381000"/>
          <a:ext cx="8839200" cy="5997196"/>
        </p:xfrm>
        <a:graphic>
          <a:graphicData uri="http://schemas.openxmlformats.org/drawingml/2006/table">
            <a:tbl>
              <a:tblPr/>
              <a:tblGrid>
                <a:gridCol w="1714500"/>
                <a:gridCol w="2436813"/>
                <a:gridCol w="2303462"/>
                <a:gridCol w="2384425"/>
              </a:tblGrid>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Trebuchet MS" pitchFamily="34" charset="0"/>
                        </a:rPr>
                        <a:t>Cell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Trebuchet MS" pitchFamily="34" charset="0"/>
                        </a:rPr>
                        <a:t>The W Cells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accent2"/>
                          </a:solidFill>
                          <a:effectLst/>
                          <a:latin typeface="Trebuchet MS" pitchFamily="34" charset="0"/>
                        </a:rPr>
                        <a:t>The X Cells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accent2"/>
                          </a:solidFill>
                          <a:effectLst/>
                          <a:latin typeface="Trebuchet MS" pitchFamily="34" charset="0"/>
                        </a:rPr>
                        <a:t>The Y Cells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40 %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55 %</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5</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Diameter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Trebuchet MS" pitchFamily="34" charset="0"/>
                        </a:rPr>
                        <a:t>&lt;</a:t>
                      </a:r>
                      <a:r>
                        <a:rPr kumimoji="0" lang="en-US" sz="1800" b="0" i="0" u="none" strike="noStrike" cap="none" normalizeH="0" baseline="0" smtClean="0">
                          <a:ln>
                            <a:noFill/>
                          </a:ln>
                          <a:solidFill>
                            <a:schemeClr val="tx1"/>
                          </a:solidFill>
                          <a:effectLst/>
                          <a:latin typeface="Trebuchet MS" pitchFamily="34" charset="0"/>
                        </a:rPr>
                        <a:t> 10 µm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10-15 µm</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35</a:t>
                      </a:r>
                      <a:r>
                        <a:rPr kumimoji="0" lang="en-US" sz="1800" b="0" i="0" u="none" strike="noStrike" cap="none" normalizeH="0" baseline="0" smtClean="0">
                          <a:ln>
                            <a:noFill/>
                          </a:ln>
                          <a:solidFill>
                            <a:schemeClr val="tx1"/>
                          </a:solidFill>
                          <a:effectLst/>
                          <a:latin typeface="Trebuchet MS" pitchFamily="34" charset="0"/>
                        </a:rPr>
                        <a:t> </a:t>
                      </a: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µm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Velocity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8 m/sec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14 m/sec</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Trebuchet MS" pitchFamily="34" charset="0"/>
                          <a:cs typeface="Times New Roman" pitchFamily="18" charset="0"/>
                        </a:rPr>
                        <a:t>&gt;</a:t>
                      </a: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 50 m/sec</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Retinal area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broad dendritic fields</a:t>
                      </a:r>
                      <a:r>
                        <a:rPr kumimoji="0" lang="en-US" sz="1800" b="0" i="0" u="none" strike="noStrike" cap="none" normalizeH="0" baseline="0" smtClean="0">
                          <a:ln>
                            <a:noFill/>
                          </a:ln>
                          <a:solidFill>
                            <a:schemeClr val="tx1"/>
                          </a:solidFill>
                          <a:effectLst/>
                          <a:latin typeface="Trebuchet MS" pitchFamily="34" charset="0"/>
                        </a:rPr>
                        <a:t> </a:t>
                      </a:r>
                      <a:r>
                        <a:rPr kumimoji="0" lang="en-US" sz="1800" b="0" i="0" u="none" strike="noStrike" cap="none" normalizeH="0" baseline="0" smtClean="0">
                          <a:ln>
                            <a:noFill/>
                          </a:ln>
                          <a:solidFill>
                            <a:schemeClr val="accent2"/>
                          </a:solidFill>
                          <a:effectLst/>
                          <a:latin typeface="Trebuchet MS" pitchFamily="34" charset="0"/>
                          <a:sym typeface="Wingdings" pitchFamily="2" charset="2"/>
                        </a:rPr>
                        <a:t></a:t>
                      </a:r>
                      <a:r>
                        <a:rPr kumimoji="0" lang="en-US" sz="1800" b="0" i="0" u="none" strike="noStrike" cap="none" normalizeH="0" baseline="0" smtClean="0">
                          <a:ln>
                            <a:noFill/>
                          </a:ln>
                          <a:solidFill>
                            <a:schemeClr val="tx1"/>
                          </a:solidFill>
                          <a:effectLst/>
                          <a:latin typeface="Trebuchet MS" pitchFamily="34" charset="0"/>
                          <a:sym typeface="Wingdings" pitchFamily="2" charset="2"/>
                        </a:rPr>
                        <a:t> more retinal area covered</a:t>
                      </a:r>
                      <a:endParaRPr kumimoji="0" lang="en-US"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Dendrites don’t spread widely </a:t>
                      </a:r>
                      <a:r>
                        <a:rPr kumimoji="0" lang="en-US" sz="1800" b="0" i="0" u="none" strike="noStrike" cap="none" normalizeH="0" baseline="0" smtClean="0">
                          <a:ln>
                            <a:noFill/>
                          </a:ln>
                          <a:solidFill>
                            <a:schemeClr val="accent2"/>
                          </a:solidFill>
                          <a:effectLst/>
                          <a:latin typeface="Trebuchet MS" pitchFamily="34" charset="0"/>
                          <a:sym typeface="Wingdings" pitchFamily="2" charset="2"/>
                        </a:rPr>
                        <a:t></a:t>
                      </a:r>
                      <a:r>
                        <a:rPr kumimoji="0" lang="en-US" sz="1800" b="0" i="0" u="none" strike="noStrike" cap="none" normalizeH="0" baseline="0" smtClean="0">
                          <a:ln>
                            <a:noFill/>
                          </a:ln>
                          <a:solidFill>
                            <a:schemeClr val="tx1"/>
                          </a:solidFill>
                          <a:effectLst/>
                          <a:latin typeface="Trebuchet MS" pitchFamily="34" charset="0"/>
                          <a:sym typeface="Wingdings" pitchFamily="2" charset="2"/>
                        </a:rPr>
                        <a:t> </a:t>
                      </a:r>
                      <a:r>
                        <a:rPr kumimoji="0" lang="en-US" sz="1800" b="0" i="0" u="none" strike="noStrike" cap="none" normalizeH="0" baseline="0" smtClean="0">
                          <a:ln>
                            <a:noFill/>
                          </a:ln>
                          <a:solidFill>
                            <a:srgbClr val="000000"/>
                          </a:solidFill>
                          <a:effectLst/>
                          <a:latin typeface="Trebuchet MS" pitchFamily="34" charset="0"/>
                          <a:cs typeface="Times New Roman" pitchFamily="18" charset="0"/>
                          <a:sym typeface="Wingdings" pitchFamily="2" charset="2"/>
                        </a:rPr>
                        <a:t>their signals represent discrete retinal locations</a:t>
                      </a:r>
                      <a:r>
                        <a:rPr kumimoji="0" lang="en-US" sz="1800" b="0" i="0" u="none" strike="noStrike" cap="none" normalizeH="0" baseline="0" smtClean="0">
                          <a:ln>
                            <a:noFill/>
                          </a:ln>
                          <a:solidFill>
                            <a:schemeClr val="tx1"/>
                          </a:solidFill>
                          <a:effectLst/>
                          <a:latin typeface="Trebuchet MS" pitchFamily="34" charset="0"/>
                          <a:sym typeface="Wingdings" pitchFamily="2" charset="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broad dendritic fields</a:t>
                      </a:r>
                      <a:r>
                        <a:rPr kumimoji="0" lang="en-US" sz="1800" b="0" i="0" u="none" strike="noStrike" cap="none" normalizeH="0" baseline="0" smtClean="0">
                          <a:ln>
                            <a:noFill/>
                          </a:ln>
                          <a:solidFill>
                            <a:schemeClr val="tx1"/>
                          </a:solidFill>
                          <a:effectLst/>
                          <a:latin typeface="Trebuchet MS" pitchFamily="34" charset="0"/>
                        </a:rPr>
                        <a:t> </a:t>
                      </a:r>
                      <a:r>
                        <a:rPr kumimoji="0" lang="en-US" sz="1800" b="0" i="0" u="none" strike="noStrike" cap="none" normalizeH="0" baseline="0" smtClean="0">
                          <a:ln>
                            <a:noFill/>
                          </a:ln>
                          <a:solidFill>
                            <a:schemeClr val="accent2"/>
                          </a:solidFill>
                          <a:effectLst/>
                          <a:latin typeface="Trebuchet MS" pitchFamily="34" charset="0"/>
                          <a:sym typeface="Wingdings" pitchFamily="2" charset="2"/>
                        </a:rPr>
                        <a:t></a:t>
                      </a:r>
                      <a:r>
                        <a:rPr kumimoji="0" lang="en-US" sz="1800" b="0" i="0" u="none" strike="noStrike" cap="none" normalizeH="0" baseline="0" smtClean="0">
                          <a:ln>
                            <a:noFill/>
                          </a:ln>
                          <a:solidFill>
                            <a:schemeClr val="tx1"/>
                          </a:solidFill>
                          <a:effectLst/>
                          <a:latin typeface="Trebuchet MS" pitchFamily="34" charset="0"/>
                          <a:sym typeface="Wingdings" pitchFamily="2" charset="2"/>
                        </a:rPr>
                        <a:t> more area covered</a:t>
                      </a:r>
                      <a:endParaRPr kumimoji="0" lang="en-US"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Receiving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Receive excitation from rods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Times New Roman" pitchFamily="18" charset="0"/>
                        </a:rPr>
                        <a:t>receives input from at least one cone</a:t>
                      </a:r>
                      <a:r>
                        <a:rPr kumimoji="0" lang="en-US" sz="1800" b="0"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3399"/>
                          </a:solidFill>
                          <a:effectLst/>
                          <a:latin typeface="Trebuchet MS" pitchFamily="34" charset="0"/>
                        </a:rPr>
                        <a:t>Function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800" b="0" i="0" u="none" strike="noStrike" cap="none" normalizeH="0" baseline="0" dirty="0" smtClean="0">
                          <a:ln>
                            <a:noFill/>
                          </a:ln>
                          <a:solidFill>
                            <a:schemeClr val="tx1"/>
                          </a:solidFill>
                          <a:effectLst/>
                          <a:latin typeface="Trebuchet MS" pitchFamily="34" charset="0"/>
                        </a:rPr>
                        <a:t>detecting directional movement in the field of vision</a:t>
                      </a:r>
                    </a:p>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en-US" sz="1800" b="0" i="0" u="none" strike="noStrike" cap="none" normalizeH="0" baseline="0" dirty="0" smtClean="0">
                          <a:ln>
                            <a:noFill/>
                          </a:ln>
                          <a:solidFill>
                            <a:schemeClr val="tx1"/>
                          </a:solidFill>
                          <a:effectLst/>
                          <a:latin typeface="Trebuchet MS" pitchFamily="34" charset="0"/>
                        </a:rPr>
                        <a:t>Responsible for crude rod vision under dark conditions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Times New Roman" pitchFamily="18" charset="0"/>
                        </a:rPr>
                        <a:t>the fine details of the visual image</a:t>
                      </a:r>
                      <a:r>
                        <a:rPr kumimoji="0" lang="en-US" sz="1800" b="0" i="0" u="none" strike="noStrike" cap="none" normalizeH="0" baseline="0" dirty="0" smtClean="0">
                          <a:ln>
                            <a:noFill/>
                          </a:ln>
                          <a:solidFill>
                            <a:schemeClr val="tx1"/>
                          </a:solidFill>
                          <a:effectLst/>
                          <a:latin typeface="Trebuchet MS"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Times New Roman" pitchFamily="18" charset="0"/>
                        </a:rPr>
                        <a:t>probably responsible for all color vision</a:t>
                      </a:r>
                      <a:r>
                        <a:rPr kumimoji="0" lang="en-US" sz="1800" b="0" i="0" u="none" strike="noStrike" cap="none" normalizeH="0" baseline="0" dirty="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Times New Roman" pitchFamily="18" charset="0"/>
                        </a:rPr>
                        <a:t>respond to rapid changes in the visual image </a:t>
                      </a:r>
                      <a:r>
                        <a:rPr kumimoji="0" lang="en-US" sz="1800" b="0" i="0" u="none" strike="noStrike" cap="none" normalizeH="0" baseline="0" dirty="0" smtClean="0">
                          <a:ln>
                            <a:noFill/>
                          </a:ln>
                          <a:solidFill>
                            <a:schemeClr val="accent2"/>
                          </a:solidFill>
                          <a:effectLst/>
                          <a:latin typeface="Trebuchet MS" pitchFamily="34" charset="0"/>
                          <a:cs typeface="Times New Roman" pitchFamily="18" charset="0"/>
                          <a:sym typeface="Wingdings" pitchFamily="2" charset="2"/>
                        </a:rPr>
                        <a:t></a:t>
                      </a:r>
                      <a:endParaRPr kumimoji="0" lang="en-US" sz="1800" b="0" i="0" u="none" strike="noStrike" cap="none" normalizeH="0" baseline="0" dirty="0" smtClean="0">
                        <a:ln>
                          <a:noFill/>
                        </a:ln>
                        <a:solidFill>
                          <a:schemeClr val="accent2"/>
                        </a:solidFill>
                        <a:effectLst/>
                        <a:latin typeface="Trebuchet MS"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Times New Roman" pitchFamily="18" charset="0"/>
                        </a:rPr>
                        <a:t>either rapid movement or rapid change in light intensity</a:t>
                      </a:r>
                      <a:r>
                        <a:rPr kumimoji="0" lang="en-US" sz="1800" b="0" i="0" u="none" strike="noStrike" cap="none" normalizeH="0" baseline="0" dirty="0" smtClean="0">
                          <a:ln>
                            <a:noFill/>
                          </a:ln>
                          <a:solidFill>
                            <a:schemeClr val="tx1"/>
                          </a:solidFill>
                          <a:effectLst/>
                          <a:latin typeface="Trebuchet MS"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3308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 y="6356350"/>
            <a:ext cx="2133600" cy="365125"/>
          </a:xfrm>
        </p:spPr>
        <p:txBody>
          <a:bodyPr/>
          <a:lstStyle/>
          <a:p>
            <a:fld id="{4F43FBE3-EA2D-416C-A491-15BA385476C5}" type="datetime2">
              <a:rPr lang="fr-FR"/>
              <a:pPr/>
              <a:t>mercredi 16 mai 2018</a:t>
            </a:fld>
            <a:endParaRPr lang="en-US" altLang="en-US"/>
          </a:p>
        </p:txBody>
      </p:sp>
      <p:sp>
        <p:nvSpPr>
          <p:cNvPr id="5" name="Footer Placeholder 4"/>
          <p:cNvSpPr>
            <a:spLocks noGrp="1"/>
          </p:cNvSpPr>
          <p:nvPr>
            <p:ph type="ftr" sz="quarter" idx="11"/>
          </p:nvPr>
        </p:nvSpPr>
        <p:spPr>
          <a:xfrm>
            <a:off x="2590800" y="6356350"/>
            <a:ext cx="2895600" cy="365125"/>
          </a:xfrm>
        </p:spPr>
        <p:txBody>
          <a:bodyPr/>
          <a:lstStyle/>
          <a:p>
            <a:r>
              <a:rPr lang="en-US" altLang="en-US"/>
              <a:t>Dr. Jasmin S. Diwan M.D</a:t>
            </a:r>
          </a:p>
        </p:txBody>
      </p:sp>
      <p:sp>
        <p:nvSpPr>
          <p:cNvPr id="6" name="Slide Number Placeholder 5"/>
          <p:cNvSpPr>
            <a:spLocks noGrp="1"/>
          </p:cNvSpPr>
          <p:nvPr>
            <p:ph type="sldNum" sz="quarter" idx="12"/>
          </p:nvPr>
        </p:nvSpPr>
        <p:spPr>
          <a:xfrm>
            <a:off x="6019800" y="6356350"/>
            <a:ext cx="2133600" cy="365125"/>
          </a:xfrm>
        </p:spPr>
        <p:txBody>
          <a:bodyPr/>
          <a:lstStyle/>
          <a:p>
            <a:fld id="{DB982E2E-DBEC-4780-B717-59418DEE664B}" type="slidenum">
              <a:rPr lang="en-US" altLang="en-US"/>
              <a:pPr/>
              <a:t>46</a:t>
            </a:fld>
            <a:endParaRPr lang="en-US" altLang="en-US"/>
          </a:p>
        </p:txBody>
      </p:sp>
      <p:sp>
        <p:nvSpPr>
          <p:cNvPr id="104450" name="Rectangle 2"/>
          <p:cNvSpPr>
            <a:spLocks noGrp="1" noChangeArrowheads="1"/>
          </p:cNvSpPr>
          <p:nvPr>
            <p:ph type="title"/>
          </p:nvPr>
        </p:nvSpPr>
        <p:spPr>
          <a:xfrm>
            <a:off x="685800" y="228600"/>
            <a:ext cx="7716838" cy="1066800"/>
          </a:xfrm>
        </p:spPr>
        <p:txBody>
          <a:bodyPr/>
          <a:lstStyle/>
          <a:p>
            <a:r>
              <a:rPr lang="en-US" sz="3800" b="1">
                <a:latin typeface="+mn-lt"/>
              </a:rPr>
              <a:t>Spontaneous, Continuous AP</a:t>
            </a:r>
          </a:p>
        </p:txBody>
      </p:sp>
      <p:sp>
        <p:nvSpPr>
          <p:cNvPr id="104451" name="Rectangle 3"/>
          <p:cNvSpPr>
            <a:spLocks noGrp="1" noChangeArrowheads="1"/>
          </p:cNvSpPr>
          <p:nvPr>
            <p:ph type="body" idx="1"/>
          </p:nvPr>
        </p:nvSpPr>
        <p:spPr>
          <a:xfrm>
            <a:off x="381000" y="1295400"/>
            <a:ext cx="8458200" cy="4535487"/>
          </a:xfrm>
        </p:spPr>
        <p:txBody>
          <a:bodyPr>
            <a:normAutofit fontScale="92500" lnSpcReduction="20000"/>
          </a:bodyPr>
          <a:lstStyle/>
          <a:p>
            <a:pPr>
              <a:lnSpc>
                <a:spcPct val="90000"/>
              </a:lnSpc>
            </a:pPr>
            <a:r>
              <a:rPr lang="en-US" dirty="0"/>
              <a:t>ganglion cells </a:t>
            </a:r>
            <a:r>
              <a:rPr lang="en-US" dirty="0">
                <a:solidFill>
                  <a:schemeClr val="folHlink"/>
                </a:solidFill>
                <a:sym typeface="Wingdings" pitchFamily="2" charset="2"/>
              </a:rPr>
              <a:t></a:t>
            </a:r>
            <a:r>
              <a:rPr lang="en-US" dirty="0"/>
              <a:t> the long fibers of the optic nerve </a:t>
            </a:r>
            <a:r>
              <a:rPr lang="en-US" dirty="0">
                <a:solidFill>
                  <a:schemeClr val="folHlink"/>
                </a:solidFill>
                <a:sym typeface="Wingdings" pitchFamily="2" charset="2"/>
              </a:rPr>
              <a:t></a:t>
            </a:r>
            <a:r>
              <a:rPr lang="en-US" dirty="0"/>
              <a:t> the brain</a:t>
            </a:r>
          </a:p>
          <a:p>
            <a:pPr>
              <a:lnSpc>
                <a:spcPct val="90000"/>
              </a:lnSpc>
            </a:pPr>
            <a:r>
              <a:rPr lang="en-US" dirty="0"/>
              <a:t>Because of long distance </a:t>
            </a:r>
            <a:r>
              <a:rPr lang="en-US" dirty="0">
                <a:solidFill>
                  <a:schemeClr val="folHlink"/>
                </a:solidFill>
                <a:sym typeface="Wingdings" pitchFamily="2" charset="2"/>
              </a:rPr>
              <a:t></a:t>
            </a:r>
            <a:r>
              <a:rPr lang="en-US" dirty="0"/>
              <a:t> the </a:t>
            </a:r>
            <a:r>
              <a:rPr lang="en-US" dirty="0" err="1"/>
              <a:t>electrotonic</a:t>
            </a:r>
            <a:r>
              <a:rPr lang="en-US" dirty="0"/>
              <a:t> conduction not appropriate</a:t>
            </a:r>
          </a:p>
          <a:p>
            <a:pPr>
              <a:lnSpc>
                <a:spcPct val="90000"/>
              </a:lnSpc>
              <a:buFont typeface="Wingdings" pitchFamily="2" charset="2"/>
              <a:buNone/>
            </a:pPr>
            <a:endParaRPr lang="en-US" dirty="0"/>
          </a:p>
          <a:p>
            <a:pPr>
              <a:lnSpc>
                <a:spcPct val="90000"/>
              </a:lnSpc>
            </a:pPr>
            <a:r>
              <a:rPr lang="en-US" dirty="0"/>
              <a:t>AT REST….when </a:t>
            </a:r>
            <a:r>
              <a:rPr lang="en-US" dirty="0" err="1"/>
              <a:t>unstimulated</a:t>
            </a:r>
            <a:r>
              <a:rPr lang="en-US" dirty="0"/>
              <a:t> </a:t>
            </a:r>
            <a:r>
              <a:rPr lang="en-US" dirty="0">
                <a:solidFill>
                  <a:schemeClr val="folHlink"/>
                </a:solidFill>
                <a:sym typeface="Wingdings" pitchFamily="2" charset="2"/>
              </a:rPr>
              <a:t></a:t>
            </a:r>
            <a:r>
              <a:rPr lang="en-US" dirty="0"/>
              <a:t> transmit continuous impulses </a:t>
            </a:r>
          </a:p>
          <a:p>
            <a:pPr>
              <a:lnSpc>
                <a:spcPct val="90000"/>
              </a:lnSpc>
              <a:buFont typeface="Wingdings" pitchFamily="2" charset="2"/>
              <a:buNone/>
            </a:pPr>
            <a:r>
              <a:rPr lang="en-US" dirty="0"/>
              <a:t>	5 - 40 / sec</a:t>
            </a:r>
            <a:r>
              <a:rPr lang="en-US" dirty="0" smtClean="0"/>
              <a:t>.</a:t>
            </a:r>
          </a:p>
          <a:p>
            <a:pPr>
              <a:lnSpc>
                <a:spcPct val="90000"/>
              </a:lnSpc>
              <a:buFont typeface="Wingdings" pitchFamily="2" charset="2"/>
              <a:buNone/>
            </a:pPr>
            <a:endParaRPr lang="en-US" dirty="0" smtClean="0"/>
          </a:p>
          <a:p>
            <a:pPr>
              <a:lnSpc>
                <a:spcPct val="90000"/>
              </a:lnSpc>
              <a:buNone/>
            </a:pPr>
            <a:r>
              <a:rPr lang="en-US" dirty="0"/>
              <a:t>Different varieties of responses obtained from ganglion cells</a:t>
            </a:r>
          </a:p>
          <a:p>
            <a:pPr>
              <a:lnSpc>
                <a:spcPct val="90000"/>
              </a:lnSpc>
              <a:buFont typeface="Wingdings" pitchFamily="2" charset="2"/>
              <a:buNone/>
            </a:pPr>
            <a:endParaRPr lang="en-US" dirty="0"/>
          </a:p>
        </p:txBody>
      </p:sp>
    </p:spTree>
    <p:extLst>
      <p:ext uri="{BB962C8B-B14F-4D97-AF65-F5344CB8AC3E}">
        <p14:creationId xmlns:p14="http://schemas.microsoft.com/office/powerpoint/2010/main" val="53261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76200" y="6356350"/>
            <a:ext cx="2133600" cy="365125"/>
          </a:xfrm>
        </p:spPr>
        <p:txBody>
          <a:bodyPr/>
          <a:lstStyle/>
          <a:p>
            <a:fld id="{83232EE1-C880-49E0-B671-162F4FF56A7F}" type="datetime2">
              <a:rPr lang="fr-FR"/>
              <a:pPr/>
              <a:t>mercredi 16 mai 2018</a:t>
            </a:fld>
            <a:endParaRPr lang="en-US" altLang="en-US"/>
          </a:p>
        </p:txBody>
      </p:sp>
      <p:sp>
        <p:nvSpPr>
          <p:cNvPr id="6" name="Footer Placeholder 4"/>
          <p:cNvSpPr>
            <a:spLocks noGrp="1"/>
          </p:cNvSpPr>
          <p:nvPr>
            <p:ph type="ftr" sz="quarter" idx="11"/>
          </p:nvPr>
        </p:nvSpPr>
        <p:spPr>
          <a:xfrm>
            <a:off x="2743200" y="6356350"/>
            <a:ext cx="2895600" cy="365125"/>
          </a:xfrm>
        </p:spPr>
        <p:txBody>
          <a:bodyPr/>
          <a:lstStyle/>
          <a:p>
            <a:r>
              <a:rPr lang="en-US" altLang="en-US"/>
              <a:t>Dr. Jasmin S. Diwan M.D</a:t>
            </a:r>
          </a:p>
        </p:txBody>
      </p:sp>
      <p:sp>
        <p:nvSpPr>
          <p:cNvPr id="7" name="Slide Number Placeholder 5"/>
          <p:cNvSpPr>
            <a:spLocks noGrp="1"/>
          </p:cNvSpPr>
          <p:nvPr>
            <p:ph type="sldNum" sz="quarter" idx="12"/>
          </p:nvPr>
        </p:nvSpPr>
        <p:spPr>
          <a:xfrm>
            <a:off x="6172200" y="6356350"/>
            <a:ext cx="2133600" cy="365125"/>
          </a:xfrm>
        </p:spPr>
        <p:txBody>
          <a:bodyPr/>
          <a:lstStyle/>
          <a:p>
            <a:fld id="{A58B3AAE-14EE-4804-9F48-D3A608E6C047}" type="slidenum">
              <a:rPr lang="en-US" altLang="en-US"/>
              <a:pPr/>
              <a:t>47</a:t>
            </a:fld>
            <a:endParaRPr lang="en-US" altLang="en-US"/>
          </a:p>
        </p:txBody>
      </p:sp>
      <p:pic>
        <p:nvPicPr>
          <p:cNvPr id="105476"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086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Rectangle 2"/>
          <p:cNvSpPr>
            <a:spLocks noGrp="1" noChangeArrowheads="1"/>
          </p:cNvSpPr>
          <p:nvPr>
            <p:ph type="title"/>
          </p:nvPr>
        </p:nvSpPr>
        <p:spPr>
          <a:xfrm>
            <a:off x="838200" y="152400"/>
            <a:ext cx="7716838" cy="1219200"/>
          </a:xfrm>
        </p:spPr>
        <p:txBody>
          <a:bodyPr>
            <a:normAutofit fontScale="90000"/>
          </a:bodyPr>
          <a:lstStyle/>
          <a:p>
            <a:r>
              <a:rPr lang="en-US" sz="3800" b="1">
                <a:latin typeface="+mn-lt"/>
              </a:rPr>
              <a:t>Excited by Changes in Light Intensity-The On </a:t>
            </a:r>
            <a:r>
              <a:rPr lang="en-US" sz="3800" b="1">
                <a:latin typeface="+mn-lt"/>
                <a:sym typeface="Wingdings" pitchFamily="2" charset="2"/>
              </a:rPr>
              <a:t>- </a:t>
            </a:r>
            <a:r>
              <a:rPr lang="en-US" sz="3800" b="1">
                <a:latin typeface="+mn-lt"/>
              </a:rPr>
              <a:t>Off Response</a:t>
            </a:r>
          </a:p>
        </p:txBody>
      </p:sp>
      <p:sp>
        <p:nvSpPr>
          <p:cNvPr id="105475" name="Rectangle 3"/>
          <p:cNvSpPr>
            <a:spLocks noGrp="1" noChangeArrowheads="1"/>
          </p:cNvSpPr>
          <p:nvPr>
            <p:ph type="body" idx="1"/>
          </p:nvPr>
        </p:nvSpPr>
        <p:spPr>
          <a:xfrm>
            <a:off x="801688" y="3657600"/>
            <a:ext cx="7772400" cy="2474913"/>
          </a:xfrm>
        </p:spPr>
        <p:txBody>
          <a:bodyPr/>
          <a:lstStyle/>
          <a:p>
            <a:pPr>
              <a:lnSpc>
                <a:spcPct val="90000"/>
              </a:lnSpc>
            </a:pPr>
            <a:r>
              <a:rPr lang="en-US" sz="2400"/>
              <a:t>light on </a:t>
            </a:r>
            <a:r>
              <a:rPr lang="en-US" sz="2400">
                <a:solidFill>
                  <a:schemeClr val="folHlink"/>
                </a:solidFill>
                <a:sym typeface="Wingdings" pitchFamily="2" charset="2"/>
              </a:rPr>
              <a:t></a:t>
            </a:r>
            <a:r>
              <a:rPr lang="en-US" sz="2400">
                <a:sym typeface="Wingdings" pitchFamily="2" charset="2"/>
              </a:rPr>
              <a:t> increase rate of </a:t>
            </a:r>
            <a:r>
              <a:rPr lang="en-US" sz="2400"/>
              <a:t>impulses for a fraction of a second </a:t>
            </a:r>
            <a:r>
              <a:rPr lang="en-US" sz="2400">
                <a:solidFill>
                  <a:schemeClr val="folHlink"/>
                </a:solidFill>
                <a:sym typeface="Wingdings" pitchFamily="2" charset="2"/>
              </a:rPr>
              <a:t></a:t>
            </a:r>
            <a:r>
              <a:rPr lang="en-US" sz="2400">
                <a:sym typeface="Wingdings" pitchFamily="2" charset="2"/>
              </a:rPr>
              <a:t> </a:t>
            </a:r>
            <a:r>
              <a:rPr lang="en-US" sz="2400"/>
              <a:t>next fraction of a second</a:t>
            </a:r>
            <a:r>
              <a:rPr lang="en-US" sz="2400">
                <a:sym typeface="Wingdings" pitchFamily="2" charset="2"/>
              </a:rPr>
              <a:t> </a:t>
            </a:r>
            <a:r>
              <a:rPr lang="en-US" sz="2400">
                <a:solidFill>
                  <a:schemeClr val="folHlink"/>
                </a:solidFill>
                <a:sym typeface="Wingdings" pitchFamily="2" charset="2"/>
              </a:rPr>
              <a:t></a:t>
            </a:r>
            <a:r>
              <a:rPr lang="en-US" sz="2400">
                <a:sym typeface="Wingdings" pitchFamily="2" charset="2"/>
              </a:rPr>
              <a:t> </a:t>
            </a:r>
            <a:r>
              <a:rPr lang="en-US" sz="2400"/>
              <a:t>decreasing rapidity (even if the light is on)</a:t>
            </a:r>
          </a:p>
          <a:p>
            <a:pPr>
              <a:lnSpc>
                <a:spcPct val="90000"/>
              </a:lnSpc>
              <a:buFont typeface="Wingdings" pitchFamily="2" charset="2"/>
              <a:buNone/>
            </a:pPr>
            <a:endParaRPr lang="en-US" sz="2400"/>
          </a:p>
          <a:p>
            <a:pPr>
              <a:lnSpc>
                <a:spcPct val="90000"/>
              </a:lnSpc>
              <a:buFont typeface="Wingdings" pitchFamily="2" charset="2"/>
              <a:buNone/>
            </a:pPr>
            <a:r>
              <a:rPr lang="en-US" sz="2400"/>
              <a:t>ganglion cell lateral to the spot of light; </a:t>
            </a:r>
          </a:p>
          <a:p>
            <a:pPr>
              <a:lnSpc>
                <a:spcPct val="90000"/>
              </a:lnSpc>
            </a:pPr>
            <a:r>
              <a:rPr lang="en-US" sz="2400"/>
              <a:t>light on </a:t>
            </a:r>
            <a:r>
              <a:rPr lang="en-US" sz="2400">
                <a:solidFill>
                  <a:schemeClr val="folHlink"/>
                </a:solidFill>
                <a:sym typeface="Wingdings" pitchFamily="2" charset="2"/>
              </a:rPr>
              <a:t></a:t>
            </a:r>
            <a:r>
              <a:rPr lang="en-US" sz="2400"/>
              <a:t> inhibited, because of lateral inhibition</a:t>
            </a:r>
          </a:p>
        </p:txBody>
      </p:sp>
    </p:spTree>
    <p:extLst>
      <p:ext uri="{BB962C8B-B14F-4D97-AF65-F5344CB8AC3E}">
        <p14:creationId xmlns:p14="http://schemas.microsoft.com/office/powerpoint/2010/main" val="383887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D71F462A-45ED-4C46-89A2-437E14D73C57}" type="datetime2">
              <a:rPr lang="fr-FR"/>
              <a:pPr/>
              <a:t>mercredi 16 mai 2018</a:t>
            </a:fld>
            <a:endParaRPr lang="en-US"/>
          </a:p>
        </p:txBody>
      </p:sp>
      <p:sp>
        <p:nvSpPr>
          <p:cNvPr id="9" name="Slide Number Placeholder 5"/>
          <p:cNvSpPr>
            <a:spLocks noGrp="1"/>
          </p:cNvSpPr>
          <p:nvPr>
            <p:ph type="sldNum" sz="quarter" idx="12"/>
          </p:nvPr>
        </p:nvSpPr>
        <p:spPr/>
        <p:txBody>
          <a:bodyPr/>
          <a:lstStyle/>
          <a:p>
            <a:fld id="{8C4BA399-3BBF-4183-9B37-22A3FD71E7C7}" type="slidenum">
              <a:rPr lang="en-US"/>
              <a:pPr/>
              <a:t>48</a:t>
            </a:fld>
            <a:endParaRPr lang="en-US"/>
          </a:p>
        </p:txBody>
      </p:sp>
      <p:sp>
        <p:nvSpPr>
          <p:cNvPr id="115714" name="Text Box 2"/>
          <p:cNvSpPr txBox="1">
            <a:spLocks noChangeArrowheads="1"/>
          </p:cNvSpPr>
          <p:nvPr/>
        </p:nvSpPr>
        <p:spPr bwMode="auto">
          <a:xfrm>
            <a:off x="7315200" y="6324600"/>
            <a:ext cx="1600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a:latin typeface="Times New Roman" pitchFamily="18" charset="0"/>
              </a:rPr>
              <a:t>Figure 15.24</a:t>
            </a:r>
          </a:p>
        </p:txBody>
      </p:sp>
      <p:sp>
        <p:nvSpPr>
          <p:cNvPr id="115715" name="Rectangle 3"/>
          <p:cNvSpPr>
            <a:spLocks noChangeArrowheads="1"/>
          </p:cNvSpPr>
          <p:nvPr/>
        </p:nvSpPr>
        <p:spPr bwMode="auto">
          <a:xfrm>
            <a:off x="0" y="533400"/>
            <a:ext cx="9144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7" name="Rectangle 5"/>
          <p:cNvSpPr>
            <a:spLocks noGrp="1" noChangeArrowheads="1"/>
          </p:cNvSpPr>
          <p:nvPr>
            <p:ph type="title"/>
          </p:nvPr>
        </p:nvSpPr>
        <p:spPr>
          <a:noFill/>
          <a:ln/>
        </p:spPr>
        <p:txBody>
          <a:bodyPr>
            <a:normAutofit fontScale="90000"/>
          </a:bodyPr>
          <a:lstStyle/>
          <a:p>
            <a:r>
              <a:rPr lang="en-US"/>
              <a:t>Retinal Processing: Receptive Fields of Ganglion Cells</a:t>
            </a:r>
          </a:p>
        </p:txBody>
      </p:sp>
      <p:pic>
        <p:nvPicPr>
          <p:cNvPr id="1157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288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1"/>
          <p:cNvSpPr>
            <a:spLocks noGrp="1"/>
          </p:cNvSpPr>
          <p:nvPr>
            <p:ph type="dt" sz="half" idx="10"/>
          </p:nvPr>
        </p:nvSpPr>
        <p:spPr/>
        <p:txBody>
          <a:bodyPr/>
          <a:lstStyle/>
          <a:p>
            <a:fld id="{E4B9DF89-8CBE-4CF1-898C-BA69288337FA}" type="datetime2">
              <a:rPr lang="en-US"/>
              <a:pPr/>
              <a:t>Wednesday, May 16, 2018</a:t>
            </a:fld>
            <a:endParaRPr lang="en-US"/>
          </a:p>
        </p:txBody>
      </p:sp>
      <p:sp>
        <p:nvSpPr>
          <p:cNvPr id="45" name="Slide Number Placeholder 3"/>
          <p:cNvSpPr>
            <a:spLocks noGrp="1"/>
          </p:cNvSpPr>
          <p:nvPr>
            <p:ph type="sldNum" sz="quarter" idx="12"/>
          </p:nvPr>
        </p:nvSpPr>
        <p:spPr/>
        <p:txBody>
          <a:bodyPr/>
          <a:lstStyle/>
          <a:p>
            <a:fld id="{6466DEFC-6AD7-4613-B04A-061E17A3ECF0}" type="slidenum">
              <a:rPr lang="en-US"/>
              <a:pPr/>
              <a:t>49</a:t>
            </a:fld>
            <a:endParaRPr lang="en-US"/>
          </a:p>
        </p:txBody>
      </p:sp>
      <p:sp>
        <p:nvSpPr>
          <p:cNvPr id="90114" name="Oval 2"/>
          <p:cNvSpPr>
            <a:spLocks noChangeArrowheads="1"/>
          </p:cNvSpPr>
          <p:nvPr/>
        </p:nvSpPr>
        <p:spPr bwMode="auto">
          <a:xfrm>
            <a:off x="1163638" y="4687888"/>
            <a:ext cx="523875" cy="5238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90115" name="Oval 3"/>
          <p:cNvSpPr>
            <a:spLocks noChangeArrowheads="1"/>
          </p:cNvSpPr>
          <p:nvPr/>
        </p:nvSpPr>
        <p:spPr bwMode="auto">
          <a:xfrm>
            <a:off x="1200150" y="2817813"/>
            <a:ext cx="523875" cy="5238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90116" name="Oval 4"/>
          <p:cNvSpPr>
            <a:spLocks noChangeArrowheads="1"/>
          </p:cNvSpPr>
          <p:nvPr/>
        </p:nvSpPr>
        <p:spPr bwMode="auto">
          <a:xfrm>
            <a:off x="1192213" y="889000"/>
            <a:ext cx="523875" cy="5238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p>
        </p:txBody>
      </p:sp>
      <p:sp>
        <p:nvSpPr>
          <p:cNvPr id="90117" name="Text Box 5"/>
          <p:cNvSpPr txBox="1">
            <a:spLocks noChangeArrowheads="1"/>
          </p:cNvSpPr>
          <p:nvPr/>
        </p:nvSpPr>
        <p:spPr bwMode="auto">
          <a:xfrm>
            <a:off x="4732338" y="1304925"/>
            <a:ext cx="1690687" cy="2746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200" b="1">
              <a:latin typeface="Comic Sans MS" pitchFamily="66" charset="0"/>
            </a:endParaRPr>
          </a:p>
        </p:txBody>
      </p:sp>
      <p:pic>
        <p:nvPicPr>
          <p:cNvPr id="90118" name="Picture 6" descr="F082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0" y="601663"/>
            <a:ext cx="2987675" cy="5975350"/>
          </a:xfrm>
          <a:prstGeom prst="rect">
            <a:avLst/>
          </a:prstGeom>
          <a:noFill/>
          <a:extLst>
            <a:ext uri="{909E8E84-426E-40DD-AFC4-6F175D3DCCD1}">
              <a14:hiddenFill xmlns:a14="http://schemas.microsoft.com/office/drawing/2010/main">
                <a:solidFill>
                  <a:srgbClr val="FFFFFF"/>
                </a:solidFill>
              </a14:hiddenFill>
            </a:ext>
          </a:extLst>
        </p:spPr>
      </p:pic>
      <p:grpSp>
        <p:nvGrpSpPr>
          <p:cNvPr id="90119" name="Group 7"/>
          <p:cNvGrpSpPr>
            <a:grpSpLocks/>
          </p:cNvGrpSpPr>
          <p:nvPr/>
        </p:nvGrpSpPr>
        <p:grpSpPr bwMode="auto">
          <a:xfrm>
            <a:off x="3268663" y="1628775"/>
            <a:ext cx="741362" cy="557213"/>
            <a:chOff x="2075" y="1026"/>
            <a:chExt cx="467" cy="351"/>
          </a:xfrm>
        </p:grpSpPr>
        <p:sp>
          <p:nvSpPr>
            <p:cNvPr id="90120" name="Text Box 8"/>
            <p:cNvSpPr txBox="1">
              <a:spLocks noChangeArrowheads="1"/>
            </p:cNvSpPr>
            <p:nvPr/>
          </p:nvSpPr>
          <p:spPr bwMode="auto">
            <a:xfrm>
              <a:off x="2077" y="1026"/>
              <a:ext cx="465" cy="1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On cell</a:t>
              </a:r>
            </a:p>
          </p:txBody>
        </p:sp>
        <p:sp>
          <p:nvSpPr>
            <p:cNvPr id="90121" name="Text Box 9"/>
            <p:cNvSpPr txBox="1">
              <a:spLocks noChangeArrowheads="1"/>
            </p:cNvSpPr>
            <p:nvPr/>
          </p:nvSpPr>
          <p:spPr bwMode="auto">
            <a:xfrm>
              <a:off x="2075" y="1252"/>
              <a:ext cx="465" cy="1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Off cell</a:t>
              </a:r>
            </a:p>
          </p:txBody>
        </p:sp>
      </p:grpSp>
      <p:grpSp>
        <p:nvGrpSpPr>
          <p:cNvPr id="90122" name="Group 10"/>
          <p:cNvGrpSpPr>
            <a:grpSpLocks/>
          </p:cNvGrpSpPr>
          <p:nvPr/>
        </p:nvGrpSpPr>
        <p:grpSpPr bwMode="auto">
          <a:xfrm>
            <a:off x="3268663" y="3495675"/>
            <a:ext cx="741362" cy="557213"/>
            <a:chOff x="2075" y="1026"/>
            <a:chExt cx="467" cy="351"/>
          </a:xfrm>
        </p:grpSpPr>
        <p:sp>
          <p:nvSpPr>
            <p:cNvPr id="90123" name="Text Box 11"/>
            <p:cNvSpPr txBox="1">
              <a:spLocks noChangeArrowheads="1"/>
            </p:cNvSpPr>
            <p:nvPr/>
          </p:nvSpPr>
          <p:spPr bwMode="auto">
            <a:xfrm>
              <a:off x="2077" y="1026"/>
              <a:ext cx="465" cy="1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On cell</a:t>
              </a:r>
            </a:p>
          </p:txBody>
        </p:sp>
        <p:sp>
          <p:nvSpPr>
            <p:cNvPr id="90124" name="Text Box 12"/>
            <p:cNvSpPr txBox="1">
              <a:spLocks noChangeArrowheads="1"/>
            </p:cNvSpPr>
            <p:nvPr/>
          </p:nvSpPr>
          <p:spPr bwMode="auto">
            <a:xfrm>
              <a:off x="2075" y="1252"/>
              <a:ext cx="465" cy="1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Off cell</a:t>
              </a:r>
            </a:p>
          </p:txBody>
        </p:sp>
      </p:grpSp>
      <p:grpSp>
        <p:nvGrpSpPr>
          <p:cNvPr id="90125" name="Group 13"/>
          <p:cNvGrpSpPr>
            <a:grpSpLocks/>
          </p:cNvGrpSpPr>
          <p:nvPr/>
        </p:nvGrpSpPr>
        <p:grpSpPr bwMode="auto">
          <a:xfrm>
            <a:off x="3268663" y="5438775"/>
            <a:ext cx="741362" cy="557213"/>
            <a:chOff x="2075" y="1026"/>
            <a:chExt cx="467" cy="351"/>
          </a:xfrm>
        </p:grpSpPr>
        <p:sp>
          <p:nvSpPr>
            <p:cNvPr id="90126" name="Text Box 14"/>
            <p:cNvSpPr txBox="1">
              <a:spLocks noChangeArrowheads="1"/>
            </p:cNvSpPr>
            <p:nvPr/>
          </p:nvSpPr>
          <p:spPr bwMode="auto">
            <a:xfrm>
              <a:off x="2077" y="1026"/>
              <a:ext cx="465" cy="1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On cell</a:t>
              </a:r>
            </a:p>
          </p:txBody>
        </p:sp>
        <p:sp>
          <p:nvSpPr>
            <p:cNvPr id="90127" name="Text Box 15"/>
            <p:cNvSpPr txBox="1">
              <a:spLocks noChangeArrowheads="1"/>
            </p:cNvSpPr>
            <p:nvPr/>
          </p:nvSpPr>
          <p:spPr bwMode="auto">
            <a:xfrm>
              <a:off x="2075" y="1252"/>
              <a:ext cx="465" cy="1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Off cell</a:t>
              </a:r>
            </a:p>
          </p:txBody>
        </p:sp>
      </p:grpSp>
      <p:grpSp>
        <p:nvGrpSpPr>
          <p:cNvPr id="90128" name="Group 16"/>
          <p:cNvGrpSpPr>
            <a:grpSpLocks/>
          </p:cNvGrpSpPr>
          <p:nvPr/>
        </p:nvGrpSpPr>
        <p:grpSpPr bwMode="auto">
          <a:xfrm>
            <a:off x="3294063" y="1628775"/>
            <a:ext cx="741362" cy="557213"/>
            <a:chOff x="2075" y="1026"/>
            <a:chExt cx="467" cy="351"/>
          </a:xfrm>
        </p:grpSpPr>
        <p:sp>
          <p:nvSpPr>
            <p:cNvPr id="90129" name="Text Box 17"/>
            <p:cNvSpPr txBox="1">
              <a:spLocks noChangeArrowheads="1"/>
            </p:cNvSpPr>
            <p:nvPr/>
          </p:nvSpPr>
          <p:spPr bwMode="auto">
            <a:xfrm>
              <a:off x="2077" y="1026"/>
              <a:ext cx="465" cy="1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On cell</a:t>
              </a:r>
            </a:p>
          </p:txBody>
        </p:sp>
        <p:sp>
          <p:nvSpPr>
            <p:cNvPr id="90130" name="Text Box 18"/>
            <p:cNvSpPr txBox="1">
              <a:spLocks noChangeArrowheads="1"/>
            </p:cNvSpPr>
            <p:nvPr/>
          </p:nvSpPr>
          <p:spPr bwMode="auto">
            <a:xfrm>
              <a:off x="2075" y="1252"/>
              <a:ext cx="465" cy="1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400"/>
                <a:t>Off cell</a:t>
              </a:r>
            </a:p>
          </p:txBody>
        </p:sp>
      </p:grpSp>
      <p:sp>
        <p:nvSpPr>
          <p:cNvPr id="90131" name="Text Box 19"/>
          <p:cNvSpPr txBox="1">
            <a:spLocks noChangeArrowheads="1"/>
          </p:cNvSpPr>
          <p:nvPr/>
        </p:nvSpPr>
        <p:spPr bwMode="auto">
          <a:xfrm>
            <a:off x="1139825" y="496888"/>
            <a:ext cx="1938338" cy="2730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GB" sz="1400"/>
              <a:t>Centre Stimulation</a:t>
            </a:r>
          </a:p>
        </p:txBody>
      </p:sp>
      <p:sp>
        <p:nvSpPr>
          <p:cNvPr id="90132" name="Text Box 20"/>
          <p:cNvSpPr txBox="1">
            <a:spLocks noChangeArrowheads="1"/>
          </p:cNvSpPr>
          <p:nvPr/>
        </p:nvSpPr>
        <p:spPr bwMode="auto">
          <a:xfrm>
            <a:off x="1012825" y="4335463"/>
            <a:ext cx="1938338" cy="2730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GB" sz="1400"/>
              <a:t>Surround Stimulation</a:t>
            </a:r>
          </a:p>
        </p:txBody>
      </p:sp>
      <p:sp>
        <p:nvSpPr>
          <p:cNvPr id="90133" name="Text Box 21"/>
          <p:cNvSpPr txBox="1">
            <a:spLocks noChangeArrowheads="1"/>
          </p:cNvSpPr>
          <p:nvPr/>
        </p:nvSpPr>
        <p:spPr bwMode="auto">
          <a:xfrm>
            <a:off x="676275" y="2413000"/>
            <a:ext cx="2678113" cy="2730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GB" sz="1400"/>
              <a:t>Centre  &amp; Surround Stimulation</a:t>
            </a:r>
          </a:p>
        </p:txBody>
      </p:sp>
      <p:sp>
        <p:nvSpPr>
          <p:cNvPr id="90134" name="Rectangle 22"/>
          <p:cNvSpPr>
            <a:spLocks noChangeArrowheads="1"/>
          </p:cNvSpPr>
          <p:nvPr/>
        </p:nvSpPr>
        <p:spPr bwMode="auto">
          <a:xfrm>
            <a:off x="990600" y="3048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1" hangingPunct="1"/>
            <a:r>
              <a:rPr lang="en-GB" sz="3200" b="1">
                <a:solidFill>
                  <a:schemeClr val="tx2"/>
                </a:solidFill>
                <a:latin typeface="Comic Sans MS" pitchFamily="66" charset="0"/>
              </a:rPr>
              <a:t>Visual fields explained?</a:t>
            </a:r>
          </a:p>
        </p:txBody>
      </p:sp>
      <p:sp>
        <p:nvSpPr>
          <p:cNvPr id="90135" name="Text Box 23"/>
          <p:cNvSpPr txBox="1">
            <a:spLocks noChangeArrowheads="1"/>
          </p:cNvSpPr>
          <p:nvPr/>
        </p:nvSpPr>
        <p:spPr bwMode="auto">
          <a:xfrm>
            <a:off x="685800" y="6557963"/>
            <a:ext cx="46942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200" b="1">
                <a:latin typeface="Comic Sans MS" pitchFamily="66" charset="0"/>
              </a:rPr>
              <a:t>NB -the light stimulus increases or decreases in intensity</a:t>
            </a:r>
          </a:p>
        </p:txBody>
      </p:sp>
      <p:grpSp>
        <p:nvGrpSpPr>
          <p:cNvPr id="90136" name="Group 24"/>
          <p:cNvGrpSpPr>
            <a:grpSpLocks/>
          </p:cNvGrpSpPr>
          <p:nvPr/>
        </p:nvGrpSpPr>
        <p:grpSpPr bwMode="auto">
          <a:xfrm>
            <a:off x="1101725" y="1323975"/>
            <a:ext cx="7775575" cy="520700"/>
            <a:chOff x="694" y="834"/>
            <a:chExt cx="4898" cy="328"/>
          </a:xfrm>
        </p:grpSpPr>
        <p:sp>
          <p:nvSpPr>
            <p:cNvPr id="90137" name="Text Box 25"/>
            <p:cNvSpPr txBox="1">
              <a:spLocks noChangeArrowheads="1"/>
            </p:cNvSpPr>
            <p:nvPr/>
          </p:nvSpPr>
          <p:spPr bwMode="auto">
            <a:xfrm>
              <a:off x="2766" y="842"/>
              <a:ext cx="282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on centre </a:t>
              </a:r>
              <a:r>
                <a:rPr lang="en-GB" sz="1600">
                  <a:solidFill>
                    <a:srgbClr val="FF3300"/>
                  </a:solidFill>
                  <a:latin typeface="Comic Sans MS" pitchFamily="66" charset="0"/>
                </a:rPr>
                <a:t>excites</a:t>
              </a:r>
              <a:r>
                <a:rPr lang="en-GB" sz="1600">
                  <a:latin typeface="Comic Sans MS" pitchFamily="66" charset="0"/>
                </a:rPr>
                <a:t> </a:t>
              </a:r>
              <a:r>
                <a:rPr lang="en-GB" sz="1600" i="1">
                  <a:latin typeface="Comic Sans MS" pitchFamily="66" charset="0"/>
                </a:rPr>
                <a:t>centre on</a:t>
              </a:r>
              <a:r>
                <a:rPr lang="en-GB" sz="1600">
                  <a:latin typeface="Comic Sans MS" pitchFamily="66" charset="0"/>
                </a:rPr>
                <a:t> ganglion cell but </a:t>
              </a:r>
              <a:r>
                <a:rPr lang="en-GB" sz="1600">
                  <a:solidFill>
                    <a:srgbClr val="3333FF"/>
                  </a:solidFill>
                  <a:latin typeface="Comic Sans MS" pitchFamily="66" charset="0"/>
                </a:rPr>
                <a:t>inhibits</a:t>
              </a:r>
              <a:r>
                <a:rPr lang="en-GB" sz="1600">
                  <a:latin typeface="Comic Sans MS" pitchFamily="66" charset="0"/>
                </a:rPr>
                <a:t> </a:t>
              </a:r>
              <a:r>
                <a:rPr lang="en-GB" sz="1600" i="1">
                  <a:latin typeface="Comic Sans MS" pitchFamily="66" charset="0"/>
                </a:rPr>
                <a:t>centre off</a:t>
              </a:r>
              <a:r>
                <a:rPr lang="en-GB" sz="1600">
                  <a:latin typeface="Comic Sans MS" pitchFamily="66" charset="0"/>
                </a:rPr>
                <a:t> ganglion cell</a:t>
              </a:r>
            </a:p>
          </p:txBody>
        </p:sp>
        <p:sp>
          <p:nvSpPr>
            <p:cNvPr id="90138" name="Text Box 26"/>
            <p:cNvSpPr txBox="1">
              <a:spLocks noChangeArrowheads="1"/>
            </p:cNvSpPr>
            <p:nvPr/>
          </p:nvSpPr>
          <p:spPr bwMode="auto">
            <a:xfrm>
              <a:off x="694" y="834"/>
              <a:ext cx="495" cy="11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chemeClr val="bg1"/>
                  </a:solidFill>
                </a:rPr>
                <a:t>Light On</a:t>
              </a:r>
            </a:p>
          </p:txBody>
        </p:sp>
      </p:grpSp>
      <p:grpSp>
        <p:nvGrpSpPr>
          <p:cNvPr id="90139" name="Group 27"/>
          <p:cNvGrpSpPr>
            <a:grpSpLocks/>
          </p:cNvGrpSpPr>
          <p:nvPr/>
        </p:nvGrpSpPr>
        <p:grpSpPr bwMode="auto">
          <a:xfrm>
            <a:off x="2174875" y="1336675"/>
            <a:ext cx="6969125" cy="1111250"/>
            <a:chOff x="1370" y="842"/>
            <a:chExt cx="4390" cy="700"/>
          </a:xfrm>
        </p:grpSpPr>
        <p:sp>
          <p:nvSpPr>
            <p:cNvPr id="90140" name="Text Box 28"/>
            <p:cNvSpPr txBox="1">
              <a:spLocks noChangeArrowheads="1"/>
            </p:cNvSpPr>
            <p:nvPr/>
          </p:nvSpPr>
          <p:spPr bwMode="auto">
            <a:xfrm>
              <a:off x="2758" y="1222"/>
              <a:ext cx="300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off centre excites </a:t>
              </a:r>
              <a:r>
                <a:rPr lang="en-GB" sz="1600" i="1">
                  <a:latin typeface="Comic Sans MS" pitchFamily="66" charset="0"/>
                </a:rPr>
                <a:t>centre off</a:t>
              </a:r>
              <a:r>
                <a:rPr lang="en-GB" sz="1600">
                  <a:latin typeface="Comic Sans MS" pitchFamily="66" charset="0"/>
                </a:rPr>
                <a:t> ganglion cell but inhibits </a:t>
              </a:r>
              <a:r>
                <a:rPr lang="en-GB" sz="1600" i="1">
                  <a:latin typeface="Comic Sans MS" pitchFamily="66" charset="0"/>
                </a:rPr>
                <a:t>centre on</a:t>
              </a:r>
              <a:r>
                <a:rPr lang="en-GB" sz="1600">
                  <a:latin typeface="Comic Sans MS" pitchFamily="66" charset="0"/>
                </a:rPr>
                <a:t> ganglion cell</a:t>
              </a:r>
            </a:p>
          </p:txBody>
        </p:sp>
        <p:sp>
          <p:nvSpPr>
            <p:cNvPr id="90141" name="Text Box 29"/>
            <p:cNvSpPr txBox="1">
              <a:spLocks noChangeArrowheads="1"/>
            </p:cNvSpPr>
            <p:nvPr/>
          </p:nvSpPr>
          <p:spPr bwMode="auto">
            <a:xfrm>
              <a:off x="1370" y="842"/>
              <a:ext cx="495" cy="11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rgbClr val="336699"/>
                  </a:solidFill>
                </a:rPr>
                <a:t>Light Off</a:t>
              </a:r>
            </a:p>
          </p:txBody>
        </p:sp>
      </p:grpSp>
      <p:grpSp>
        <p:nvGrpSpPr>
          <p:cNvPr id="90142" name="Group 30"/>
          <p:cNvGrpSpPr>
            <a:grpSpLocks/>
          </p:cNvGrpSpPr>
          <p:nvPr/>
        </p:nvGrpSpPr>
        <p:grpSpPr bwMode="auto">
          <a:xfrm>
            <a:off x="1068388" y="2987675"/>
            <a:ext cx="7823200" cy="715963"/>
            <a:chOff x="673" y="1882"/>
            <a:chExt cx="4928" cy="451"/>
          </a:xfrm>
        </p:grpSpPr>
        <p:sp>
          <p:nvSpPr>
            <p:cNvPr id="90143" name="Text Box 31"/>
            <p:cNvSpPr txBox="1">
              <a:spLocks noChangeArrowheads="1"/>
            </p:cNvSpPr>
            <p:nvPr/>
          </p:nvSpPr>
          <p:spPr bwMode="auto">
            <a:xfrm>
              <a:off x="2766" y="1882"/>
              <a:ext cx="2835"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on centre &amp; surround </a:t>
              </a:r>
              <a:r>
                <a:rPr lang="en-GB" sz="1600">
                  <a:solidFill>
                    <a:srgbClr val="FF3300"/>
                  </a:solidFill>
                  <a:latin typeface="Comic Sans MS" pitchFamily="66" charset="0"/>
                </a:rPr>
                <a:t>weakly excites</a:t>
              </a:r>
              <a:r>
                <a:rPr lang="en-GB" sz="1600">
                  <a:latin typeface="Comic Sans MS" pitchFamily="66" charset="0"/>
                </a:rPr>
                <a:t> </a:t>
              </a:r>
              <a:r>
                <a:rPr lang="en-GB" sz="1600" i="1">
                  <a:latin typeface="Comic Sans MS" pitchFamily="66" charset="0"/>
                </a:rPr>
                <a:t>centre on</a:t>
              </a:r>
              <a:r>
                <a:rPr lang="en-GB" sz="1600">
                  <a:latin typeface="Comic Sans MS" pitchFamily="66" charset="0"/>
                </a:rPr>
                <a:t> ganglion cell and </a:t>
              </a:r>
              <a:r>
                <a:rPr lang="en-GB" sz="1600">
                  <a:solidFill>
                    <a:srgbClr val="3333FF"/>
                  </a:solidFill>
                  <a:latin typeface="Comic Sans MS" pitchFamily="66" charset="0"/>
                </a:rPr>
                <a:t>weakly inhibits</a:t>
              </a:r>
              <a:r>
                <a:rPr lang="en-GB" sz="1600">
                  <a:latin typeface="Comic Sans MS" pitchFamily="66" charset="0"/>
                </a:rPr>
                <a:t> </a:t>
              </a:r>
              <a:r>
                <a:rPr lang="en-GB" sz="1600" i="1">
                  <a:latin typeface="Comic Sans MS" pitchFamily="66" charset="0"/>
                </a:rPr>
                <a:t>centre off</a:t>
              </a:r>
              <a:r>
                <a:rPr lang="en-GB" sz="1600">
                  <a:latin typeface="Comic Sans MS" pitchFamily="66" charset="0"/>
                </a:rPr>
                <a:t> ganglion cell</a:t>
              </a:r>
            </a:p>
          </p:txBody>
        </p:sp>
        <p:sp>
          <p:nvSpPr>
            <p:cNvPr id="90144" name="Text Box 32"/>
            <p:cNvSpPr txBox="1">
              <a:spLocks noChangeArrowheads="1"/>
            </p:cNvSpPr>
            <p:nvPr/>
          </p:nvSpPr>
          <p:spPr bwMode="auto">
            <a:xfrm>
              <a:off x="673" y="2036"/>
              <a:ext cx="495" cy="11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chemeClr val="bg1"/>
                  </a:solidFill>
                </a:rPr>
                <a:t>Light On</a:t>
              </a:r>
            </a:p>
          </p:txBody>
        </p:sp>
      </p:grpSp>
      <p:grpSp>
        <p:nvGrpSpPr>
          <p:cNvPr id="90145" name="Group 33"/>
          <p:cNvGrpSpPr>
            <a:grpSpLocks/>
          </p:cNvGrpSpPr>
          <p:nvPr/>
        </p:nvGrpSpPr>
        <p:grpSpPr bwMode="auto">
          <a:xfrm>
            <a:off x="1039813" y="5126038"/>
            <a:ext cx="8027987" cy="517525"/>
            <a:chOff x="655" y="3229"/>
            <a:chExt cx="5057" cy="326"/>
          </a:xfrm>
        </p:grpSpPr>
        <p:sp>
          <p:nvSpPr>
            <p:cNvPr id="90146" name="Text Box 34"/>
            <p:cNvSpPr txBox="1">
              <a:spLocks noChangeArrowheads="1"/>
            </p:cNvSpPr>
            <p:nvPr/>
          </p:nvSpPr>
          <p:spPr bwMode="auto">
            <a:xfrm>
              <a:off x="2766" y="3235"/>
              <a:ext cx="294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on surround </a:t>
              </a:r>
              <a:r>
                <a:rPr lang="en-GB" sz="1600">
                  <a:solidFill>
                    <a:srgbClr val="3333FF"/>
                  </a:solidFill>
                  <a:latin typeface="Comic Sans MS" pitchFamily="66" charset="0"/>
                </a:rPr>
                <a:t>inhibits</a:t>
              </a:r>
              <a:r>
                <a:rPr lang="en-GB" sz="1600">
                  <a:latin typeface="Comic Sans MS" pitchFamily="66" charset="0"/>
                </a:rPr>
                <a:t> </a:t>
              </a:r>
              <a:r>
                <a:rPr lang="en-GB" sz="1600" i="1">
                  <a:latin typeface="Comic Sans MS" pitchFamily="66" charset="0"/>
                </a:rPr>
                <a:t>centre on</a:t>
              </a:r>
              <a:r>
                <a:rPr lang="en-GB" sz="1600">
                  <a:latin typeface="Comic Sans MS" pitchFamily="66" charset="0"/>
                </a:rPr>
                <a:t> ganglion cell but </a:t>
              </a:r>
              <a:r>
                <a:rPr lang="en-GB" sz="1600">
                  <a:solidFill>
                    <a:srgbClr val="FF3300"/>
                  </a:solidFill>
                  <a:latin typeface="Comic Sans MS" pitchFamily="66" charset="0"/>
                </a:rPr>
                <a:t>excites</a:t>
              </a:r>
              <a:r>
                <a:rPr lang="en-GB" sz="1600">
                  <a:latin typeface="Comic Sans MS" pitchFamily="66" charset="0"/>
                </a:rPr>
                <a:t> </a:t>
              </a:r>
              <a:r>
                <a:rPr lang="en-GB" sz="1600" i="1">
                  <a:latin typeface="Comic Sans MS" pitchFamily="66" charset="0"/>
                </a:rPr>
                <a:t>centre off</a:t>
              </a:r>
              <a:r>
                <a:rPr lang="en-GB" sz="1600">
                  <a:latin typeface="Comic Sans MS" pitchFamily="66" charset="0"/>
                </a:rPr>
                <a:t> ganglion cell</a:t>
              </a:r>
            </a:p>
          </p:txBody>
        </p:sp>
        <p:sp>
          <p:nvSpPr>
            <p:cNvPr id="90147" name="Text Box 35"/>
            <p:cNvSpPr txBox="1">
              <a:spLocks noChangeArrowheads="1"/>
            </p:cNvSpPr>
            <p:nvPr/>
          </p:nvSpPr>
          <p:spPr bwMode="auto">
            <a:xfrm>
              <a:off x="655" y="3229"/>
              <a:ext cx="495" cy="11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chemeClr val="bg1"/>
                  </a:solidFill>
                </a:rPr>
                <a:t>Light On</a:t>
              </a:r>
            </a:p>
          </p:txBody>
        </p:sp>
      </p:grpSp>
      <p:grpSp>
        <p:nvGrpSpPr>
          <p:cNvPr id="90148" name="Group 36"/>
          <p:cNvGrpSpPr>
            <a:grpSpLocks/>
          </p:cNvGrpSpPr>
          <p:nvPr/>
        </p:nvGrpSpPr>
        <p:grpSpPr bwMode="auto">
          <a:xfrm>
            <a:off x="2173288" y="3238500"/>
            <a:ext cx="6705600" cy="1265238"/>
            <a:chOff x="1369" y="2040"/>
            <a:chExt cx="4224" cy="797"/>
          </a:xfrm>
        </p:grpSpPr>
        <p:sp>
          <p:nvSpPr>
            <p:cNvPr id="90149" name="Text Box 37"/>
            <p:cNvSpPr txBox="1">
              <a:spLocks noChangeArrowheads="1"/>
            </p:cNvSpPr>
            <p:nvPr/>
          </p:nvSpPr>
          <p:spPr bwMode="auto">
            <a:xfrm>
              <a:off x="2758" y="2386"/>
              <a:ext cx="2835"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off centre &amp; surround </a:t>
              </a:r>
              <a:r>
                <a:rPr lang="en-GB" sz="1600">
                  <a:solidFill>
                    <a:srgbClr val="3333FF"/>
                  </a:solidFill>
                  <a:latin typeface="Comic Sans MS" pitchFamily="66" charset="0"/>
                </a:rPr>
                <a:t>weakly inhibits</a:t>
              </a:r>
              <a:r>
                <a:rPr lang="en-GB" sz="1600">
                  <a:latin typeface="Comic Sans MS" pitchFamily="66" charset="0"/>
                </a:rPr>
                <a:t> </a:t>
              </a:r>
              <a:r>
                <a:rPr lang="en-GB" sz="1600" i="1">
                  <a:latin typeface="Comic Sans MS" pitchFamily="66" charset="0"/>
                </a:rPr>
                <a:t>centre on</a:t>
              </a:r>
              <a:r>
                <a:rPr lang="en-GB" sz="1600">
                  <a:latin typeface="Comic Sans MS" pitchFamily="66" charset="0"/>
                </a:rPr>
                <a:t> ganglion cell and </a:t>
              </a:r>
              <a:r>
                <a:rPr lang="en-GB" sz="1600">
                  <a:solidFill>
                    <a:srgbClr val="FF3300"/>
                  </a:solidFill>
                  <a:latin typeface="Comic Sans MS" pitchFamily="66" charset="0"/>
                </a:rPr>
                <a:t>weakly excites</a:t>
              </a:r>
              <a:r>
                <a:rPr lang="en-GB" sz="1600">
                  <a:latin typeface="Comic Sans MS" pitchFamily="66" charset="0"/>
                </a:rPr>
                <a:t> </a:t>
              </a:r>
              <a:r>
                <a:rPr lang="en-GB" sz="1600" i="1">
                  <a:latin typeface="Comic Sans MS" pitchFamily="66" charset="0"/>
                </a:rPr>
                <a:t>centre off</a:t>
              </a:r>
              <a:r>
                <a:rPr lang="en-GB" sz="1600">
                  <a:latin typeface="Comic Sans MS" pitchFamily="66" charset="0"/>
                </a:rPr>
                <a:t> ganglion cell</a:t>
              </a:r>
            </a:p>
          </p:txBody>
        </p:sp>
        <p:sp>
          <p:nvSpPr>
            <p:cNvPr id="90150" name="Text Box 38"/>
            <p:cNvSpPr txBox="1">
              <a:spLocks noChangeArrowheads="1"/>
            </p:cNvSpPr>
            <p:nvPr/>
          </p:nvSpPr>
          <p:spPr bwMode="auto">
            <a:xfrm>
              <a:off x="1369" y="2040"/>
              <a:ext cx="495" cy="11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rgbClr val="336699"/>
                  </a:solidFill>
                </a:rPr>
                <a:t>Light Off</a:t>
              </a:r>
            </a:p>
          </p:txBody>
        </p:sp>
      </p:grpSp>
      <p:grpSp>
        <p:nvGrpSpPr>
          <p:cNvPr id="90151" name="Group 39"/>
          <p:cNvGrpSpPr>
            <a:grpSpLocks/>
          </p:cNvGrpSpPr>
          <p:nvPr/>
        </p:nvGrpSpPr>
        <p:grpSpPr bwMode="auto">
          <a:xfrm>
            <a:off x="2120900" y="5135563"/>
            <a:ext cx="6934200" cy="1103312"/>
            <a:chOff x="1336" y="3235"/>
            <a:chExt cx="4368" cy="695"/>
          </a:xfrm>
        </p:grpSpPr>
        <p:sp>
          <p:nvSpPr>
            <p:cNvPr id="90152" name="Text Box 40"/>
            <p:cNvSpPr txBox="1">
              <a:spLocks noChangeArrowheads="1"/>
            </p:cNvSpPr>
            <p:nvPr/>
          </p:nvSpPr>
          <p:spPr bwMode="auto">
            <a:xfrm>
              <a:off x="2758" y="3610"/>
              <a:ext cx="294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600">
                  <a:latin typeface="Comic Sans MS" pitchFamily="66" charset="0"/>
                </a:rPr>
                <a:t>Light off surround </a:t>
              </a:r>
              <a:r>
                <a:rPr lang="en-GB" sz="1600">
                  <a:solidFill>
                    <a:srgbClr val="FF3300"/>
                  </a:solidFill>
                  <a:latin typeface="Comic Sans MS" pitchFamily="66" charset="0"/>
                </a:rPr>
                <a:t>excites</a:t>
              </a:r>
              <a:r>
                <a:rPr lang="en-GB" sz="1600">
                  <a:latin typeface="Comic Sans MS" pitchFamily="66" charset="0"/>
                </a:rPr>
                <a:t> </a:t>
              </a:r>
              <a:r>
                <a:rPr lang="en-GB" sz="1600" i="1">
                  <a:latin typeface="Comic Sans MS" pitchFamily="66" charset="0"/>
                </a:rPr>
                <a:t>centre on</a:t>
              </a:r>
              <a:r>
                <a:rPr lang="en-GB" sz="1600">
                  <a:latin typeface="Comic Sans MS" pitchFamily="66" charset="0"/>
                </a:rPr>
                <a:t> ganglion cell but </a:t>
              </a:r>
              <a:r>
                <a:rPr lang="en-GB" sz="1600">
                  <a:solidFill>
                    <a:srgbClr val="3333FF"/>
                  </a:solidFill>
                  <a:latin typeface="Comic Sans MS" pitchFamily="66" charset="0"/>
                </a:rPr>
                <a:t>inhibits</a:t>
              </a:r>
              <a:r>
                <a:rPr lang="en-GB" sz="1600">
                  <a:latin typeface="Comic Sans MS" pitchFamily="66" charset="0"/>
                </a:rPr>
                <a:t> </a:t>
              </a:r>
              <a:r>
                <a:rPr lang="en-GB" sz="1600" i="1">
                  <a:latin typeface="Comic Sans MS" pitchFamily="66" charset="0"/>
                </a:rPr>
                <a:t>centre off</a:t>
              </a:r>
              <a:r>
                <a:rPr lang="en-GB" sz="1600">
                  <a:latin typeface="Comic Sans MS" pitchFamily="66" charset="0"/>
                </a:rPr>
                <a:t> ganglion cell</a:t>
              </a:r>
            </a:p>
          </p:txBody>
        </p:sp>
        <p:sp>
          <p:nvSpPr>
            <p:cNvPr id="90153" name="Text Box 41"/>
            <p:cNvSpPr txBox="1">
              <a:spLocks noChangeArrowheads="1"/>
            </p:cNvSpPr>
            <p:nvPr/>
          </p:nvSpPr>
          <p:spPr bwMode="auto">
            <a:xfrm>
              <a:off x="1336" y="3235"/>
              <a:ext cx="495" cy="11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pPr>
              <a:r>
                <a:rPr lang="en-GB" sz="1200">
                  <a:solidFill>
                    <a:srgbClr val="336699"/>
                  </a:solidFill>
                </a:rPr>
                <a:t>Light Off</a:t>
              </a:r>
            </a:p>
          </p:txBody>
        </p:sp>
      </p:grpSp>
      <p:sp>
        <p:nvSpPr>
          <p:cNvPr id="90154" name="Text Box 42"/>
          <p:cNvSpPr txBox="1">
            <a:spLocks noChangeArrowheads="1"/>
          </p:cNvSpPr>
          <p:nvPr/>
        </p:nvSpPr>
        <p:spPr bwMode="auto">
          <a:xfrm rot="-5400000">
            <a:off x="-2494756" y="3282157"/>
            <a:ext cx="57483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nSpc>
                <a:spcPct val="85000"/>
              </a:lnSpc>
            </a:pPr>
            <a:r>
              <a:rPr lang="en-GB" sz="1200" b="1">
                <a:solidFill>
                  <a:srgbClr val="FF3300"/>
                </a:solidFill>
                <a:latin typeface="Comic Sans MS" pitchFamily="66" charset="0"/>
              </a:rPr>
              <a:t>Note the presence of the “off” response when the stimulus is reversed</a:t>
            </a:r>
          </a:p>
        </p:txBody>
      </p:sp>
    </p:spTree>
    <p:extLst>
      <p:ext uri="{BB962C8B-B14F-4D97-AF65-F5344CB8AC3E}">
        <p14:creationId xmlns:p14="http://schemas.microsoft.com/office/powerpoint/2010/main" val="159456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01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0154"/>
                                        </p:tgtEl>
                                        <p:attrNameLst>
                                          <p:attrName>style.visibility</p:attrName>
                                        </p:attrNameLst>
                                      </p:cBhvr>
                                      <p:to>
                                        <p:strVal val="visible"/>
                                      </p:to>
                                    </p:set>
                                    <p:anim calcmode="lin" valueType="num">
                                      <p:cBhvr additive="base">
                                        <p:cTn id="11" dur="500" fill="hold"/>
                                        <p:tgtEl>
                                          <p:spTgt spid="90154"/>
                                        </p:tgtEl>
                                        <p:attrNameLst>
                                          <p:attrName>ppt_x</p:attrName>
                                        </p:attrNameLst>
                                      </p:cBhvr>
                                      <p:tavLst>
                                        <p:tav tm="0">
                                          <p:val>
                                            <p:strVal val="0-#ppt_w/2"/>
                                          </p:val>
                                        </p:tav>
                                        <p:tav tm="100000">
                                          <p:val>
                                            <p:strVal val="#ppt_x"/>
                                          </p:val>
                                        </p:tav>
                                      </p:tavLst>
                                    </p:anim>
                                    <p:anim calcmode="lin" valueType="num">
                                      <p:cBhvr additive="base">
                                        <p:cTn id="12" dur="500" fill="hold"/>
                                        <p:tgtEl>
                                          <p:spTgt spid="9015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9013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901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9014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9014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90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5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A4CB91-F84A-4645-B87D-7E0922E13BD3}" type="datetime3">
              <a:rPr lang="en-US" smtClean="0">
                <a:solidFill>
                  <a:schemeClr val="tx2"/>
                </a:solidFill>
                <a:latin typeface="+mn-lt"/>
              </a:rPr>
              <a:t>16 May 2018</a:t>
            </a:fld>
            <a:endParaRPr lang="en-US" altLang="en-US" smtClean="0">
              <a:solidFill>
                <a:schemeClr val="tx2"/>
              </a:solidFill>
              <a:latin typeface="+mn-lt"/>
            </a:endParaRPr>
          </a:p>
        </p:txBody>
      </p:sp>
      <p:sp>
        <p:nvSpPr>
          <p:cNvPr id="121861" name="Rectangle 2"/>
          <p:cNvSpPr>
            <a:spLocks noGrp="1" noChangeArrowheads="1"/>
          </p:cNvSpPr>
          <p:nvPr>
            <p:ph type="title"/>
          </p:nvPr>
        </p:nvSpPr>
        <p:spPr/>
        <p:txBody>
          <a:bodyPr/>
          <a:lstStyle/>
          <a:p>
            <a:pPr eaLnBrk="1" hangingPunct="1"/>
            <a:r>
              <a:rPr lang="en-US" b="1" u="sng" dirty="0" smtClean="0">
                <a:solidFill>
                  <a:schemeClr val="tx2"/>
                </a:solidFill>
                <a:latin typeface="+mn-lt"/>
              </a:rPr>
              <a:t>VISION</a:t>
            </a:r>
          </a:p>
        </p:txBody>
      </p:sp>
      <p:sp>
        <p:nvSpPr>
          <p:cNvPr id="121862" name="Rectangle 3"/>
          <p:cNvSpPr>
            <a:spLocks noGrp="1" noChangeArrowheads="1"/>
          </p:cNvSpPr>
          <p:nvPr>
            <p:ph type="body" idx="1"/>
          </p:nvPr>
        </p:nvSpPr>
        <p:spPr/>
        <p:txBody>
          <a:bodyPr/>
          <a:lstStyle/>
          <a:p>
            <a:pPr>
              <a:lnSpc>
                <a:spcPct val="90000"/>
              </a:lnSpc>
            </a:pPr>
            <a:r>
              <a:rPr lang="en-US" sz="2800" dirty="0" smtClean="0"/>
              <a:t>Shifting </a:t>
            </a:r>
            <a:r>
              <a:rPr lang="en-US" sz="2800" dirty="0"/>
              <a:t>of sensitivity of eye from </a:t>
            </a:r>
            <a:r>
              <a:rPr lang="en-US" sz="2800" dirty="0" err="1" smtClean="0"/>
              <a:t>photopic</a:t>
            </a:r>
            <a:r>
              <a:rPr lang="en-US" sz="2800" dirty="0" smtClean="0"/>
              <a:t> </a:t>
            </a:r>
            <a:r>
              <a:rPr lang="en-US" sz="2800" dirty="0"/>
              <a:t>to </a:t>
            </a:r>
            <a:r>
              <a:rPr lang="en-US" sz="2800" dirty="0" err="1"/>
              <a:t>scotopic</a:t>
            </a:r>
            <a:r>
              <a:rPr lang="en-US" sz="2800" dirty="0"/>
              <a:t> vision i.e. from rod vision to cone vision is known as </a:t>
            </a:r>
            <a:r>
              <a:rPr lang="en-US" sz="2800" b="1" i="1" dirty="0">
                <a:solidFill>
                  <a:schemeClr val="accent2"/>
                </a:solidFill>
              </a:rPr>
              <a:t>Purkinje Shift</a:t>
            </a:r>
            <a:r>
              <a:rPr lang="en-US" sz="2800" dirty="0"/>
              <a:t> or </a:t>
            </a:r>
            <a:r>
              <a:rPr lang="en-US" sz="2800" b="1" i="1" dirty="0">
                <a:solidFill>
                  <a:schemeClr val="accent2"/>
                </a:solidFill>
              </a:rPr>
              <a:t>Purkinje phenomenon. </a:t>
            </a:r>
            <a:r>
              <a:rPr lang="en-US" sz="2800" dirty="0"/>
              <a:t>This is seen towards </a:t>
            </a:r>
            <a:r>
              <a:rPr lang="en-US" sz="2800" dirty="0" smtClean="0"/>
              <a:t>evening.</a:t>
            </a:r>
          </a:p>
          <a:p>
            <a:pPr>
              <a:lnSpc>
                <a:spcPct val="90000"/>
              </a:lnSpc>
            </a:pPr>
            <a:endParaRPr lang="en-US" sz="2800" dirty="0"/>
          </a:p>
          <a:p>
            <a:pPr>
              <a:lnSpc>
                <a:spcPct val="90000"/>
              </a:lnSpc>
            </a:pPr>
            <a:r>
              <a:rPr lang="en-US" sz="2800" dirty="0"/>
              <a:t>Thus, there are two kinds of inputs to the brain from the eye, input from the rods and input from the cones. The existence of these two kinds of inputs, each working maximally under different condition of illumination is called </a:t>
            </a:r>
            <a:r>
              <a:rPr lang="en-US" sz="2800" b="1" i="1" dirty="0">
                <a:solidFill>
                  <a:schemeClr val="accent2"/>
                </a:solidFill>
              </a:rPr>
              <a:t>Duplicity theory of vision.</a:t>
            </a:r>
          </a:p>
          <a:p>
            <a:pPr>
              <a:lnSpc>
                <a:spcPct val="90000"/>
              </a:lnSpc>
            </a:pPr>
            <a:endParaRPr lang="en-US" sz="2800" dirty="0" smtClean="0"/>
          </a:p>
        </p:txBody>
      </p:sp>
    </p:spTree>
    <p:extLst>
      <p:ext uri="{BB962C8B-B14F-4D97-AF65-F5344CB8AC3E}">
        <p14:creationId xmlns:p14="http://schemas.microsoft.com/office/powerpoint/2010/main" val="1145129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FC6643-4C70-4333-BB58-3264BC5A5149}" type="datetime2">
              <a:rPr lang="fr-FR"/>
              <a:pPr/>
              <a:t>mercredi 16 mai 2018</a:t>
            </a:fld>
            <a:endParaRPr lang="en-US" altLang="en-US"/>
          </a:p>
        </p:txBody>
      </p:sp>
      <p:sp>
        <p:nvSpPr>
          <p:cNvPr id="5" name="Footer Placeholder 4"/>
          <p:cNvSpPr>
            <a:spLocks noGrp="1"/>
          </p:cNvSpPr>
          <p:nvPr>
            <p:ph type="ftr" sz="quarter" idx="11"/>
          </p:nvPr>
        </p:nvSpPr>
        <p:spPr/>
        <p:txBody>
          <a:bodyPr/>
          <a:lstStyle/>
          <a:p>
            <a:r>
              <a:rPr lang="en-US" altLang="en-US"/>
              <a:t>Dr. Jasmin S. Diwan M.D</a:t>
            </a:r>
          </a:p>
        </p:txBody>
      </p:sp>
      <p:sp>
        <p:nvSpPr>
          <p:cNvPr id="6" name="Slide Number Placeholder 5"/>
          <p:cNvSpPr>
            <a:spLocks noGrp="1"/>
          </p:cNvSpPr>
          <p:nvPr>
            <p:ph type="sldNum" sz="quarter" idx="12"/>
          </p:nvPr>
        </p:nvSpPr>
        <p:spPr/>
        <p:txBody>
          <a:bodyPr/>
          <a:lstStyle/>
          <a:p>
            <a:fld id="{5AB59FCA-C5C9-45DA-B085-54826F48BDFA}" type="slidenum">
              <a:rPr lang="en-US" altLang="en-US"/>
              <a:pPr/>
              <a:t>50</a:t>
            </a:fld>
            <a:endParaRPr lang="en-US" altLang="en-US"/>
          </a:p>
        </p:txBody>
      </p:sp>
      <p:sp>
        <p:nvSpPr>
          <p:cNvPr id="123906" name="Rectangle 2"/>
          <p:cNvSpPr>
            <a:spLocks noGrp="1" noChangeArrowheads="1"/>
          </p:cNvSpPr>
          <p:nvPr>
            <p:ph type="title"/>
          </p:nvPr>
        </p:nvSpPr>
        <p:spPr>
          <a:xfrm>
            <a:off x="457200" y="274638"/>
            <a:ext cx="4867656" cy="1143000"/>
          </a:xfrm>
        </p:spPr>
        <p:txBody>
          <a:bodyPr/>
          <a:lstStyle/>
          <a:p>
            <a:r>
              <a:rPr lang="en-US" b="1" u="sng" dirty="0" err="1">
                <a:solidFill>
                  <a:schemeClr val="tx2"/>
                </a:solidFill>
                <a:latin typeface="+mn-lt"/>
              </a:rPr>
              <a:t>Electroretinogram</a:t>
            </a:r>
            <a:endParaRPr lang="en-US" b="1" u="sng" dirty="0">
              <a:solidFill>
                <a:schemeClr val="tx2"/>
              </a:solidFill>
              <a:latin typeface="+mn-lt"/>
            </a:endParaRPr>
          </a:p>
        </p:txBody>
      </p:sp>
      <p:sp>
        <p:nvSpPr>
          <p:cNvPr id="123907" name="Rectangle 3"/>
          <p:cNvSpPr>
            <a:spLocks noGrp="1" noChangeArrowheads="1"/>
          </p:cNvSpPr>
          <p:nvPr>
            <p:ph type="body" idx="1"/>
          </p:nvPr>
        </p:nvSpPr>
        <p:spPr>
          <a:xfrm>
            <a:off x="457200" y="1447800"/>
            <a:ext cx="4648200" cy="4678363"/>
          </a:xfrm>
        </p:spPr>
        <p:txBody>
          <a:bodyPr>
            <a:normAutofit/>
          </a:bodyPr>
          <a:lstStyle/>
          <a:p>
            <a:r>
              <a:rPr lang="en-US" sz="2800" dirty="0"/>
              <a:t>recording of electrical activity of retina</a:t>
            </a:r>
          </a:p>
          <a:p>
            <a:r>
              <a:rPr lang="en-US" sz="2800" dirty="0"/>
              <a:t>used to investigate retinal physiology and its disorders</a:t>
            </a:r>
          </a:p>
        </p:txBody>
      </p:sp>
      <p:pic>
        <p:nvPicPr>
          <p:cNvPr id="9219" name="Picture 3" descr="D:\SBKS LECTURE\MBBS\JAYNA LEC SS\images\practneurol-2011-August-11-4-234-F6.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4856" y="533400"/>
            <a:ext cx="3590544" cy="2895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SBKS LECTURE\MBBS\JAYNA LEC SS\images\B9780323262545000077_f007-004-97803232625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57600"/>
            <a:ext cx="8305799" cy="303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9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3950" y="474979"/>
            <a:ext cx="4565650" cy="574040"/>
          </a:xfrm>
          <a:prstGeom prst="rect">
            <a:avLst/>
          </a:prstGeom>
        </p:spPr>
        <p:txBody>
          <a:bodyPr vert="horz" wrap="square" lIns="0" tIns="12700" rIns="0" bIns="0" rtlCol="0">
            <a:spAutoFit/>
          </a:bodyPr>
          <a:lstStyle/>
          <a:p>
            <a:pPr marL="12700">
              <a:lnSpc>
                <a:spcPct val="100000"/>
              </a:lnSpc>
              <a:spcBef>
                <a:spcPts val="100"/>
              </a:spcBef>
            </a:pPr>
            <a:r>
              <a:rPr sz="3600" spc="-250" dirty="0">
                <a:solidFill>
                  <a:schemeClr val="tx2"/>
                </a:solidFill>
              </a:rPr>
              <a:t>Transmission </a:t>
            </a:r>
            <a:r>
              <a:rPr sz="3600" spc="15" dirty="0">
                <a:solidFill>
                  <a:schemeClr val="tx2"/>
                </a:solidFill>
              </a:rPr>
              <a:t>of</a:t>
            </a:r>
            <a:r>
              <a:rPr sz="3600" spc="-260" dirty="0">
                <a:solidFill>
                  <a:schemeClr val="tx2"/>
                </a:solidFill>
              </a:rPr>
              <a:t> </a:t>
            </a:r>
            <a:r>
              <a:rPr sz="3600" spc="-185" dirty="0">
                <a:solidFill>
                  <a:schemeClr val="tx2"/>
                </a:solidFill>
              </a:rPr>
              <a:t>vision</a:t>
            </a:r>
            <a:endParaRPr sz="3600">
              <a:solidFill>
                <a:schemeClr val="tx2"/>
              </a:solidFill>
            </a:endParaRPr>
          </a:p>
        </p:txBody>
      </p:sp>
      <p:sp>
        <p:nvSpPr>
          <p:cNvPr id="3" name="object 3"/>
          <p:cNvSpPr txBox="1"/>
          <p:nvPr/>
        </p:nvSpPr>
        <p:spPr>
          <a:xfrm>
            <a:off x="186639" y="1084275"/>
            <a:ext cx="8696960" cy="1550670"/>
          </a:xfrm>
          <a:prstGeom prst="rect">
            <a:avLst/>
          </a:prstGeom>
        </p:spPr>
        <p:txBody>
          <a:bodyPr vert="horz" wrap="square" lIns="0" tIns="13335" rIns="0" bIns="0" rtlCol="0">
            <a:spAutoFit/>
          </a:bodyPr>
          <a:lstStyle/>
          <a:p>
            <a:pPr marL="355600" marR="5080" indent="-342900">
              <a:lnSpc>
                <a:spcPct val="100000"/>
              </a:lnSpc>
              <a:spcBef>
                <a:spcPts val="105"/>
              </a:spcBef>
              <a:tabLst>
                <a:tab pos="354965" algn="l"/>
              </a:tabLst>
            </a:pPr>
            <a:r>
              <a:rPr sz="1600" spc="270" dirty="0">
                <a:solidFill>
                  <a:schemeClr val="tx2"/>
                </a:solidFill>
                <a:latin typeface="Arial"/>
                <a:cs typeface="Arial"/>
              </a:rPr>
              <a:t>	</a:t>
            </a:r>
            <a:r>
              <a:rPr sz="2000" spc="-120" dirty="0">
                <a:solidFill>
                  <a:schemeClr val="tx2"/>
                </a:solidFill>
                <a:latin typeface="Verdana"/>
                <a:cs typeface="Verdana"/>
              </a:rPr>
              <a:t>Impulses</a:t>
            </a:r>
            <a:r>
              <a:rPr sz="2000" spc="-210" dirty="0">
                <a:solidFill>
                  <a:schemeClr val="tx2"/>
                </a:solidFill>
                <a:latin typeface="Verdana"/>
                <a:cs typeface="Verdana"/>
              </a:rPr>
              <a:t> </a:t>
            </a:r>
            <a:r>
              <a:rPr sz="2000" spc="-80" dirty="0">
                <a:solidFill>
                  <a:schemeClr val="tx2"/>
                </a:solidFill>
                <a:latin typeface="Verdana"/>
                <a:cs typeface="Verdana"/>
              </a:rPr>
              <a:t>from</a:t>
            </a:r>
            <a:r>
              <a:rPr sz="2000" spc="-145" dirty="0">
                <a:solidFill>
                  <a:schemeClr val="tx2"/>
                </a:solidFill>
                <a:latin typeface="Verdana"/>
                <a:cs typeface="Verdana"/>
              </a:rPr>
              <a:t> </a:t>
            </a:r>
            <a:r>
              <a:rPr sz="2000" spc="-45" dirty="0">
                <a:solidFill>
                  <a:schemeClr val="tx2"/>
                </a:solidFill>
                <a:latin typeface="Verdana"/>
                <a:cs typeface="Verdana"/>
              </a:rPr>
              <a:t>retina</a:t>
            </a:r>
            <a:r>
              <a:rPr sz="2000" spc="-195" dirty="0">
                <a:solidFill>
                  <a:schemeClr val="tx2"/>
                </a:solidFill>
                <a:latin typeface="Verdana"/>
                <a:cs typeface="Verdana"/>
              </a:rPr>
              <a:t> </a:t>
            </a:r>
            <a:r>
              <a:rPr sz="2000" spc="-65" dirty="0">
                <a:solidFill>
                  <a:schemeClr val="tx2"/>
                </a:solidFill>
                <a:latin typeface="Verdana"/>
                <a:cs typeface="Verdana"/>
              </a:rPr>
              <a:t>pass</a:t>
            </a:r>
            <a:r>
              <a:rPr sz="2000" spc="-175" dirty="0">
                <a:solidFill>
                  <a:schemeClr val="tx2"/>
                </a:solidFill>
                <a:latin typeface="Verdana"/>
                <a:cs typeface="Verdana"/>
              </a:rPr>
              <a:t> </a:t>
            </a:r>
            <a:r>
              <a:rPr sz="2000" dirty="0">
                <a:solidFill>
                  <a:schemeClr val="tx2"/>
                </a:solidFill>
                <a:latin typeface="Verdana"/>
                <a:cs typeface="Verdana"/>
              </a:rPr>
              <a:t>to</a:t>
            </a:r>
            <a:r>
              <a:rPr sz="2000" spc="-180" dirty="0">
                <a:solidFill>
                  <a:schemeClr val="tx2"/>
                </a:solidFill>
                <a:latin typeface="Verdana"/>
                <a:cs typeface="Verdana"/>
              </a:rPr>
              <a:t> </a:t>
            </a:r>
            <a:r>
              <a:rPr sz="2000" spc="40" dirty="0">
                <a:solidFill>
                  <a:schemeClr val="tx2"/>
                </a:solidFill>
                <a:latin typeface="Verdana"/>
                <a:cs typeface="Verdana"/>
              </a:rPr>
              <a:t>optic</a:t>
            </a:r>
            <a:r>
              <a:rPr sz="2000" spc="-170" dirty="0">
                <a:solidFill>
                  <a:schemeClr val="tx2"/>
                </a:solidFill>
                <a:latin typeface="Verdana"/>
                <a:cs typeface="Verdana"/>
              </a:rPr>
              <a:t> </a:t>
            </a:r>
            <a:r>
              <a:rPr sz="2000" spc="-30" dirty="0">
                <a:solidFill>
                  <a:schemeClr val="tx2"/>
                </a:solidFill>
                <a:latin typeface="Verdana"/>
                <a:cs typeface="Verdana"/>
              </a:rPr>
              <a:t>nerve</a:t>
            </a:r>
            <a:r>
              <a:rPr sz="2000" spc="-160" dirty="0">
                <a:solidFill>
                  <a:schemeClr val="tx2"/>
                </a:solidFill>
                <a:latin typeface="Verdana"/>
                <a:cs typeface="Verdana"/>
              </a:rPr>
              <a:t> </a:t>
            </a:r>
            <a:r>
              <a:rPr sz="2000" spc="-270" dirty="0">
                <a:solidFill>
                  <a:schemeClr val="tx2"/>
                </a:solidFill>
                <a:latin typeface="Verdana"/>
                <a:cs typeface="Verdana"/>
              </a:rPr>
              <a:t>–</a:t>
            </a:r>
            <a:r>
              <a:rPr sz="2000" spc="-145" dirty="0">
                <a:solidFill>
                  <a:schemeClr val="tx2"/>
                </a:solidFill>
                <a:latin typeface="Verdana"/>
                <a:cs typeface="Verdana"/>
              </a:rPr>
              <a:t> </a:t>
            </a:r>
            <a:r>
              <a:rPr sz="2000" spc="40" dirty="0">
                <a:solidFill>
                  <a:schemeClr val="tx2"/>
                </a:solidFill>
                <a:latin typeface="Verdana"/>
                <a:cs typeface="Verdana"/>
              </a:rPr>
              <a:t>optic</a:t>
            </a:r>
            <a:r>
              <a:rPr sz="2000" spc="-185" dirty="0">
                <a:solidFill>
                  <a:schemeClr val="tx2"/>
                </a:solidFill>
                <a:latin typeface="Verdana"/>
                <a:cs typeface="Verdana"/>
              </a:rPr>
              <a:t> </a:t>
            </a:r>
            <a:r>
              <a:rPr sz="2000" spc="5" dirty="0">
                <a:solidFill>
                  <a:schemeClr val="tx2"/>
                </a:solidFill>
                <a:latin typeface="Verdana"/>
                <a:cs typeface="Verdana"/>
              </a:rPr>
              <a:t>chiasma</a:t>
            </a:r>
            <a:r>
              <a:rPr sz="2000" spc="-160" dirty="0">
                <a:solidFill>
                  <a:schemeClr val="tx2"/>
                </a:solidFill>
                <a:latin typeface="Verdana"/>
                <a:cs typeface="Verdana"/>
              </a:rPr>
              <a:t> </a:t>
            </a:r>
            <a:r>
              <a:rPr sz="2000" spc="-110" dirty="0">
                <a:solidFill>
                  <a:schemeClr val="tx2"/>
                </a:solidFill>
                <a:latin typeface="Verdana"/>
                <a:cs typeface="Verdana"/>
              </a:rPr>
              <a:t>(fibers</a:t>
            </a:r>
            <a:r>
              <a:rPr sz="2000" spc="-125" dirty="0">
                <a:solidFill>
                  <a:schemeClr val="tx2"/>
                </a:solidFill>
                <a:latin typeface="Verdana"/>
                <a:cs typeface="Verdana"/>
              </a:rPr>
              <a:t> </a:t>
            </a:r>
            <a:r>
              <a:rPr sz="2000" spc="-80" dirty="0">
                <a:solidFill>
                  <a:schemeClr val="tx2"/>
                </a:solidFill>
                <a:latin typeface="Verdana"/>
                <a:cs typeface="Verdana"/>
              </a:rPr>
              <a:t>from  </a:t>
            </a:r>
            <a:r>
              <a:rPr sz="2000" spc="-25" dirty="0">
                <a:solidFill>
                  <a:schemeClr val="tx2"/>
                </a:solidFill>
                <a:latin typeface="Verdana"/>
                <a:cs typeface="Verdana"/>
              </a:rPr>
              <a:t>nasal</a:t>
            </a:r>
            <a:r>
              <a:rPr sz="2000" spc="-180" dirty="0">
                <a:solidFill>
                  <a:schemeClr val="tx2"/>
                </a:solidFill>
                <a:latin typeface="Verdana"/>
                <a:cs typeface="Verdana"/>
              </a:rPr>
              <a:t> </a:t>
            </a:r>
            <a:r>
              <a:rPr sz="2000" spc="-40" dirty="0">
                <a:solidFill>
                  <a:schemeClr val="tx2"/>
                </a:solidFill>
                <a:latin typeface="Verdana"/>
                <a:cs typeface="Verdana"/>
              </a:rPr>
              <a:t>halves</a:t>
            </a:r>
            <a:r>
              <a:rPr sz="2000" spc="-190" dirty="0">
                <a:solidFill>
                  <a:schemeClr val="tx2"/>
                </a:solidFill>
                <a:latin typeface="Verdana"/>
                <a:cs typeface="Verdana"/>
              </a:rPr>
              <a:t> </a:t>
            </a:r>
            <a:r>
              <a:rPr sz="2000" spc="10" dirty="0">
                <a:solidFill>
                  <a:schemeClr val="tx2"/>
                </a:solidFill>
                <a:latin typeface="Verdana"/>
                <a:cs typeface="Verdana"/>
              </a:rPr>
              <a:t>of</a:t>
            </a:r>
            <a:r>
              <a:rPr sz="2000" spc="-155" dirty="0">
                <a:solidFill>
                  <a:schemeClr val="tx2"/>
                </a:solidFill>
                <a:latin typeface="Verdana"/>
                <a:cs typeface="Verdana"/>
              </a:rPr>
              <a:t> </a:t>
            </a:r>
            <a:r>
              <a:rPr sz="2000" spc="-45" dirty="0">
                <a:solidFill>
                  <a:schemeClr val="tx2"/>
                </a:solidFill>
                <a:latin typeface="Verdana"/>
                <a:cs typeface="Verdana"/>
              </a:rPr>
              <a:t>retina</a:t>
            </a:r>
            <a:r>
              <a:rPr sz="2000" spc="-190" dirty="0">
                <a:solidFill>
                  <a:schemeClr val="tx2"/>
                </a:solidFill>
                <a:latin typeface="Verdana"/>
                <a:cs typeface="Verdana"/>
              </a:rPr>
              <a:t> </a:t>
            </a:r>
            <a:r>
              <a:rPr sz="2000" spc="-90" dirty="0">
                <a:solidFill>
                  <a:schemeClr val="tx2"/>
                </a:solidFill>
                <a:latin typeface="Verdana"/>
                <a:cs typeface="Verdana"/>
              </a:rPr>
              <a:t>cross</a:t>
            </a:r>
            <a:r>
              <a:rPr sz="2000" spc="-150" dirty="0">
                <a:solidFill>
                  <a:schemeClr val="tx2"/>
                </a:solidFill>
                <a:latin typeface="Verdana"/>
                <a:cs typeface="Verdana"/>
              </a:rPr>
              <a:t> </a:t>
            </a:r>
            <a:r>
              <a:rPr sz="2000" dirty="0">
                <a:solidFill>
                  <a:schemeClr val="tx2"/>
                </a:solidFill>
                <a:latin typeface="Verdana"/>
                <a:cs typeface="Verdana"/>
              </a:rPr>
              <a:t>to</a:t>
            </a:r>
            <a:r>
              <a:rPr sz="2000" spc="-175" dirty="0">
                <a:solidFill>
                  <a:schemeClr val="tx2"/>
                </a:solidFill>
                <a:latin typeface="Verdana"/>
                <a:cs typeface="Verdana"/>
              </a:rPr>
              <a:t> </a:t>
            </a:r>
            <a:r>
              <a:rPr sz="2000" dirty="0">
                <a:solidFill>
                  <a:schemeClr val="tx2"/>
                </a:solidFill>
                <a:latin typeface="Verdana"/>
                <a:cs typeface="Verdana"/>
              </a:rPr>
              <a:t>opposite</a:t>
            </a:r>
            <a:r>
              <a:rPr sz="2000" spc="-185" dirty="0">
                <a:solidFill>
                  <a:schemeClr val="tx2"/>
                </a:solidFill>
                <a:latin typeface="Verdana"/>
                <a:cs typeface="Verdana"/>
              </a:rPr>
              <a:t> </a:t>
            </a:r>
            <a:r>
              <a:rPr sz="2000" spc="-75" dirty="0">
                <a:solidFill>
                  <a:schemeClr val="tx2"/>
                </a:solidFill>
                <a:latin typeface="Verdana"/>
                <a:cs typeface="Verdana"/>
              </a:rPr>
              <a:t>side)</a:t>
            </a:r>
            <a:r>
              <a:rPr sz="2000" spc="-125" dirty="0">
                <a:solidFill>
                  <a:schemeClr val="tx2"/>
                </a:solidFill>
                <a:latin typeface="Verdana"/>
                <a:cs typeface="Verdana"/>
              </a:rPr>
              <a:t> </a:t>
            </a:r>
            <a:r>
              <a:rPr sz="2000" spc="-270" dirty="0">
                <a:solidFill>
                  <a:schemeClr val="tx2"/>
                </a:solidFill>
                <a:latin typeface="Verdana"/>
                <a:cs typeface="Verdana"/>
              </a:rPr>
              <a:t>–</a:t>
            </a:r>
            <a:r>
              <a:rPr sz="2000" spc="-145" dirty="0">
                <a:solidFill>
                  <a:schemeClr val="tx2"/>
                </a:solidFill>
                <a:latin typeface="Verdana"/>
                <a:cs typeface="Verdana"/>
              </a:rPr>
              <a:t> </a:t>
            </a:r>
            <a:r>
              <a:rPr sz="2000" spc="40" dirty="0">
                <a:solidFill>
                  <a:schemeClr val="tx2"/>
                </a:solidFill>
                <a:latin typeface="Verdana"/>
                <a:cs typeface="Verdana"/>
              </a:rPr>
              <a:t>optic</a:t>
            </a:r>
            <a:r>
              <a:rPr sz="2000" spc="-185" dirty="0">
                <a:solidFill>
                  <a:schemeClr val="tx2"/>
                </a:solidFill>
                <a:latin typeface="Verdana"/>
                <a:cs typeface="Verdana"/>
              </a:rPr>
              <a:t> </a:t>
            </a:r>
            <a:r>
              <a:rPr sz="2000" spc="-50" dirty="0">
                <a:solidFill>
                  <a:schemeClr val="tx2"/>
                </a:solidFill>
                <a:latin typeface="Verdana"/>
                <a:cs typeface="Verdana"/>
              </a:rPr>
              <a:t>tracts</a:t>
            </a:r>
            <a:r>
              <a:rPr sz="2000" spc="-190" dirty="0">
                <a:solidFill>
                  <a:schemeClr val="tx2"/>
                </a:solidFill>
                <a:latin typeface="Verdana"/>
                <a:cs typeface="Verdana"/>
              </a:rPr>
              <a:t> </a:t>
            </a:r>
            <a:r>
              <a:rPr sz="2000" spc="-270" dirty="0">
                <a:solidFill>
                  <a:schemeClr val="tx2"/>
                </a:solidFill>
                <a:latin typeface="Verdana"/>
                <a:cs typeface="Verdana"/>
              </a:rPr>
              <a:t>–</a:t>
            </a:r>
            <a:r>
              <a:rPr sz="2000" spc="-160" dirty="0">
                <a:solidFill>
                  <a:schemeClr val="tx2"/>
                </a:solidFill>
                <a:latin typeface="Verdana"/>
                <a:cs typeface="Verdana"/>
              </a:rPr>
              <a:t> </a:t>
            </a:r>
            <a:r>
              <a:rPr sz="2000" spc="-50" dirty="0">
                <a:solidFill>
                  <a:schemeClr val="tx2"/>
                </a:solidFill>
                <a:latin typeface="Verdana"/>
                <a:cs typeface="Verdana"/>
              </a:rPr>
              <a:t>synapse  </a:t>
            </a:r>
            <a:r>
              <a:rPr sz="2000" spc="-100" dirty="0">
                <a:solidFill>
                  <a:schemeClr val="tx2"/>
                </a:solidFill>
                <a:latin typeface="Verdana"/>
                <a:cs typeface="Verdana"/>
              </a:rPr>
              <a:t>in </a:t>
            </a:r>
            <a:r>
              <a:rPr sz="2000" spc="-30" dirty="0">
                <a:solidFill>
                  <a:schemeClr val="tx2"/>
                </a:solidFill>
                <a:latin typeface="Verdana"/>
                <a:cs typeface="Verdana"/>
              </a:rPr>
              <a:t>lateral </a:t>
            </a:r>
            <a:r>
              <a:rPr sz="2000" spc="-5" dirty="0">
                <a:solidFill>
                  <a:schemeClr val="tx2"/>
                </a:solidFill>
                <a:latin typeface="Verdana"/>
                <a:cs typeface="Verdana"/>
              </a:rPr>
              <a:t>genicular </a:t>
            </a:r>
            <a:r>
              <a:rPr sz="2000" spc="50" dirty="0">
                <a:solidFill>
                  <a:schemeClr val="tx2"/>
                </a:solidFill>
                <a:latin typeface="Verdana"/>
                <a:cs typeface="Verdana"/>
              </a:rPr>
              <a:t>body </a:t>
            </a:r>
            <a:r>
              <a:rPr sz="2000" spc="-270" dirty="0">
                <a:solidFill>
                  <a:schemeClr val="tx2"/>
                </a:solidFill>
                <a:latin typeface="Verdana"/>
                <a:cs typeface="Verdana"/>
              </a:rPr>
              <a:t>– </a:t>
            </a:r>
            <a:r>
              <a:rPr sz="2000" spc="30" dirty="0">
                <a:solidFill>
                  <a:schemeClr val="tx2"/>
                </a:solidFill>
                <a:latin typeface="Verdana"/>
                <a:cs typeface="Verdana"/>
              </a:rPr>
              <a:t>geniculocalcarine </a:t>
            </a:r>
            <a:r>
              <a:rPr sz="2000" spc="-90" dirty="0">
                <a:solidFill>
                  <a:schemeClr val="tx2"/>
                </a:solidFill>
                <a:latin typeface="Verdana"/>
                <a:cs typeface="Verdana"/>
              </a:rPr>
              <a:t>fibers </a:t>
            </a:r>
            <a:r>
              <a:rPr sz="2000" spc="-270" dirty="0">
                <a:solidFill>
                  <a:schemeClr val="tx2"/>
                </a:solidFill>
                <a:latin typeface="Verdana"/>
                <a:cs typeface="Verdana"/>
              </a:rPr>
              <a:t>– </a:t>
            </a:r>
            <a:r>
              <a:rPr sz="2000" spc="-65" dirty="0">
                <a:solidFill>
                  <a:schemeClr val="tx2"/>
                </a:solidFill>
                <a:latin typeface="Verdana"/>
                <a:cs typeface="Verdana"/>
              </a:rPr>
              <a:t>pass </a:t>
            </a:r>
            <a:r>
              <a:rPr sz="2000" spc="-45" dirty="0">
                <a:solidFill>
                  <a:schemeClr val="tx2"/>
                </a:solidFill>
                <a:latin typeface="Verdana"/>
                <a:cs typeface="Verdana"/>
              </a:rPr>
              <a:t>through  </a:t>
            </a:r>
            <a:r>
              <a:rPr sz="2000" spc="40" dirty="0">
                <a:solidFill>
                  <a:schemeClr val="tx2"/>
                </a:solidFill>
                <a:latin typeface="Verdana"/>
                <a:cs typeface="Verdana"/>
              </a:rPr>
              <a:t>optic </a:t>
            </a:r>
            <a:r>
              <a:rPr sz="2000" spc="-20" dirty="0">
                <a:solidFill>
                  <a:schemeClr val="tx2"/>
                </a:solidFill>
                <a:latin typeface="Verdana"/>
                <a:cs typeface="Verdana"/>
              </a:rPr>
              <a:t>radiation </a:t>
            </a:r>
            <a:r>
              <a:rPr sz="2000" spc="-80" dirty="0">
                <a:solidFill>
                  <a:schemeClr val="tx2"/>
                </a:solidFill>
                <a:latin typeface="Verdana"/>
                <a:cs typeface="Verdana"/>
              </a:rPr>
              <a:t>or </a:t>
            </a:r>
            <a:r>
              <a:rPr sz="2000" spc="30" dirty="0">
                <a:solidFill>
                  <a:schemeClr val="tx2"/>
                </a:solidFill>
                <a:latin typeface="Verdana"/>
                <a:cs typeface="Verdana"/>
              </a:rPr>
              <a:t>geniculocalcarine </a:t>
            </a:r>
            <a:r>
              <a:rPr sz="2000" spc="-10" dirty="0">
                <a:solidFill>
                  <a:schemeClr val="tx2"/>
                </a:solidFill>
                <a:latin typeface="Verdana"/>
                <a:cs typeface="Verdana"/>
              </a:rPr>
              <a:t>tract </a:t>
            </a:r>
            <a:r>
              <a:rPr sz="2000" spc="-270" dirty="0">
                <a:solidFill>
                  <a:schemeClr val="tx2"/>
                </a:solidFill>
                <a:latin typeface="Verdana"/>
                <a:cs typeface="Verdana"/>
              </a:rPr>
              <a:t>– </a:t>
            </a:r>
            <a:r>
              <a:rPr sz="2000" spc="-80" dirty="0">
                <a:solidFill>
                  <a:schemeClr val="tx2"/>
                </a:solidFill>
                <a:latin typeface="Verdana"/>
                <a:cs typeface="Verdana"/>
              </a:rPr>
              <a:t>primary </a:t>
            </a:r>
            <a:r>
              <a:rPr sz="2000" spc="-90" dirty="0">
                <a:solidFill>
                  <a:schemeClr val="tx2"/>
                </a:solidFill>
                <a:latin typeface="Verdana"/>
                <a:cs typeface="Verdana"/>
              </a:rPr>
              <a:t>visual </a:t>
            </a:r>
            <a:r>
              <a:rPr sz="2000" spc="-20" dirty="0">
                <a:solidFill>
                  <a:schemeClr val="tx2"/>
                </a:solidFill>
                <a:latin typeface="Verdana"/>
                <a:cs typeface="Verdana"/>
              </a:rPr>
              <a:t>cortex </a:t>
            </a:r>
            <a:r>
              <a:rPr sz="2000" spc="-105" dirty="0">
                <a:solidFill>
                  <a:schemeClr val="tx2"/>
                </a:solidFill>
                <a:latin typeface="Verdana"/>
                <a:cs typeface="Verdana"/>
              </a:rPr>
              <a:t>in  </a:t>
            </a:r>
            <a:r>
              <a:rPr sz="2000" spc="40" dirty="0">
                <a:solidFill>
                  <a:schemeClr val="tx2"/>
                </a:solidFill>
                <a:latin typeface="Verdana"/>
                <a:cs typeface="Verdana"/>
              </a:rPr>
              <a:t>calcarine</a:t>
            </a:r>
            <a:r>
              <a:rPr sz="2000" spc="-175" dirty="0">
                <a:solidFill>
                  <a:schemeClr val="tx2"/>
                </a:solidFill>
                <a:latin typeface="Verdana"/>
                <a:cs typeface="Verdana"/>
              </a:rPr>
              <a:t> </a:t>
            </a:r>
            <a:r>
              <a:rPr sz="2000" spc="-140" dirty="0">
                <a:solidFill>
                  <a:schemeClr val="tx2"/>
                </a:solidFill>
                <a:latin typeface="Verdana"/>
                <a:cs typeface="Verdana"/>
              </a:rPr>
              <a:t>fissure</a:t>
            </a:r>
            <a:r>
              <a:rPr sz="2000" spc="-185" dirty="0">
                <a:solidFill>
                  <a:schemeClr val="tx2"/>
                </a:solidFill>
                <a:latin typeface="Verdana"/>
                <a:cs typeface="Verdana"/>
              </a:rPr>
              <a:t> </a:t>
            </a:r>
            <a:r>
              <a:rPr sz="2000" spc="-80" dirty="0">
                <a:solidFill>
                  <a:schemeClr val="tx2"/>
                </a:solidFill>
                <a:latin typeface="Verdana"/>
                <a:cs typeface="Verdana"/>
              </a:rPr>
              <a:t>or</a:t>
            </a:r>
            <a:r>
              <a:rPr sz="2000" spc="-150" dirty="0">
                <a:solidFill>
                  <a:schemeClr val="tx2"/>
                </a:solidFill>
                <a:latin typeface="Verdana"/>
                <a:cs typeface="Verdana"/>
              </a:rPr>
              <a:t> </a:t>
            </a:r>
            <a:r>
              <a:rPr sz="2000" dirty="0">
                <a:solidFill>
                  <a:schemeClr val="tx2"/>
                </a:solidFill>
                <a:latin typeface="Verdana"/>
                <a:cs typeface="Verdana"/>
              </a:rPr>
              <a:t>medial</a:t>
            </a:r>
            <a:r>
              <a:rPr sz="2000" spc="-175" dirty="0">
                <a:solidFill>
                  <a:schemeClr val="tx2"/>
                </a:solidFill>
                <a:latin typeface="Verdana"/>
                <a:cs typeface="Verdana"/>
              </a:rPr>
              <a:t> </a:t>
            </a:r>
            <a:r>
              <a:rPr sz="2000" spc="45" dirty="0">
                <a:solidFill>
                  <a:schemeClr val="tx2"/>
                </a:solidFill>
                <a:latin typeface="Verdana"/>
                <a:cs typeface="Verdana"/>
              </a:rPr>
              <a:t>aspect</a:t>
            </a:r>
            <a:r>
              <a:rPr sz="2000" spc="-190" dirty="0">
                <a:solidFill>
                  <a:schemeClr val="tx2"/>
                </a:solidFill>
                <a:latin typeface="Verdana"/>
                <a:cs typeface="Verdana"/>
              </a:rPr>
              <a:t> </a:t>
            </a:r>
            <a:r>
              <a:rPr sz="2000" spc="10" dirty="0">
                <a:solidFill>
                  <a:schemeClr val="tx2"/>
                </a:solidFill>
                <a:latin typeface="Verdana"/>
                <a:cs typeface="Verdana"/>
              </a:rPr>
              <a:t>of</a:t>
            </a:r>
            <a:r>
              <a:rPr sz="2000" spc="-155" dirty="0">
                <a:solidFill>
                  <a:schemeClr val="tx2"/>
                </a:solidFill>
                <a:latin typeface="Verdana"/>
                <a:cs typeface="Verdana"/>
              </a:rPr>
              <a:t> </a:t>
            </a:r>
            <a:r>
              <a:rPr sz="2000" spc="35" dirty="0">
                <a:solidFill>
                  <a:schemeClr val="tx2"/>
                </a:solidFill>
                <a:latin typeface="Verdana"/>
                <a:cs typeface="Verdana"/>
              </a:rPr>
              <a:t>occipital</a:t>
            </a:r>
            <a:r>
              <a:rPr sz="2000" spc="-175" dirty="0">
                <a:solidFill>
                  <a:schemeClr val="tx2"/>
                </a:solidFill>
                <a:latin typeface="Verdana"/>
                <a:cs typeface="Verdana"/>
              </a:rPr>
              <a:t> </a:t>
            </a:r>
            <a:r>
              <a:rPr sz="2000" dirty="0">
                <a:solidFill>
                  <a:schemeClr val="tx2"/>
                </a:solidFill>
                <a:latin typeface="Verdana"/>
                <a:cs typeface="Verdana"/>
              </a:rPr>
              <a:t>lobe.</a:t>
            </a:r>
            <a:endParaRPr sz="2000">
              <a:solidFill>
                <a:schemeClr val="tx2"/>
              </a:solidFill>
              <a:latin typeface="Verdana"/>
              <a:cs typeface="Verdana"/>
            </a:endParaRPr>
          </a:p>
        </p:txBody>
      </p:sp>
      <p:sp>
        <p:nvSpPr>
          <p:cNvPr id="4" name="object 4"/>
          <p:cNvSpPr/>
          <p:nvPr/>
        </p:nvSpPr>
        <p:spPr>
          <a:xfrm>
            <a:off x="2890901" y="2708211"/>
            <a:ext cx="5976874" cy="4005326"/>
          </a:xfrm>
          <a:prstGeom prst="rect">
            <a:avLst/>
          </a:prstGeom>
          <a:blipFill>
            <a:blip r:embed="rId2" cstate="print"/>
            <a:stretch>
              <a:fillRect/>
            </a:stretch>
          </a:blipFill>
        </p:spPr>
        <p:txBody>
          <a:bodyPr wrap="square" lIns="0" tIns="0" rIns="0" bIns="0" rtlCol="0"/>
          <a:lstStyle/>
          <a:p>
            <a:endParaRPr>
              <a:solidFill>
                <a:schemeClr val="tx2"/>
              </a:solidFill>
            </a:endParaRPr>
          </a:p>
        </p:txBody>
      </p:sp>
    </p:spTree>
    <p:extLst>
      <p:ext uri="{BB962C8B-B14F-4D97-AF65-F5344CB8AC3E}">
        <p14:creationId xmlns:p14="http://schemas.microsoft.com/office/powerpoint/2010/main" val="23449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marL="0" indent="0" algn="ctr">
              <a:buNone/>
            </a:pPr>
            <a:r>
              <a:rPr lang="en-US" sz="8000" b="1" dirty="0" smtClean="0"/>
              <a:t>CCES</a:t>
            </a:r>
            <a:endParaRPr lang="en-US" sz="8000" b="1" dirty="0"/>
          </a:p>
        </p:txBody>
      </p:sp>
      <p:sp>
        <p:nvSpPr>
          <p:cNvPr id="4" name="Date Placeholder 3"/>
          <p:cNvSpPr>
            <a:spLocks noGrp="1"/>
          </p:cNvSpPr>
          <p:nvPr>
            <p:ph type="dt" sz="half" idx="10"/>
          </p:nvPr>
        </p:nvSpPr>
        <p:spPr/>
        <p:txBody>
          <a:bodyPr/>
          <a:lstStyle/>
          <a:p>
            <a:fld id="{A2DE788E-36B1-4A5A-A362-CAB1E6A4E964}" type="datetime3">
              <a:rPr lang="en-US" smtClean="0"/>
              <a:t>16 May 2018</a:t>
            </a:fld>
            <a:endParaRPr lang="en-US"/>
          </a:p>
        </p:txBody>
      </p:sp>
    </p:spTree>
    <p:extLst>
      <p:ext uri="{BB962C8B-B14F-4D97-AF65-F5344CB8AC3E}">
        <p14:creationId xmlns:p14="http://schemas.microsoft.com/office/powerpoint/2010/main" val="3075151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a:pPr>
            <a:r>
              <a:rPr lang="en-US" b="1" dirty="0" smtClean="0"/>
              <a:t>“</a:t>
            </a:r>
            <a:r>
              <a:rPr lang="en-US" b="1" i="1" dirty="0" smtClean="0"/>
              <a:t>Trichromatic Theory</a:t>
            </a:r>
            <a:r>
              <a:rPr lang="en-US" b="1" dirty="0" smtClean="0"/>
              <a:t>” of color vision given by</a:t>
            </a:r>
          </a:p>
          <a:p>
            <a:pPr marL="0" indent="0">
              <a:buNone/>
            </a:pPr>
            <a:endParaRPr lang="en-US" dirty="0" smtClean="0"/>
          </a:p>
          <a:p>
            <a:pPr marL="514350" indent="-514350">
              <a:buAutoNum type="alphaUcPeriod"/>
            </a:pPr>
            <a:r>
              <a:rPr lang="en-US" dirty="0" smtClean="0"/>
              <a:t>Thomas and Helmholtz </a:t>
            </a:r>
          </a:p>
          <a:p>
            <a:pPr marL="514350" indent="-514350">
              <a:buAutoNum type="alphaUcPeriod"/>
            </a:pPr>
            <a:r>
              <a:rPr lang="en-US" dirty="0" smtClean="0"/>
              <a:t>John Dalton</a:t>
            </a:r>
          </a:p>
          <a:p>
            <a:pPr marL="514350" indent="-514350">
              <a:buAutoNum type="alphaUcPeriod"/>
            </a:pPr>
            <a:r>
              <a:rPr lang="en-US" dirty="0" err="1" smtClean="0"/>
              <a:t>Ewald</a:t>
            </a:r>
            <a:r>
              <a:rPr lang="en-US" dirty="0" smtClean="0"/>
              <a:t> </a:t>
            </a:r>
            <a:r>
              <a:rPr lang="en-US" dirty="0" err="1" smtClean="0"/>
              <a:t>Hering</a:t>
            </a:r>
            <a:endParaRPr lang="en-US" dirty="0" smtClean="0"/>
          </a:p>
          <a:p>
            <a:pPr marL="514350" indent="-514350">
              <a:buAutoNum type="alphaUcPeriod"/>
            </a:pPr>
            <a:r>
              <a:rPr lang="en-US" dirty="0" smtClean="0"/>
              <a:t>Jan Purkinje</a:t>
            </a:r>
          </a:p>
          <a:p>
            <a:pPr marL="514350" indent="-514350">
              <a:buAutoNum type="alphaUcPeriod"/>
            </a:pPr>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t>16 May 2018</a:t>
            </a:fld>
            <a:endParaRPr lang="en-US"/>
          </a:p>
        </p:txBody>
      </p:sp>
    </p:spTree>
    <p:extLst>
      <p:ext uri="{BB962C8B-B14F-4D97-AF65-F5344CB8AC3E}">
        <p14:creationId xmlns:p14="http://schemas.microsoft.com/office/powerpoint/2010/main" val="2772753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2. Function of “X type” of ganglionic cells</a:t>
            </a:r>
          </a:p>
          <a:p>
            <a:pPr marL="0" indent="0">
              <a:buNone/>
            </a:pPr>
            <a:endParaRPr lang="en-US" dirty="0" smtClean="0"/>
          </a:p>
          <a:p>
            <a:pPr marL="514350" indent="-514350">
              <a:buFont typeface="+mj-lt"/>
              <a:buAutoNum type="alphaUcPeriod"/>
            </a:pPr>
            <a:r>
              <a:rPr lang="en-US" dirty="0" smtClean="0"/>
              <a:t>Detecting </a:t>
            </a:r>
            <a:r>
              <a:rPr lang="en-US" dirty="0"/>
              <a:t>directional movement</a:t>
            </a:r>
            <a:endParaRPr lang="en-US" dirty="0" smtClean="0"/>
          </a:p>
          <a:p>
            <a:pPr marL="514350" indent="-514350">
              <a:buFont typeface="+mj-lt"/>
              <a:buAutoNum type="alphaUcPeriod"/>
            </a:pPr>
            <a:r>
              <a:rPr lang="en-US" dirty="0" smtClean="0"/>
              <a:t>Detecting color sense</a:t>
            </a:r>
          </a:p>
          <a:p>
            <a:pPr marL="514350" indent="-514350">
              <a:buFont typeface="+mj-lt"/>
              <a:buAutoNum type="alphaUcPeriod"/>
            </a:pPr>
            <a:r>
              <a:rPr lang="en-US" dirty="0" smtClean="0"/>
              <a:t>Detecting Light Intensity</a:t>
            </a:r>
          </a:p>
          <a:p>
            <a:pPr marL="514350" indent="-514350">
              <a:buFont typeface="+mj-lt"/>
              <a:buAutoNum type="alphaUcPeriod"/>
            </a:pPr>
            <a:r>
              <a:rPr lang="en-US" dirty="0" smtClean="0"/>
              <a:t>Lateral Inhibition</a:t>
            </a:r>
          </a:p>
          <a:p>
            <a:pPr marL="514350" indent="-514350">
              <a:buFont typeface="+mj-lt"/>
              <a:buAutoNum type="alphaUcPeriod"/>
            </a:pPr>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t>16 May 2018</a:t>
            </a:fld>
            <a:endParaRPr lang="en-US"/>
          </a:p>
        </p:txBody>
      </p:sp>
    </p:spTree>
    <p:extLst>
      <p:ext uri="{BB962C8B-B14F-4D97-AF65-F5344CB8AC3E}">
        <p14:creationId xmlns:p14="http://schemas.microsoft.com/office/powerpoint/2010/main" val="2987610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3"/>
            </a:pPr>
            <a:r>
              <a:rPr lang="en-US" b="1" dirty="0" smtClean="0"/>
              <a:t>Red green color blindness  is </a:t>
            </a:r>
          </a:p>
          <a:p>
            <a:pPr marL="514350" indent="-514350">
              <a:buAutoNum type="arabicPeriod" startAt="3"/>
            </a:pPr>
            <a:endParaRPr lang="en-US" b="1" dirty="0" smtClean="0"/>
          </a:p>
          <a:p>
            <a:pPr marL="514350" indent="-514350">
              <a:buFont typeface="+mj-lt"/>
              <a:buAutoNum type="alphaUcPeriod"/>
            </a:pPr>
            <a:r>
              <a:rPr lang="en-US" dirty="0" smtClean="0"/>
              <a:t>Autosomal Dominant</a:t>
            </a:r>
          </a:p>
          <a:p>
            <a:pPr marL="514350" indent="-514350">
              <a:buFont typeface="+mj-lt"/>
              <a:buAutoNum type="alphaUcPeriod"/>
            </a:pPr>
            <a:r>
              <a:rPr lang="en-US" dirty="0"/>
              <a:t>Autosomal </a:t>
            </a:r>
            <a:r>
              <a:rPr lang="en-US" dirty="0" smtClean="0"/>
              <a:t>Recessive</a:t>
            </a:r>
          </a:p>
          <a:p>
            <a:pPr marL="514350" indent="-514350">
              <a:buFont typeface="+mj-lt"/>
              <a:buAutoNum type="alphaUcPeriod"/>
            </a:pPr>
            <a:r>
              <a:rPr lang="en-US" dirty="0" smtClean="0"/>
              <a:t>X- linked Dominant</a:t>
            </a:r>
            <a:endParaRPr lang="en-US" dirty="0"/>
          </a:p>
          <a:p>
            <a:pPr marL="514350" indent="-514350">
              <a:buFont typeface="+mj-lt"/>
              <a:buAutoNum type="alphaUcPeriod"/>
            </a:pPr>
            <a:r>
              <a:rPr lang="en-US" dirty="0"/>
              <a:t>X- linked</a:t>
            </a:r>
            <a:r>
              <a:rPr lang="en-US" dirty="0" smtClean="0"/>
              <a:t> </a:t>
            </a:r>
            <a:r>
              <a:rPr lang="en-US" dirty="0"/>
              <a:t>Recessive</a:t>
            </a:r>
          </a:p>
          <a:p>
            <a:pPr marL="514350" indent="-514350">
              <a:buFont typeface="+mj-lt"/>
              <a:buAutoNum type="alphaUcPeriod"/>
            </a:pPr>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t>16 May 2018</a:t>
            </a:fld>
            <a:endParaRPr lang="en-US"/>
          </a:p>
        </p:txBody>
      </p:sp>
    </p:spTree>
    <p:extLst>
      <p:ext uri="{BB962C8B-B14F-4D97-AF65-F5344CB8AC3E}">
        <p14:creationId xmlns:p14="http://schemas.microsoft.com/office/powerpoint/2010/main" val="2401275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smtClean="0"/>
              <a:t>4. Person with </a:t>
            </a:r>
            <a:r>
              <a:rPr lang="en-US" b="1" dirty="0" err="1" smtClean="0"/>
              <a:t>Deuternopia</a:t>
            </a:r>
            <a:r>
              <a:rPr lang="en-US" b="1" dirty="0" smtClean="0"/>
              <a:t> have following    </a:t>
            </a:r>
          </a:p>
          <a:p>
            <a:pPr marL="0" indent="0">
              <a:buNone/>
            </a:pPr>
            <a:r>
              <a:rPr lang="en-US" b="1" dirty="0"/>
              <a:t> </a:t>
            </a:r>
            <a:r>
              <a:rPr lang="en-US" b="1" dirty="0" smtClean="0"/>
              <a:t>   symptom</a:t>
            </a:r>
          </a:p>
          <a:p>
            <a:pPr marL="0" indent="0">
              <a:buNone/>
            </a:pPr>
            <a:endParaRPr lang="en-US" b="1" dirty="0" smtClean="0"/>
          </a:p>
          <a:p>
            <a:pPr marL="514350" indent="-514350">
              <a:buFont typeface="+mj-lt"/>
              <a:buAutoNum type="alphaUcPeriod"/>
            </a:pPr>
            <a:r>
              <a:rPr lang="en-US" dirty="0" smtClean="0"/>
              <a:t>Red color blindness</a:t>
            </a:r>
          </a:p>
          <a:p>
            <a:pPr marL="514350" indent="-514350">
              <a:buFont typeface="+mj-lt"/>
              <a:buAutoNum type="alphaUcPeriod"/>
            </a:pPr>
            <a:r>
              <a:rPr lang="en-US" dirty="0" smtClean="0"/>
              <a:t>Green </a:t>
            </a:r>
            <a:r>
              <a:rPr lang="en-US" dirty="0"/>
              <a:t>color blindness</a:t>
            </a:r>
          </a:p>
          <a:p>
            <a:pPr marL="514350" indent="-514350">
              <a:buFont typeface="+mj-lt"/>
              <a:buAutoNum type="alphaUcPeriod"/>
            </a:pPr>
            <a:r>
              <a:rPr lang="en-US" dirty="0" smtClean="0"/>
              <a:t>Yellow </a:t>
            </a:r>
            <a:r>
              <a:rPr lang="en-US" dirty="0"/>
              <a:t>color blindness</a:t>
            </a:r>
          </a:p>
          <a:p>
            <a:pPr marL="514350" indent="-514350">
              <a:buFont typeface="+mj-lt"/>
              <a:buAutoNum type="alphaUcPeriod"/>
            </a:pPr>
            <a:r>
              <a:rPr lang="en-US" dirty="0" smtClean="0"/>
              <a:t>Blue </a:t>
            </a:r>
            <a:r>
              <a:rPr lang="en-US" dirty="0"/>
              <a:t>color blindness</a:t>
            </a:r>
          </a:p>
          <a:p>
            <a:pPr marL="0" indent="0">
              <a:buNone/>
            </a:pPr>
            <a:r>
              <a:rPr lang="en-US" dirty="0" smtClean="0"/>
              <a:t> </a:t>
            </a:r>
          </a:p>
          <a:p>
            <a:pPr marL="0" indent="0">
              <a:buNone/>
            </a:pPr>
            <a:endParaRPr lang="en-US" dirty="0"/>
          </a:p>
        </p:txBody>
      </p:sp>
      <p:sp>
        <p:nvSpPr>
          <p:cNvPr id="4" name="Date Placeholder 3"/>
          <p:cNvSpPr>
            <a:spLocks noGrp="1"/>
          </p:cNvSpPr>
          <p:nvPr>
            <p:ph type="dt" sz="half" idx="10"/>
          </p:nvPr>
        </p:nvSpPr>
        <p:spPr/>
        <p:txBody>
          <a:bodyPr/>
          <a:lstStyle/>
          <a:p>
            <a:fld id="{A2DE788E-36B1-4A5A-A362-CAB1E6A4E964}" type="datetime3">
              <a:rPr lang="en-US" smtClean="0"/>
              <a:t>16 May 2018</a:t>
            </a:fld>
            <a:endParaRPr lang="en-US"/>
          </a:p>
        </p:txBody>
      </p:sp>
    </p:spTree>
    <p:extLst>
      <p:ext uri="{BB962C8B-B14F-4D97-AF65-F5344CB8AC3E}">
        <p14:creationId xmlns:p14="http://schemas.microsoft.com/office/powerpoint/2010/main" val="1136313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800" dirty="0" smtClean="0"/>
              <a:t>5</a:t>
            </a:r>
            <a:r>
              <a:rPr lang="en-US" sz="2800" b="1" dirty="0" smtClean="0"/>
              <a:t>. Human eye is able to see the ____ wavelength of </a:t>
            </a:r>
          </a:p>
          <a:p>
            <a:pPr marL="0" indent="0">
              <a:buNone/>
            </a:pPr>
            <a:r>
              <a:rPr lang="en-US" sz="2800" b="1" dirty="0"/>
              <a:t> </a:t>
            </a:r>
            <a:r>
              <a:rPr lang="en-US" sz="2800" b="1" dirty="0" smtClean="0"/>
              <a:t>   light</a:t>
            </a:r>
          </a:p>
          <a:p>
            <a:pPr marL="514350" indent="-514350">
              <a:buAutoNum type="alphaUcPeriod"/>
            </a:pPr>
            <a:r>
              <a:rPr lang="en-US" sz="2800" dirty="0" smtClean="0"/>
              <a:t>320 nm</a:t>
            </a:r>
          </a:p>
          <a:p>
            <a:pPr marL="514350" indent="-514350">
              <a:buAutoNum type="alphaUcPeriod"/>
            </a:pPr>
            <a:r>
              <a:rPr lang="en-US" sz="2800" dirty="0" smtClean="0"/>
              <a:t>450 nm</a:t>
            </a:r>
          </a:p>
          <a:p>
            <a:pPr marL="514350" indent="-514350">
              <a:buAutoNum type="alphaUcPeriod"/>
            </a:pPr>
            <a:r>
              <a:rPr lang="en-US" sz="2800" dirty="0" smtClean="0"/>
              <a:t>780 nm</a:t>
            </a:r>
          </a:p>
          <a:p>
            <a:pPr marL="514350" indent="-514350">
              <a:buAutoNum type="alphaUcPeriod"/>
            </a:pPr>
            <a:r>
              <a:rPr lang="en-US" sz="2800" dirty="0" smtClean="0"/>
              <a:t>850 nm</a:t>
            </a:r>
            <a:endParaRPr lang="en-US" sz="2800" dirty="0"/>
          </a:p>
        </p:txBody>
      </p:sp>
      <p:sp>
        <p:nvSpPr>
          <p:cNvPr id="4" name="Date Placeholder 3"/>
          <p:cNvSpPr>
            <a:spLocks noGrp="1"/>
          </p:cNvSpPr>
          <p:nvPr>
            <p:ph type="dt" sz="half" idx="10"/>
          </p:nvPr>
        </p:nvSpPr>
        <p:spPr/>
        <p:txBody>
          <a:bodyPr/>
          <a:lstStyle/>
          <a:p>
            <a:fld id="{A2DE788E-36B1-4A5A-A362-CAB1E6A4E964}" type="datetime3">
              <a:rPr lang="en-US" smtClean="0"/>
              <a:t>16 May 2018</a:t>
            </a:fld>
            <a:endParaRPr lang="en-US"/>
          </a:p>
        </p:txBody>
      </p:sp>
    </p:spTree>
    <p:extLst>
      <p:ext uri="{BB962C8B-B14F-4D97-AF65-F5344CB8AC3E}">
        <p14:creationId xmlns:p14="http://schemas.microsoft.com/office/powerpoint/2010/main" val="84297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26927"/>
            <a:ext cx="7239000" cy="1120820"/>
          </a:xfrm>
          <a:prstGeom prst="rect">
            <a:avLst/>
          </a:prstGeom>
        </p:spPr>
        <p:txBody>
          <a:bodyPr vert="horz" wrap="square" lIns="0" tIns="12700" rIns="0" bIns="0" rtlCol="0">
            <a:spAutoFit/>
          </a:bodyPr>
          <a:lstStyle/>
          <a:p>
            <a:pPr algn="ctr">
              <a:lnSpc>
                <a:spcPct val="100000"/>
              </a:lnSpc>
              <a:spcBef>
                <a:spcPts val="100"/>
              </a:spcBef>
            </a:pPr>
            <a:r>
              <a:rPr b="1" spc="-45" dirty="0">
                <a:latin typeface="Arial"/>
                <a:cs typeface="Arial"/>
              </a:rPr>
              <a:t>Visible</a:t>
            </a:r>
            <a:r>
              <a:rPr b="1" spc="-30" dirty="0">
                <a:latin typeface="Arial"/>
                <a:cs typeface="Arial"/>
              </a:rPr>
              <a:t> </a:t>
            </a:r>
            <a:r>
              <a:rPr b="1" spc="15" dirty="0">
                <a:latin typeface="Arial"/>
                <a:cs typeface="Arial"/>
              </a:rPr>
              <a:t>spectrum</a:t>
            </a:r>
          </a:p>
          <a:p>
            <a:pPr marL="635" algn="ctr">
              <a:lnSpc>
                <a:spcPct val="100000"/>
              </a:lnSpc>
              <a:spcBef>
                <a:spcPts val="20"/>
              </a:spcBef>
            </a:pPr>
            <a:r>
              <a:rPr sz="2800" b="1" spc="65" dirty="0">
                <a:latin typeface="Arial"/>
                <a:cs typeface="Arial"/>
              </a:rPr>
              <a:t>(397nm-</a:t>
            </a:r>
            <a:r>
              <a:rPr sz="2800" b="1" spc="-5" dirty="0">
                <a:latin typeface="Arial"/>
                <a:cs typeface="Arial"/>
              </a:rPr>
              <a:t> </a:t>
            </a:r>
            <a:r>
              <a:rPr sz="2800" b="1" spc="35" dirty="0">
                <a:latin typeface="Arial"/>
                <a:cs typeface="Arial"/>
              </a:rPr>
              <a:t>723nm)</a:t>
            </a:r>
            <a:endParaRPr sz="2800" dirty="0">
              <a:latin typeface="Arial"/>
              <a:cs typeface="Arial"/>
            </a:endParaRPr>
          </a:p>
        </p:txBody>
      </p:sp>
      <p:sp>
        <p:nvSpPr>
          <p:cNvPr id="3" name="object 3"/>
          <p:cNvSpPr/>
          <p:nvPr/>
        </p:nvSpPr>
        <p:spPr>
          <a:xfrm>
            <a:off x="304800" y="1371600"/>
            <a:ext cx="8534400" cy="5257800"/>
          </a:xfrm>
          <a:prstGeom prst="rect">
            <a:avLst/>
          </a:prstGeom>
          <a:blipFill>
            <a:blip r:embed="rId2" cstate="print"/>
            <a:stretch>
              <a:fillRect/>
            </a:stretch>
          </a:blipFill>
        </p:spPr>
        <p:txBody>
          <a:bodyPr wrap="square" lIns="0" tIns="0" rIns="0" bIns="0" rtlCol="0"/>
          <a:lstStyle/>
          <a:p>
            <a:endParaRPr/>
          </a:p>
        </p:txBody>
      </p:sp>
      <p:sp>
        <p:nvSpPr>
          <p:cNvPr id="4" name="Date Placeholder 3"/>
          <p:cNvSpPr>
            <a:spLocks noGrp="1"/>
          </p:cNvSpPr>
          <p:nvPr>
            <p:ph type="dt" sz="half" idx="10"/>
          </p:nvPr>
        </p:nvSpPr>
        <p:spPr/>
        <p:txBody>
          <a:bodyPr/>
          <a:lstStyle/>
          <a:p>
            <a:fld id="{6238A983-811A-4C0E-A414-F0C3F6E32D30}" type="datetime3">
              <a:rPr lang="en-US" smtClean="0"/>
              <a:t>16 May 2018</a:t>
            </a:fld>
            <a:endParaRPr lang="en-US"/>
          </a:p>
        </p:txBody>
      </p:sp>
    </p:spTree>
    <p:extLst>
      <p:ext uri="{BB962C8B-B14F-4D97-AF65-F5344CB8AC3E}">
        <p14:creationId xmlns:p14="http://schemas.microsoft.com/office/powerpoint/2010/main" val="106551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u="sng" smtClean="0"/>
              <a:t>The Artist Point of View</a:t>
            </a:r>
          </a:p>
        </p:txBody>
      </p:sp>
      <p:sp>
        <p:nvSpPr>
          <p:cNvPr id="28675" name="Rectangle 3"/>
          <p:cNvSpPr>
            <a:spLocks noGrp="1" noChangeArrowheads="1"/>
          </p:cNvSpPr>
          <p:nvPr>
            <p:ph type="body" idx="1"/>
          </p:nvPr>
        </p:nvSpPr>
        <p:spPr>
          <a:xfrm>
            <a:off x="279400" y="1524000"/>
            <a:ext cx="8204200" cy="2528888"/>
          </a:xfrm>
        </p:spPr>
        <p:txBody>
          <a:bodyPr/>
          <a:lstStyle/>
          <a:p>
            <a:r>
              <a:rPr lang="en-US" sz="2500" b="1" dirty="0" smtClean="0"/>
              <a:t>Hue</a:t>
            </a:r>
            <a:r>
              <a:rPr lang="en-US" sz="2500" dirty="0" smtClean="0"/>
              <a:t> - The color we see (red, green, purple)</a:t>
            </a:r>
          </a:p>
          <a:p>
            <a:r>
              <a:rPr lang="en-US" sz="2500" b="1" dirty="0" smtClean="0"/>
              <a:t>Saturation</a:t>
            </a:r>
            <a:r>
              <a:rPr lang="en-US" sz="2500" dirty="0" smtClean="0"/>
              <a:t> - How far is the color from gray (pink is less saturated than red, sky blue is less saturated than royal blue)</a:t>
            </a:r>
          </a:p>
          <a:p>
            <a:r>
              <a:rPr lang="en-US" sz="2500" b="1" dirty="0" smtClean="0"/>
              <a:t>Brightness/Lightness (Luminance)</a:t>
            </a:r>
            <a:r>
              <a:rPr lang="en-US" sz="2500" dirty="0" smtClean="0"/>
              <a:t> - How bright is the color </a:t>
            </a:r>
          </a:p>
          <a:p>
            <a:endParaRPr lang="en-US" sz="2500" dirty="0" smtClean="0"/>
          </a:p>
        </p:txBody>
      </p:sp>
      <p:grpSp>
        <p:nvGrpSpPr>
          <p:cNvPr id="28676" name="Group 4"/>
          <p:cNvGrpSpPr>
            <a:grpSpLocks/>
          </p:cNvGrpSpPr>
          <p:nvPr/>
        </p:nvGrpSpPr>
        <p:grpSpPr bwMode="auto">
          <a:xfrm>
            <a:off x="2514600" y="4267200"/>
            <a:ext cx="3733800" cy="1981200"/>
            <a:chOff x="912" y="1728"/>
            <a:chExt cx="3608" cy="2176"/>
          </a:xfrm>
        </p:grpSpPr>
        <p:sp>
          <p:nvSpPr>
            <p:cNvPr id="28677" name="Freeform 5" descr="Bouquet"/>
            <p:cNvSpPr>
              <a:spLocks/>
            </p:cNvSpPr>
            <p:nvPr/>
          </p:nvSpPr>
          <p:spPr bwMode="auto">
            <a:xfrm>
              <a:off x="912" y="1728"/>
              <a:ext cx="3608" cy="2176"/>
            </a:xfrm>
            <a:custGeom>
              <a:avLst/>
              <a:gdLst>
                <a:gd name="T0" fmla="*/ 1816 w 3608"/>
                <a:gd name="T1" fmla="*/ 2368 h 2368"/>
                <a:gd name="T2" fmla="*/ 616 w 3608"/>
                <a:gd name="T3" fmla="*/ 2128 h 2368"/>
                <a:gd name="T4" fmla="*/ 40 w 3608"/>
                <a:gd name="T5" fmla="*/ 1216 h 2368"/>
                <a:gd name="T6" fmla="*/ 376 w 3608"/>
                <a:gd name="T7" fmla="*/ 304 h 2368"/>
                <a:gd name="T8" fmla="*/ 1720 w 3608"/>
                <a:gd name="T9" fmla="*/ 64 h 2368"/>
                <a:gd name="T10" fmla="*/ 3160 w 3608"/>
                <a:gd name="T11" fmla="*/ 208 h 2368"/>
                <a:gd name="T12" fmla="*/ 3592 w 3608"/>
                <a:gd name="T13" fmla="*/ 1312 h 2368"/>
                <a:gd name="T14" fmla="*/ 3064 w 3608"/>
                <a:gd name="T15" fmla="*/ 1792 h 2368"/>
                <a:gd name="T16" fmla="*/ 2344 w 3608"/>
                <a:gd name="T17" fmla="*/ 1504 h 2368"/>
                <a:gd name="T18" fmla="*/ 1672 w 3608"/>
                <a:gd name="T19" fmla="*/ 1792 h 2368"/>
                <a:gd name="T20" fmla="*/ 1912 w 3608"/>
                <a:gd name="T21" fmla="*/ 2128 h 2368"/>
                <a:gd name="T22" fmla="*/ 1816 w 3608"/>
                <a:gd name="T23" fmla="*/ 2368 h 23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8"/>
                <a:gd name="T37" fmla="*/ 0 h 2368"/>
                <a:gd name="T38" fmla="*/ 3608 w 3608"/>
                <a:gd name="T39" fmla="*/ 2368 h 23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8" h="2368">
                  <a:moveTo>
                    <a:pt x="1816" y="2368"/>
                  </a:moveTo>
                  <a:cubicBezTo>
                    <a:pt x="1600" y="2368"/>
                    <a:pt x="912" y="2320"/>
                    <a:pt x="616" y="2128"/>
                  </a:cubicBezTo>
                  <a:cubicBezTo>
                    <a:pt x="320" y="1936"/>
                    <a:pt x="80" y="1520"/>
                    <a:pt x="40" y="1216"/>
                  </a:cubicBezTo>
                  <a:cubicBezTo>
                    <a:pt x="0" y="912"/>
                    <a:pt x="96" y="496"/>
                    <a:pt x="376" y="304"/>
                  </a:cubicBezTo>
                  <a:cubicBezTo>
                    <a:pt x="656" y="112"/>
                    <a:pt x="1256" y="80"/>
                    <a:pt x="1720" y="64"/>
                  </a:cubicBezTo>
                  <a:cubicBezTo>
                    <a:pt x="2184" y="48"/>
                    <a:pt x="2848" y="0"/>
                    <a:pt x="3160" y="208"/>
                  </a:cubicBezTo>
                  <a:cubicBezTo>
                    <a:pt x="3472" y="416"/>
                    <a:pt x="3608" y="1048"/>
                    <a:pt x="3592" y="1312"/>
                  </a:cubicBezTo>
                  <a:cubicBezTo>
                    <a:pt x="3576" y="1576"/>
                    <a:pt x="3272" y="1760"/>
                    <a:pt x="3064" y="1792"/>
                  </a:cubicBezTo>
                  <a:cubicBezTo>
                    <a:pt x="2856" y="1824"/>
                    <a:pt x="2576" y="1504"/>
                    <a:pt x="2344" y="1504"/>
                  </a:cubicBezTo>
                  <a:cubicBezTo>
                    <a:pt x="2112" y="1504"/>
                    <a:pt x="1744" y="1688"/>
                    <a:pt x="1672" y="1792"/>
                  </a:cubicBezTo>
                  <a:cubicBezTo>
                    <a:pt x="1600" y="1896"/>
                    <a:pt x="1888" y="2032"/>
                    <a:pt x="1912" y="2128"/>
                  </a:cubicBezTo>
                  <a:cubicBezTo>
                    <a:pt x="1936" y="2224"/>
                    <a:pt x="2032" y="2368"/>
                    <a:pt x="1816" y="2368"/>
                  </a:cubicBezTo>
                  <a:close/>
                </a:path>
              </a:pathLst>
            </a:custGeom>
            <a:blipFill dpi="0" rotWithShape="0">
              <a:blip r:embed="rId2"/>
              <a:srcRect/>
              <a:tile tx="0" ty="0" sx="100000" sy="100000" flip="none" algn="tl"/>
            </a:blipFill>
            <a:ln w="38100">
              <a:solidFill>
                <a:schemeClr val="tx1"/>
              </a:solidFill>
              <a:prstDash val="sysDot"/>
              <a:round/>
              <a:headEnd/>
              <a:tailEnd/>
            </a:ln>
          </p:spPr>
          <p:txBody>
            <a:bodyPr wrap="none" anchor="ctr"/>
            <a:lstStyle/>
            <a:p>
              <a:endParaRPr lang="en-US"/>
            </a:p>
          </p:txBody>
        </p:sp>
        <p:sp>
          <p:nvSpPr>
            <p:cNvPr id="28678" name="Oval 6"/>
            <p:cNvSpPr>
              <a:spLocks noChangeArrowheads="1"/>
            </p:cNvSpPr>
            <p:nvPr/>
          </p:nvSpPr>
          <p:spPr bwMode="auto">
            <a:xfrm>
              <a:off x="1584" y="3264"/>
              <a:ext cx="384" cy="336"/>
            </a:xfrm>
            <a:prstGeom prst="ellipse">
              <a:avLst/>
            </a:prstGeom>
            <a:solidFill>
              <a:srgbClr val="2408F0"/>
            </a:solidFill>
            <a:ln w="38100">
              <a:solidFill>
                <a:schemeClr val="tx1"/>
              </a:solidFill>
              <a:round/>
              <a:headEnd/>
              <a:tailEnd/>
            </a:ln>
          </p:spPr>
          <p:txBody>
            <a:bodyPr wrap="none" anchor="ctr"/>
            <a:lstStyle/>
            <a:p>
              <a:endParaRPr lang="en-US"/>
            </a:p>
          </p:txBody>
        </p:sp>
        <p:sp>
          <p:nvSpPr>
            <p:cNvPr id="28679" name="Oval 7"/>
            <p:cNvSpPr>
              <a:spLocks noChangeArrowheads="1"/>
            </p:cNvSpPr>
            <p:nvPr/>
          </p:nvSpPr>
          <p:spPr bwMode="auto">
            <a:xfrm>
              <a:off x="1248" y="2880"/>
              <a:ext cx="384" cy="336"/>
            </a:xfrm>
            <a:prstGeom prst="ellipse">
              <a:avLst/>
            </a:prstGeom>
            <a:solidFill>
              <a:srgbClr val="FFFF00"/>
            </a:solidFill>
            <a:ln w="38100">
              <a:solidFill>
                <a:schemeClr val="tx1"/>
              </a:solidFill>
              <a:round/>
              <a:headEnd/>
              <a:tailEnd/>
            </a:ln>
          </p:spPr>
          <p:txBody>
            <a:bodyPr wrap="none" anchor="ctr"/>
            <a:lstStyle/>
            <a:p>
              <a:endParaRPr lang="en-US"/>
            </a:p>
          </p:txBody>
        </p:sp>
        <p:sp>
          <p:nvSpPr>
            <p:cNvPr id="28680" name="Oval 8"/>
            <p:cNvSpPr>
              <a:spLocks noChangeArrowheads="1"/>
            </p:cNvSpPr>
            <p:nvPr/>
          </p:nvSpPr>
          <p:spPr bwMode="auto">
            <a:xfrm>
              <a:off x="1200" y="2352"/>
              <a:ext cx="384" cy="336"/>
            </a:xfrm>
            <a:prstGeom prst="ellipse">
              <a:avLst/>
            </a:prstGeom>
            <a:solidFill>
              <a:srgbClr val="E21702"/>
            </a:solidFill>
            <a:ln w="38100">
              <a:solidFill>
                <a:schemeClr val="tx1"/>
              </a:solidFill>
              <a:round/>
              <a:headEnd/>
              <a:tailEnd/>
            </a:ln>
          </p:spPr>
          <p:txBody>
            <a:bodyPr wrap="none" anchor="ctr"/>
            <a:lstStyle/>
            <a:p>
              <a:endParaRPr lang="en-US"/>
            </a:p>
          </p:txBody>
        </p:sp>
        <p:sp>
          <p:nvSpPr>
            <p:cNvPr id="28681" name="Oval 9"/>
            <p:cNvSpPr>
              <a:spLocks noChangeArrowheads="1"/>
            </p:cNvSpPr>
            <p:nvPr/>
          </p:nvSpPr>
          <p:spPr bwMode="auto">
            <a:xfrm>
              <a:off x="1680" y="1968"/>
              <a:ext cx="384" cy="336"/>
            </a:xfrm>
            <a:prstGeom prst="ellipse">
              <a:avLst/>
            </a:prstGeom>
            <a:solidFill>
              <a:srgbClr val="00E200"/>
            </a:solidFill>
            <a:ln w="38100">
              <a:solidFill>
                <a:schemeClr val="tx1"/>
              </a:solidFill>
              <a:round/>
              <a:headEnd/>
              <a:tailEnd/>
            </a:ln>
          </p:spPr>
          <p:txBody>
            <a:bodyPr wrap="none" anchor="ctr"/>
            <a:lstStyle/>
            <a:p>
              <a:endParaRPr lang="en-US"/>
            </a:p>
          </p:txBody>
        </p:sp>
        <p:sp>
          <p:nvSpPr>
            <p:cNvPr id="28682" name="Oval 10"/>
            <p:cNvSpPr>
              <a:spLocks noChangeArrowheads="1"/>
            </p:cNvSpPr>
            <p:nvPr/>
          </p:nvSpPr>
          <p:spPr bwMode="auto">
            <a:xfrm>
              <a:off x="2256" y="1920"/>
              <a:ext cx="384" cy="336"/>
            </a:xfrm>
            <a:prstGeom prst="ellipse">
              <a:avLst/>
            </a:prstGeom>
            <a:solidFill>
              <a:schemeClr val="tx2"/>
            </a:solidFill>
            <a:ln w="38100">
              <a:solidFill>
                <a:schemeClr val="tx1"/>
              </a:solidFill>
              <a:round/>
              <a:headEnd/>
              <a:tailEnd/>
            </a:ln>
          </p:spPr>
          <p:txBody>
            <a:bodyPr wrap="none" anchor="ctr"/>
            <a:lstStyle/>
            <a:p>
              <a:endParaRPr lang="en-US"/>
            </a:p>
          </p:txBody>
        </p:sp>
        <p:sp>
          <p:nvSpPr>
            <p:cNvPr id="28683" name="Oval 11"/>
            <p:cNvSpPr>
              <a:spLocks noChangeArrowheads="1"/>
            </p:cNvSpPr>
            <p:nvPr/>
          </p:nvSpPr>
          <p:spPr bwMode="auto">
            <a:xfrm>
              <a:off x="2880" y="1872"/>
              <a:ext cx="384" cy="336"/>
            </a:xfrm>
            <a:prstGeom prst="ellipse">
              <a:avLst/>
            </a:prstGeom>
            <a:solidFill>
              <a:srgbClr val="DF9603"/>
            </a:solidFill>
            <a:ln w="38100">
              <a:solidFill>
                <a:schemeClr val="tx1"/>
              </a:solidFill>
              <a:round/>
              <a:headEnd/>
              <a:tailEnd/>
            </a:ln>
          </p:spPr>
          <p:txBody>
            <a:bodyPr wrap="none" anchor="ctr"/>
            <a:lstStyle/>
            <a:p>
              <a:endParaRPr lang="en-US"/>
            </a:p>
          </p:txBody>
        </p:sp>
        <p:sp>
          <p:nvSpPr>
            <p:cNvPr id="28684" name="Oval 12"/>
            <p:cNvSpPr>
              <a:spLocks noChangeArrowheads="1"/>
            </p:cNvSpPr>
            <p:nvPr/>
          </p:nvSpPr>
          <p:spPr bwMode="auto">
            <a:xfrm>
              <a:off x="3408" y="1920"/>
              <a:ext cx="384" cy="336"/>
            </a:xfrm>
            <a:prstGeom prst="ellipse">
              <a:avLst/>
            </a:prstGeom>
            <a:solidFill>
              <a:srgbClr val="DF03A5"/>
            </a:solidFill>
            <a:ln w="38100">
              <a:solidFill>
                <a:schemeClr val="tx1"/>
              </a:solidFill>
              <a:round/>
              <a:headEnd/>
              <a:tailEnd/>
            </a:ln>
          </p:spPr>
          <p:txBody>
            <a:bodyPr wrap="none" anchor="ctr"/>
            <a:lstStyle/>
            <a:p>
              <a:endParaRPr lang="en-US"/>
            </a:p>
          </p:txBody>
        </p:sp>
        <p:sp>
          <p:nvSpPr>
            <p:cNvPr id="28685" name="Oval 13"/>
            <p:cNvSpPr>
              <a:spLocks noChangeArrowheads="1"/>
            </p:cNvSpPr>
            <p:nvPr/>
          </p:nvSpPr>
          <p:spPr bwMode="auto">
            <a:xfrm>
              <a:off x="3840" y="2208"/>
              <a:ext cx="384" cy="336"/>
            </a:xfrm>
            <a:prstGeom prst="ellipse">
              <a:avLst/>
            </a:prstGeom>
            <a:solidFill>
              <a:srgbClr val="0276E0"/>
            </a:solidFill>
            <a:ln w="38100">
              <a:solidFill>
                <a:schemeClr val="tx1"/>
              </a:solidFill>
              <a:round/>
              <a:headEnd/>
              <a:tailEnd/>
            </a:ln>
          </p:spPr>
          <p:txBody>
            <a:bodyPr wrap="none" anchor="ctr"/>
            <a:lstStyle/>
            <a:p>
              <a:endParaRPr lang="en-US"/>
            </a:p>
          </p:txBody>
        </p:sp>
        <p:sp>
          <p:nvSpPr>
            <p:cNvPr id="28686" name="Oval 14"/>
            <p:cNvSpPr>
              <a:spLocks noChangeArrowheads="1"/>
            </p:cNvSpPr>
            <p:nvPr/>
          </p:nvSpPr>
          <p:spPr bwMode="auto">
            <a:xfrm>
              <a:off x="3888" y="2736"/>
              <a:ext cx="384" cy="336"/>
            </a:xfrm>
            <a:prstGeom prst="ellipse">
              <a:avLst/>
            </a:prstGeom>
            <a:solidFill>
              <a:srgbClr val="6AF701"/>
            </a:solidFill>
            <a:ln w="38100">
              <a:solidFill>
                <a:schemeClr val="tx1"/>
              </a:solidFill>
              <a:round/>
              <a:headEnd/>
              <a:tailEnd/>
            </a:ln>
          </p:spPr>
          <p:txBody>
            <a:bodyPr wrap="none" anchor="ctr"/>
            <a:lstStyle/>
            <a:p>
              <a:endParaRPr lang="en-US"/>
            </a:p>
          </p:txBody>
        </p:sp>
        <p:sp>
          <p:nvSpPr>
            <p:cNvPr id="28687" name="Oval 15"/>
            <p:cNvSpPr>
              <a:spLocks noChangeArrowheads="1"/>
            </p:cNvSpPr>
            <p:nvPr/>
          </p:nvSpPr>
          <p:spPr bwMode="auto">
            <a:xfrm>
              <a:off x="2448" y="2592"/>
              <a:ext cx="864" cy="384"/>
            </a:xfrm>
            <a:prstGeom prst="ellipse">
              <a:avLst/>
            </a:prstGeom>
            <a:solidFill>
              <a:schemeClr val="bg1"/>
            </a:solidFill>
            <a:ln w="38100">
              <a:solidFill>
                <a:schemeClr val="tx1"/>
              </a:solidFill>
              <a:round/>
              <a:headEnd/>
              <a:tailEnd/>
            </a:ln>
          </p:spPr>
          <p:txBody>
            <a:bodyPr wrap="none" anchor="ctr"/>
            <a:lstStyle/>
            <a:p>
              <a:pPr algn="ctr"/>
              <a:r>
                <a:rPr lang="en-US" sz="2400">
                  <a:latin typeface="Tahoma" pitchFamily="34" charset="0"/>
                  <a:cs typeface="Times New Roman" pitchFamily="18" charset="0"/>
                </a:rPr>
                <a:t>white</a:t>
              </a:r>
            </a:p>
          </p:txBody>
        </p:sp>
      </p:grpSp>
      <p:sp>
        <p:nvSpPr>
          <p:cNvPr id="2" name="Date Placeholder 1"/>
          <p:cNvSpPr>
            <a:spLocks noGrp="1"/>
          </p:cNvSpPr>
          <p:nvPr>
            <p:ph type="dt" sz="half" idx="10"/>
          </p:nvPr>
        </p:nvSpPr>
        <p:spPr/>
        <p:txBody>
          <a:bodyPr/>
          <a:lstStyle/>
          <a:p>
            <a:fld id="{81CDAA19-F921-4E24-92E1-85E1050113F6}" type="datetime3">
              <a:rPr lang="en-US" smtClean="0"/>
              <a:t>16 May 2018</a:t>
            </a:fld>
            <a:endParaRPr lang="en-US"/>
          </a:p>
        </p:txBody>
      </p:sp>
    </p:spTree>
    <p:extLst>
      <p:ext uri="{BB962C8B-B14F-4D97-AF65-F5344CB8AC3E}">
        <p14:creationId xmlns:p14="http://schemas.microsoft.com/office/powerpoint/2010/main" val="729336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normAutofit fontScale="90000"/>
          </a:bodyPr>
          <a:lstStyle/>
          <a:p>
            <a:r>
              <a:rPr lang="en-US" b="1" dirty="0" smtClean="0">
                <a:solidFill>
                  <a:srgbClr val="FF0000"/>
                </a:solidFill>
              </a:rPr>
              <a:t>Colour vision</a:t>
            </a:r>
            <a:endParaRPr lang="en-US" dirty="0">
              <a:solidFill>
                <a:srgbClr val="FF0000"/>
              </a:solidFill>
            </a:endParaRPr>
          </a:p>
        </p:txBody>
      </p:sp>
      <p:sp>
        <p:nvSpPr>
          <p:cNvPr id="3" name="Content Placeholder 2"/>
          <p:cNvSpPr>
            <a:spLocks noGrp="1"/>
          </p:cNvSpPr>
          <p:nvPr>
            <p:ph idx="1"/>
          </p:nvPr>
        </p:nvSpPr>
        <p:spPr>
          <a:xfrm>
            <a:off x="228600" y="914400"/>
            <a:ext cx="8610600" cy="5410200"/>
          </a:xfrm>
        </p:spPr>
        <p:txBody>
          <a:bodyPr>
            <a:normAutofit fontScale="92500" lnSpcReduction="10000"/>
          </a:bodyPr>
          <a:lstStyle/>
          <a:p>
            <a:pPr lvl="0"/>
            <a:r>
              <a:rPr lang="en-IN" b="1" dirty="0" smtClean="0">
                <a:solidFill>
                  <a:srgbClr val="00B050"/>
                </a:solidFill>
              </a:rPr>
              <a:t>Basics of colour vision in humans</a:t>
            </a:r>
            <a:r>
              <a:rPr lang="en-US" b="1" dirty="0" smtClean="0">
                <a:solidFill>
                  <a:srgbClr val="00B050"/>
                </a:solidFill>
              </a:rPr>
              <a:t>:-</a:t>
            </a:r>
            <a:endParaRPr lang="en-US" dirty="0" smtClean="0">
              <a:solidFill>
                <a:srgbClr val="00B050"/>
              </a:solidFill>
            </a:endParaRPr>
          </a:p>
          <a:p>
            <a:pPr lvl="1"/>
            <a:r>
              <a:rPr lang="en-US" dirty="0"/>
              <a:t>Human eyes perceive about 150 </a:t>
            </a:r>
            <a:r>
              <a:rPr lang="en-US" dirty="0" err="1"/>
              <a:t>colours</a:t>
            </a:r>
            <a:r>
              <a:rPr lang="en-US" dirty="0"/>
              <a:t> with different </a:t>
            </a:r>
            <a:r>
              <a:rPr lang="en-US" b="1" dirty="0"/>
              <a:t>Hue </a:t>
            </a:r>
            <a:r>
              <a:rPr lang="en-US" dirty="0"/>
              <a:t>(wavelength 400 nm to 700 nm), </a:t>
            </a:r>
            <a:r>
              <a:rPr lang="en-US" b="1" dirty="0"/>
              <a:t>Intensity &amp; saturation</a:t>
            </a:r>
            <a:r>
              <a:rPr lang="en-US" b="1" dirty="0" smtClean="0"/>
              <a:t>.</a:t>
            </a:r>
          </a:p>
          <a:p>
            <a:pPr lvl="1"/>
            <a:endParaRPr lang="en-US" dirty="0"/>
          </a:p>
          <a:p>
            <a:pPr>
              <a:lnSpc>
                <a:spcPct val="90000"/>
              </a:lnSpc>
            </a:pPr>
            <a:r>
              <a:rPr lang="en-US" sz="2800" dirty="0" smtClean="0"/>
              <a:t>&lt; </a:t>
            </a:r>
            <a:r>
              <a:rPr lang="en-US" sz="2800" dirty="0"/>
              <a:t>400 nm </a:t>
            </a:r>
            <a:r>
              <a:rPr lang="en-US" sz="2800" i="1" dirty="0"/>
              <a:t>(</a:t>
            </a:r>
            <a:r>
              <a:rPr lang="en-US" sz="2800" b="1" i="1" dirty="0">
                <a:solidFill>
                  <a:schemeClr val="tx2"/>
                </a:solidFill>
              </a:rPr>
              <a:t>ultraviolet rays) </a:t>
            </a:r>
            <a:r>
              <a:rPr lang="en-US" sz="2800" dirty="0"/>
              <a:t>get absorbed by choroids</a:t>
            </a:r>
          </a:p>
          <a:p>
            <a:r>
              <a:rPr lang="en-US" sz="2800" dirty="0"/>
              <a:t>&gt; 750 nm (</a:t>
            </a:r>
            <a:r>
              <a:rPr lang="en-US" sz="2800" b="1" i="1" dirty="0">
                <a:solidFill>
                  <a:schemeClr val="tx2"/>
                </a:solidFill>
              </a:rPr>
              <a:t>infrared light</a:t>
            </a:r>
            <a:r>
              <a:rPr lang="en-US" sz="2800" dirty="0"/>
              <a:t>) get absorbed by cones</a:t>
            </a:r>
            <a:r>
              <a:rPr lang="en-US" sz="2800" dirty="0" smtClean="0"/>
              <a:t>.</a:t>
            </a:r>
          </a:p>
          <a:p>
            <a:endParaRPr lang="en-US" sz="2800" dirty="0"/>
          </a:p>
          <a:p>
            <a:pPr>
              <a:lnSpc>
                <a:spcPct val="90000"/>
              </a:lnSpc>
            </a:pPr>
            <a:r>
              <a:rPr lang="en-US" sz="2800" dirty="0"/>
              <a:t>So this are not stimulating to rods and cone. And human eye could not see it.</a:t>
            </a:r>
          </a:p>
          <a:p>
            <a:pPr lvl="1"/>
            <a:r>
              <a:rPr lang="en-US" b="1" dirty="0" smtClean="0"/>
              <a:t>Spectral</a:t>
            </a:r>
            <a:r>
              <a:rPr lang="en-US" dirty="0" smtClean="0"/>
              <a:t> </a:t>
            </a:r>
            <a:r>
              <a:rPr lang="en-US" b="1" dirty="0" smtClean="0"/>
              <a:t>colours-</a:t>
            </a:r>
            <a:r>
              <a:rPr lang="en-US" dirty="0" smtClean="0"/>
              <a:t> </a:t>
            </a:r>
            <a:r>
              <a:rPr lang="en-US" b="1" dirty="0" smtClean="0"/>
              <a:t>VIBGYOR</a:t>
            </a:r>
            <a:r>
              <a:rPr lang="en-US" dirty="0" smtClean="0"/>
              <a:t> (wave length 400 to 700)</a:t>
            </a:r>
          </a:p>
          <a:p>
            <a:pPr lvl="1"/>
            <a:r>
              <a:rPr lang="en-US" b="1" dirty="0" smtClean="0"/>
              <a:t>Extra spectral colours- </a:t>
            </a:r>
            <a:r>
              <a:rPr lang="en-US" dirty="0" smtClean="0"/>
              <a:t>colours not in the spectrum (e.g. Pink)</a:t>
            </a:r>
          </a:p>
          <a:p>
            <a:endParaRPr lang="en-US" dirty="0"/>
          </a:p>
        </p:txBody>
      </p:sp>
      <p:sp>
        <p:nvSpPr>
          <p:cNvPr id="4" name="Date Placeholder 3"/>
          <p:cNvSpPr>
            <a:spLocks noGrp="1"/>
          </p:cNvSpPr>
          <p:nvPr>
            <p:ph type="dt" sz="half" idx="10"/>
          </p:nvPr>
        </p:nvSpPr>
        <p:spPr/>
        <p:txBody>
          <a:bodyPr/>
          <a:lstStyle/>
          <a:p>
            <a:fld id="{81E6C919-CD50-4C06-90FA-20B50BE0854E}" type="datetime3">
              <a:rPr lang="en-US" smtClean="0"/>
              <a:t>16 May 2018</a:t>
            </a:fld>
            <a:endParaRPr lang="en-US"/>
          </a:p>
        </p:txBody>
      </p:sp>
    </p:spTree>
    <p:extLst>
      <p:ext uri="{BB962C8B-B14F-4D97-AF65-F5344CB8AC3E}">
        <p14:creationId xmlns:p14="http://schemas.microsoft.com/office/powerpoint/2010/main" val="1505478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6E92E2-0171-4367-8B3D-3C7E006BC3B5}" type="datetime3">
              <a:rPr lang="en-US" smtClean="0">
                <a:solidFill>
                  <a:schemeClr val="tx2"/>
                </a:solidFill>
                <a:latin typeface="Verdana" pitchFamily="34" charset="0"/>
              </a:rPr>
              <a:t>16 May 2018</a:t>
            </a:fld>
            <a:endParaRPr lang="en-US" altLang="en-US" smtClean="0">
              <a:solidFill>
                <a:schemeClr val="tx2"/>
              </a:solidFill>
              <a:latin typeface="Verdana" pitchFamily="34" charset="0"/>
            </a:endParaRPr>
          </a:p>
        </p:txBody>
      </p:sp>
      <p:sp>
        <p:nvSpPr>
          <p:cNvPr id="125957" name="Rectangle 2"/>
          <p:cNvSpPr>
            <a:spLocks noGrp="1" noChangeArrowheads="1"/>
          </p:cNvSpPr>
          <p:nvPr>
            <p:ph type="title"/>
          </p:nvPr>
        </p:nvSpPr>
        <p:spPr/>
        <p:txBody>
          <a:bodyPr>
            <a:noAutofit/>
          </a:bodyPr>
          <a:lstStyle/>
          <a:p>
            <a:r>
              <a:rPr lang="en-US" sz="3600" b="1" dirty="0"/>
              <a:t>Visibility or Sensibility Curve </a:t>
            </a:r>
            <a:r>
              <a:rPr lang="en-US" sz="3600" b="1" dirty="0" smtClean="0"/>
              <a:t/>
            </a:r>
            <a:br>
              <a:rPr lang="en-US" sz="3600" b="1" dirty="0" smtClean="0"/>
            </a:br>
            <a:r>
              <a:rPr lang="en-US" sz="3600" dirty="0" smtClean="0"/>
              <a:t>Wavelength of spectral </a:t>
            </a:r>
            <a:r>
              <a:rPr lang="en-US" sz="3600" dirty="0" err="1" smtClean="0"/>
              <a:t>colour</a:t>
            </a:r>
            <a:r>
              <a:rPr lang="en-US" sz="3600" dirty="0" smtClean="0"/>
              <a:t>:</a:t>
            </a:r>
          </a:p>
        </p:txBody>
      </p:sp>
      <p:sp>
        <p:nvSpPr>
          <p:cNvPr id="125958" name="Rectangle 3"/>
          <p:cNvSpPr>
            <a:spLocks noGrp="1" noChangeArrowheads="1"/>
          </p:cNvSpPr>
          <p:nvPr>
            <p:ph type="body" idx="1"/>
          </p:nvPr>
        </p:nvSpPr>
        <p:spPr>
          <a:xfrm>
            <a:off x="457200" y="1798637"/>
            <a:ext cx="8229600" cy="4525963"/>
          </a:xfrm>
        </p:spPr>
        <p:txBody>
          <a:bodyPr/>
          <a:lstStyle/>
          <a:p>
            <a:pPr eaLnBrk="1" hangingPunct="1">
              <a:lnSpc>
                <a:spcPct val="80000"/>
              </a:lnSpc>
            </a:pPr>
            <a:r>
              <a:rPr lang="en-US" sz="2800" b="1" dirty="0" smtClean="0">
                <a:solidFill>
                  <a:schemeClr val="accent2"/>
                </a:solidFill>
              </a:rPr>
              <a:t>VIBGYOR</a:t>
            </a:r>
          </a:p>
          <a:p>
            <a:pPr eaLnBrk="1" hangingPunct="1">
              <a:lnSpc>
                <a:spcPct val="80000"/>
              </a:lnSpc>
            </a:pPr>
            <a:r>
              <a:rPr lang="en-US" sz="2800" dirty="0" smtClean="0"/>
              <a:t>Violet : 400</a:t>
            </a:r>
          </a:p>
          <a:p>
            <a:pPr eaLnBrk="1" hangingPunct="1">
              <a:lnSpc>
                <a:spcPct val="80000"/>
              </a:lnSpc>
            </a:pPr>
            <a:r>
              <a:rPr lang="en-US" sz="2800" dirty="0" smtClean="0"/>
              <a:t>Indigo (blue) : 450</a:t>
            </a:r>
          </a:p>
          <a:p>
            <a:pPr eaLnBrk="1" hangingPunct="1">
              <a:lnSpc>
                <a:spcPct val="80000"/>
              </a:lnSpc>
            </a:pPr>
            <a:r>
              <a:rPr lang="en-US" sz="2800" dirty="0" smtClean="0"/>
              <a:t>Bluish green (500) : 500</a:t>
            </a:r>
          </a:p>
          <a:p>
            <a:pPr eaLnBrk="1" hangingPunct="1">
              <a:lnSpc>
                <a:spcPct val="80000"/>
              </a:lnSpc>
            </a:pPr>
            <a:r>
              <a:rPr lang="en-US" sz="2800" dirty="0" smtClean="0"/>
              <a:t>Green: 550</a:t>
            </a:r>
          </a:p>
          <a:p>
            <a:pPr eaLnBrk="1" hangingPunct="1">
              <a:lnSpc>
                <a:spcPct val="80000"/>
              </a:lnSpc>
            </a:pPr>
            <a:r>
              <a:rPr lang="en-US" sz="2800" dirty="0" smtClean="0"/>
              <a:t>Greenish yellow : 560</a:t>
            </a:r>
          </a:p>
          <a:p>
            <a:pPr eaLnBrk="1" hangingPunct="1">
              <a:lnSpc>
                <a:spcPct val="80000"/>
              </a:lnSpc>
            </a:pPr>
            <a:r>
              <a:rPr lang="en-US" sz="2800" dirty="0" smtClean="0"/>
              <a:t>Orange : 600</a:t>
            </a:r>
          </a:p>
          <a:p>
            <a:pPr eaLnBrk="1" hangingPunct="1">
              <a:lnSpc>
                <a:spcPct val="80000"/>
              </a:lnSpc>
            </a:pPr>
            <a:r>
              <a:rPr lang="en-US" sz="2800" dirty="0" smtClean="0"/>
              <a:t>Red : 650-750</a:t>
            </a:r>
          </a:p>
          <a:p>
            <a:pPr eaLnBrk="1" hangingPunct="1">
              <a:lnSpc>
                <a:spcPct val="80000"/>
              </a:lnSpc>
            </a:pPr>
            <a:endParaRPr lang="en-US" sz="2800" dirty="0" smtClean="0"/>
          </a:p>
          <a:p>
            <a:pPr eaLnBrk="1" hangingPunct="1">
              <a:lnSpc>
                <a:spcPct val="80000"/>
              </a:lnSpc>
              <a:buFont typeface="Wingdings" pitchFamily="2" charset="2"/>
              <a:buNone/>
            </a:pPr>
            <a:r>
              <a:rPr lang="en-US" sz="2800" dirty="0" smtClean="0"/>
              <a:t>Ultra violet / sensibility range of vision/ infrared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333" y="1371600"/>
            <a:ext cx="4554067" cy="422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840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2571</Words>
  <Application>Microsoft Office PowerPoint</Application>
  <PresentationFormat>On-screen Show (4:3)</PresentationFormat>
  <Paragraphs>465</Paragraphs>
  <Slides>57</Slides>
  <Notes>1</Notes>
  <HiddenSlides>1</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Color Vision </vt:lpstr>
      <vt:lpstr>PowerPoint Presentation</vt:lpstr>
      <vt:lpstr>Mesopic Vision</vt:lpstr>
      <vt:lpstr>Visual   Perceptions</vt:lpstr>
      <vt:lpstr>VISION</vt:lpstr>
      <vt:lpstr>Visible spectrum (397nm- 723nm)</vt:lpstr>
      <vt:lpstr>The Artist Point of View</vt:lpstr>
      <vt:lpstr>Colour vision</vt:lpstr>
      <vt:lpstr>Visibility or Sensibility Curve  Wavelength of spectral colour:</vt:lpstr>
      <vt:lpstr>Photochemistry of Color Vision by the Cones</vt:lpstr>
      <vt:lpstr>PowerPoint Presentation</vt:lpstr>
      <vt:lpstr>Trichromatic Theory </vt:lpstr>
      <vt:lpstr>Perception of White Light</vt:lpstr>
      <vt:lpstr>PowerPoint Presentation</vt:lpstr>
      <vt:lpstr>Spectral Sensitivities of the Three Types of Cones</vt:lpstr>
      <vt:lpstr>Hering’s Opponent colour theory</vt:lpstr>
      <vt:lpstr>Opponent Colour theory</vt:lpstr>
      <vt:lpstr>Theories of colour  perception</vt:lpstr>
      <vt:lpstr>PowerPoint Presentation</vt:lpstr>
      <vt:lpstr>PowerPoint Presentation</vt:lpstr>
      <vt:lpstr>Interpretation of Color in the Nervous System</vt:lpstr>
      <vt:lpstr>PowerPoint Presentation</vt:lpstr>
      <vt:lpstr>PowerPoint Presentation</vt:lpstr>
      <vt:lpstr>Colour blindness</vt:lpstr>
      <vt:lpstr>PowerPoint Presentation</vt:lpstr>
      <vt:lpstr>PowerPoint Presentation</vt:lpstr>
      <vt:lpstr>PowerPoint Presentation</vt:lpstr>
      <vt:lpstr>Red-Green Color Blindness </vt:lpstr>
      <vt:lpstr>PowerPoint Presentation</vt:lpstr>
      <vt:lpstr>PowerPoint Presentation</vt:lpstr>
      <vt:lpstr>Blue Weakness</vt:lpstr>
      <vt:lpstr>Tests for colour vision</vt:lpstr>
      <vt:lpstr>Ishhihira charts:-</vt:lpstr>
      <vt:lpstr>PowerPoint Presentation</vt:lpstr>
      <vt:lpstr>PowerPoint Presentation</vt:lpstr>
      <vt:lpstr>PowerPoint Presentation</vt:lpstr>
      <vt:lpstr>Holmgren’s  wool  matching test:-</vt:lpstr>
      <vt:lpstr>Edridge Green lantern:-</vt:lpstr>
      <vt:lpstr>NEUROPHYSIOLOGY OF VISION</vt:lpstr>
      <vt:lpstr>Electrotonic conduction</vt:lpstr>
      <vt:lpstr>Advantage of Ele. Cond.</vt:lpstr>
      <vt:lpstr>Bipolar Cells </vt:lpstr>
      <vt:lpstr>Horizontal cells &amp; Amacrine cells </vt:lpstr>
      <vt:lpstr>Types of Ganglion Cells </vt:lpstr>
      <vt:lpstr>PowerPoint Presentation</vt:lpstr>
      <vt:lpstr>Spontaneous, Continuous AP</vt:lpstr>
      <vt:lpstr>Excited by Changes in Light Intensity-The On - Off Response</vt:lpstr>
      <vt:lpstr>Retinal Processing: Receptive Fields of Ganglion Cells</vt:lpstr>
      <vt:lpstr>PowerPoint Presentation</vt:lpstr>
      <vt:lpstr>Electroretinogram</vt:lpstr>
      <vt:lpstr>Transmission of vision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199</cp:revision>
  <dcterms:created xsi:type="dcterms:W3CDTF">2018-01-05T10:17:32Z</dcterms:created>
  <dcterms:modified xsi:type="dcterms:W3CDTF">2018-05-16T06:57:40Z</dcterms:modified>
</cp:coreProperties>
</file>